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omments/modernComment_1CDD_36A87E9D.xml" ContentType="application/vnd.ms-powerpoint.comments+xml"/>
  <Override PartName="/ppt/notesSlides/notesSlide3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omments/modernComment_1C12_EB398275.xml" ContentType="application/vnd.ms-powerpoint.comment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6"/>
  </p:notesMasterIdLst>
  <p:sldIdLst>
    <p:sldId id="256" r:id="rId5"/>
    <p:sldId id="7288" r:id="rId6"/>
    <p:sldId id="7348" r:id="rId7"/>
    <p:sldId id="384" r:id="rId8"/>
    <p:sldId id="7346" r:id="rId9"/>
    <p:sldId id="7206" r:id="rId10"/>
    <p:sldId id="7313" r:id="rId11"/>
    <p:sldId id="7293" r:id="rId12"/>
    <p:sldId id="7374" r:id="rId13"/>
    <p:sldId id="7386" r:id="rId14"/>
    <p:sldId id="7252" r:id="rId15"/>
    <p:sldId id="7369" r:id="rId16"/>
    <p:sldId id="7378" r:id="rId17"/>
    <p:sldId id="7368" r:id="rId18"/>
    <p:sldId id="7343" r:id="rId19"/>
    <p:sldId id="286" r:id="rId20"/>
    <p:sldId id="7367" r:id="rId21"/>
    <p:sldId id="7385" r:id="rId22"/>
    <p:sldId id="6842" r:id="rId23"/>
    <p:sldId id="7329" r:id="rId24"/>
    <p:sldId id="7326" r:id="rId25"/>
    <p:sldId id="7331" r:id="rId26"/>
    <p:sldId id="7240" r:id="rId27"/>
    <p:sldId id="7332" r:id="rId28"/>
    <p:sldId id="276" r:id="rId29"/>
    <p:sldId id="7232" r:id="rId30"/>
    <p:sldId id="272" r:id="rId31"/>
    <p:sldId id="7030" r:id="rId32"/>
    <p:sldId id="7210" r:id="rId33"/>
    <p:sldId id="6863" r:id="rId34"/>
    <p:sldId id="7215" r:id="rId35"/>
    <p:sldId id="7245" r:id="rId36"/>
    <p:sldId id="7333" r:id="rId37"/>
    <p:sldId id="7388" r:id="rId38"/>
    <p:sldId id="7270" r:id="rId39"/>
    <p:sldId id="7389" r:id="rId40"/>
    <p:sldId id="7393" r:id="rId41"/>
    <p:sldId id="7087" r:id="rId42"/>
    <p:sldId id="7124" r:id="rId43"/>
    <p:sldId id="7071" r:id="rId44"/>
    <p:sldId id="7083" r:id="rId45"/>
    <p:sldId id="7186" r:id="rId46"/>
    <p:sldId id="7172" r:id="rId47"/>
    <p:sldId id="7383" r:id="rId48"/>
    <p:sldId id="6800" r:id="rId49"/>
    <p:sldId id="7394" r:id="rId50"/>
    <p:sldId id="265" r:id="rId51"/>
    <p:sldId id="7300" r:id="rId52"/>
    <p:sldId id="6904" r:id="rId53"/>
    <p:sldId id="7377" r:id="rId54"/>
    <p:sldId id="7384" r:id="rId55"/>
    <p:sldId id="268" r:id="rId56"/>
    <p:sldId id="284" r:id="rId57"/>
    <p:sldId id="285" r:id="rId58"/>
    <p:sldId id="7328" r:id="rId59"/>
    <p:sldId id="7358" r:id="rId60"/>
    <p:sldId id="7359" r:id="rId61"/>
    <p:sldId id="7360" r:id="rId62"/>
    <p:sldId id="7361" r:id="rId63"/>
    <p:sldId id="7362" r:id="rId64"/>
    <p:sldId id="7363" r:id="rId6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9761339-AA22-AD13-AE32-4D3B1CB9FF36}" name="Ryan, David Hallmark" initials="RD" userId="S::ryand22@ecu.edu::547105af-473f-415c-9d74-d3c41f544d8c" providerId="AD"/>
  <p188:author id="{2BCAC3C5-079D-5452-06AA-CAED2D1BB9DB}" name="Speight, Chandra Lenelle" initials="CS" userId="S::speightc20@ecu.edu::c83aede6-80d8-4f91-8aa2-65c94b18a9c3" providerId="AD"/>
  <p188:author id="{F23D87E6-88C4-599D-5C46-1A54B56D7D7F}" name="Caiola, Courtney" initials="CC" userId="S::caiolac19@ecu.edu::58bd1037-2eb6-480d-acdf-ab7e49839bf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2A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8B568C-2032-4155-8AAA-E9F9D1352FBE}" v="78" dt="2025-10-23T23:22:00.3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138"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omments/modernComment_1C12_EB398275.xml><?xml version="1.0" encoding="utf-8"?>
<p188:cmLst xmlns:a="http://schemas.openxmlformats.org/drawingml/2006/main" xmlns:r="http://schemas.openxmlformats.org/officeDocument/2006/relationships" xmlns:p188="http://schemas.microsoft.com/office/powerpoint/2018/8/main">
  <p188:cm id="{AAC50002-C688-4754-8EB2-03D20B0F8359}" authorId="{2BCAC3C5-079D-5452-06AA-CAED2D1BB9DB}" status="resolved" created="2025-07-30T13:42:50.329">
    <ac:deMkLst xmlns:ac="http://schemas.microsoft.com/office/drawing/2013/main/command">
      <pc:docMk xmlns:pc="http://schemas.microsoft.com/office/powerpoint/2013/main/command"/>
      <pc:sldMk xmlns:pc="http://schemas.microsoft.com/office/powerpoint/2013/main/command" cId="3946414709" sldId="7186"/>
      <ac:spMk id="3" creationId="{4C9906B3-36E0-0E69-D57D-F1FB89155479}"/>
    </ac:deMkLst>
    <p188:txBody>
      <a:bodyPr/>
      <a:lstStyle/>
      <a:p>
        <a:r>
          <a:rPr lang="en-US"/>
          <a:t>I think this needs to go on reference page</a:t>
        </a:r>
      </a:p>
    </p188:txBody>
  </p188:cm>
</p188:cmLst>
</file>

<file path=ppt/comments/modernComment_1CDD_36A87E9D.xml><?xml version="1.0" encoding="utf-8"?>
<p188:cmLst xmlns:a="http://schemas.openxmlformats.org/drawingml/2006/main" xmlns:r="http://schemas.openxmlformats.org/officeDocument/2006/relationships" xmlns:p188="http://schemas.microsoft.com/office/powerpoint/2018/8/main">
  <p188:cm id="{9A8932FE-8565-41CF-B691-253C69B25774}" authorId="{2BCAC3C5-079D-5452-06AA-CAED2D1BB9DB}" status="resolved" created="2025-07-30T13:42:26.773">
    <pc:sldMkLst xmlns:pc="http://schemas.microsoft.com/office/powerpoint/2013/main/command">
      <pc:docMk/>
      <pc:sldMk cId="4073915515" sldId="7356"/>
    </pc:sldMkLst>
    <p188:txBody>
      <a:bodyPr/>
      <a:lstStyle/>
      <a:p>
        <a:r>
          <a:rPr lang="en-US"/>
          <a:t>I don’t think this is on the reference page </a:t>
        </a:r>
      </a:p>
    </p188:txBody>
  </p188:cm>
</p188: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A4B9F4-D235-493A-9509-2C4F2200C459}"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A26A662B-CABD-4E78-B48C-2E0B13D4555D}">
      <dgm:prSet/>
      <dgm:spPr/>
      <dgm:t>
        <a:bodyPr/>
        <a:lstStyle/>
        <a:p>
          <a:pPr rtl="0"/>
          <a:r>
            <a:rPr lang="en-US" b="0" dirty="0">
              <a:solidFill>
                <a:srgbClr val="592A8A"/>
              </a:solidFill>
              <a:latin typeface="+mn-lt"/>
            </a:rPr>
            <a:t>Misperception SUD/OUD = moral weakness</a:t>
          </a:r>
        </a:p>
      </dgm:t>
    </dgm:pt>
    <dgm:pt modelId="{83C62447-DB07-4DCD-9641-7AEDA450EC32}" type="parTrans" cxnId="{7476A106-74DB-4938-9139-9BA54062BDE8}">
      <dgm:prSet/>
      <dgm:spPr/>
      <dgm:t>
        <a:bodyPr/>
        <a:lstStyle/>
        <a:p>
          <a:endParaRPr lang="en-US"/>
        </a:p>
      </dgm:t>
    </dgm:pt>
    <dgm:pt modelId="{CDEEB8DF-A177-4C2F-B889-9081EF5E88A9}" type="sibTrans" cxnId="{7476A106-74DB-4938-9139-9BA54062BDE8}">
      <dgm:prSet/>
      <dgm:spPr/>
      <dgm:t>
        <a:bodyPr/>
        <a:lstStyle/>
        <a:p>
          <a:endParaRPr lang="en-US"/>
        </a:p>
      </dgm:t>
    </dgm:pt>
    <dgm:pt modelId="{344DF1A3-1B66-416F-B27A-5A48ED9E6BA5}">
      <dgm:prSet/>
      <dgm:spPr/>
      <dgm:t>
        <a:bodyPr/>
        <a:lstStyle/>
        <a:p>
          <a:r>
            <a:rPr lang="en-US" b="0" dirty="0">
              <a:solidFill>
                <a:srgbClr val="592A8A"/>
              </a:solidFill>
              <a:latin typeface="+mn-lt"/>
            </a:rPr>
            <a:t>Separation from the rest of health care  </a:t>
          </a:r>
        </a:p>
      </dgm:t>
    </dgm:pt>
    <dgm:pt modelId="{214B5E75-C84A-4EAD-AFE1-E1750152B002}" type="parTrans" cxnId="{9CF376C1-AE0C-4D33-A82E-B60154E2CC1F}">
      <dgm:prSet/>
      <dgm:spPr/>
      <dgm:t>
        <a:bodyPr/>
        <a:lstStyle/>
        <a:p>
          <a:endParaRPr lang="en-US"/>
        </a:p>
      </dgm:t>
    </dgm:pt>
    <dgm:pt modelId="{69A493BD-BEF1-4CAC-A9DF-2867B44CD23A}" type="sibTrans" cxnId="{9CF376C1-AE0C-4D33-A82E-B60154E2CC1F}">
      <dgm:prSet/>
      <dgm:spPr/>
      <dgm:t>
        <a:bodyPr/>
        <a:lstStyle/>
        <a:p>
          <a:endParaRPr lang="en-US"/>
        </a:p>
      </dgm:t>
    </dgm:pt>
    <dgm:pt modelId="{C82CFA21-792D-467C-80BA-1F33FFBA9C80}">
      <dgm:prSet/>
      <dgm:spPr/>
      <dgm:t>
        <a:bodyPr/>
        <a:lstStyle/>
        <a:p>
          <a:pPr rtl="0"/>
          <a:r>
            <a:rPr lang="en-US" dirty="0">
              <a:solidFill>
                <a:srgbClr val="592A8A"/>
              </a:solidFill>
              <a:latin typeface="+mn-lt"/>
            </a:rPr>
            <a:t>Stigmatizing Language </a:t>
          </a:r>
        </a:p>
      </dgm:t>
    </dgm:pt>
    <dgm:pt modelId="{6853B1C9-CE81-4E57-B1AD-A133B47FDE64}" type="parTrans" cxnId="{0AFA8C17-C221-41C0-9BF7-800308123B02}">
      <dgm:prSet/>
      <dgm:spPr/>
      <dgm:t>
        <a:bodyPr/>
        <a:lstStyle/>
        <a:p>
          <a:endParaRPr lang="en-US"/>
        </a:p>
      </dgm:t>
    </dgm:pt>
    <dgm:pt modelId="{F8CAE03D-3118-4942-A7CE-4038B1878131}" type="sibTrans" cxnId="{0AFA8C17-C221-41C0-9BF7-800308123B02}">
      <dgm:prSet/>
      <dgm:spPr/>
      <dgm:t>
        <a:bodyPr/>
        <a:lstStyle/>
        <a:p>
          <a:endParaRPr lang="en-US"/>
        </a:p>
      </dgm:t>
    </dgm:pt>
    <dgm:pt modelId="{8F11AC91-0281-4E3B-BDDB-87E86F99C979}">
      <dgm:prSet/>
      <dgm:spPr/>
      <dgm:t>
        <a:bodyPr/>
        <a:lstStyle/>
        <a:p>
          <a:r>
            <a:rPr lang="en-US" b="0" dirty="0">
              <a:solidFill>
                <a:srgbClr val="592A8A"/>
              </a:solidFill>
            </a:rPr>
            <a:t>Criminal justice system prohibiting MOUD/other treatments – this is changing</a:t>
          </a:r>
        </a:p>
      </dgm:t>
    </dgm:pt>
    <dgm:pt modelId="{5CD4C03B-F0AA-4C06-B361-42B04CE8977A}" type="parTrans" cxnId="{29FAB3C5-7B65-4974-A45C-4F4D03BFB297}">
      <dgm:prSet/>
      <dgm:spPr/>
      <dgm:t>
        <a:bodyPr/>
        <a:lstStyle/>
        <a:p>
          <a:endParaRPr lang="en-US"/>
        </a:p>
      </dgm:t>
    </dgm:pt>
    <dgm:pt modelId="{5DC7EC74-AC69-496B-8B89-5C3B01E883FE}" type="sibTrans" cxnId="{29FAB3C5-7B65-4974-A45C-4F4D03BFB297}">
      <dgm:prSet/>
      <dgm:spPr/>
      <dgm:t>
        <a:bodyPr/>
        <a:lstStyle/>
        <a:p>
          <a:endParaRPr lang="en-US"/>
        </a:p>
      </dgm:t>
    </dgm:pt>
    <dgm:pt modelId="{0E0718A7-78AF-4F89-8BEC-5188FE1B9F61}" type="pres">
      <dgm:prSet presAssocID="{9CA4B9F4-D235-493A-9509-2C4F2200C459}" presName="vert0" presStyleCnt="0">
        <dgm:presLayoutVars>
          <dgm:dir/>
          <dgm:animOne val="branch"/>
          <dgm:animLvl val="lvl"/>
        </dgm:presLayoutVars>
      </dgm:prSet>
      <dgm:spPr/>
    </dgm:pt>
    <dgm:pt modelId="{99F338FD-2D48-4908-86F4-124A60BF4244}" type="pres">
      <dgm:prSet presAssocID="{A26A662B-CABD-4E78-B48C-2E0B13D4555D}" presName="thickLine" presStyleLbl="alignNode1" presStyleIdx="0" presStyleCnt="4"/>
      <dgm:spPr/>
    </dgm:pt>
    <dgm:pt modelId="{8CADD8E1-7588-4363-AC02-C023B05022F8}" type="pres">
      <dgm:prSet presAssocID="{A26A662B-CABD-4E78-B48C-2E0B13D4555D}" presName="horz1" presStyleCnt="0"/>
      <dgm:spPr/>
    </dgm:pt>
    <dgm:pt modelId="{F3A7C086-0B84-40CA-9EC7-EE5BBD26248F}" type="pres">
      <dgm:prSet presAssocID="{A26A662B-CABD-4E78-B48C-2E0B13D4555D}" presName="tx1" presStyleLbl="revTx" presStyleIdx="0" presStyleCnt="4"/>
      <dgm:spPr/>
    </dgm:pt>
    <dgm:pt modelId="{39B08087-717B-406B-A5E1-50DCCECED8B5}" type="pres">
      <dgm:prSet presAssocID="{A26A662B-CABD-4E78-B48C-2E0B13D4555D}" presName="vert1" presStyleCnt="0"/>
      <dgm:spPr/>
    </dgm:pt>
    <dgm:pt modelId="{24A2C1D6-580E-48AB-94F0-39BC5F8546AF}" type="pres">
      <dgm:prSet presAssocID="{344DF1A3-1B66-416F-B27A-5A48ED9E6BA5}" presName="thickLine" presStyleLbl="alignNode1" presStyleIdx="1" presStyleCnt="4"/>
      <dgm:spPr/>
    </dgm:pt>
    <dgm:pt modelId="{BC513142-5E96-47D4-B299-EDD0DE4A5497}" type="pres">
      <dgm:prSet presAssocID="{344DF1A3-1B66-416F-B27A-5A48ED9E6BA5}" presName="horz1" presStyleCnt="0"/>
      <dgm:spPr/>
    </dgm:pt>
    <dgm:pt modelId="{BA867FA4-117A-4036-8E7F-E8D8B09E300A}" type="pres">
      <dgm:prSet presAssocID="{344DF1A3-1B66-416F-B27A-5A48ED9E6BA5}" presName="tx1" presStyleLbl="revTx" presStyleIdx="1" presStyleCnt="4"/>
      <dgm:spPr/>
    </dgm:pt>
    <dgm:pt modelId="{317A7C66-E765-426A-B8B8-69778E4F6C8B}" type="pres">
      <dgm:prSet presAssocID="{344DF1A3-1B66-416F-B27A-5A48ED9E6BA5}" presName="vert1" presStyleCnt="0"/>
      <dgm:spPr/>
    </dgm:pt>
    <dgm:pt modelId="{9681D1E2-3305-4E80-8900-66417ECF806E}" type="pres">
      <dgm:prSet presAssocID="{C82CFA21-792D-467C-80BA-1F33FFBA9C80}" presName="thickLine" presStyleLbl="alignNode1" presStyleIdx="2" presStyleCnt="4"/>
      <dgm:spPr/>
    </dgm:pt>
    <dgm:pt modelId="{48875E88-1CD6-45BD-A507-BA1E4EFE2385}" type="pres">
      <dgm:prSet presAssocID="{C82CFA21-792D-467C-80BA-1F33FFBA9C80}" presName="horz1" presStyleCnt="0"/>
      <dgm:spPr/>
    </dgm:pt>
    <dgm:pt modelId="{3435E204-A72B-4F0B-9E1F-08C4DDBDE22E}" type="pres">
      <dgm:prSet presAssocID="{C82CFA21-792D-467C-80BA-1F33FFBA9C80}" presName="tx1" presStyleLbl="revTx" presStyleIdx="2" presStyleCnt="4"/>
      <dgm:spPr/>
    </dgm:pt>
    <dgm:pt modelId="{B328F690-6966-4D7F-973E-A98750D1BB62}" type="pres">
      <dgm:prSet presAssocID="{C82CFA21-792D-467C-80BA-1F33FFBA9C80}" presName="vert1" presStyleCnt="0"/>
      <dgm:spPr/>
    </dgm:pt>
    <dgm:pt modelId="{20E5C441-AA93-4F23-8315-4C532D29533E}" type="pres">
      <dgm:prSet presAssocID="{8F11AC91-0281-4E3B-BDDB-87E86F99C979}" presName="thickLine" presStyleLbl="alignNode1" presStyleIdx="3" presStyleCnt="4"/>
      <dgm:spPr/>
    </dgm:pt>
    <dgm:pt modelId="{C45344AD-82F8-46C2-8A77-C3D681B96395}" type="pres">
      <dgm:prSet presAssocID="{8F11AC91-0281-4E3B-BDDB-87E86F99C979}" presName="horz1" presStyleCnt="0"/>
      <dgm:spPr/>
    </dgm:pt>
    <dgm:pt modelId="{B133AE0C-6272-4299-99AE-945F818DD77D}" type="pres">
      <dgm:prSet presAssocID="{8F11AC91-0281-4E3B-BDDB-87E86F99C979}" presName="tx1" presStyleLbl="revTx" presStyleIdx="3" presStyleCnt="4"/>
      <dgm:spPr/>
    </dgm:pt>
    <dgm:pt modelId="{0ED9157F-E567-4362-B352-A628EDD6BE56}" type="pres">
      <dgm:prSet presAssocID="{8F11AC91-0281-4E3B-BDDB-87E86F99C979}" presName="vert1" presStyleCnt="0"/>
      <dgm:spPr/>
    </dgm:pt>
  </dgm:ptLst>
  <dgm:cxnLst>
    <dgm:cxn modelId="{7476A106-74DB-4938-9139-9BA54062BDE8}" srcId="{9CA4B9F4-D235-493A-9509-2C4F2200C459}" destId="{A26A662B-CABD-4E78-B48C-2E0B13D4555D}" srcOrd="0" destOrd="0" parTransId="{83C62447-DB07-4DCD-9641-7AEDA450EC32}" sibTransId="{CDEEB8DF-A177-4C2F-B889-9081EF5E88A9}"/>
    <dgm:cxn modelId="{0AFA8C17-C221-41C0-9BF7-800308123B02}" srcId="{9CA4B9F4-D235-493A-9509-2C4F2200C459}" destId="{C82CFA21-792D-467C-80BA-1F33FFBA9C80}" srcOrd="2" destOrd="0" parTransId="{6853B1C9-CE81-4E57-B1AD-A133B47FDE64}" sibTransId="{F8CAE03D-3118-4942-A7CE-4038B1878131}"/>
    <dgm:cxn modelId="{9FBF9023-DD01-4EC1-BC1D-CB80C49B9FCC}" type="presOf" srcId="{344DF1A3-1B66-416F-B27A-5A48ED9E6BA5}" destId="{BA867FA4-117A-4036-8E7F-E8D8B09E300A}" srcOrd="0" destOrd="0" presId="urn:microsoft.com/office/officeart/2008/layout/LinedList"/>
    <dgm:cxn modelId="{01D9BD8B-F355-4F11-8793-11A756362885}" type="presOf" srcId="{C82CFA21-792D-467C-80BA-1F33FFBA9C80}" destId="{3435E204-A72B-4F0B-9E1F-08C4DDBDE22E}" srcOrd="0" destOrd="0" presId="urn:microsoft.com/office/officeart/2008/layout/LinedList"/>
    <dgm:cxn modelId="{A16BAF95-4EF4-47F9-A1A5-F80EA15E35D8}" type="presOf" srcId="{A26A662B-CABD-4E78-B48C-2E0B13D4555D}" destId="{F3A7C086-0B84-40CA-9EC7-EE5BBD26248F}" srcOrd="0" destOrd="0" presId="urn:microsoft.com/office/officeart/2008/layout/LinedList"/>
    <dgm:cxn modelId="{9E4A4DA2-7214-4525-8115-7CCD8957C9A4}" type="presOf" srcId="{8F11AC91-0281-4E3B-BDDB-87E86F99C979}" destId="{B133AE0C-6272-4299-99AE-945F818DD77D}" srcOrd="0" destOrd="0" presId="urn:microsoft.com/office/officeart/2008/layout/LinedList"/>
    <dgm:cxn modelId="{9CF376C1-AE0C-4D33-A82E-B60154E2CC1F}" srcId="{9CA4B9F4-D235-493A-9509-2C4F2200C459}" destId="{344DF1A3-1B66-416F-B27A-5A48ED9E6BA5}" srcOrd="1" destOrd="0" parTransId="{214B5E75-C84A-4EAD-AFE1-E1750152B002}" sibTransId="{69A493BD-BEF1-4CAC-A9DF-2867B44CD23A}"/>
    <dgm:cxn modelId="{29FAB3C5-7B65-4974-A45C-4F4D03BFB297}" srcId="{9CA4B9F4-D235-493A-9509-2C4F2200C459}" destId="{8F11AC91-0281-4E3B-BDDB-87E86F99C979}" srcOrd="3" destOrd="0" parTransId="{5CD4C03B-F0AA-4C06-B361-42B04CE8977A}" sibTransId="{5DC7EC74-AC69-496B-8B89-5C3B01E883FE}"/>
    <dgm:cxn modelId="{718355DF-D52D-42A5-9148-DE7A9AA49121}" type="presOf" srcId="{9CA4B9F4-D235-493A-9509-2C4F2200C459}" destId="{0E0718A7-78AF-4F89-8BEC-5188FE1B9F61}" srcOrd="0" destOrd="0" presId="urn:microsoft.com/office/officeart/2008/layout/LinedList"/>
    <dgm:cxn modelId="{A7A218F2-5507-471B-AB56-4834D0161B9A}" type="presParOf" srcId="{0E0718A7-78AF-4F89-8BEC-5188FE1B9F61}" destId="{99F338FD-2D48-4908-86F4-124A60BF4244}" srcOrd="0" destOrd="0" presId="urn:microsoft.com/office/officeart/2008/layout/LinedList"/>
    <dgm:cxn modelId="{3A485008-7596-4478-B934-3D9AD166BE47}" type="presParOf" srcId="{0E0718A7-78AF-4F89-8BEC-5188FE1B9F61}" destId="{8CADD8E1-7588-4363-AC02-C023B05022F8}" srcOrd="1" destOrd="0" presId="urn:microsoft.com/office/officeart/2008/layout/LinedList"/>
    <dgm:cxn modelId="{1533E526-D1BF-4E82-9897-86C976DA6A96}" type="presParOf" srcId="{8CADD8E1-7588-4363-AC02-C023B05022F8}" destId="{F3A7C086-0B84-40CA-9EC7-EE5BBD26248F}" srcOrd="0" destOrd="0" presId="urn:microsoft.com/office/officeart/2008/layout/LinedList"/>
    <dgm:cxn modelId="{E4CA8B02-AEE9-49FF-9A41-C82D4845B8C0}" type="presParOf" srcId="{8CADD8E1-7588-4363-AC02-C023B05022F8}" destId="{39B08087-717B-406B-A5E1-50DCCECED8B5}" srcOrd="1" destOrd="0" presId="urn:microsoft.com/office/officeart/2008/layout/LinedList"/>
    <dgm:cxn modelId="{E2FDE962-64EB-4AF2-B3DC-E8701E5C301E}" type="presParOf" srcId="{0E0718A7-78AF-4F89-8BEC-5188FE1B9F61}" destId="{24A2C1D6-580E-48AB-94F0-39BC5F8546AF}" srcOrd="2" destOrd="0" presId="urn:microsoft.com/office/officeart/2008/layout/LinedList"/>
    <dgm:cxn modelId="{CFB34BD3-470A-4D23-8A89-3045911B3D50}" type="presParOf" srcId="{0E0718A7-78AF-4F89-8BEC-5188FE1B9F61}" destId="{BC513142-5E96-47D4-B299-EDD0DE4A5497}" srcOrd="3" destOrd="0" presId="urn:microsoft.com/office/officeart/2008/layout/LinedList"/>
    <dgm:cxn modelId="{6466A804-5421-440A-B1FD-876802B59760}" type="presParOf" srcId="{BC513142-5E96-47D4-B299-EDD0DE4A5497}" destId="{BA867FA4-117A-4036-8E7F-E8D8B09E300A}" srcOrd="0" destOrd="0" presId="urn:microsoft.com/office/officeart/2008/layout/LinedList"/>
    <dgm:cxn modelId="{FC6E4E81-BF26-4AA5-8427-DC966115FE85}" type="presParOf" srcId="{BC513142-5E96-47D4-B299-EDD0DE4A5497}" destId="{317A7C66-E765-426A-B8B8-69778E4F6C8B}" srcOrd="1" destOrd="0" presId="urn:microsoft.com/office/officeart/2008/layout/LinedList"/>
    <dgm:cxn modelId="{0167D111-1E01-4F0E-BB73-AE3D40C2D1C4}" type="presParOf" srcId="{0E0718A7-78AF-4F89-8BEC-5188FE1B9F61}" destId="{9681D1E2-3305-4E80-8900-66417ECF806E}" srcOrd="4" destOrd="0" presId="urn:microsoft.com/office/officeart/2008/layout/LinedList"/>
    <dgm:cxn modelId="{1C7E229D-6F0F-44A5-8431-A2AC8919CAF4}" type="presParOf" srcId="{0E0718A7-78AF-4F89-8BEC-5188FE1B9F61}" destId="{48875E88-1CD6-45BD-A507-BA1E4EFE2385}" srcOrd="5" destOrd="0" presId="urn:microsoft.com/office/officeart/2008/layout/LinedList"/>
    <dgm:cxn modelId="{9A5CA00A-9C98-4682-A65C-9EF85BEFCB22}" type="presParOf" srcId="{48875E88-1CD6-45BD-A507-BA1E4EFE2385}" destId="{3435E204-A72B-4F0B-9E1F-08C4DDBDE22E}" srcOrd="0" destOrd="0" presId="urn:microsoft.com/office/officeart/2008/layout/LinedList"/>
    <dgm:cxn modelId="{1B4F397B-8216-4106-B711-3C92ABBB8FEB}" type="presParOf" srcId="{48875E88-1CD6-45BD-A507-BA1E4EFE2385}" destId="{B328F690-6966-4D7F-973E-A98750D1BB62}" srcOrd="1" destOrd="0" presId="urn:microsoft.com/office/officeart/2008/layout/LinedList"/>
    <dgm:cxn modelId="{682FD37C-17ED-44EA-BB0D-8D211AA4D43D}" type="presParOf" srcId="{0E0718A7-78AF-4F89-8BEC-5188FE1B9F61}" destId="{20E5C441-AA93-4F23-8315-4C532D29533E}" srcOrd="6" destOrd="0" presId="urn:microsoft.com/office/officeart/2008/layout/LinedList"/>
    <dgm:cxn modelId="{3615C37C-B291-48A0-89D6-8C789EEAC574}" type="presParOf" srcId="{0E0718A7-78AF-4F89-8BEC-5188FE1B9F61}" destId="{C45344AD-82F8-46C2-8A77-C3D681B96395}" srcOrd="7" destOrd="0" presId="urn:microsoft.com/office/officeart/2008/layout/LinedList"/>
    <dgm:cxn modelId="{853AA81C-50A5-4C74-AF08-A1C551B39475}" type="presParOf" srcId="{C45344AD-82F8-46C2-8A77-C3D681B96395}" destId="{B133AE0C-6272-4299-99AE-945F818DD77D}" srcOrd="0" destOrd="0" presId="urn:microsoft.com/office/officeart/2008/layout/LinedList"/>
    <dgm:cxn modelId="{A3CF8B6D-3375-4EC2-A0EE-21E65507D213}" type="presParOf" srcId="{C45344AD-82F8-46C2-8A77-C3D681B96395}" destId="{0ED9157F-E567-4362-B352-A628EDD6BE5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F338FD-2D48-4908-86F4-124A60BF4244}">
      <dsp:nvSpPr>
        <dsp:cNvPr id="0" name=""/>
        <dsp:cNvSpPr/>
      </dsp:nvSpPr>
      <dsp:spPr>
        <a:xfrm>
          <a:off x="0" y="0"/>
          <a:ext cx="805180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A7C086-0B84-40CA-9EC7-EE5BBD26248F}">
      <dsp:nvSpPr>
        <dsp:cNvPr id="0" name=""/>
        <dsp:cNvSpPr/>
      </dsp:nvSpPr>
      <dsp:spPr>
        <a:xfrm>
          <a:off x="0" y="0"/>
          <a:ext cx="8051800" cy="1103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rtl="0">
            <a:lnSpc>
              <a:spcPct val="90000"/>
            </a:lnSpc>
            <a:spcBef>
              <a:spcPct val="0"/>
            </a:spcBef>
            <a:spcAft>
              <a:spcPct val="35000"/>
            </a:spcAft>
            <a:buNone/>
          </a:pPr>
          <a:r>
            <a:rPr lang="en-US" sz="3000" b="0" kern="1200" dirty="0">
              <a:solidFill>
                <a:srgbClr val="592A8A"/>
              </a:solidFill>
              <a:latin typeface="+mn-lt"/>
            </a:rPr>
            <a:t>Misperception SUD/OUD = moral weakness</a:t>
          </a:r>
        </a:p>
      </dsp:txBody>
      <dsp:txXfrm>
        <a:off x="0" y="0"/>
        <a:ext cx="8051800" cy="1103444"/>
      </dsp:txXfrm>
    </dsp:sp>
    <dsp:sp modelId="{24A2C1D6-580E-48AB-94F0-39BC5F8546AF}">
      <dsp:nvSpPr>
        <dsp:cNvPr id="0" name=""/>
        <dsp:cNvSpPr/>
      </dsp:nvSpPr>
      <dsp:spPr>
        <a:xfrm>
          <a:off x="0" y="1103444"/>
          <a:ext cx="8051800" cy="0"/>
        </a:xfrm>
        <a:prstGeom prst="line">
          <a:avLst/>
        </a:prstGeom>
        <a:solidFill>
          <a:schemeClr val="accent2">
            <a:hueOff val="2147871"/>
            <a:satOff val="-6164"/>
            <a:lumOff val="-9870"/>
            <a:alphaOff val="0"/>
          </a:schemeClr>
        </a:solidFill>
        <a:ln w="19050" cap="flat" cmpd="sng" algn="ctr">
          <a:solidFill>
            <a:schemeClr val="accent2">
              <a:hueOff val="2147871"/>
              <a:satOff val="-6164"/>
              <a:lumOff val="-98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867FA4-117A-4036-8E7F-E8D8B09E300A}">
      <dsp:nvSpPr>
        <dsp:cNvPr id="0" name=""/>
        <dsp:cNvSpPr/>
      </dsp:nvSpPr>
      <dsp:spPr>
        <a:xfrm>
          <a:off x="0" y="1103444"/>
          <a:ext cx="8051800" cy="1103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b="0" kern="1200" dirty="0">
              <a:solidFill>
                <a:srgbClr val="592A8A"/>
              </a:solidFill>
              <a:latin typeface="+mn-lt"/>
            </a:rPr>
            <a:t>Separation from the rest of health care  </a:t>
          </a:r>
        </a:p>
      </dsp:txBody>
      <dsp:txXfrm>
        <a:off x="0" y="1103444"/>
        <a:ext cx="8051800" cy="1103444"/>
      </dsp:txXfrm>
    </dsp:sp>
    <dsp:sp modelId="{9681D1E2-3305-4E80-8900-66417ECF806E}">
      <dsp:nvSpPr>
        <dsp:cNvPr id="0" name=""/>
        <dsp:cNvSpPr/>
      </dsp:nvSpPr>
      <dsp:spPr>
        <a:xfrm>
          <a:off x="0" y="2206888"/>
          <a:ext cx="8051800" cy="0"/>
        </a:xfrm>
        <a:prstGeom prst="line">
          <a:avLst/>
        </a:prstGeom>
        <a:solidFill>
          <a:schemeClr val="accent2">
            <a:hueOff val="4295743"/>
            <a:satOff val="-12329"/>
            <a:lumOff val="-19739"/>
            <a:alphaOff val="0"/>
          </a:schemeClr>
        </a:solidFill>
        <a:ln w="19050" cap="flat" cmpd="sng" algn="ctr">
          <a:solidFill>
            <a:schemeClr val="accent2">
              <a:hueOff val="4295743"/>
              <a:satOff val="-12329"/>
              <a:lumOff val="-1973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35E204-A72B-4F0B-9E1F-08C4DDBDE22E}">
      <dsp:nvSpPr>
        <dsp:cNvPr id="0" name=""/>
        <dsp:cNvSpPr/>
      </dsp:nvSpPr>
      <dsp:spPr>
        <a:xfrm>
          <a:off x="0" y="2206888"/>
          <a:ext cx="8051800" cy="1103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rtl="0">
            <a:lnSpc>
              <a:spcPct val="90000"/>
            </a:lnSpc>
            <a:spcBef>
              <a:spcPct val="0"/>
            </a:spcBef>
            <a:spcAft>
              <a:spcPct val="35000"/>
            </a:spcAft>
            <a:buNone/>
          </a:pPr>
          <a:r>
            <a:rPr lang="en-US" sz="3000" kern="1200" dirty="0">
              <a:solidFill>
                <a:srgbClr val="592A8A"/>
              </a:solidFill>
              <a:latin typeface="+mn-lt"/>
            </a:rPr>
            <a:t>Stigmatizing Language </a:t>
          </a:r>
        </a:p>
      </dsp:txBody>
      <dsp:txXfrm>
        <a:off x="0" y="2206888"/>
        <a:ext cx="8051800" cy="1103444"/>
      </dsp:txXfrm>
    </dsp:sp>
    <dsp:sp modelId="{20E5C441-AA93-4F23-8315-4C532D29533E}">
      <dsp:nvSpPr>
        <dsp:cNvPr id="0" name=""/>
        <dsp:cNvSpPr/>
      </dsp:nvSpPr>
      <dsp:spPr>
        <a:xfrm>
          <a:off x="0" y="3310333"/>
          <a:ext cx="8051800" cy="0"/>
        </a:xfrm>
        <a:prstGeom prst="line">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33AE0C-6272-4299-99AE-945F818DD77D}">
      <dsp:nvSpPr>
        <dsp:cNvPr id="0" name=""/>
        <dsp:cNvSpPr/>
      </dsp:nvSpPr>
      <dsp:spPr>
        <a:xfrm>
          <a:off x="0" y="3310333"/>
          <a:ext cx="8051800" cy="1103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b="0" kern="1200" dirty="0">
              <a:solidFill>
                <a:srgbClr val="592A8A"/>
              </a:solidFill>
            </a:rPr>
            <a:t>Criminal justice system prohibiting MOUD/other treatments – this is changing</a:t>
          </a:r>
        </a:p>
      </dsp:txBody>
      <dsp:txXfrm>
        <a:off x="0" y="3310333"/>
        <a:ext cx="8051800" cy="110344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D7AA8BF-52CF-4601-B1A5-96BB998F54B2}" type="datetimeFigureOut">
              <a:rPr lang="en-US" smtClean="0"/>
              <a:t>10/24/2025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A4B0734-5E1F-4400-B244-DC2151DD7A7D}" type="slidenum">
              <a:rPr lang="en-US" smtClean="0"/>
              <a:t>‹#›</a:t>
            </a:fld>
            <a:endParaRPr lang="en-US"/>
          </a:p>
        </p:txBody>
      </p:sp>
    </p:spTree>
    <p:extLst>
      <p:ext uri="{BB962C8B-B14F-4D97-AF65-F5344CB8AC3E}">
        <p14:creationId xmlns:p14="http://schemas.microsoft.com/office/powerpoint/2010/main" val="1594367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oi.org/10.1136/bmj.j4792"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4B0734-5E1F-4400-B244-DC2151DD7A7D}" type="slidenum">
              <a:rPr lang="en-US" smtClean="0"/>
              <a:t>1</a:t>
            </a:fld>
            <a:endParaRPr lang="en-US"/>
          </a:p>
        </p:txBody>
      </p:sp>
    </p:spTree>
    <p:extLst>
      <p:ext uri="{BB962C8B-B14F-4D97-AF65-F5344CB8AC3E}">
        <p14:creationId xmlns:p14="http://schemas.microsoft.com/office/powerpoint/2010/main" val="2824185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4B0734-5E1F-4400-B244-DC2151DD7A7D}" type="slidenum">
              <a:rPr lang="en-US" smtClean="0"/>
              <a:t>13</a:t>
            </a:fld>
            <a:endParaRPr lang="en-US"/>
          </a:p>
        </p:txBody>
      </p:sp>
    </p:spTree>
    <p:extLst>
      <p:ext uri="{BB962C8B-B14F-4D97-AF65-F5344CB8AC3E}">
        <p14:creationId xmlns:p14="http://schemas.microsoft.com/office/powerpoint/2010/main" val="2626789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B1994-E7D8-5210-EBA3-8EEEB683EE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20B96B-839F-69AC-9C81-B7EE5076A5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83786D-8A2C-2C8F-9A63-801E9BF1C4B6}"/>
              </a:ext>
            </a:extLst>
          </p:cNvPr>
          <p:cNvSpPr>
            <a:spLocks noGrp="1"/>
          </p:cNvSpPr>
          <p:nvPr>
            <p:ph type="body" idx="1"/>
          </p:nvPr>
        </p:nvSpPr>
        <p:spPr/>
        <p:txBody>
          <a:bodyPr/>
          <a:lstStyle/>
          <a:p>
            <a:r>
              <a:rPr lang="en-US"/>
              <a:t>&gt;50% NC children in foster care due to parental substance use (cite)</a:t>
            </a:r>
          </a:p>
          <a:p>
            <a:endParaRPr lang="en-US" sz="1400"/>
          </a:p>
          <a:p>
            <a:endParaRPr lang="en-US" sz="1400"/>
          </a:p>
          <a:p>
            <a:endParaRPr lang="en-US" sz="1400"/>
          </a:p>
          <a:p>
            <a:endParaRPr lang="en-US" sz="1400" u="sng">
              <a:solidFill>
                <a:srgbClr val="0563C1"/>
              </a:solidFill>
              <a:effectLst/>
              <a:ea typeface="Calibri" panose="020F0502020204030204" pitchFamily="34" charset="0"/>
              <a:cs typeface="Times New Roman" panose="02020603050405020304" pitchFamily="18" charset="0"/>
            </a:endParaRPr>
          </a:p>
          <a:p>
            <a:endParaRPr lang="en-US" sz="1400" u="sng">
              <a:solidFill>
                <a:srgbClr val="0563C1"/>
              </a:solidFill>
              <a:ea typeface="Calibri" panose="020F0502020204030204" pitchFamily="34" charset="0"/>
              <a:cs typeface="Times New Roman" panose="02020603050405020304" pitchFamily="18" charset="0"/>
            </a:endParaRPr>
          </a:p>
          <a:p>
            <a:endParaRPr lang="en-US" sz="1400" u="sng">
              <a:solidFill>
                <a:srgbClr val="0563C1"/>
              </a:solidFill>
              <a:effectLst/>
              <a:ea typeface="Calibri" panose="020F0502020204030204" pitchFamily="34" charset="0"/>
              <a:cs typeface="Times New Roman" panose="02020603050405020304" pitchFamily="18" charset="0"/>
            </a:endParaRPr>
          </a:p>
          <a:p>
            <a:endParaRPr lang="en-US" sz="1400" u="sng">
              <a:solidFill>
                <a:srgbClr val="0563C1"/>
              </a:solidFill>
              <a:ea typeface="Calibri" panose="020F0502020204030204" pitchFamily="34" charset="0"/>
              <a:cs typeface="Times New Roman" panose="02020603050405020304" pitchFamily="18" charset="0"/>
            </a:endParaRPr>
          </a:p>
          <a:p>
            <a:endParaRPr lang="en-US" sz="1400" u="sng">
              <a:solidFill>
                <a:srgbClr val="0563C1"/>
              </a:solidFill>
              <a:effectLst/>
              <a:ea typeface="Calibri" panose="020F0502020204030204" pitchFamily="34" charset="0"/>
              <a:cs typeface="Times New Roman" panose="02020603050405020304" pitchFamily="18" charset="0"/>
            </a:endParaRPr>
          </a:p>
          <a:p>
            <a:endParaRPr lang="en-US" sz="1400" u="sng">
              <a:solidFill>
                <a:srgbClr val="0563C1"/>
              </a:solidFill>
              <a:ea typeface="Calibri" panose="020F0502020204030204" pitchFamily="34" charset="0"/>
              <a:cs typeface="Times New Roman" panose="02020603050405020304" pitchFamily="18" charset="0"/>
            </a:endParaRPr>
          </a:p>
          <a:p>
            <a:endParaRPr lang="en-US" sz="1400" u="sng">
              <a:solidFill>
                <a:srgbClr val="0563C1"/>
              </a:solidFill>
              <a:effectLst/>
              <a:ea typeface="Calibri" panose="020F0502020204030204" pitchFamily="34" charset="0"/>
              <a:cs typeface="Times New Roman" panose="02020603050405020304" pitchFamily="18" charset="0"/>
            </a:endParaRPr>
          </a:p>
          <a:p>
            <a:endParaRPr lang="en-US" sz="1400" u="sng">
              <a:solidFill>
                <a:srgbClr val="0563C1"/>
              </a:solidFill>
              <a:ea typeface="Calibri" panose="020F0502020204030204" pitchFamily="34" charset="0"/>
              <a:cs typeface="Times New Roman" panose="02020603050405020304" pitchFamily="18" charset="0"/>
            </a:endParaRPr>
          </a:p>
          <a:p>
            <a:endParaRPr lang="en-US" sz="1400" u="sng">
              <a:solidFill>
                <a:srgbClr val="0563C1"/>
              </a:solidFill>
              <a:effectLst/>
              <a:ea typeface="Calibri" panose="020F0502020204030204" pitchFamily="34" charset="0"/>
              <a:cs typeface="Times New Roman" panose="02020603050405020304" pitchFamily="18" charset="0"/>
            </a:endParaRPr>
          </a:p>
          <a:p>
            <a:endParaRPr lang="en-US" sz="1400" u="sng">
              <a:solidFill>
                <a:srgbClr val="0563C1"/>
              </a:solidFill>
              <a:ea typeface="Calibri" panose="020F0502020204030204" pitchFamily="34" charset="0"/>
              <a:cs typeface="Times New Roman" panose="02020603050405020304" pitchFamily="18" charset="0"/>
            </a:endParaRPr>
          </a:p>
          <a:p>
            <a:endParaRPr lang="en-US" sz="1400" u="sng">
              <a:solidFill>
                <a:srgbClr val="0563C1"/>
              </a:solidFill>
              <a:effectLst/>
              <a:ea typeface="Calibri" panose="020F0502020204030204" pitchFamily="34" charset="0"/>
              <a:cs typeface="Times New Roman" panose="02020603050405020304" pitchFamily="18" charset="0"/>
            </a:endParaRPr>
          </a:p>
          <a:p>
            <a:endParaRPr lang="en-US" sz="1400"/>
          </a:p>
          <a:p>
            <a:endParaRPr lang="en-US"/>
          </a:p>
        </p:txBody>
      </p:sp>
      <p:sp>
        <p:nvSpPr>
          <p:cNvPr id="4" name="Slide Number Placeholder 3">
            <a:extLst>
              <a:ext uri="{FF2B5EF4-FFF2-40B4-BE49-F238E27FC236}">
                <a16:creationId xmlns:a16="http://schemas.microsoft.com/office/drawing/2014/main" id="{41B7E52C-F752-AE4C-9672-C26B5ABEE0BB}"/>
              </a:ext>
            </a:extLst>
          </p:cNvPr>
          <p:cNvSpPr>
            <a:spLocks noGrp="1"/>
          </p:cNvSpPr>
          <p:nvPr>
            <p:ph type="sldNum" sz="quarter" idx="5"/>
          </p:nvPr>
        </p:nvSpPr>
        <p:spPr/>
        <p:txBody>
          <a:bodyPr/>
          <a:lstStyle/>
          <a:p>
            <a:fld id="{0A4B0734-5E1F-4400-B244-DC2151DD7A7D}" type="slidenum">
              <a:rPr lang="en-US" smtClean="0"/>
              <a:t>14</a:t>
            </a:fld>
            <a:endParaRPr lang="en-US"/>
          </a:p>
        </p:txBody>
      </p:sp>
    </p:spTree>
    <p:extLst>
      <p:ext uri="{BB962C8B-B14F-4D97-AF65-F5344CB8AC3E}">
        <p14:creationId xmlns:p14="http://schemas.microsoft.com/office/powerpoint/2010/main" val="2265300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4B0734-5E1F-4400-B244-DC2151DD7A7D}" type="slidenum">
              <a:rPr lang="en-US" smtClean="0"/>
              <a:t>15</a:t>
            </a:fld>
            <a:endParaRPr lang="en-US"/>
          </a:p>
        </p:txBody>
      </p:sp>
    </p:spTree>
    <p:extLst>
      <p:ext uri="{BB962C8B-B14F-4D97-AF65-F5344CB8AC3E}">
        <p14:creationId xmlns:p14="http://schemas.microsoft.com/office/powerpoint/2010/main" val="1352392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4B0734-5E1F-4400-B244-DC2151DD7A7D}" type="slidenum">
              <a:rPr lang="en-US" smtClean="0"/>
              <a:t>16</a:t>
            </a:fld>
            <a:endParaRPr lang="en-US"/>
          </a:p>
        </p:txBody>
      </p:sp>
    </p:spTree>
    <p:extLst>
      <p:ext uri="{BB962C8B-B14F-4D97-AF65-F5344CB8AC3E}">
        <p14:creationId xmlns:p14="http://schemas.microsoft.com/office/powerpoint/2010/main" val="951520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4B0734-5E1F-4400-B244-DC2151DD7A7D}" type="slidenum">
              <a:rPr lang="en-US" smtClean="0"/>
              <a:t>17</a:t>
            </a:fld>
            <a:endParaRPr lang="en-US"/>
          </a:p>
        </p:txBody>
      </p:sp>
    </p:spTree>
    <p:extLst>
      <p:ext uri="{BB962C8B-B14F-4D97-AF65-F5344CB8AC3E}">
        <p14:creationId xmlns:p14="http://schemas.microsoft.com/office/powerpoint/2010/main" val="4132169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4B0734-5E1F-4400-B244-DC2151DD7A7D}" type="slidenum">
              <a:rPr lang="en-US" smtClean="0"/>
              <a:t>18</a:t>
            </a:fld>
            <a:endParaRPr lang="en-US"/>
          </a:p>
        </p:txBody>
      </p:sp>
    </p:spTree>
    <p:extLst>
      <p:ext uri="{BB962C8B-B14F-4D97-AF65-F5344CB8AC3E}">
        <p14:creationId xmlns:p14="http://schemas.microsoft.com/office/powerpoint/2010/main" val="2045710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4B0734-5E1F-4400-B244-DC2151DD7A7D}" type="slidenum">
              <a:rPr lang="en-US" smtClean="0"/>
              <a:t>19</a:t>
            </a:fld>
            <a:endParaRPr lang="en-US"/>
          </a:p>
        </p:txBody>
      </p:sp>
    </p:spTree>
    <p:extLst>
      <p:ext uri="{BB962C8B-B14F-4D97-AF65-F5344CB8AC3E}">
        <p14:creationId xmlns:p14="http://schemas.microsoft.com/office/powerpoint/2010/main" val="2583801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7DED9-C64B-C9D7-4CB8-F74DAB6E98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7890C0-DF2C-C47D-73E0-E05DC7ADCF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471913-5D6A-1888-098D-DC956CDD75A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80BC6B1-EEB0-09C5-1AAD-4A916D913EC9}"/>
              </a:ext>
            </a:extLst>
          </p:cNvPr>
          <p:cNvSpPr>
            <a:spLocks noGrp="1"/>
          </p:cNvSpPr>
          <p:nvPr>
            <p:ph type="sldNum" sz="quarter" idx="5"/>
          </p:nvPr>
        </p:nvSpPr>
        <p:spPr/>
        <p:txBody>
          <a:bodyPr/>
          <a:lstStyle/>
          <a:p>
            <a:fld id="{0A4B0734-5E1F-4400-B244-DC2151DD7A7D}" type="slidenum">
              <a:rPr lang="en-US" smtClean="0"/>
              <a:t>20</a:t>
            </a:fld>
            <a:endParaRPr lang="en-US"/>
          </a:p>
        </p:txBody>
      </p:sp>
    </p:spTree>
    <p:extLst>
      <p:ext uri="{BB962C8B-B14F-4D97-AF65-F5344CB8AC3E}">
        <p14:creationId xmlns:p14="http://schemas.microsoft.com/office/powerpoint/2010/main" val="1628114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4B0734-5E1F-4400-B244-DC2151DD7A7D}" type="slidenum">
              <a:rPr lang="en-US" smtClean="0"/>
              <a:t>21</a:t>
            </a:fld>
            <a:endParaRPr lang="en-US"/>
          </a:p>
        </p:txBody>
      </p:sp>
    </p:spTree>
    <p:extLst>
      <p:ext uri="{BB962C8B-B14F-4D97-AF65-F5344CB8AC3E}">
        <p14:creationId xmlns:p14="http://schemas.microsoft.com/office/powerpoint/2010/main" val="462553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4B0734-5E1F-4400-B244-DC2151DD7A7D}" type="slidenum">
              <a:rPr lang="en-US" smtClean="0"/>
              <a:t>22</a:t>
            </a:fld>
            <a:endParaRPr lang="en-US"/>
          </a:p>
        </p:txBody>
      </p:sp>
    </p:spTree>
    <p:extLst>
      <p:ext uri="{BB962C8B-B14F-4D97-AF65-F5344CB8AC3E}">
        <p14:creationId xmlns:p14="http://schemas.microsoft.com/office/powerpoint/2010/main" val="2316146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lot of us bring a lot of emotion to conversations about this disease process.  We have to be patient with each other as we work through them. </a:t>
            </a:r>
          </a:p>
        </p:txBody>
      </p:sp>
      <p:sp>
        <p:nvSpPr>
          <p:cNvPr id="4" name="Slide Number Placeholder 3"/>
          <p:cNvSpPr>
            <a:spLocks noGrp="1"/>
          </p:cNvSpPr>
          <p:nvPr>
            <p:ph type="sldNum" sz="quarter" idx="5"/>
          </p:nvPr>
        </p:nvSpPr>
        <p:spPr/>
        <p:txBody>
          <a:bodyPr/>
          <a:lstStyle/>
          <a:p>
            <a:fld id="{EF63E591-8AE3-41B9-9E31-8983FA5CACF3}" type="slidenum">
              <a:rPr lang="en-US" smtClean="0"/>
              <a:t>2</a:t>
            </a:fld>
            <a:endParaRPr lang="en-US"/>
          </a:p>
        </p:txBody>
      </p:sp>
    </p:spTree>
    <p:extLst>
      <p:ext uri="{BB962C8B-B14F-4D97-AF65-F5344CB8AC3E}">
        <p14:creationId xmlns:p14="http://schemas.microsoft.com/office/powerpoint/2010/main" val="10549902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4B0734-5E1F-4400-B244-DC2151DD7A7D}" type="slidenum">
              <a:rPr lang="en-US" smtClean="0"/>
              <a:t>23</a:t>
            </a:fld>
            <a:endParaRPr lang="en-US"/>
          </a:p>
        </p:txBody>
      </p:sp>
    </p:spTree>
    <p:extLst>
      <p:ext uri="{BB962C8B-B14F-4D97-AF65-F5344CB8AC3E}">
        <p14:creationId xmlns:p14="http://schemas.microsoft.com/office/powerpoint/2010/main" val="17670539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4B0734-5E1F-4400-B244-DC2151DD7A7D}" type="slidenum">
              <a:rPr lang="en-US" smtClean="0"/>
              <a:t>24</a:t>
            </a:fld>
            <a:endParaRPr lang="en-US"/>
          </a:p>
        </p:txBody>
      </p:sp>
    </p:spTree>
    <p:extLst>
      <p:ext uri="{BB962C8B-B14F-4D97-AF65-F5344CB8AC3E}">
        <p14:creationId xmlns:p14="http://schemas.microsoft.com/office/powerpoint/2010/main" val="27808305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4B0734-5E1F-4400-B244-DC2151DD7A7D}" type="slidenum">
              <a:rPr lang="en-US" smtClean="0"/>
              <a:t>25</a:t>
            </a:fld>
            <a:endParaRPr lang="en-US"/>
          </a:p>
        </p:txBody>
      </p:sp>
    </p:spTree>
    <p:extLst>
      <p:ext uri="{BB962C8B-B14F-4D97-AF65-F5344CB8AC3E}">
        <p14:creationId xmlns:p14="http://schemas.microsoft.com/office/powerpoint/2010/main" val="287213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4B0734-5E1F-4400-B244-DC2151DD7A7D}" type="slidenum">
              <a:rPr lang="en-US" smtClean="0"/>
              <a:t>26</a:t>
            </a:fld>
            <a:endParaRPr lang="en-US"/>
          </a:p>
        </p:txBody>
      </p:sp>
    </p:spTree>
    <p:extLst>
      <p:ext uri="{BB962C8B-B14F-4D97-AF65-F5344CB8AC3E}">
        <p14:creationId xmlns:p14="http://schemas.microsoft.com/office/powerpoint/2010/main" val="7640209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4B0734-5E1F-4400-B244-DC2151DD7A7D}" type="slidenum">
              <a:rPr lang="en-US" smtClean="0"/>
              <a:t>27</a:t>
            </a:fld>
            <a:endParaRPr lang="en-US"/>
          </a:p>
        </p:txBody>
      </p:sp>
    </p:spTree>
    <p:extLst>
      <p:ext uri="{BB962C8B-B14F-4D97-AF65-F5344CB8AC3E}">
        <p14:creationId xmlns:p14="http://schemas.microsoft.com/office/powerpoint/2010/main" val="16553140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4B0734-5E1F-4400-B244-DC2151DD7A7D}" type="slidenum">
              <a:rPr lang="en-US" smtClean="0"/>
              <a:t>28</a:t>
            </a:fld>
            <a:endParaRPr lang="en-US"/>
          </a:p>
        </p:txBody>
      </p:sp>
    </p:spTree>
    <p:extLst>
      <p:ext uri="{BB962C8B-B14F-4D97-AF65-F5344CB8AC3E}">
        <p14:creationId xmlns:p14="http://schemas.microsoft.com/office/powerpoint/2010/main" val="8056927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4B0734-5E1F-4400-B244-DC2151DD7A7D}" type="slidenum">
              <a:rPr lang="en-US" smtClean="0"/>
              <a:t>29</a:t>
            </a:fld>
            <a:endParaRPr lang="en-US"/>
          </a:p>
        </p:txBody>
      </p:sp>
    </p:spTree>
    <p:extLst>
      <p:ext uri="{BB962C8B-B14F-4D97-AF65-F5344CB8AC3E}">
        <p14:creationId xmlns:p14="http://schemas.microsoft.com/office/powerpoint/2010/main" val="22363155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C4BAE4-A4DC-44DE-9D42-53BBFF1C4D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37176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4B0734-5E1F-4400-B244-DC2151DD7A7D}" type="slidenum">
              <a:rPr lang="en-US" smtClean="0"/>
              <a:t>31</a:t>
            </a:fld>
            <a:endParaRPr lang="en-US"/>
          </a:p>
        </p:txBody>
      </p:sp>
    </p:spTree>
    <p:extLst>
      <p:ext uri="{BB962C8B-B14F-4D97-AF65-F5344CB8AC3E}">
        <p14:creationId xmlns:p14="http://schemas.microsoft.com/office/powerpoint/2010/main" val="27054943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0A4B0734-5E1F-4400-B244-DC2151DD7A7D}" type="slidenum">
              <a:rPr lang="en-US" smtClean="0"/>
              <a:t>32</a:t>
            </a:fld>
            <a:endParaRPr lang="en-US"/>
          </a:p>
        </p:txBody>
      </p:sp>
    </p:spTree>
    <p:extLst>
      <p:ext uri="{BB962C8B-B14F-4D97-AF65-F5344CB8AC3E}">
        <p14:creationId xmlns:p14="http://schemas.microsoft.com/office/powerpoint/2010/main" val="3567319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EF63E591-8AE3-41B9-9E31-8983FA5CACF3}" type="slidenum">
              <a:rPr lang="en-US" smtClean="0"/>
              <a:t>3</a:t>
            </a:fld>
            <a:endParaRPr lang="en-US"/>
          </a:p>
        </p:txBody>
      </p:sp>
    </p:spTree>
    <p:extLst>
      <p:ext uri="{BB962C8B-B14F-4D97-AF65-F5344CB8AC3E}">
        <p14:creationId xmlns:p14="http://schemas.microsoft.com/office/powerpoint/2010/main" val="7095017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4B0734-5E1F-4400-B244-DC2151DD7A7D}" type="slidenum">
              <a:rPr lang="en-US" smtClean="0"/>
              <a:t>33</a:t>
            </a:fld>
            <a:endParaRPr lang="en-US"/>
          </a:p>
        </p:txBody>
      </p:sp>
    </p:spTree>
    <p:extLst>
      <p:ext uri="{BB962C8B-B14F-4D97-AF65-F5344CB8AC3E}">
        <p14:creationId xmlns:p14="http://schemas.microsoft.com/office/powerpoint/2010/main" val="7819517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79EDC-3508-F8B5-0E38-11A5760DD2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8FEDD4-A572-D683-ABA9-075FAAA890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380B72-BC67-4ED5-D2FE-514C4F1FF957}"/>
              </a:ext>
            </a:extLst>
          </p:cNvPr>
          <p:cNvSpPr>
            <a:spLocks noGrp="1"/>
          </p:cNvSpPr>
          <p:nvPr>
            <p:ph type="body" idx="1"/>
          </p:nvPr>
        </p:nvSpPr>
        <p:spPr/>
        <p:txBody>
          <a:bodyPr/>
          <a:lstStyle/>
          <a:p>
            <a:r>
              <a:rPr lang="en-US" dirty="0">
                <a:cs typeface="Calibri"/>
              </a:rPr>
              <a:t>Diabetes, hypertension, and many other disease processes we treat have behavioral components </a:t>
            </a:r>
          </a:p>
          <a:p>
            <a:endParaRPr lang="en-US" dirty="0">
              <a:cs typeface="Calibri"/>
            </a:endParaRPr>
          </a:p>
          <a:p>
            <a:endParaRPr lang="en-US" dirty="0"/>
          </a:p>
        </p:txBody>
      </p:sp>
      <p:sp>
        <p:nvSpPr>
          <p:cNvPr id="4" name="Slide Number Placeholder 3">
            <a:extLst>
              <a:ext uri="{FF2B5EF4-FFF2-40B4-BE49-F238E27FC236}">
                <a16:creationId xmlns:a16="http://schemas.microsoft.com/office/drawing/2014/main" id="{17D3F1E1-CC06-BB42-709C-87903EB2AADC}"/>
              </a:ext>
            </a:extLst>
          </p:cNvPr>
          <p:cNvSpPr>
            <a:spLocks noGrp="1"/>
          </p:cNvSpPr>
          <p:nvPr>
            <p:ph type="sldNum" sz="quarter" idx="5"/>
          </p:nvPr>
        </p:nvSpPr>
        <p:spPr/>
        <p:txBody>
          <a:bodyPr/>
          <a:lstStyle/>
          <a:p>
            <a:fld id="{0A4B0734-5E1F-4400-B244-DC2151DD7A7D}" type="slidenum">
              <a:rPr lang="en-US" smtClean="0"/>
              <a:t>36</a:t>
            </a:fld>
            <a:endParaRPr lang="en-US"/>
          </a:p>
        </p:txBody>
      </p:sp>
    </p:spTree>
    <p:extLst>
      <p:ext uri="{BB962C8B-B14F-4D97-AF65-F5344CB8AC3E}">
        <p14:creationId xmlns:p14="http://schemas.microsoft.com/office/powerpoint/2010/main" val="14247421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a:pPr>
            <a:r>
              <a:rPr lang="en-US" dirty="0"/>
              <a:t>Separated from the rest of health care, recovery depends on moral strength, many force tapers from medications for substance use disorder; stigma of medications in 12-step treatment programs – including exclusion of such folks from treatment </a:t>
            </a:r>
          </a:p>
          <a:p>
            <a:pPr marL="232943" indent="-232943">
              <a:buAutoNum type="arabicPeriod"/>
            </a:pPr>
            <a:r>
              <a:rPr lang="en-US" dirty="0"/>
              <a:t>Contributes to narrow focus – for example, treating OUD but not other types of addition; not treating co-occurring medical conditions; not treating </a:t>
            </a:r>
          </a:p>
          <a:p>
            <a:pPr marL="232943" indent="-232943">
              <a:buAutoNum type="arabicPeriod"/>
            </a:pPr>
            <a:r>
              <a:rPr lang="en-US" dirty="0"/>
              <a:t>Language mirrors and perpetuates the stigma – dirty, clean, junky, opioid replacement therapy</a:t>
            </a:r>
          </a:p>
          <a:p>
            <a:pPr marL="232943" indent="-232943">
              <a:buAutoNum type="arabicPeriod"/>
            </a:pPr>
            <a:r>
              <a:rPr lang="en-US" dirty="0"/>
              <a:t>Starting to change but long were not permitted to continue treatment.  </a:t>
            </a:r>
          </a:p>
          <a:p>
            <a:pPr marL="232943" indent="-232943">
              <a:buAutoNum type="arabicPeriod"/>
            </a:pPr>
            <a:endParaRPr lang="en-US" dirty="0"/>
          </a:p>
        </p:txBody>
      </p:sp>
      <p:sp>
        <p:nvSpPr>
          <p:cNvPr id="4" name="Slide Number Placeholder 3"/>
          <p:cNvSpPr>
            <a:spLocks noGrp="1"/>
          </p:cNvSpPr>
          <p:nvPr>
            <p:ph type="sldNum" sz="quarter" idx="5"/>
          </p:nvPr>
        </p:nvSpPr>
        <p:spPr/>
        <p:txBody>
          <a:bodyPr/>
          <a:lstStyle/>
          <a:p>
            <a:fld id="{54BB579A-DEF9-4861-83D3-92D6BD9E93B4}" type="slidenum">
              <a:rPr lang="en-US" smtClean="0"/>
              <a:t>37</a:t>
            </a:fld>
            <a:endParaRPr lang="en-US"/>
          </a:p>
        </p:txBody>
      </p:sp>
    </p:spTree>
    <p:extLst>
      <p:ext uri="{BB962C8B-B14F-4D97-AF65-F5344CB8AC3E}">
        <p14:creationId xmlns:p14="http://schemas.microsoft.com/office/powerpoint/2010/main" val="38597612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4B0734-5E1F-4400-B244-DC2151DD7A7D}" type="slidenum">
              <a:rPr lang="en-US" smtClean="0"/>
              <a:t>38</a:t>
            </a:fld>
            <a:endParaRPr lang="en-US"/>
          </a:p>
        </p:txBody>
      </p:sp>
    </p:spTree>
    <p:extLst>
      <p:ext uri="{BB962C8B-B14F-4D97-AF65-F5344CB8AC3E}">
        <p14:creationId xmlns:p14="http://schemas.microsoft.com/office/powerpoint/2010/main" val="28482248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a:solidFill>
                  <a:schemeClr val="tx1"/>
                </a:solidFill>
                <a:effectLst/>
                <a:latin typeface="+mn-lt"/>
                <a:ea typeface="+mn-ea"/>
                <a:cs typeface="+mn-cs"/>
              </a:rPr>
              <a:t>​</a:t>
            </a:r>
            <a:endParaRPr lang="en-US"/>
          </a:p>
        </p:txBody>
      </p:sp>
      <p:sp>
        <p:nvSpPr>
          <p:cNvPr id="4" name="Slide Number Placeholder 3"/>
          <p:cNvSpPr>
            <a:spLocks noGrp="1"/>
          </p:cNvSpPr>
          <p:nvPr>
            <p:ph type="sldNum" sz="quarter" idx="5"/>
          </p:nvPr>
        </p:nvSpPr>
        <p:spPr/>
        <p:txBody>
          <a:bodyPr/>
          <a:lstStyle/>
          <a:p>
            <a:fld id="{0A4B0734-5E1F-4400-B244-DC2151DD7A7D}" type="slidenum">
              <a:rPr lang="en-US" smtClean="0"/>
              <a:t>39</a:t>
            </a:fld>
            <a:endParaRPr lang="en-US"/>
          </a:p>
        </p:txBody>
      </p:sp>
    </p:spTree>
    <p:extLst>
      <p:ext uri="{BB962C8B-B14F-4D97-AF65-F5344CB8AC3E}">
        <p14:creationId xmlns:p14="http://schemas.microsoft.com/office/powerpoint/2010/main" val="30194842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4B0734-5E1F-4400-B244-DC2151DD7A7D}" type="slidenum">
              <a:rPr lang="en-US" smtClean="0"/>
              <a:t>40</a:t>
            </a:fld>
            <a:endParaRPr lang="en-US"/>
          </a:p>
        </p:txBody>
      </p:sp>
    </p:spTree>
    <p:extLst>
      <p:ext uri="{BB962C8B-B14F-4D97-AF65-F5344CB8AC3E}">
        <p14:creationId xmlns:p14="http://schemas.microsoft.com/office/powerpoint/2010/main" val="26859162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4B0734-5E1F-4400-B244-DC2151DD7A7D}" type="slidenum">
              <a:rPr lang="en-US" smtClean="0"/>
              <a:t>41</a:t>
            </a:fld>
            <a:endParaRPr lang="en-US"/>
          </a:p>
        </p:txBody>
      </p:sp>
    </p:spTree>
    <p:extLst>
      <p:ext uri="{BB962C8B-B14F-4D97-AF65-F5344CB8AC3E}">
        <p14:creationId xmlns:p14="http://schemas.microsoft.com/office/powerpoint/2010/main" val="5240922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Source: Federal Bureau of Prisons OPIOID USE DISORDER: DIAGNOSIS, EVALUATION, AND TREATMENT</a:t>
            </a:r>
          </a:p>
        </p:txBody>
      </p:sp>
      <p:sp>
        <p:nvSpPr>
          <p:cNvPr id="4" name="Slide Number Placeholder 3"/>
          <p:cNvSpPr>
            <a:spLocks noGrp="1"/>
          </p:cNvSpPr>
          <p:nvPr>
            <p:ph type="sldNum" sz="quarter" idx="5"/>
          </p:nvPr>
        </p:nvSpPr>
        <p:spPr/>
        <p:txBody>
          <a:bodyPr/>
          <a:lstStyle/>
          <a:p>
            <a:fld id="{6926BCBE-C467-47F3-A80A-1188A6DCB4A2}" type="slidenum">
              <a:rPr lang="en-US"/>
              <a:t>42</a:t>
            </a:fld>
            <a:endParaRPr lang="en-US"/>
          </a:p>
        </p:txBody>
      </p:sp>
    </p:spTree>
    <p:extLst>
      <p:ext uri="{BB962C8B-B14F-4D97-AF65-F5344CB8AC3E}">
        <p14:creationId xmlns:p14="http://schemas.microsoft.com/office/powerpoint/2010/main" val="6161513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We do not need to correct these expressions – we should think about how words like this sound coming from us. </a:t>
            </a:r>
          </a:p>
        </p:txBody>
      </p:sp>
      <p:sp>
        <p:nvSpPr>
          <p:cNvPr id="4" name="Slide Number Placeholder 3"/>
          <p:cNvSpPr>
            <a:spLocks noGrp="1"/>
          </p:cNvSpPr>
          <p:nvPr>
            <p:ph type="sldNum" sz="quarter" idx="5"/>
          </p:nvPr>
        </p:nvSpPr>
        <p:spPr/>
        <p:txBody>
          <a:bodyPr/>
          <a:lstStyle/>
          <a:p>
            <a:fld id="{EF63E591-8AE3-41B9-9E31-8983FA5CACF3}" type="slidenum">
              <a:rPr lang="en-US" smtClean="0"/>
              <a:t>43</a:t>
            </a:fld>
            <a:endParaRPr lang="en-US"/>
          </a:p>
        </p:txBody>
      </p:sp>
    </p:spTree>
    <p:extLst>
      <p:ext uri="{BB962C8B-B14F-4D97-AF65-F5344CB8AC3E}">
        <p14:creationId xmlns:p14="http://schemas.microsoft.com/office/powerpoint/2010/main" val="356388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79EDC-3508-F8B5-0E38-11A5760DD2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8FEDD4-A572-D683-ABA9-075FAAA890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380B72-BC67-4ED5-D2FE-514C4F1FF957}"/>
              </a:ext>
            </a:extLst>
          </p:cNvPr>
          <p:cNvSpPr>
            <a:spLocks noGrp="1"/>
          </p:cNvSpPr>
          <p:nvPr>
            <p:ph type="body" idx="1"/>
          </p:nvPr>
        </p:nvSpPr>
        <p:spPr/>
        <p:txBody>
          <a:bodyPr/>
          <a:lstStyle/>
          <a:p>
            <a:r>
              <a:rPr lang="en-US" dirty="0">
                <a:cs typeface="Calibri"/>
              </a:rPr>
              <a:t>Diabetes, hypertension, and many other disease processes we treat have behavioral components </a:t>
            </a:r>
          </a:p>
          <a:p>
            <a:br>
              <a:rPr lang="en-US" dirty="0">
                <a:cs typeface="Calibri"/>
              </a:rPr>
            </a:br>
            <a:endParaRPr lang="en-US" dirty="0"/>
          </a:p>
        </p:txBody>
      </p:sp>
      <p:sp>
        <p:nvSpPr>
          <p:cNvPr id="4" name="Slide Number Placeholder 3">
            <a:extLst>
              <a:ext uri="{FF2B5EF4-FFF2-40B4-BE49-F238E27FC236}">
                <a16:creationId xmlns:a16="http://schemas.microsoft.com/office/drawing/2014/main" id="{17D3F1E1-CC06-BB42-709C-87903EB2AADC}"/>
              </a:ext>
            </a:extLst>
          </p:cNvPr>
          <p:cNvSpPr>
            <a:spLocks noGrp="1"/>
          </p:cNvSpPr>
          <p:nvPr>
            <p:ph type="sldNum" sz="quarter" idx="5"/>
          </p:nvPr>
        </p:nvSpPr>
        <p:spPr/>
        <p:txBody>
          <a:bodyPr/>
          <a:lstStyle/>
          <a:p>
            <a:fld id="{0A4B0734-5E1F-4400-B244-DC2151DD7A7D}" type="slidenum">
              <a:rPr lang="en-US" smtClean="0"/>
              <a:t>44</a:t>
            </a:fld>
            <a:endParaRPr lang="en-US"/>
          </a:p>
        </p:txBody>
      </p:sp>
    </p:spTree>
    <p:extLst>
      <p:ext uri="{BB962C8B-B14F-4D97-AF65-F5344CB8AC3E}">
        <p14:creationId xmlns:p14="http://schemas.microsoft.com/office/powerpoint/2010/main" val="1424742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err="1">
                <a:solidFill>
                  <a:srgbClr val="333333"/>
                </a:solidFill>
                <a:effectLst/>
                <a:latin typeface="Helvetica Neue"/>
              </a:rPr>
              <a:t>Makary</a:t>
            </a:r>
            <a:r>
              <a:rPr lang="en-US" b="0" i="0" dirty="0">
                <a:solidFill>
                  <a:srgbClr val="333333"/>
                </a:solidFill>
                <a:effectLst/>
                <a:latin typeface="Helvetica Neue"/>
              </a:rPr>
              <a:t>, M. A., Overton, H. N., &amp; Wang, P. (2017). Overprescribing is major contributor to opioid crisis.</a:t>
            </a:r>
            <a:r>
              <a:rPr lang="en-US" b="0" i="1" dirty="0">
                <a:solidFill>
                  <a:srgbClr val="333333"/>
                </a:solidFill>
                <a:effectLst/>
                <a:latin typeface="Helvetica Neue"/>
              </a:rPr>
              <a:t> BMJ (Online), 359</a:t>
            </a:r>
            <a:r>
              <a:rPr lang="en-US" b="0" i="0" dirty="0">
                <a:solidFill>
                  <a:srgbClr val="333333"/>
                </a:solidFill>
                <a:effectLst/>
                <a:latin typeface="Helvetica Neue"/>
              </a:rPr>
              <a:t>, j4792-j4792. </a:t>
            </a:r>
            <a:r>
              <a:rPr lang="en-US" b="0" i="0" u="none" strike="noStrike" dirty="0">
                <a:solidFill>
                  <a:srgbClr val="2659AB"/>
                </a:solidFill>
                <a:effectLst/>
                <a:latin typeface="Helvetica Neue"/>
                <a:hlinkClick r:id="rId3"/>
              </a:rPr>
              <a:t>https://doi.org/10.1136/bmj.j4792</a:t>
            </a:r>
            <a:endParaRPr lang="en-US" b="0" i="0" u="none" strike="noStrike" dirty="0">
              <a:solidFill>
                <a:srgbClr val="2659AB"/>
              </a:solidFill>
              <a:effectLst/>
              <a:latin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2659AB"/>
                </a:solidFill>
                <a:effectLst/>
                <a:latin typeface="Helvetica Neue"/>
              </a:rPr>
              <a:t>In some of our counties in the east, there were more than 100 prescriptions written per 100 people! </a:t>
            </a:r>
            <a:endParaRPr lang="en-US" b="0" i="0" dirty="0">
              <a:solidFill>
                <a:srgbClr val="333333"/>
              </a:solidFill>
              <a:effectLst/>
              <a:latin typeface="Helvetica Neue"/>
            </a:endParaRPr>
          </a:p>
          <a:p>
            <a:endParaRPr lang="en-US" dirty="0"/>
          </a:p>
        </p:txBody>
      </p:sp>
      <p:sp>
        <p:nvSpPr>
          <p:cNvPr id="4" name="Slide Number Placeholder 3"/>
          <p:cNvSpPr>
            <a:spLocks noGrp="1"/>
          </p:cNvSpPr>
          <p:nvPr>
            <p:ph type="sldNum" sz="quarter" idx="5"/>
          </p:nvPr>
        </p:nvSpPr>
        <p:spPr/>
        <p:txBody>
          <a:bodyPr/>
          <a:lstStyle/>
          <a:p>
            <a:fld id="{E1D22E8E-D5E5-41F3-AD91-F2835DA95E5A}" type="slidenum">
              <a:rPr lang="en-US" smtClean="0"/>
              <a:t>4</a:t>
            </a:fld>
            <a:endParaRPr lang="en-US"/>
          </a:p>
        </p:txBody>
      </p:sp>
    </p:spTree>
    <p:extLst>
      <p:ext uri="{BB962C8B-B14F-4D97-AF65-F5344CB8AC3E}">
        <p14:creationId xmlns:p14="http://schemas.microsoft.com/office/powerpoint/2010/main" val="28445369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4B0734-5E1F-4400-B244-DC2151DD7A7D}" type="slidenum">
              <a:rPr lang="en-US" smtClean="0"/>
              <a:t>45</a:t>
            </a:fld>
            <a:endParaRPr lang="en-US"/>
          </a:p>
        </p:txBody>
      </p:sp>
    </p:spTree>
    <p:extLst>
      <p:ext uri="{BB962C8B-B14F-4D97-AF65-F5344CB8AC3E}">
        <p14:creationId xmlns:p14="http://schemas.microsoft.com/office/powerpoint/2010/main" val="8986012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FBB48-FF33-3AA2-CE65-D0E1037FE7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54F674-BE5C-FE40-1C95-B63D5B2303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78416D-5ED7-E49A-B953-AD0812A7583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08C0B2A-579D-1997-E453-7DFFE68E1841}"/>
              </a:ext>
            </a:extLst>
          </p:cNvPr>
          <p:cNvSpPr>
            <a:spLocks noGrp="1"/>
          </p:cNvSpPr>
          <p:nvPr>
            <p:ph type="sldNum" sz="quarter" idx="5"/>
          </p:nvPr>
        </p:nvSpPr>
        <p:spPr/>
        <p:txBody>
          <a:bodyPr/>
          <a:lstStyle/>
          <a:p>
            <a:fld id="{0A4B0734-5E1F-4400-B244-DC2151DD7A7D}" type="slidenum">
              <a:rPr lang="en-US" smtClean="0"/>
              <a:t>46</a:t>
            </a:fld>
            <a:endParaRPr lang="en-US"/>
          </a:p>
        </p:txBody>
      </p:sp>
    </p:spTree>
    <p:extLst>
      <p:ext uri="{BB962C8B-B14F-4D97-AF65-F5344CB8AC3E}">
        <p14:creationId xmlns:p14="http://schemas.microsoft.com/office/powerpoint/2010/main" val="14451585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4B0734-5E1F-4400-B244-DC2151DD7A7D}" type="slidenum">
              <a:rPr lang="en-US" smtClean="0"/>
              <a:t>47</a:t>
            </a:fld>
            <a:endParaRPr lang="en-US"/>
          </a:p>
        </p:txBody>
      </p:sp>
    </p:spTree>
    <p:extLst>
      <p:ext uri="{BB962C8B-B14F-4D97-AF65-F5344CB8AC3E}">
        <p14:creationId xmlns:p14="http://schemas.microsoft.com/office/powerpoint/2010/main" val="7552723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887D38-5507-464B-9195-51189956C6F9}" type="slidenum">
              <a:rPr lang="en-US" smtClean="0"/>
              <a:t>48</a:t>
            </a:fld>
            <a:endParaRPr lang="en-US"/>
          </a:p>
        </p:txBody>
      </p:sp>
    </p:spTree>
    <p:extLst>
      <p:ext uri="{BB962C8B-B14F-4D97-AF65-F5344CB8AC3E}">
        <p14:creationId xmlns:p14="http://schemas.microsoft.com/office/powerpoint/2010/main" val="39161678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4B0734-5E1F-4400-B244-DC2151DD7A7D}" type="slidenum">
              <a:rPr lang="en-US" smtClean="0"/>
              <a:t>49</a:t>
            </a:fld>
            <a:endParaRPr lang="en-US"/>
          </a:p>
        </p:txBody>
      </p:sp>
    </p:spTree>
    <p:extLst>
      <p:ext uri="{BB962C8B-B14F-4D97-AF65-F5344CB8AC3E}">
        <p14:creationId xmlns:p14="http://schemas.microsoft.com/office/powerpoint/2010/main" val="8504487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4B0734-5E1F-4400-B244-DC2151DD7A7D}" type="slidenum">
              <a:rPr lang="en-US" smtClean="0"/>
              <a:t>50</a:t>
            </a:fld>
            <a:endParaRPr lang="en-US"/>
          </a:p>
        </p:txBody>
      </p:sp>
    </p:spTree>
    <p:extLst>
      <p:ext uri="{BB962C8B-B14F-4D97-AF65-F5344CB8AC3E}">
        <p14:creationId xmlns:p14="http://schemas.microsoft.com/office/powerpoint/2010/main" val="27670561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4B0734-5E1F-4400-B244-DC2151DD7A7D}" type="slidenum">
              <a:rPr lang="en-US" smtClean="0"/>
              <a:t>51</a:t>
            </a:fld>
            <a:endParaRPr lang="en-US"/>
          </a:p>
        </p:txBody>
      </p:sp>
    </p:spTree>
    <p:extLst>
      <p:ext uri="{BB962C8B-B14F-4D97-AF65-F5344CB8AC3E}">
        <p14:creationId xmlns:p14="http://schemas.microsoft.com/office/powerpoint/2010/main" val="12485278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4B0734-5E1F-4400-B244-DC2151DD7A7D}" type="slidenum">
              <a:rPr lang="en-US" smtClean="0"/>
              <a:t>52</a:t>
            </a:fld>
            <a:endParaRPr lang="en-US"/>
          </a:p>
        </p:txBody>
      </p:sp>
    </p:spTree>
    <p:extLst>
      <p:ext uri="{BB962C8B-B14F-4D97-AF65-F5344CB8AC3E}">
        <p14:creationId xmlns:p14="http://schemas.microsoft.com/office/powerpoint/2010/main" val="20561003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4B0734-5E1F-4400-B244-DC2151DD7A7D}" type="slidenum">
              <a:rPr lang="en-US" smtClean="0"/>
              <a:t>53</a:t>
            </a:fld>
            <a:endParaRPr lang="en-US"/>
          </a:p>
        </p:txBody>
      </p:sp>
    </p:spTree>
    <p:extLst>
      <p:ext uri="{BB962C8B-B14F-4D97-AF65-F5344CB8AC3E}">
        <p14:creationId xmlns:p14="http://schemas.microsoft.com/office/powerpoint/2010/main" val="6249404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4B0734-5E1F-4400-B244-DC2151DD7A7D}" type="slidenum">
              <a:rPr lang="en-US" smtClean="0"/>
              <a:t>54</a:t>
            </a:fld>
            <a:endParaRPr lang="en-US"/>
          </a:p>
        </p:txBody>
      </p:sp>
    </p:spTree>
    <p:extLst>
      <p:ext uri="{BB962C8B-B14F-4D97-AF65-F5344CB8AC3E}">
        <p14:creationId xmlns:p14="http://schemas.microsoft.com/office/powerpoint/2010/main" val="3430820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We have two related but not mutually exclusive crises going on – we have an overdose crisis going on and then we have an SUD crisis –it’s important to remember that while related they are not necessarily the same. Many folks who have died of overdose would not meet SUD or OUD criteria – this is linked to the contamination of our drug supply with fentanyl </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CS Slide</a:t>
            </a:r>
          </a:p>
          <a:p>
            <a:endParaRPr lang="en-US" dirty="0"/>
          </a:p>
        </p:txBody>
      </p:sp>
      <p:sp>
        <p:nvSpPr>
          <p:cNvPr id="4" name="Slide Number Placeholder 3"/>
          <p:cNvSpPr>
            <a:spLocks noGrp="1"/>
          </p:cNvSpPr>
          <p:nvPr>
            <p:ph type="sldNum" sz="quarter" idx="5"/>
          </p:nvPr>
        </p:nvSpPr>
        <p:spPr/>
        <p:txBody>
          <a:bodyPr/>
          <a:lstStyle/>
          <a:p>
            <a:fld id="{EF63E591-8AE3-41B9-9E31-8983FA5CACF3}" type="slidenum">
              <a:rPr lang="en-US" smtClean="0"/>
              <a:t>5</a:t>
            </a:fld>
            <a:endParaRPr lang="en-US"/>
          </a:p>
        </p:txBody>
      </p:sp>
    </p:spTree>
    <p:extLst>
      <p:ext uri="{BB962C8B-B14F-4D97-AF65-F5344CB8AC3E}">
        <p14:creationId xmlns:p14="http://schemas.microsoft.com/office/powerpoint/2010/main" val="11098326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4B0734-5E1F-4400-B244-DC2151DD7A7D}" type="slidenum">
              <a:rPr lang="en-US" smtClean="0"/>
              <a:t>55</a:t>
            </a:fld>
            <a:endParaRPr lang="en-US"/>
          </a:p>
        </p:txBody>
      </p:sp>
    </p:spTree>
    <p:extLst>
      <p:ext uri="{BB962C8B-B14F-4D97-AF65-F5344CB8AC3E}">
        <p14:creationId xmlns:p14="http://schemas.microsoft.com/office/powerpoint/2010/main" val="26293516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4B0734-5E1F-4400-B244-DC2151DD7A7D}" type="slidenum">
              <a:rPr lang="en-US" smtClean="0"/>
              <a:t>56</a:t>
            </a:fld>
            <a:endParaRPr lang="en-US"/>
          </a:p>
        </p:txBody>
      </p:sp>
    </p:spTree>
    <p:extLst>
      <p:ext uri="{BB962C8B-B14F-4D97-AF65-F5344CB8AC3E}">
        <p14:creationId xmlns:p14="http://schemas.microsoft.com/office/powerpoint/2010/main" val="20183254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4B0734-5E1F-4400-B244-DC2151DD7A7D}" type="slidenum">
              <a:rPr lang="en-US" smtClean="0"/>
              <a:t>57</a:t>
            </a:fld>
            <a:endParaRPr lang="en-US"/>
          </a:p>
        </p:txBody>
      </p:sp>
    </p:spTree>
    <p:extLst>
      <p:ext uri="{BB962C8B-B14F-4D97-AF65-F5344CB8AC3E}">
        <p14:creationId xmlns:p14="http://schemas.microsoft.com/office/powerpoint/2010/main" val="6957128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4B0734-5E1F-4400-B244-DC2151DD7A7D}" type="slidenum">
              <a:rPr lang="en-US" smtClean="0"/>
              <a:t>58</a:t>
            </a:fld>
            <a:endParaRPr lang="en-US"/>
          </a:p>
        </p:txBody>
      </p:sp>
    </p:spTree>
    <p:extLst>
      <p:ext uri="{BB962C8B-B14F-4D97-AF65-F5344CB8AC3E}">
        <p14:creationId xmlns:p14="http://schemas.microsoft.com/office/powerpoint/2010/main" val="7888478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4B0734-5E1F-4400-B244-DC2151DD7A7D}" type="slidenum">
              <a:rPr lang="en-US" smtClean="0"/>
              <a:t>59</a:t>
            </a:fld>
            <a:endParaRPr lang="en-US"/>
          </a:p>
        </p:txBody>
      </p:sp>
    </p:spTree>
    <p:extLst>
      <p:ext uri="{BB962C8B-B14F-4D97-AF65-F5344CB8AC3E}">
        <p14:creationId xmlns:p14="http://schemas.microsoft.com/office/powerpoint/2010/main" val="32251299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4B0734-5E1F-4400-B244-DC2151DD7A7D}" type="slidenum">
              <a:rPr lang="en-US" smtClean="0"/>
              <a:t>60</a:t>
            </a:fld>
            <a:endParaRPr lang="en-US"/>
          </a:p>
        </p:txBody>
      </p:sp>
    </p:spTree>
    <p:extLst>
      <p:ext uri="{BB962C8B-B14F-4D97-AF65-F5344CB8AC3E}">
        <p14:creationId xmlns:p14="http://schemas.microsoft.com/office/powerpoint/2010/main" val="10641618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4B0734-5E1F-4400-B244-DC2151DD7A7D}" type="slidenum">
              <a:rPr lang="en-US" smtClean="0"/>
              <a:t>61</a:t>
            </a:fld>
            <a:endParaRPr lang="en-US"/>
          </a:p>
        </p:txBody>
      </p:sp>
    </p:spTree>
    <p:extLst>
      <p:ext uri="{BB962C8B-B14F-4D97-AF65-F5344CB8AC3E}">
        <p14:creationId xmlns:p14="http://schemas.microsoft.com/office/powerpoint/2010/main" val="1384055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4B0734-5E1F-4400-B244-DC2151DD7A7D}" type="slidenum">
              <a:rPr lang="en-US" smtClean="0"/>
              <a:t>6</a:t>
            </a:fld>
            <a:endParaRPr lang="en-US"/>
          </a:p>
        </p:txBody>
      </p:sp>
    </p:spTree>
    <p:extLst>
      <p:ext uri="{BB962C8B-B14F-4D97-AF65-F5344CB8AC3E}">
        <p14:creationId xmlns:p14="http://schemas.microsoft.com/office/powerpoint/2010/main" val="2009797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4B0734-5E1F-4400-B244-DC2151DD7A7D}" type="slidenum">
              <a:rPr lang="en-US" smtClean="0"/>
              <a:t>7</a:t>
            </a:fld>
            <a:endParaRPr lang="en-US"/>
          </a:p>
        </p:txBody>
      </p:sp>
    </p:spTree>
    <p:extLst>
      <p:ext uri="{BB962C8B-B14F-4D97-AF65-F5344CB8AC3E}">
        <p14:creationId xmlns:p14="http://schemas.microsoft.com/office/powerpoint/2010/main" val="2046525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72BBF-5394-12C1-B847-E42040A167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705805-943C-BF41-2DEA-36177170FA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4EC6BF-7958-E343-76B2-5376C965D38C}"/>
              </a:ext>
            </a:extLst>
          </p:cNvPr>
          <p:cNvSpPr>
            <a:spLocks noGrp="1"/>
          </p:cNvSpPr>
          <p:nvPr>
            <p:ph type="body" idx="1"/>
          </p:nvPr>
        </p:nvSpPr>
        <p:spPr/>
        <p:txBody>
          <a:bodyPr/>
          <a:lstStyle/>
          <a:p>
            <a:r>
              <a:rPr lang="en-US" dirty="0">
                <a:latin typeface="Arial" panose="020B0604020202020204" pitchFamily="34" charset="0"/>
                <a:cs typeface="Arial" panose="020B0604020202020204" pitchFamily="34" charset="0"/>
              </a:rPr>
              <a:t>In 2022, approximately 11 North Carolinians die each day of unintentional drug overdose </a:t>
            </a:r>
          </a:p>
          <a:p>
            <a:r>
              <a:rPr lang="en-US" dirty="0">
                <a:latin typeface="Arial" panose="020B0604020202020204" pitchFamily="34" charset="0"/>
                <a:cs typeface="Arial" panose="020B0604020202020204" pitchFamily="34" charset="0"/>
              </a:rPr>
              <a:t>Most involved opioids </a:t>
            </a:r>
          </a:p>
          <a:p>
            <a:r>
              <a:rPr lang="en-US" dirty="0">
                <a:solidFill>
                  <a:srgbClr val="000000"/>
                </a:solidFill>
                <a:latin typeface="Arial" charset="0"/>
              </a:rPr>
              <a:t>Despite similar rates of substance use, we see racial &amp; rural disparities in death rates. </a:t>
            </a:r>
          </a:p>
          <a:p>
            <a:endParaRPr lang="en-US" dirty="0"/>
          </a:p>
        </p:txBody>
      </p:sp>
      <p:sp>
        <p:nvSpPr>
          <p:cNvPr id="4" name="Slide Number Placeholder 3">
            <a:extLst>
              <a:ext uri="{FF2B5EF4-FFF2-40B4-BE49-F238E27FC236}">
                <a16:creationId xmlns:a16="http://schemas.microsoft.com/office/drawing/2014/main" id="{1B5BA6DB-8096-F49A-324A-268C571AE0D4}"/>
              </a:ext>
            </a:extLst>
          </p:cNvPr>
          <p:cNvSpPr>
            <a:spLocks noGrp="1"/>
          </p:cNvSpPr>
          <p:nvPr>
            <p:ph type="sldNum" sz="quarter" idx="5"/>
          </p:nvPr>
        </p:nvSpPr>
        <p:spPr/>
        <p:txBody>
          <a:bodyPr/>
          <a:lstStyle/>
          <a:p>
            <a:fld id="{0A4B0734-5E1F-4400-B244-DC2151DD7A7D}" type="slidenum">
              <a:rPr lang="en-US" smtClean="0"/>
              <a:t>10</a:t>
            </a:fld>
            <a:endParaRPr lang="en-US"/>
          </a:p>
        </p:txBody>
      </p:sp>
    </p:spTree>
    <p:extLst>
      <p:ext uri="{BB962C8B-B14F-4D97-AF65-F5344CB8AC3E}">
        <p14:creationId xmlns:p14="http://schemas.microsoft.com/office/powerpoint/2010/main" val="1139920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4B0734-5E1F-4400-B244-DC2151DD7A7D}" type="slidenum">
              <a:rPr lang="en-US" smtClean="0"/>
              <a:t>12</a:t>
            </a:fld>
            <a:endParaRPr lang="en-US"/>
          </a:p>
        </p:txBody>
      </p:sp>
    </p:spTree>
    <p:extLst>
      <p:ext uri="{BB962C8B-B14F-4D97-AF65-F5344CB8AC3E}">
        <p14:creationId xmlns:p14="http://schemas.microsoft.com/office/powerpoint/2010/main" val="4107082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DAF6D-51E3-A757-E60A-324C4CDE4B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AD9C97-A36F-32FF-52EC-35226AE788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F84CA2-161C-1D4C-9CFF-6D31C7A4232D}"/>
              </a:ext>
            </a:extLst>
          </p:cNvPr>
          <p:cNvSpPr>
            <a:spLocks noGrp="1"/>
          </p:cNvSpPr>
          <p:nvPr>
            <p:ph type="dt" sz="half" idx="10"/>
          </p:nvPr>
        </p:nvSpPr>
        <p:spPr/>
        <p:txBody>
          <a:bodyPr/>
          <a:lstStyle/>
          <a:p>
            <a:fld id="{CC6456DD-E4B1-427A-BC6B-513CC0D4CF84}" type="datetimeFigureOut">
              <a:rPr lang="en-US" smtClean="0"/>
              <a:t>10/24/2025</a:t>
            </a:fld>
            <a:endParaRPr lang="en-US"/>
          </a:p>
        </p:txBody>
      </p:sp>
      <p:sp>
        <p:nvSpPr>
          <p:cNvPr id="5" name="Footer Placeholder 4">
            <a:extLst>
              <a:ext uri="{FF2B5EF4-FFF2-40B4-BE49-F238E27FC236}">
                <a16:creationId xmlns:a16="http://schemas.microsoft.com/office/drawing/2014/main" id="{B2752F99-C4B8-E331-A1F6-3070C708C1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103EE5-09F0-611C-9F30-FA92004BED95}"/>
              </a:ext>
            </a:extLst>
          </p:cNvPr>
          <p:cNvSpPr>
            <a:spLocks noGrp="1"/>
          </p:cNvSpPr>
          <p:nvPr>
            <p:ph type="sldNum" sz="quarter" idx="12"/>
          </p:nvPr>
        </p:nvSpPr>
        <p:spPr/>
        <p:txBody>
          <a:bodyPr/>
          <a:lstStyle/>
          <a:p>
            <a:fld id="{E768AD15-F674-4A85-B670-C900F6E74D59}" type="slidenum">
              <a:rPr lang="en-US" smtClean="0"/>
              <a:t>‹#›</a:t>
            </a:fld>
            <a:endParaRPr lang="en-US"/>
          </a:p>
        </p:txBody>
      </p:sp>
    </p:spTree>
    <p:extLst>
      <p:ext uri="{BB962C8B-B14F-4D97-AF65-F5344CB8AC3E}">
        <p14:creationId xmlns:p14="http://schemas.microsoft.com/office/powerpoint/2010/main" val="609505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DD9FE-DFE2-843E-2F9E-B421E6CA48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FA1C9C-C0A4-2F6D-2E8E-7AF272D29D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C330C0-8C88-DA79-7D79-748D28305AFE}"/>
              </a:ext>
            </a:extLst>
          </p:cNvPr>
          <p:cNvSpPr>
            <a:spLocks noGrp="1"/>
          </p:cNvSpPr>
          <p:nvPr>
            <p:ph type="dt" sz="half" idx="10"/>
          </p:nvPr>
        </p:nvSpPr>
        <p:spPr/>
        <p:txBody>
          <a:bodyPr/>
          <a:lstStyle/>
          <a:p>
            <a:fld id="{CC6456DD-E4B1-427A-BC6B-513CC0D4CF84}" type="datetimeFigureOut">
              <a:rPr lang="en-US" smtClean="0"/>
              <a:t>10/24/2025</a:t>
            </a:fld>
            <a:endParaRPr lang="en-US"/>
          </a:p>
        </p:txBody>
      </p:sp>
      <p:sp>
        <p:nvSpPr>
          <p:cNvPr id="5" name="Footer Placeholder 4">
            <a:extLst>
              <a:ext uri="{FF2B5EF4-FFF2-40B4-BE49-F238E27FC236}">
                <a16:creationId xmlns:a16="http://schemas.microsoft.com/office/drawing/2014/main" id="{EB6F6FE1-04BB-2D62-AC6A-EA1ECFE8E9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5E4B03-764D-2E3A-6B86-10973C6F6F63}"/>
              </a:ext>
            </a:extLst>
          </p:cNvPr>
          <p:cNvSpPr>
            <a:spLocks noGrp="1"/>
          </p:cNvSpPr>
          <p:nvPr>
            <p:ph type="sldNum" sz="quarter" idx="12"/>
          </p:nvPr>
        </p:nvSpPr>
        <p:spPr/>
        <p:txBody>
          <a:bodyPr/>
          <a:lstStyle/>
          <a:p>
            <a:fld id="{E768AD15-F674-4A85-B670-C900F6E74D59}" type="slidenum">
              <a:rPr lang="en-US" smtClean="0"/>
              <a:t>‹#›</a:t>
            </a:fld>
            <a:endParaRPr lang="en-US"/>
          </a:p>
        </p:txBody>
      </p:sp>
    </p:spTree>
    <p:extLst>
      <p:ext uri="{BB962C8B-B14F-4D97-AF65-F5344CB8AC3E}">
        <p14:creationId xmlns:p14="http://schemas.microsoft.com/office/powerpoint/2010/main" val="698482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B04094-8400-8DD7-194D-3EE2CA8D30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2FF3B0-CB24-B97E-F78A-63D296CC81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E39A23-456C-C8C2-7923-4B0B48F08AF4}"/>
              </a:ext>
            </a:extLst>
          </p:cNvPr>
          <p:cNvSpPr>
            <a:spLocks noGrp="1"/>
          </p:cNvSpPr>
          <p:nvPr>
            <p:ph type="dt" sz="half" idx="10"/>
          </p:nvPr>
        </p:nvSpPr>
        <p:spPr/>
        <p:txBody>
          <a:bodyPr/>
          <a:lstStyle/>
          <a:p>
            <a:fld id="{CC6456DD-E4B1-427A-BC6B-513CC0D4CF84}" type="datetimeFigureOut">
              <a:rPr lang="en-US" smtClean="0"/>
              <a:t>10/24/2025</a:t>
            </a:fld>
            <a:endParaRPr lang="en-US"/>
          </a:p>
        </p:txBody>
      </p:sp>
      <p:sp>
        <p:nvSpPr>
          <p:cNvPr id="5" name="Footer Placeholder 4">
            <a:extLst>
              <a:ext uri="{FF2B5EF4-FFF2-40B4-BE49-F238E27FC236}">
                <a16:creationId xmlns:a16="http://schemas.microsoft.com/office/drawing/2014/main" id="{F5E1E0CD-4CE6-41DC-6261-5989473D2A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2C9B7B-6966-8CEF-5B9B-6DDF4585B1C0}"/>
              </a:ext>
            </a:extLst>
          </p:cNvPr>
          <p:cNvSpPr>
            <a:spLocks noGrp="1"/>
          </p:cNvSpPr>
          <p:nvPr>
            <p:ph type="sldNum" sz="quarter" idx="12"/>
          </p:nvPr>
        </p:nvSpPr>
        <p:spPr/>
        <p:txBody>
          <a:bodyPr/>
          <a:lstStyle/>
          <a:p>
            <a:fld id="{E768AD15-F674-4A85-B670-C900F6E74D59}" type="slidenum">
              <a:rPr lang="en-US" smtClean="0"/>
              <a:t>‹#›</a:t>
            </a:fld>
            <a:endParaRPr lang="en-US"/>
          </a:p>
        </p:txBody>
      </p:sp>
    </p:spTree>
    <p:extLst>
      <p:ext uri="{BB962C8B-B14F-4D97-AF65-F5344CB8AC3E}">
        <p14:creationId xmlns:p14="http://schemas.microsoft.com/office/powerpoint/2010/main" val="1764054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7C6E6-9190-C7F6-06C1-43681DFF95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E328C1-E25E-EC46-7D17-4C90BD472D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189B29-1886-0BB0-8D22-E15AC2002F79}"/>
              </a:ext>
            </a:extLst>
          </p:cNvPr>
          <p:cNvSpPr>
            <a:spLocks noGrp="1"/>
          </p:cNvSpPr>
          <p:nvPr>
            <p:ph type="dt" sz="half" idx="10"/>
          </p:nvPr>
        </p:nvSpPr>
        <p:spPr/>
        <p:txBody>
          <a:bodyPr/>
          <a:lstStyle/>
          <a:p>
            <a:fld id="{CC6456DD-E4B1-427A-BC6B-513CC0D4CF84}" type="datetimeFigureOut">
              <a:rPr lang="en-US" smtClean="0"/>
              <a:t>10/24/2025</a:t>
            </a:fld>
            <a:endParaRPr lang="en-US"/>
          </a:p>
        </p:txBody>
      </p:sp>
      <p:sp>
        <p:nvSpPr>
          <p:cNvPr id="5" name="Footer Placeholder 4">
            <a:extLst>
              <a:ext uri="{FF2B5EF4-FFF2-40B4-BE49-F238E27FC236}">
                <a16:creationId xmlns:a16="http://schemas.microsoft.com/office/drawing/2014/main" id="{7D5EF02B-9501-CC75-31E5-4A45B38DEF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370B01-4C32-820F-32DC-54452BA1E551}"/>
              </a:ext>
            </a:extLst>
          </p:cNvPr>
          <p:cNvSpPr>
            <a:spLocks noGrp="1"/>
          </p:cNvSpPr>
          <p:nvPr>
            <p:ph type="sldNum" sz="quarter" idx="12"/>
          </p:nvPr>
        </p:nvSpPr>
        <p:spPr/>
        <p:txBody>
          <a:bodyPr/>
          <a:lstStyle/>
          <a:p>
            <a:fld id="{E768AD15-F674-4A85-B670-C900F6E74D59}" type="slidenum">
              <a:rPr lang="en-US" smtClean="0"/>
              <a:t>‹#›</a:t>
            </a:fld>
            <a:endParaRPr lang="en-US"/>
          </a:p>
        </p:txBody>
      </p:sp>
    </p:spTree>
    <p:extLst>
      <p:ext uri="{BB962C8B-B14F-4D97-AF65-F5344CB8AC3E}">
        <p14:creationId xmlns:p14="http://schemas.microsoft.com/office/powerpoint/2010/main" val="1689378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25680-AC46-2131-EA4A-DF4D397B26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9C72EA-1B5E-652C-AEDB-8B0C22E5307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81F0A8-2F30-4A08-5604-E536F09DC043}"/>
              </a:ext>
            </a:extLst>
          </p:cNvPr>
          <p:cNvSpPr>
            <a:spLocks noGrp="1"/>
          </p:cNvSpPr>
          <p:nvPr>
            <p:ph type="dt" sz="half" idx="10"/>
          </p:nvPr>
        </p:nvSpPr>
        <p:spPr/>
        <p:txBody>
          <a:bodyPr/>
          <a:lstStyle/>
          <a:p>
            <a:fld id="{CC6456DD-E4B1-427A-BC6B-513CC0D4CF84}" type="datetimeFigureOut">
              <a:rPr lang="en-US" smtClean="0"/>
              <a:t>10/24/2025</a:t>
            </a:fld>
            <a:endParaRPr lang="en-US"/>
          </a:p>
        </p:txBody>
      </p:sp>
      <p:sp>
        <p:nvSpPr>
          <p:cNvPr id="5" name="Footer Placeholder 4">
            <a:extLst>
              <a:ext uri="{FF2B5EF4-FFF2-40B4-BE49-F238E27FC236}">
                <a16:creationId xmlns:a16="http://schemas.microsoft.com/office/drawing/2014/main" id="{8A57DEFA-3BEC-5474-E47A-8EF68FB712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FBB5F0-DEF0-EBDF-ED4C-2DD99418FBE4}"/>
              </a:ext>
            </a:extLst>
          </p:cNvPr>
          <p:cNvSpPr>
            <a:spLocks noGrp="1"/>
          </p:cNvSpPr>
          <p:nvPr>
            <p:ph type="sldNum" sz="quarter" idx="12"/>
          </p:nvPr>
        </p:nvSpPr>
        <p:spPr/>
        <p:txBody>
          <a:bodyPr/>
          <a:lstStyle/>
          <a:p>
            <a:fld id="{E768AD15-F674-4A85-B670-C900F6E74D59}" type="slidenum">
              <a:rPr lang="en-US" smtClean="0"/>
              <a:t>‹#›</a:t>
            </a:fld>
            <a:endParaRPr lang="en-US"/>
          </a:p>
        </p:txBody>
      </p:sp>
    </p:spTree>
    <p:extLst>
      <p:ext uri="{BB962C8B-B14F-4D97-AF65-F5344CB8AC3E}">
        <p14:creationId xmlns:p14="http://schemas.microsoft.com/office/powerpoint/2010/main" val="3094528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D053B-B5B0-AFD6-D8FE-5600668B63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8A9C3C-B0FB-D09A-5F46-6861838E1A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6939AD-2344-4866-60B4-7FFB719F4B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AB32C82-CA6D-34D6-2C90-653BC117F7DE}"/>
              </a:ext>
            </a:extLst>
          </p:cNvPr>
          <p:cNvSpPr>
            <a:spLocks noGrp="1"/>
          </p:cNvSpPr>
          <p:nvPr>
            <p:ph type="dt" sz="half" idx="10"/>
          </p:nvPr>
        </p:nvSpPr>
        <p:spPr/>
        <p:txBody>
          <a:bodyPr/>
          <a:lstStyle/>
          <a:p>
            <a:fld id="{CC6456DD-E4B1-427A-BC6B-513CC0D4CF84}" type="datetimeFigureOut">
              <a:rPr lang="en-US" smtClean="0"/>
              <a:t>10/24/2025</a:t>
            </a:fld>
            <a:endParaRPr lang="en-US"/>
          </a:p>
        </p:txBody>
      </p:sp>
      <p:sp>
        <p:nvSpPr>
          <p:cNvPr id="6" name="Footer Placeholder 5">
            <a:extLst>
              <a:ext uri="{FF2B5EF4-FFF2-40B4-BE49-F238E27FC236}">
                <a16:creationId xmlns:a16="http://schemas.microsoft.com/office/drawing/2014/main" id="{1893EC6D-BFD6-1EAC-32B3-DF8F4C80D6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133CC6-3804-59DF-C2D4-C53ACC7A87E4}"/>
              </a:ext>
            </a:extLst>
          </p:cNvPr>
          <p:cNvSpPr>
            <a:spLocks noGrp="1"/>
          </p:cNvSpPr>
          <p:nvPr>
            <p:ph type="sldNum" sz="quarter" idx="12"/>
          </p:nvPr>
        </p:nvSpPr>
        <p:spPr/>
        <p:txBody>
          <a:bodyPr/>
          <a:lstStyle/>
          <a:p>
            <a:fld id="{E768AD15-F674-4A85-B670-C900F6E74D59}" type="slidenum">
              <a:rPr lang="en-US" smtClean="0"/>
              <a:t>‹#›</a:t>
            </a:fld>
            <a:endParaRPr lang="en-US"/>
          </a:p>
        </p:txBody>
      </p:sp>
    </p:spTree>
    <p:extLst>
      <p:ext uri="{BB962C8B-B14F-4D97-AF65-F5344CB8AC3E}">
        <p14:creationId xmlns:p14="http://schemas.microsoft.com/office/powerpoint/2010/main" val="2075746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88A09-C21E-20B2-2597-108C87CF2E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E2583F-2D81-CB49-9971-B0163DD382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24B5D4-289C-EF4D-752A-C81A2B5102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49D13B-ADF9-4F27-1145-3C4FBD7EF7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4C6635-BCEC-ABEF-62DD-7D6CF9DF32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E27184-378D-C4AE-62E7-CD3C3B85FCD8}"/>
              </a:ext>
            </a:extLst>
          </p:cNvPr>
          <p:cNvSpPr>
            <a:spLocks noGrp="1"/>
          </p:cNvSpPr>
          <p:nvPr>
            <p:ph type="dt" sz="half" idx="10"/>
          </p:nvPr>
        </p:nvSpPr>
        <p:spPr/>
        <p:txBody>
          <a:bodyPr/>
          <a:lstStyle/>
          <a:p>
            <a:fld id="{CC6456DD-E4B1-427A-BC6B-513CC0D4CF84}" type="datetimeFigureOut">
              <a:rPr lang="en-US" smtClean="0"/>
              <a:t>10/24/2025</a:t>
            </a:fld>
            <a:endParaRPr lang="en-US"/>
          </a:p>
        </p:txBody>
      </p:sp>
      <p:sp>
        <p:nvSpPr>
          <p:cNvPr id="8" name="Footer Placeholder 7">
            <a:extLst>
              <a:ext uri="{FF2B5EF4-FFF2-40B4-BE49-F238E27FC236}">
                <a16:creationId xmlns:a16="http://schemas.microsoft.com/office/drawing/2014/main" id="{04DD5049-456A-D004-94DD-FF012D1785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128F37-DB9A-4305-0B9F-F2D67ED8B005}"/>
              </a:ext>
            </a:extLst>
          </p:cNvPr>
          <p:cNvSpPr>
            <a:spLocks noGrp="1"/>
          </p:cNvSpPr>
          <p:nvPr>
            <p:ph type="sldNum" sz="quarter" idx="12"/>
          </p:nvPr>
        </p:nvSpPr>
        <p:spPr/>
        <p:txBody>
          <a:bodyPr/>
          <a:lstStyle/>
          <a:p>
            <a:fld id="{E768AD15-F674-4A85-B670-C900F6E74D59}" type="slidenum">
              <a:rPr lang="en-US" smtClean="0"/>
              <a:t>‹#›</a:t>
            </a:fld>
            <a:endParaRPr lang="en-US"/>
          </a:p>
        </p:txBody>
      </p:sp>
    </p:spTree>
    <p:extLst>
      <p:ext uri="{BB962C8B-B14F-4D97-AF65-F5344CB8AC3E}">
        <p14:creationId xmlns:p14="http://schemas.microsoft.com/office/powerpoint/2010/main" val="3397373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45751-42E7-B177-5965-2648D81C9E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77584B-E855-F17D-7029-AB7A757BC222}"/>
              </a:ext>
            </a:extLst>
          </p:cNvPr>
          <p:cNvSpPr>
            <a:spLocks noGrp="1"/>
          </p:cNvSpPr>
          <p:nvPr>
            <p:ph type="dt" sz="half" idx="10"/>
          </p:nvPr>
        </p:nvSpPr>
        <p:spPr/>
        <p:txBody>
          <a:bodyPr/>
          <a:lstStyle/>
          <a:p>
            <a:fld id="{CC6456DD-E4B1-427A-BC6B-513CC0D4CF84}" type="datetimeFigureOut">
              <a:rPr lang="en-US" smtClean="0"/>
              <a:t>10/24/2025</a:t>
            </a:fld>
            <a:endParaRPr lang="en-US"/>
          </a:p>
        </p:txBody>
      </p:sp>
      <p:sp>
        <p:nvSpPr>
          <p:cNvPr id="4" name="Footer Placeholder 3">
            <a:extLst>
              <a:ext uri="{FF2B5EF4-FFF2-40B4-BE49-F238E27FC236}">
                <a16:creationId xmlns:a16="http://schemas.microsoft.com/office/drawing/2014/main" id="{FD685C62-484A-E694-15C6-03EB27D10B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6CF7AC1-6FE4-77D5-CF3F-C428F595309D}"/>
              </a:ext>
            </a:extLst>
          </p:cNvPr>
          <p:cNvSpPr>
            <a:spLocks noGrp="1"/>
          </p:cNvSpPr>
          <p:nvPr>
            <p:ph type="sldNum" sz="quarter" idx="12"/>
          </p:nvPr>
        </p:nvSpPr>
        <p:spPr/>
        <p:txBody>
          <a:bodyPr/>
          <a:lstStyle/>
          <a:p>
            <a:fld id="{E768AD15-F674-4A85-B670-C900F6E74D59}" type="slidenum">
              <a:rPr lang="en-US" smtClean="0"/>
              <a:t>‹#›</a:t>
            </a:fld>
            <a:endParaRPr lang="en-US"/>
          </a:p>
        </p:txBody>
      </p:sp>
    </p:spTree>
    <p:extLst>
      <p:ext uri="{BB962C8B-B14F-4D97-AF65-F5344CB8AC3E}">
        <p14:creationId xmlns:p14="http://schemas.microsoft.com/office/powerpoint/2010/main" val="2373652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E23AFA-87CF-545A-37D1-26BA39F50A78}"/>
              </a:ext>
            </a:extLst>
          </p:cNvPr>
          <p:cNvSpPr>
            <a:spLocks noGrp="1"/>
          </p:cNvSpPr>
          <p:nvPr>
            <p:ph type="dt" sz="half" idx="10"/>
          </p:nvPr>
        </p:nvSpPr>
        <p:spPr/>
        <p:txBody>
          <a:bodyPr/>
          <a:lstStyle/>
          <a:p>
            <a:fld id="{CC6456DD-E4B1-427A-BC6B-513CC0D4CF84}" type="datetimeFigureOut">
              <a:rPr lang="en-US" smtClean="0"/>
              <a:t>10/24/2025</a:t>
            </a:fld>
            <a:endParaRPr lang="en-US"/>
          </a:p>
        </p:txBody>
      </p:sp>
      <p:sp>
        <p:nvSpPr>
          <p:cNvPr id="3" name="Footer Placeholder 2">
            <a:extLst>
              <a:ext uri="{FF2B5EF4-FFF2-40B4-BE49-F238E27FC236}">
                <a16:creationId xmlns:a16="http://schemas.microsoft.com/office/drawing/2014/main" id="{42299F75-DD64-0982-9943-C667E998A4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33DC711-362D-1D85-FCE7-24650D4082D6}"/>
              </a:ext>
            </a:extLst>
          </p:cNvPr>
          <p:cNvSpPr>
            <a:spLocks noGrp="1"/>
          </p:cNvSpPr>
          <p:nvPr>
            <p:ph type="sldNum" sz="quarter" idx="12"/>
          </p:nvPr>
        </p:nvSpPr>
        <p:spPr/>
        <p:txBody>
          <a:bodyPr/>
          <a:lstStyle/>
          <a:p>
            <a:fld id="{E768AD15-F674-4A85-B670-C900F6E74D59}" type="slidenum">
              <a:rPr lang="en-US" smtClean="0"/>
              <a:t>‹#›</a:t>
            </a:fld>
            <a:endParaRPr lang="en-US"/>
          </a:p>
        </p:txBody>
      </p:sp>
    </p:spTree>
    <p:extLst>
      <p:ext uri="{BB962C8B-B14F-4D97-AF65-F5344CB8AC3E}">
        <p14:creationId xmlns:p14="http://schemas.microsoft.com/office/powerpoint/2010/main" val="3322291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82C9A-6A5A-A9A2-61FC-14742C9ABE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DAAB18D-E363-0D31-9E0D-417ACDD63D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06E741-B6E4-1AE0-86D9-0EC30C19BA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D04695-A62F-F657-FC11-1598A98F0ED7}"/>
              </a:ext>
            </a:extLst>
          </p:cNvPr>
          <p:cNvSpPr>
            <a:spLocks noGrp="1"/>
          </p:cNvSpPr>
          <p:nvPr>
            <p:ph type="dt" sz="half" idx="10"/>
          </p:nvPr>
        </p:nvSpPr>
        <p:spPr/>
        <p:txBody>
          <a:bodyPr/>
          <a:lstStyle/>
          <a:p>
            <a:fld id="{CC6456DD-E4B1-427A-BC6B-513CC0D4CF84}" type="datetimeFigureOut">
              <a:rPr lang="en-US" smtClean="0"/>
              <a:t>10/24/2025</a:t>
            </a:fld>
            <a:endParaRPr lang="en-US"/>
          </a:p>
        </p:txBody>
      </p:sp>
      <p:sp>
        <p:nvSpPr>
          <p:cNvPr id="6" name="Footer Placeholder 5">
            <a:extLst>
              <a:ext uri="{FF2B5EF4-FFF2-40B4-BE49-F238E27FC236}">
                <a16:creationId xmlns:a16="http://schemas.microsoft.com/office/drawing/2014/main" id="{25952B8F-C862-584D-C8D2-2860BB3547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413EB7-7C59-1C59-AB06-6F1E8E734690}"/>
              </a:ext>
            </a:extLst>
          </p:cNvPr>
          <p:cNvSpPr>
            <a:spLocks noGrp="1"/>
          </p:cNvSpPr>
          <p:nvPr>
            <p:ph type="sldNum" sz="quarter" idx="12"/>
          </p:nvPr>
        </p:nvSpPr>
        <p:spPr/>
        <p:txBody>
          <a:bodyPr/>
          <a:lstStyle/>
          <a:p>
            <a:fld id="{E768AD15-F674-4A85-B670-C900F6E74D59}" type="slidenum">
              <a:rPr lang="en-US" smtClean="0"/>
              <a:t>‹#›</a:t>
            </a:fld>
            <a:endParaRPr lang="en-US"/>
          </a:p>
        </p:txBody>
      </p:sp>
    </p:spTree>
    <p:extLst>
      <p:ext uri="{BB962C8B-B14F-4D97-AF65-F5344CB8AC3E}">
        <p14:creationId xmlns:p14="http://schemas.microsoft.com/office/powerpoint/2010/main" val="533286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A6EB-B508-84BB-8935-2A82DAE4EC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B88095-9CFD-896D-06C6-BD20A3FFA9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E01EED1-9E1F-95EE-EAF4-A6B0DFE41B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83E73F-FF9C-0CC9-1407-C54DF876CE84}"/>
              </a:ext>
            </a:extLst>
          </p:cNvPr>
          <p:cNvSpPr>
            <a:spLocks noGrp="1"/>
          </p:cNvSpPr>
          <p:nvPr>
            <p:ph type="dt" sz="half" idx="10"/>
          </p:nvPr>
        </p:nvSpPr>
        <p:spPr/>
        <p:txBody>
          <a:bodyPr/>
          <a:lstStyle/>
          <a:p>
            <a:fld id="{CC6456DD-E4B1-427A-BC6B-513CC0D4CF84}" type="datetimeFigureOut">
              <a:rPr lang="en-US" smtClean="0"/>
              <a:t>10/24/2025</a:t>
            </a:fld>
            <a:endParaRPr lang="en-US"/>
          </a:p>
        </p:txBody>
      </p:sp>
      <p:sp>
        <p:nvSpPr>
          <p:cNvPr id="6" name="Footer Placeholder 5">
            <a:extLst>
              <a:ext uri="{FF2B5EF4-FFF2-40B4-BE49-F238E27FC236}">
                <a16:creationId xmlns:a16="http://schemas.microsoft.com/office/drawing/2014/main" id="{82E9B300-53CB-747B-476B-8725A399D4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43B622-3DA2-F80B-EE13-69756879FFF0}"/>
              </a:ext>
            </a:extLst>
          </p:cNvPr>
          <p:cNvSpPr>
            <a:spLocks noGrp="1"/>
          </p:cNvSpPr>
          <p:nvPr>
            <p:ph type="sldNum" sz="quarter" idx="12"/>
          </p:nvPr>
        </p:nvSpPr>
        <p:spPr/>
        <p:txBody>
          <a:bodyPr/>
          <a:lstStyle/>
          <a:p>
            <a:fld id="{E768AD15-F674-4A85-B670-C900F6E74D59}" type="slidenum">
              <a:rPr lang="en-US" smtClean="0"/>
              <a:t>‹#›</a:t>
            </a:fld>
            <a:endParaRPr lang="en-US"/>
          </a:p>
        </p:txBody>
      </p:sp>
    </p:spTree>
    <p:extLst>
      <p:ext uri="{BB962C8B-B14F-4D97-AF65-F5344CB8AC3E}">
        <p14:creationId xmlns:p14="http://schemas.microsoft.com/office/powerpoint/2010/main" val="678307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82F6AA-B289-8F7F-48C8-1ACB3A32F4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A403FD-513F-26D9-16C5-3E3F953148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F5905F-3683-6ABE-EFF7-7731C090DD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6456DD-E4B1-427A-BC6B-513CC0D4CF84}" type="datetimeFigureOut">
              <a:rPr lang="en-US" smtClean="0"/>
              <a:t>10/24/2025</a:t>
            </a:fld>
            <a:endParaRPr lang="en-US"/>
          </a:p>
        </p:txBody>
      </p:sp>
      <p:sp>
        <p:nvSpPr>
          <p:cNvPr id="5" name="Footer Placeholder 4">
            <a:extLst>
              <a:ext uri="{FF2B5EF4-FFF2-40B4-BE49-F238E27FC236}">
                <a16:creationId xmlns:a16="http://schemas.microsoft.com/office/drawing/2014/main" id="{A7E77ABE-9D55-CC98-7432-EAE37766D9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478EDD9-62CD-BC01-6051-E0FABBEED2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768AD15-F674-4A85-B670-C900F6E74D59}" type="slidenum">
              <a:rPr lang="en-US" smtClean="0"/>
              <a:t>‹#›</a:t>
            </a:fld>
            <a:endParaRPr lang="en-US"/>
          </a:p>
        </p:txBody>
      </p:sp>
    </p:spTree>
    <p:extLst>
      <p:ext uri="{BB962C8B-B14F-4D97-AF65-F5344CB8AC3E}">
        <p14:creationId xmlns:p14="http://schemas.microsoft.com/office/powerpoint/2010/main" val="2606291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microsoft.com/office/2018/10/relationships/comments" Target="../comments/modernComment_1CDD_36A87E9D.xm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microsoft.com/office/2018/10/relationships/comments" Target="../comments/modernComment_1C12_EB398275.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27.png"/><Relationship Id="rId5" Type="http://schemas.microsoft.com/office/2007/relationships/hdphoto" Target="../media/hdphoto1.wdp"/><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hyperlink" Target="https://nida.nih.gov/nidamed-medical-health-professionals/health-professions-education/words-matter-language-showing-compassion-care-women-infants-families-communities-impacted-substance-use-disorder" TargetMode="External"/><Relationship Id="rId4" Type="http://schemas.openxmlformats.org/officeDocument/2006/relationships/image" Target="../media/image29.svg"/></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hyperlink" Target="https://redcap.ecu.edu/surveys/" TargetMode="External"/><Relationship Id="rId4" Type="http://schemas.openxmlformats.org/officeDocument/2006/relationships/image" Target="../media/image34.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hyperlink" Target="https://doi.org/10.1176/appi.books.9780890425787" TargetMode="External"/><Relationship Id="rId13" Type="http://schemas.openxmlformats.org/officeDocument/2006/relationships/hyperlink" Target="https://doi.org/10.1007/978-3-030-29081-8_14" TargetMode="External"/><Relationship Id="rId3" Type="http://schemas.openxmlformats.org/officeDocument/2006/relationships/hyperlink" Target="https://doi.org/10.1067/mob.2002.122142" TargetMode="External"/><Relationship Id="rId7" Type="http://schemas.openxmlformats.org/officeDocument/2006/relationships/hyperlink" Target="https://www.acog.org/clinical-information/policy-and-position-statements/statements-of-policy/2020/opposition-criminalization-of-individuals-pregnancy-and-postpartum-period" TargetMode="External"/><Relationship Id="rId12" Type="http://schemas.openxmlformats.org/officeDocument/2006/relationships/hyperlink" Target="https://doi.org/10.1016/j.psychres.2019.01.011"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hyperlink" Target="https://www.acog.org/clinical/clinical-guidance/committee-opinion/articles/2017/08/opioid-use-and-opioid-use-disorder-in-pregnancy" TargetMode="External"/><Relationship Id="rId11" Type="http://schemas.openxmlformats.org/officeDocument/2006/relationships/hyperlink" Target="https://doi.org/10.1001/jamanetworkopen.2019.6405" TargetMode="External"/><Relationship Id="rId5" Type="http://schemas.openxmlformats.org/officeDocument/2006/relationships/hyperlink" Target="https://doi.org/10.1097/AOG.0000000000002633" TargetMode="External"/><Relationship Id="rId10" Type="http://schemas.openxmlformats.org/officeDocument/2006/relationships/hyperlink" Target="https://doi.org/10.2105/AJPH.2023.307550" TargetMode="External"/><Relationship Id="rId4" Type="http://schemas.openxmlformats.org/officeDocument/2006/relationships/hyperlink" Target="https://pmc.ncbi.nlm.nih.gov/articles/PMC6468133/" TargetMode="External"/><Relationship Id="rId9" Type="http://schemas.openxmlformats.org/officeDocument/2006/relationships/hyperlink" Target="https://dss.sd.gov/formsandpubs/docs/BH/BHAO02_ASAM_National_Practice_Guideline.pdf" TargetMode="External"/><Relationship Id="rId14" Type="http://schemas.openxmlformats.org/officeDocument/2006/relationships/hyperlink" Target="https://pubmed.ncbi.nlm.nih.gov/10669058/" TargetMode="External"/></Relationships>
</file>

<file path=ppt/slides/_rels/slide57.xml.rels><?xml version="1.0" encoding="UTF-8" standalone="yes"?>
<Relationships xmlns="http://schemas.openxmlformats.org/package/2006/relationships"><Relationship Id="rId8" Type="http://schemas.openxmlformats.org/officeDocument/2006/relationships/hyperlink" Target="https://www.cdc.gov/overdose-prevention/about/understanding-the-opioid-overdose-epidemic.html" TargetMode="External"/><Relationship Id="rId13" Type="http://schemas.openxmlformats.org/officeDocument/2006/relationships/hyperlink" Target="https://solutions.edc.org/sites/default/files/Words-Matter-How-Language-Choice-Can-Reduce-Stigma_0.pdf" TargetMode="External"/><Relationship Id="rId3" Type="http://schemas.openxmlformats.org/officeDocument/2006/relationships/hyperlink" Target="https://pmc.ncbi.nlm.nih.gov/articles/PMC9060417/" TargetMode="External"/><Relationship Id="rId7" Type="http://schemas.openxmlformats.org/officeDocument/2006/relationships/hyperlink" Target="https://www.cdc.gov/nchs/nvss/vsrr/drug-overdose-data.htm" TargetMode="External"/><Relationship Id="rId12" Type="http://schemas.openxmlformats.org/officeDocument/2006/relationships/hyperlink" Target="https://doi.org/10.1542/peds.111.3.564"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https://www.cdc.gov/alcohol/about-alcohol-use/index.html" TargetMode="External"/><Relationship Id="rId11" Type="http://schemas.openxmlformats.org/officeDocument/2006/relationships/hyperlink" Target="https://www.dea.gov/onepill" TargetMode="External"/><Relationship Id="rId5" Type="http://schemas.openxmlformats.org/officeDocument/2006/relationships/hyperlink" Target="https://www.cdc.gov/overdose-prevention/php/od2a/harm-reduction.html" TargetMode="External"/><Relationship Id="rId15" Type="http://schemas.openxmlformats.org/officeDocument/2006/relationships/hyperlink" Target="https://www.ajpmonline.org/article/S0749-3797(98)00017-8/pdf" TargetMode="External"/><Relationship Id="rId10" Type="http://schemas.openxmlformats.org/officeDocument/2006/relationships/hyperlink" Target="https://doi.org/10.1016/j.drugalcdep.2018.12.005" TargetMode="External"/><Relationship Id="rId4" Type="http://schemas.openxmlformats.org/officeDocument/2006/relationships/hyperlink" Target="https://doi.org/10.1001/jama.2022.17045" TargetMode="External"/><Relationship Id="rId9" Type="http://schemas.openxmlformats.org/officeDocument/2006/relationships/hyperlink" Target="https://www.acog.org/community/districts-and-sections/district-ii/programs-and-resources/medical-education/opioid-use-disorder-in-pregnancy/children-and-recovering-mothers-charm-a-roadmap-to-implementation-in-new-york-state" TargetMode="External"/><Relationship Id="rId14" Type="http://schemas.openxmlformats.org/officeDocument/2006/relationships/hyperlink" Target="https://www.bop.gov/resources/pdfs/opioid_use_disorder_cg.pdf" TargetMode="External"/></Relationships>
</file>

<file path=ppt/slides/_rels/slide58.xml.rels><?xml version="1.0" encoding="UTF-8" standalone="yes"?>
<Relationships xmlns="http://schemas.openxmlformats.org/package/2006/relationships"><Relationship Id="rId8" Type="http://schemas.openxmlformats.org/officeDocument/2006/relationships/hyperlink" Target="https://harmreductionjournal.biomedcentral.com/articles/10.1186/s12954-017-0196-4" TargetMode="External"/><Relationship Id="rId13" Type="http://schemas.openxmlformats.org/officeDocument/2006/relationships/hyperlink" Target="https://doi.org/10.1016/j.drugalcdep.2012.10.015" TargetMode="External"/><Relationship Id="rId3" Type="http://schemas.openxmlformats.org/officeDocument/2006/relationships/hyperlink" Target="https://doi.org/10.1016/j.drugalcdep.2018.05.033" TargetMode="External"/><Relationship Id="rId7" Type="http://schemas.openxmlformats.org/officeDocument/2006/relationships/hyperlink" Target="https://jamanetwork.com/journals/jamapsychiatry/fullarticle/2300494" TargetMode="External"/><Relationship Id="rId12" Type="http://schemas.openxmlformats.org/officeDocument/2006/relationships/hyperlink" Target="https://pubmed.ncbi.nlm.nih.gov/23763329/"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hyperlink" Target="https://doi.org/10.1016/j.ajogmf.2021.100489" TargetMode="External"/><Relationship Id="rId11" Type="http://schemas.openxmlformats.org/officeDocument/2006/relationships/hyperlink" Target="https://doi.org/10.1016/j.drugpo.2009.10.010" TargetMode="External"/><Relationship Id="rId5" Type="http://schemas.openxmlformats.org/officeDocument/2006/relationships/hyperlink" Target="https://doi.org/10.1016/j.josat.2023.209271" TargetMode="External"/><Relationship Id="rId10" Type="http://schemas.openxmlformats.org/officeDocument/2006/relationships/hyperlink" Target="https://doi.org/10.1001/jamanetworkopen.2023.27488" TargetMode="External"/><Relationship Id="rId4" Type="http://schemas.openxmlformats.org/officeDocument/2006/relationships/hyperlink" Target="https://doi.org/10.15620/cdc/170565" TargetMode="External"/><Relationship Id="rId9" Type="http://schemas.openxmlformats.org/officeDocument/2006/relationships/hyperlink" Target="https://jamanetwork.com/journals/jama-health-forum/fullarticle/2803729" TargetMode="External"/></Relationships>
</file>

<file path=ppt/slides/_rels/slide59.xml.rels><?xml version="1.0" encoding="UTF-8" standalone="yes"?>
<Relationships xmlns="http://schemas.openxmlformats.org/package/2006/relationships"><Relationship Id="rId8" Type="http://schemas.openxmlformats.org/officeDocument/2006/relationships/hyperlink" Target="https://doi.org/10.1080/09595230802245261" TargetMode="External"/><Relationship Id="rId13" Type="http://schemas.openxmlformats.org/officeDocument/2006/relationships/hyperlink" Target="https://www.ncdhhs.gov/opioid-and-substance-use-action%1eplan-data-dashboard" TargetMode="External"/><Relationship Id="rId3" Type="http://schemas.openxmlformats.org/officeDocument/2006/relationships/hyperlink" Target="https://doi.org/10.1080/00952990.2024.2419540" TargetMode="External"/><Relationship Id="rId7" Type="http://schemas.openxmlformats.org/officeDocument/2006/relationships/hyperlink" Target="https://doi.org/10.1080/09540261.2021.1898349" TargetMode="External"/><Relationship Id="rId12" Type="http://schemas.openxmlformats.org/officeDocument/2006/relationships/hyperlink" Target="https://neverusealone.com/"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hyperlink" Target="https://www.networkforphl.org/resources/harm-reduction-laws-in-the-united-states/" TargetMode="External"/><Relationship Id="rId11" Type="http://schemas.openxmlformats.org/officeDocument/2006/relationships/hyperlink" Target="https://nida.nih.gov/sites/default/files/18910-substance-use-in-women_1.pdf" TargetMode="External"/><Relationship Id="rId5" Type="http://schemas.openxmlformats.org/officeDocument/2006/relationships/hyperlink" Target="https://www.air.org/resource/field/exploring-urban-rural-disparities-accessing-treatment-opioid-use-disorder" TargetMode="External"/><Relationship Id="rId10" Type="http://schemas.openxmlformats.org/officeDocument/2006/relationships/hyperlink" Target="https://doi.org/10.1016/j.drugalcdep.2023.110963" TargetMode="External"/><Relationship Id="rId4" Type="http://schemas.openxmlformats.org/officeDocument/2006/relationships/hyperlink" Target="https://doi.org/10.1016/j.josat.2023.209030" TargetMode="External"/><Relationship Id="rId9" Type="http://schemas.openxmlformats.org/officeDocument/2006/relationships/hyperlink" Target="https://doi.org/10.1016/j.jsat.2019.12.005"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8" Type="http://schemas.openxmlformats.org/officeDocument/2006/relationships/hyperlink" Target="https://doi.org/10.1016/j.jsat.2020.108273" TargetMode="External"/><Relationship Id="rId13" Type="http://schemas.openxmlformats.org/officeDocument/2006/relationships/hyperlink" Target="https://pmc.ncbi.nlm.nih.gov/articles/PMC9060417/" TargetMode="External"/><Relationship Id="rId3" Type="http://schemas.openxmlformats.org/officeDocument/2006/relationships/hyperlink" Target="https://www.dph.ncdhhs.gov/women-infant-and-community-wellness/mmrcreportwebpdf/open" TargetMode="External"/><Relationship Id="rId7" Type="http://schemas.openxmlformats.org/officeDocument/2006/relationships/hyperlink" Target="https://www.ncbi.nlm.nih.gov/pmc/articles/PMC3796993/" TargetMode="External"/><Relationship Id="rId12" Type="http://schemas.openxmlformats.org/officeDocument/2006/relationships/hyperlink" Target="https://doi.org/10.1016/j.drugpo.2022.103643"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hyperlink" Target="https://doi.org/10.1001/jama.2014.2147" TargetMode="External"/><Relationship Id="rId11" Type="http://schemas.openxmlformats.org/officeDocument/2006/relationships/hyperlink" Target="https://www.air.org/resource/equity-focus/exploring-urban-rural-disparities-accessing-treatment-opioid-use-disorder" TargetMode="External"/><Relationship Id="rId5" Type="http://schemas.openxmlformats.org/officeDocument/2006/relationships/hyperlink" Target="https://www.ncdhhs.gov/divisions/public-health/north-carolina-safer-syringe-initiative/syringe-services-program-north-carolina" TargetMode="External"/><Relationship Id="rId10" Type="http://schemas.openxmlformats.org/officeDocument/2006/relationships/hyperlink" Target="https://doi.org/10.18043/001c.6778" TargetMode="External"/><Relationship Id="rId4" Type="http://schemas.openxmlformats.org/officeDocument/2006/relationships/hyperlink" Target="https://www.ncdhhs.gov/nc-safer-syringe-initiative-annual-report-2022-2023/download?attachment" TargetMode="External"/><Relationship Id="rId9" Type="http://schemas.openxmlformats.org/officeDocument/2006/relationships/hyperlink" Target="https://doi.org/10.1007/978-3-030-04245-5" TargetMode="External"/><Relationship Id="rId14" Type="http://schemas.openxmlformats.org/officeDocument/2006/relationships/hyperlink" Target="https://www.annfammed.org/content/13/1/23" TargetMode="External"/></Relationships>
</file>

<file path=ppt/slides/_rels/slide61.xml.rels><?xml version="1.0" encoding="UTF-8" standalone="yes"?>
<Relationships xmlns="http://schemas.openxmlformats.org/package/2006/relationships"><Relationship Id="rId8" Type="http://schemas.openxmlformats.org/officeDocument/2006/relationships/hyperlink" Target="https://store.samhsa.gov/product/collaborative-approach-treatment-pregnant-women-opioid-use-disorders/sma16-4978" TargetMode="External"/><Relationship Id="rId3" Type="http://schemas.openxmlformats.org/officeDocument/2006/relationships/hyperlink" Target="https://doi.org/10.1001/jamapsychiatry.2021.0976" TargetMode="External"/><Relationship Id="rId7" Type="http://schemas.openxmlformats.org/officeDocument/2006/relationships/hyperlink" Target="https://store.samhsa.gov/product/clinical-guidance%1etreating%1epregnant%1eand%1eparenting%1ewomen%1eopioid%1euse%1edisorder%1eand%1etheir"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hyperlink" Target="https://pubmed.ncbi.nlm.nih.gov/36897177/" TargetMode="External"/><Relationship Id="rId5" Type="http://schemas.openxmlformats.org/officeDocument/2006/relationships/hyperlink" Target="https://journals.lww.com/greenjournal/Abstract/2018/08000/Fatal_and_Nonfatal_Overdose_Among_Pregnant_and.26.aspx" TargetMode="External"/><Relationship Id="rId10" Type="http://schemas.openxmlformats.org/officeDocument/2006/relationships/hyperlink" Target="https://dpt2.samhsa.gov/treatment/" TargetMode="External"/><Relationship Id="rId4" Type="http://schemas.openxmlformats.org/officeDocument/2006/relationships/hyperlink" Target="https://doi.org/10.7759/cureus.3733" TargetMode="External"/><Relationship Id="rId9" Type="http://schemas.openxmlformats.org/officeDocument/2006/relationships/hyperlink" Target="https://www.samhsa.gov/medication-assisted-treatment/find-treatment/treatment-practitioner-locato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67048-0BD8-45AB-735F-7E6D34C429E0}"/>
              </a:ext>
            </a:extLst>
          </p:cNvPr>
          <p:cNvSpPr>
            <a:spLocks noGrp="1"/>
          </p:cNvSpPr>
          <p:nvPr>
            <p:ph type="ctrTitle"/>
          </p:nvPr>
        </p:nvSpPr>
        <p:spPr>
          <a:xfrm>
            <a:off x="570451" y="321512"/>
            <a:ext cx="10947633" cy="1775735"/>
          </a:xfrm>
        </p:spPr>
        <p:txBody>
          <a:bodyPr>
            <a:normAutofit/>
          </a:bodyPr>
          <a:lstStyle/>
          <a:p>
            <a:r>
              <a:rPr lang="en-US" sz="7200" b="1" dirty="0">
                <a:solidFill>
                  <a:srgbClr val="592A8A"/>
                </a:solidFill>
              </a:rPr>
              <a:t>ECU IMPACT</a:t>
            </a:r>
            <a:endParaRPr lang="en-US" sz="7200" dirty="0">
              <a:solidFill>
                <a:srgbClr val="592A8A"/>
              </a:solidFill>
            </a:endParaRPr>
          </a:p>
        </p:txBody>
      </p:sp>
      <p:pic>
        <p:nvPicPr>
          <p:cNvPr id="1028" name="Picture 4">
            <a:extLst>
              <a:ext uri="{FF2B5EF4-FFF2-40B4-BE49-F238E27FC236}">
                <a16:creationId xmlns:a16="http://schemas.microsoft.com/office/drawing/2014/main" id="{B8864F75-6E7A-34A6-D7BB-0E5EB35D4E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7795" y="4545831"/>
            <a:ext cx="4162425" cy="206692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52C56E3D-9307-82FB-704A-65C4CC448519}"/>
              </a:ext>
            </a:extLst>
          </p:cNvPr>
          <p:cNvSpPr txBox="1">
            <a:spLocks/>
          </p:cNvSpPr>
          <p:nvPr/>
        </p:nvSpPr>
        <p:spPr>
          <a:xfrm>
            <a:off x="2508308" y="4392458"/>
            <a:ext cx="7489293" cy="457863"/>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200" b="1" dirty="0"/>
              <a:t>Acknowledgements: </a:t>
            </a:r>
          </a:p>
          <a:p>
            <a:r>
              <a:rPr lang="en-US" sz="2200" dirty="0"/>
              <a:t>ECU Health Foundation, PSUDS Network, ECU IMPACT Working Group Members </a:t>
            </a:r>
          </a:p>
          <a:p>
            <a:endParaRPr lang="en-US" sz="5400" b="1" dirty="0">
              <a:solidFill>
                <a:srgbClr val="592A8A"/>
              </a:solidFill>
            </a:endParaRPr>
          </a:p>
        </p:txBody>
      </p:sp>
      <p:sp>
        <p:nvSpPr>
          <p:cNvPr id="7" name="TextBox 6">
            <a:extLst>
              <a:ext uri="{FF2B5EF4-FFF2-40B4-BE49-F238E27FC236}">
                <a16:creationId xmlns:a16="http://schemas.microsoft.com/office/drawing/2014/main" id="{527401EA-2FF5-4A97-316A-12EDF858A0AB}"/>
              </a:ext>
            </a:extLst>
          </p:cNvPr>
          <p:cNvSpPr txBox="1"/>
          <p:nvPr/>
        </p:nvSpPr>
        <p:spPr>
          <a:xfrm>
            <a:off x="989900" y="2512224"/>
            <a:ext cx="9471171" cy="923330"/>
          </a:xfrm>
          <a:prstGeom prst="rect">
            <a:avLst/>
          </a:prstGeom>
          <a:noFill/>
        </p:spPr>
        <p:txBody>
          <a:bodyPr wrap="square" rtlCol="0">
            <a:spAutoFit/>
          </a:bodyPr>
          <a:lstStyle/>
          <a:p>
            <a:r>
              <a:rPr lang="en-US" dirty="0"/>
              <a:t>Chandra Speight, </a:t>
            </a:r>
            <a:r>
              <a:rPr lang="en-US" dirty="0">
                <a:solidFill>
                  <a:srgbClr val="000000"/>
                </a:solidFill>
                <a:ea typeface="Aptos" panose="020B0004020202020204" pitchFamily="34" charset="0"/>
              </a:rPr>
              <a:t>PhD, RN, ECU College of Nursing</a:t>
            </a:r>
            <a:endParaRPr lang="en-US" dirty="0"/>
          </a:p>
          <a:p>
            <a:r>
              <a:rPr lang="en-US" dirty="0"/>
              <a:t>Courtney Caiola, PhD, ECU College of Nursing</a:t>
            </a:r>
          </a:p>
          <a:p>
            <a:r>
              <a:rPr lang="en-US" dirty="0"/>
              <a:t>David H. Ryan, MD, ECU Brody School </a:t>
            </a:r>
            <a:r>
              <a:rPr lang="en-US"/>
              <a:t>of Medicine</a:t>
            </a:r>
            <a:endParaRPr lang="en-US" dirty="0"/>
          </a:p>
        </p:txBody>
      </p:sp>
    </p:spTree>
    <p:extLst>
      <p:ext uri="{BB962C8B-B14F-4D97-AF65-F5344CB8AC3E}">
        <p14:creationId xmlns:p14="http://schemas.microsoft.com/office/powerpoint/2010/main" val="2802293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ED00F-6289-67BA-E61C-3523130FE0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C6CB3E-11E5-B302-9778-3CBC38446FA1}"/>
              </a:ext>
            </a:extLst>
          </p:cNvPr>
          <p:cNvSpPr>
            <a:spLocks noGrp="1"/>
          </p:cNvSpPr>
          <p:nvPr>
            <p:ph type="title"/>
          </p:nvPr>
        </p:nvSpPr>
        <p:spPr>
          <a:xfrm>
            <a:off x="692010" y="80756"/>
            <a:ext cx="10915790" cy="1325563"/>
          </a:xfrm>
        </p:spPr>
        <p:txBody>
          <a:bodyPr>
            <a:normAutofit/>
          </a:bodyPr>
          <a:lstStyle/>
          <a:p>
            <a:pPr algn="ctr"/>
            <a:r>
              <a:rPr lang="en-US" sz="5400" b="1" dirty="0">
                <a:solidFill>
                  <a:srgbClr val="592A8A"/>
                </a:solidFill>
              </a:rPr>
              <a:t>SUD in Eastern North Carolina</a:t>
            </a:r>
            <a:endParaRPr lang="en-US" sz="5400" b="1" baseline="30000" dirty="0">
              <a:solidFill>
                <a:srgbClr val="592A8A"/>
              </a:solidFill>
            </a:endParaRPr>
          </a:p>
        </p:txBody>
      </p:sp>
      <p:pic>
        <p:nvPicPr>
          <p:cNvPr id="3" name="Content Placeholder 11" descr="A table with numbers and text">
            <a:extLst>
              <a:ext uri="{FF2B5EF4-FFF2-40B4-BE49-F238E27FC236}">
                <a16:creationId xmlns:a16="http://schemas.microsoft.com/office/drawing/2014/main" id="{34E22024-3B1B-614B-8543-AA3B74F5422F}"/>
              </a:ext>
            </a:extLst>
          </p:cNvPr>
          <p:cNvPicPr>
            <a:picLocks noGrp="1" noChangeAspect="1"/>
          </p:cNvPicPr>
          <p:nvPr>
            <p:ph idx="1"/>
          </p:nvPr>
        </p:nvPicPr>
        <p:blipFill>
          <a:blip r:embed="rId3"/>
          <a:stretch>
            <a:fillRect/>
          </a:stretch>
        </p:blipFill>
        <p:spPr>
          <a:xfrm>
            <a:off x="6777345" y="1744267"/>
            <a:ext cx="4956909" cy="2099065"/>
          </a:xfrm>
        </p:spPr>
      </p:pic>
      <p:sp>
        <p:nvSpPr>
          <p:cNvPr id="5" name="Arrow: Up 4">
            <a:extLst>
              <a:ext uri="{FF2B5EF4-FFF2-40B4-BE49-F238E27FC236}">
                <a16:creationId xmlns:a16="http://schemas.microsoft.com/office/drawing/2014/main" id="{40B3193B-14CC-E7A3-3A44-8FB5103EEDF3}"/>
              </a:ext>
            </a:extLst>
          </p:cNvPr>
          <p:cNvSpPr/>
          <p:nvPr/>
        </p:nvSpPr>
        <p:spPr>
          <a:xfrm>
            <a:off x="8917854" y="3546502"/>
            <a:ext cx="589030" cy="888220"/>
          </a:xfrm>
          <a:prstGeom prst="upArrow">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92A8A"/>
              </a:solidFill>
            </a:endParaRPr>
          </a:p>
        </p:txBody>
      </p:sp>
      <p:sp>
        <p:nvSpPr>
          <p:cNvPr id="7" name="Arrow: Up 6">
            <a:extLst>
              <a:ext uri="{FF2B5EF4-FFF2-40B4-BE49-F238E27FC236}">
                <a16:creationId xmlns:a16="http://schemas.microsoft.com/office/drawing/2014/main" id="{DC3CA443-C3E0-8DFA-A2C2-81D591E918F7}"/>
              </a:ext>
            </a:extLst>
          </p:cNvPr>
          <p:cNvSpPr/>
          <p:nvPr/>
        </p:nvSpPr>
        <p:spPr>
          <a:xfrm>
            <a:off x="9786596" y="3585736"/>
            <a:ext cx="589030" cy="888220"/>
          </a:xfrm>
          <a:prstGeom prst="upArrow">
            <a:avLst/>
          </a:prstGeom>
          <a:solidFill>
            <a:srgbClr val="592A8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242EF9A-AA4F-1AF7-0F8B-F5961AAEAD63}"/>
              </a:ext>
            </a:extLst>
          </p:cNvPr>
          <p:cNvSpPr txBox="1"/>
          <p:nvPr/>
        </p:nvSpPr>
        <p:spPr>
          <a:xfrm>
            <a:off x="478523" y="6294120"/>
            <a:ext cx="7336549" cy="369332"/>
          </a:xfrm>
          <a:prstGeom prst="rect">
            <a:avLst/>
          </a:prstGeom>
          <a:noFill/>
        </p:spPr>
        <p:txBody>
          <a:bodyPr wrap="square" rtlCol="0">
            <a:spAutoFit/>
          </a:bodyPr>
          <a:lstStyle/>
          <a:p>
            <a:r>
              <a:rPr lang="en-US" dirty="0"/>
              <a:t>Source: NCDHHS Opioid Dashboard, retrieved Sept 26, 2025</a:t>
            </a:r>
          </a:p>
        </p:txBody>
      </p:sp>
      <p:graphicFrame>
        <p:nvGraphicFramePr>
          <p:cNvPr id="10" name="Table 9">
            <a:extLst>
              <a:ext uri="{FF2B5EF4-FFF2-40B4-BE49-F238E27FC236}">
                <a16:creationId xmlns:a16="http://schemas.microsoft.com/office/drawing/2014/main" id="{2C8EC224-CE55-1613-3126-2C2EA63769B9}"/>
              </a:ext>
            </a:extLst>
          </p:cNvPr>
          <p:cNvGraphicFramePr>
            <a:graphicFrameLocks noGrp="1"/>
          </p:cNvGraphicFramePr>
          <p:nvPr/>
        </p:nvGraphicFramePr>
        <p:xfrm>
          <a:off x="389466" y="1744267"/>
          <a:ext cx="6301017" cy="4612318"/>
        </p:xfrm>
        <a:graphic>
          <a:graphicData uri="http://schemas.openxmlformats.org/drawingml/2006/table">
            <a:tbl>
              <a:tblPr firstRow="1" firstCol="1" bandRow="1">
                <a:tableStyleId>{2D5ABB26-0587-4C30-8999-92F81FD0307C}</a:tableStyleId>
              </a:tblPr>
              <a:tblGrid>
                <a:gridCol w="1285198">
                  <a:extLst>
                    <a:ext uri="{9D8B030D-6E8A-4147-A177-3AD203B41FA5}">
                      <a16:colId xmlns:a16="http://schemas.microsoft.com/office/drawing/2014/main" val="1828721733"/>
                    </a:ext>
                  </a:extLst>
                </a:gridCol>
                <a:gridCol w="1139959">
                  <a:extLst>
                    <a:ext uri="{9D8B030D-6E8A-4147-A177-3AD203B41FA5}">
                      <a16:colId xmlns:a16="http://schemas.microsoft.com/office/drawing/2014/main" val="2973453317"/>
                    </a:ext>
                  </a:extLst>
                </a:gridCol>
                <a:gridCol w="1243117">
                  <a:extLst>
                    <a:ext uri="{9D8B030D-6E8A-4147-A177-3AD203B41FA5}">
                      <a16:colId xmlns:a16="http://schemas.microsoft.com/office/drawing/2014/main" val="3801524178"/>
                    </a:ext>
                  </a:extLst>
                </a:gridCol>
                <a:gridCol w="1340790">
                  <a:extLst>
                    <a:ext uri="{9D8B030D-6E8A-4147-A177-3AD203B41FA5}">
                      <a16:colId xmlns:a16="http://schemas.microsoft.com/office/drawing/2014/main" val="2483308569"/>
                    </a:ext>
                  </a:extLst>
                </a:gridCol>
                <a:gridCol w="1291953">
                  <a:extLst>
                    <a:ext uri="{9D8B030D-6E8A-4147-A177-3AD203B41FA5}">
                      <a16:colId xmlns:a16="http://schemas.microsoft.com/office/drawing/2014/main" val="3727432467"/>
                    </a:ext>
                  </a:extLst>
                </a:gridCol>
              </a:tblGrid>
              <a:tr h="1071206">
                <a:tc>
                  <a:txBody>
                    <a:bodyPr/>
                    <a:lstStyle/>
                    <a:p>
                      <a:pPr marL="0" marR="0" algn="ctr">
                        <a:lnSpc>
                          <a:spcPct val="107000"/>
                        </a:lnSpc>
                        <a:spcAft>
                          <a:spcPts val="800"/>
                        </a:spcAft>
                        <a:buNone/>
                      </a:pPr>
                      <a:r>
                        <a:rPr lang="en-US" sz="1400" b="1" kern="100" dirty="0">
                          <a:effectLst/>
                        </a:rPr>
                        <a:t>Location</a:t>
                      </a:r>
                      <a:endParaRPr lang="en-US" sz="14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6675" marR="66675" marT="0" marB="0" anchor="ctr">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Aft>
                          <a:spcPts val="0"/>
                        </a:spcAft>
                        <a:buNone/>
                      </a:pPr>
                      <a:r>
                        <a:rPr lang="en-US" sz="1400" b="1" kern="100" dirty="0">
                          <a:effectLst/>
                        </a:rPr>
                        <a:t>Overdose</a:t>
                      </a:r>
                    </a:p>
                    <a:p>
                      <a:pPr marL="0" marR="0" algn="l">
                        <a:lnSpc>
                          <a:spcPct val="107000"/>
                        </a:lnSpc>
                        <a:spcAft>
                          <a:spcPts val="0"/>
                        </a:spcAft>
                        <a:buNone/>
                      </a:pPr>
                      <a:r>
                        <a:rPr lang="en-US" sz="1400" b="1" kern="100" dirty="0">
                          <a:effectLst/>
                        </a:rPr>
                        <a:t>Death Rate </a:t>
                      </a:r>
                    </a:p>
                    <a:p>
                      <a:pPr marL="0" marR="0" algn="l">
                        <a:lnSpc>
                          <a:spcPct val="107000"/>
                        </a:lnSpc>
                        <a:spcAft>
                          <a:spcPts val="0"/>
                        </a:spcAft>
                        <a:buNone/>
                      </a:pPr>
                      <a:r>
                        <a:rPr lang="en-US" sz="1400" b="1" kern="100" dirty="0">
                          <a:effectLst/>
                        </a:rPr>
                        <a:t>(100k)</a:t>
                      </a:r>
                    </a:p>
                    <a:p>
                      <a:pPr marL="0" marR="0" algn="l">
                        <a:lnSpc>
                          <a:spcPct val="107000"/>
                        </a:lnSpc>
                        <a:spcAft>
                          <a:spcPts val="0"/>
                        </a:spcAft>
                        <a:buNone/>
                      </a:pPr>
                      <a:r>
                        <a:rPr lang="en-US" sz="1400" b="1" kern="100" dirty="0">
                          <a:effectLst/>
                        </a:rPr>
                        <a:t>2021</a:t>
                      </a:r>
                      <a:endParaRPr lang="en-US" sz="14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6675" marR="666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Aft>
                          <a:spcPts val="0"/>
                        </a:spcAft>
                        <a:buNone/>
                      </a:pPr>
                      <a:r>
                        <a:rPr lang="en-US" sz="1400" b="1" kern="100" dirty="0">
                          <a:effectLst/>
                        </a:rPr>
                        <a:t>Overdose</a:t>
                      </a:r>
                    </a:p>
                    <a:p>
                      <a:pPr marL="0" marR="0" algn="l">
                        <a:lnSpc>
                          <a:spcPct val="107000"/>
                        </a:lnSpc>
                        <a:spcAft>
                          <a:spcPts val="0"/>
                        </a:spcAft>
                        <a:buNone/>
                      </a:pPr>
                      <a:r>
                        <a:rPr lang="en-US" sz="1400" b="1" kern="100" dirty="0">
                          <a:effectLst/>
                        </a:rPr>
                        <a:t>Death Rate</a:t>
                      </a:r>
                    </a:p>
                    <a:p>
                      <a:pPr marL="0" marR="0" algn="l">
                        <a:lnSpc>
                          <a:spcPct val="107000"/>
                        </a:lnSpc>
                        <a:spcAft>
                          <a:spcPts val="0"/>
                        </a:spcAft>
                        <a:buNone/>
                      </a:pPr>
                      <a:r>
                        <a:rPr lang="en-US" sz="1400" b="1" kern="100" dirty="0">
                          <a:effectLst/>
                        </a:rPr>
                        <a:t>(100k)</a:t>
                      </a:r>
                    </a:p>
                    <a:p>
                      <a:pPr marL="0" marR="0" algn="l">
                        <a:lnSpc>
                          <a:spcPct val="107000"/>
                        </a:lnSpc>
                        <a:spcAft>
                          <a:spcPts val="0"/>
                        </a:spcAft>
                        <a:buNone/>
                      </a:pPr>
                      <a:r>
                        <a:rPr lang="en-US" sz="1400" b="1" kern="100" dirty="0">
                          <a:effectLst/>
                        </a:rPr>
                        <a:t>2022</a:t>
                      </a:r>
                      <a:endParaRPr lang="en-US" sz="14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6675" marR="666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Aft>
                          <a:spcPts val="0"/>
                        </a:spcAft>
                        <a:buNone/>
                      </a:pPr>
                      <a:r>
                        <a:rPr lang="en-US" sz="1400" b="1" kern="100" dirty="0">
                          <a:effectLst/>
                        </a:rPr>
                        <a:t>Overdose</a:t>
                      </a:r>
                    </a:p>
                    <a:p>
                      <a:pPr marL="0" marR="0" algn="l">
                        <a:lnSpc>
                          <a:spcPct val="107000"/>
                        </a:lnSpc>
                        <a:spcAft>
                          <a:spcPts val="0"/>
                        </a:spcAft>
                        <a:buNone/>
                      </a:pPr>
                      <a:r>
                        <a:rPr lang="en-US" sz="1400" b="1" kern="100" dirty="0">
                          <a:effectLst/>
                        </a:rPr>
                        <a:t>Death Rate</a:t>
                      </a:r>
                    </a:p>
                    <a:p>
                      <a:pPr marL="0" marR="0" algn="l">
                        <a:lnSpc>
                          <a:spcPct val="107000"/>
                        </a:lnSpc>
                        <a:spcAft>
                          <a:spcPts val="0"/>
                        </a:spcAft>
                        <a:buNone/>
                      </a:pPr>
                      <a:r>
                        <a:rPr lang="en-US" sz="1400" b="1" kern="100" dirty="0">
                          <a:effectLst/>
                        </a:rPr>
                        <a:t>(100k)</a:t>
                      </a:r>
                    </a:p>
                    <a:p>
                      <a:pPr marL="0" marR="0" algn="l">
                        <a:lnSpc>
                          <a:spcPct val="107000"/>
                        </a:lnSpc>
                        <a:spcAft>
                          <a:spcPts val="0"/>
                        </a:spcAft>
                        <a:buNone/>
                      </a:pPr>
                      <a:r>
                        <a:rPr lang="en-US" sz="1400" b="1" kern="100" dirty="0">
                          <a:effectLst/>
                        </a:rPr>
                        <a:t>2023</a:t>
                      </a:r>
                      <a:endParaRPr lang="en-US" sz="14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Aft>
                          <a:spcPts val="0"/>
                        </a:spcAft>
                        <a:buNone/>
                      </a:pPr>
                      <a:r>
                        <a:rPr lang="en-US" sz="1400" b="1" kern="100" dirty="0">
                          <a:effectLst/>
                        </a:rPr>
                        <a:t>Overdose</a:t>
                      </a:r>
                    </a:p>
                    <a:p>
                      <a:pPr marL="0" marR="0" algn="l">
                        <a:lnSpc>
                          <a:spcPct val="107000"/>
                        </a:lnSpc>
                        <a:spcAft>
                          <a:spcPts val="0"/>
                        </a:spcAft>
                        <a:buNone/>
                      </a:pPr>
                      <a:r>
                        <a:rPr lang="en-US" sz="1400" b="1" kern="100" dirty="0">
                          <a:effectLst/>
                        </a:rPr>
                        <a:t>Death Rate</a:t>
                      </a:r>
                    </a:p>
                    <a:p>
                      <a:pPr marL="0" marR="0" algn="l">
                        <a:lnSpc>
                          <a:spcPct val="107000"/>
                        </a:lnSpc>
                        <a:spcAft>
                          <a:spcPts val="0"/>
                        </a:spcAft>
                        <a:buNone/>
                      </a:pPr>
                      <a:r>
                        <a:rPr lang="en-US" sz="1400" b="1" kern="100" dirty="0">
                          <a:effectLst/>
                        </a:rPr>
                        <a:t>(100k)</a:t>
                      </a:r>
                    </a:p>
                    <a:p>
                      <a:pPr marL="0" marR="0" algn="l">
                        <a:lnSpc>
                          <a:spcPct val="107000"/>
                        </a:lnSpc>
                        <a:spcAft>
                          <a:spcPts val="0"/>
                        </a:spcAft>
                        <a:buNone/>
                      </a:pPr>
                      <a:r>
                        <a:rPr lang="en-US" sz="1400" b="1" kern="100" dirty="0">
                          <a:effectLst/>
                        </a:rPr>
                        <a:t>2024 Projected</a:t>
                      </a:r>
                      <a:endParaRPr lang="en-US" sz="14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5634306"/>
                  </a:ext>
                </a:extLst>
              </a:tr>
              <a:tr h="346629">
                <a:tc>
                  <a:txBody>
                    <a:bodyPr/>
                    <a:lstStyle/>
                    <a:p>
                      <a:pPr marL="0" marR="0" algn="ctr">
                        <a:lnSpc>
                          <a:spcPct val="107000"/>
                        </a:lnSpc>
                        <a:spcAft>
                          <a:spcPts val="800"/>
                        </a:spcAft>
                        <a:buNone/>
                      </a:pPr>
                      <a:r>
                        <a:rPr lang="en-US" sz="1400" b="1" kern="100" dirty="0">
                          <a:effectLst/>
                        </a:rPr>
                        <a:t>US</a:t>
                      </a:r>
                      <a:endParaRPr lang="en-US" sz="14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6675" marR="66675" marT="0" marB="0">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Aft>
                          <a:spcPts val="800"/>
                        </a:spcAft>
                        <a:buNone/>
                      </a:pPr>
                      <a:r>
                        <a:rPr lang="en-US" sz="1400" kern="100" dirty="0">
                          <a:effectLst/>
                        </a:rPr>
                        <a:t>32.4</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675" marR="666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Aft>
                          <a:spcPts val="800"/>
                        </a:spcAft>
                        <a:buNone/>
                      </a:pPr>
                      <a:r>
                        <a:rPr lang="en-US" sz="1400" kern="100" dirty="0">
                          <a:effectLst/>
                        </a:rPr>
                        <a:t>33.0 </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675" marR="666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Aft>
                          <a:spcPts val="800"/>
                        </a:spcAft>
                        <a:buNone/>
                      </a:pPr>
                      <a:r>
                        <a:rPr lang="en-US" sz="1400" kern="100" dirty="0">
                          <a:effectLst/>
                        </a:rPr>
                        <a:t>31.3</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Aft>
                          <a:spcPts val="800"/>
                        </a:spcAft>
                        <a:buNone/>
                      </a:pPr>
                      <a:r>
                        <a:rPr lang="en-US" sz="1400" kern="100" dirty="0">
                          <a:effectLst/>
                        </a:rPr>
                        <a:t>--</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9208424"/>
                  </a:ext>
                </a:extLst>
              </a:tr>
              <a:tr h="289034">
                <a:tc>
                  <a:txBody>
                    <a:bodyPr/>
                    <a:lstStyle/>
                    <a:p>
                      <a:pPr marL="0" marR="0" algn="ctr">
                        <a:lnSpc>
                          <a:spcPct val="107000"/>
                        </a:lnSpc>
                        <a:spcAft>
                          <a:spcPts val="800"/>
                        </a:spcAft>
                        <a:buNone/>
                      </a:pPr>
                      <a:r>
                        <a:rPr lang="en-US" sz="1400" b="1" kern="100" dirty="0">
                          <a:effectLst/>
                        </a:rPr>
                        <a:t>NC</a:t>
                      </a:r>
                      <a:endParaRPr lang="en-US" sz="14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6675" marR="66675" marT="0" marB="0">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Aft>
                          <a:spcPts val="800"/>
                        </a:spcAft>
                        <a:buNone/>
                      </a:pPr>
                      <a:r>
                        <a:rPr lang="en-US" sz="1400" kern="100">
                          <a:effectLst/>
                        </a:rPr>
                        <a:t>38.5</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6675" marR="666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Aft>
                          <a:spcPts val="800"/>
                        </a:spcAft>
                        <a:buNone/>
                      </a:pPr>
                      <a:r>
                        <a:rPr lang="en-US" sz="1400" kern="100">
                          <a:effectLst/>
                        </a:rPr>
                        <a:t>40.6 </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6675" marR="666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Aft>
                          <a:spcPts val="800"/>
                        </a:spcAft>
                        <a:buNone/>
                      </a:pPr>
                      <a:r>
                        <a:rPr lang="en-US" sz="1400" kern="100" dirty="0">
                          <a:effectLst/>
                        </a:rPr>
                        <a:t>41</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Aft>
                          <a:spcPts val="800"/>
                        </a:spcAft>
                        <a:buNone/>
                      </a:pPr>
                      <a:r>
                        <a:rPr lang="en-US" sz="1400" kern="100">
                          <a:effectLst/>
                        </a:rPr>
                        <a:t>--</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3152204"/>
                  </a:ext>
                </a:extLst>
              </a:tr>
              <a:tr h="289034">
                <a:tc>
                  <a:txBody>
                    <a:bodyPr/>
                    <a:lstStyle/>
                    <a:p>
                      <a:pPr marL="0" marR="0" algn="ctr">
                        <a:lnSpc>
                          <a:spcPct val="107000"/>
                        </a:lnSpc>
                        <a:spcAft>
                          <a:spcPts val="800"/>
                        </a:spcAft>
                        <a:buNone/>
                      </a:pPr>
                      <a:r>
                        <a:rPr lang="en-US" sz="1400" b="1" kern="100" dirty="0">
                          <a:effectLst/>
                        </a:rPr>
                        <a:t>ENC-29</a:t>
                      </a:r>
                      <a:endParaRPr lang="en-US" sz="14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6675" marR="66675" marT="0" marB="0">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Aft>
                          <a:spcPts val="800"/>
                        </a:spcAft>
                        <a:buNone/>
                      </a:pPr>
                      <a:r>
                        <a:rPr lang="en-US" sz="1400" kern="100">
                          <a:effectLst/>
                        </a:rPr>
                        <a:t>39.1</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6675" marR="666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Aft>
                          <a:spcPts val="800"/>
                        </a:spcAft>
                        <a:buNone/>
                      </a:pPr>
                      <a:r>
                        <a:rPr lang="en-US" sz="1400" kern="100">
                          <a:effectLst/>
                        </a:rPr>
                        <a:t>41.2 </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6675" marR="666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Aft>
                          <a:spcPts val="800"/>
                        </a:spcAft>
                        <a:buNone/>
                      </a:pPr>
                      <a:r>
                        <a:rPr lang="en-US" sz="1400" kern="100" dirty="0">
                          <a:effectLst/>
                        </a:rPr>
                        <a:t>42.8</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Aft>
                          <a:spcPts val="800"/>
                        </a:spcAft>
                        <a:buNone/>
                      </a:pPr>
                      <a:r>
                        <a:rPr lang="en-US" sz="1400" kern="100">
                          <a:effectLst/>
                        </a:rPr>
                        <a:t>--</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3446418"/>
                  </a:ext>
                </a:extLst>
              </a:tr>
              <a:tr h="530717">
                <a:tc>
                  <a:txBody>
                    <a:bodyPr/>
                    <a:lstStyle/>
                    <a:p>
                      <a:pPr marL="0" marR="0" algn="ctr">
                        <a:lnSpc>
                          <a:spcPct val="107000"/>
                        </a:lnSpc>
                        <a:spcAft>
                          <a:spcPts val="0"/>
                        </a:spcAft>
                        <a:buNone/>
                      </a:pPr>
                      <a:r>
                        <a:rPr lang="en-US" sz="1400" b="1" kern="100" dirty="0">
                          <a:effectLst/>
                        </a:rPr>
                        <a:t>Select</a:t>
                      </a:r>
                    </a:p>
                    <a:p>
                      <a:pPr marL="0" marR="0" algn="ctr">
                        <a:lnSpc>
                          <a:spcPct val="107000"/>
                        </a:lnSpc>
                        <a:spcAft>
                          <a:spcPts val="0"/>
                        </a:spcAft>
                        <a:buNone/>
                      </a:pPr>
                      <a:r>
                        <a:rPr lang="en-US" sz="1400" b="1" kern="100" dirty="0">
                          <a:effectLst/>
                        </a:rPr>
                        <a:t>ENC Counties</a:t>
                      </a:r>
                      <a:endParaRPr lang="en-US" sz="14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6675" marR="66675" marT="0" marB="0">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Aft>
                          <a:spcPts val="800"/>
                        </a:spcAft>
                        <a:buNone/>
                      </a:pPr>
                      <a:r>
                        <a:rPr lang="en-US" sz="1400" kern="100" dirty="0">
                          <a:effectLst/>
                        </a:rPr>
                        <a:t> </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675" marR="666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Aft>
                          <a:spcPts val="800"/>
                        </a:spcAft>
                        <a:buNone/>
                      </a:pPr>
                      <a:r>
                        <a:rPr lang="en-US" sz="1400" kern="100" dirty="0">
                          <a:effectLst/>
                        </a:rPr>
                        <a:t> </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675" marR="666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Aft>
                          <a:spcPts val="800"/>
                        </a:spcAft>
                        <a:buNone/>
                      </a:pPr>
                      <a:r>
                        <a:rPr lang="en-US" sz="1400" kern="100" dirty="0">
                          <a:effectLst/>
                        </a:rPr>
                        <a:t> </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Aft>
                          <a:spcPts val="800"/>
                        </a:spcAft>
                        <a:buNone/>
                      </a:pPr>
                      <a:r>
                        <a:rPr lang="en-US" sz="1400" kern="100" dirty="0">
                          <a:effectLst/>
                        </a:rPr>
                        <a:t> </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5038008"/>
                  </a:ext>
                </a:extLst>
              </a:tr>
              <a:tr h="289034">
                <a:tc>
                  <a:txBody>
                    <a:bodyPr/>
                    <a:lstStyle/>
                    <a:p>
                      <a:pPr marL="0" marR="0" algn="ctr">
                        <a:lnSpc>
                          <a:spcPct val="107000"/>
                        </a:lnSpc>
                        <a:spcAft>
                          <a:spcPts val="800"/>
                        </a:spcAft>
                        <a:buNone/>
                      </a:pPr>
                      <a:r>
                        <a:rPr lang="en-US" sz="1400" b="1" kern="100" dirty="0">
                          <a:effectLst/>
                        </a:rPr>
                        <a:t>Beaufort</a:t>
                      </a:r>
                      <a:endParaRPr lang="en-US" sz="14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6675" marR="66675" marT="0" marB="0">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Aft>
                          <a:spcPts val="800"/>
                        </a:spcAft>
                        <a:buNone/>
                      </a:pPr>
                      <a:r>
                        <a:rPr lang="en-US" sz="1400" kern="100">
                          <a:effectLst/>
                        </a:rPr>
                        <a:t>40.5</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6675" marR="666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Aft>
                          <a:spcPts val="800"/>
                        </a:spcAft>
                        <a:buNone/>
                      </a:pPr>
                      <a:r>
                        <a:rPr lang="en-US" sz="1400" kern="100">
                          <a:effectLst/>
                        </a:rPr>
                        <a:t>54.1</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6675" marR="666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Aft>
                          <a:spcPts val="800"/>
                        </a:spcAft>
                        <a:buNone/>
                      </a:pPr>
                      <a:r>
                        <a:rPr lang="en-US" sz="1400" kern="100">
                          <a:effectLst/>
                        </a:rPr>
                        <a:t>51.7</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Aft>
                          <a:spcPts val="800"/>
                        </a:spcAft>
                        <a:buNone/>
                      </a:pPr>
                      <a:r>
                        <a:rPr lang="en-US" sz="1400" kern="100" dirty="0">
                          <a:effectLst/>
                        </a:rPr>
                        <a:t>30.8</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1425688"/>
                  </a:ext>
                </a:extLst>
              </a:tr>
              <a:tr h="289034">
                <a:tc>
                  <a:txBody>
                    <a:bodyPr/>
                    <a:lstStyle/>
                    <a:p>
                      <a:pPr marL="0" marR="0" algn="ctr">
                        <a:lnSpc>
                          <a:spcPct val="107000"/>
                        </a:lnSpc>
                        <a:spcAft>
                          <a:spcPts val="800"/>
                        </a:spcAft>
                        <a:buNone/>
                      </a:pPr>
                      <a:r>
                        <a:rPr lang="en-US" sz="1400" b="1" kern="100">
                          <a:effectLst/>
                        </a:rPr>
                        <a:t>Carteret</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6675" marR="66675" marT="0" marB="0">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Aft>
                          <a:spcPts val="800"/>
                        </a:spcAft>
                        <a:buNone/>
                      </a:pPr>
                      <a:r>
                        <a:rPr lang="en-US" sz="1400" kern="100">
                          <a:effectLst/>
                        </a:rPr>
                        <a:t>49.5</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6675" marR="666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Aft>
                          <a:spcPts val="800"/>
                        </a:spcAft>
                        <a:buNone/>
                      </a:pPr>
                      <a:r>
                        <a:rPr lang="en-US" sz="1400" kern="100">
                          <a:effectLst/>
                        </a:rPr>
                        <a:t>56.3 </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6675" marR="666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Aft>
                          <a:spcPts val="800"/>
                        </a:spcAft>
                        <a:buNone/>
                      </a:pPr>
                      <a:r>
                        <a:rPr lang="en-US" sz="1400" kern="100">
                          <a:effectLst/>
                        </a:rPr>
                        <a:t>41.7</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Aft>
                          <a:spcPts val="800"/>
                        </a:spcAft>
                        <a:buNone/>
                      </a:pPr>
                      <a:r>
                        <a:rPr lang="en-US" sz="1400" kern="100" dirty="0">
                          <a:effectLst/>
                        </a:rPr>
                        <a:t>24.4</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08860039"/>
                  </a:ext>
                </a:extLst>
              </a:tr>
              <a:tr h="289034">
                <a:tc>
                  <a:txBody>
                    <a:bodyPr/>
                    <a:lstStyle/>
                    <a:p>
                      <a:pPr marL="0" marR="0" algn="ctr">
                        <a:lnSpc>
                          <a:spcPct val="107000"/>
                        </a:lnSpc>
                        <a:spcAft>
                          <a:spcPts val="800"/>
                        </a:spcAft>
                        <a:buNone/>
                      </a:pPr>
                      <a:r>
                        <a:rPr lang="en-US" sz="1400" b="1" kern="100" dirty="0">
                          <a:effectLst/>
                        </a:rPr>
                        <a:t>Craven</a:t>
                      </a:r>
                      <a:endParaRPr lang="en-US" sz="14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6675" marR="66675" marT="0" marB="0">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Aft>
                          <a:spcPts val="800"/>
                        </a:spcAft>
                        <a:buNone/>
                      </a:pPr>
                      <a:r>
                        <a:rPr lang="en-US" sz="1400" kern="100">
                          <a:effectLst/>
                        </a:rPr>
                        <a:t>62.7</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6675" marR="666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Aft>
                          <a:spcPts val="800"/>
                        </a:spcAft>
                        <a:buNone/>
                      </a:pPr>
                      <a:r>
                        <a:rPr lang="en-US" sz="1400" kern="100">
                          <a:effectLst/>
                        </a:rPr>
                        <a:t>89 </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6675" marR="666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Aft>
                          <a:spcPts val="800"/>
                        </a:spcAft>
                        <a:buNone/>
                      </a:pPr>
                      <a:r>
                        <a:rPr lang="en-US" sz="1400" kern="100" dirty="0">
                          <a:effectLst/>
                        </a:rPr>
                        <a:t>79.1</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Aft>
                          <a:spcPts val="800"/>
                        </a:spcAft>
                        <a:buNone/>
                      </a:pPr>
                      <a:r>
                        <a:rPr lang="en-US" sz="1400" kern="100" dirty="0">
                          <a:effectLst/>
                        </a:rPr>
                        <a:t>24.7</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8446381"/>
                  </a:ext>
                </a:extLst>
              </a:tr>
              <a:tr h="289034">
                <a:tc>
                  <a:txBody>
                    <a:bodyPr/>
                    <a:lstStyle/>
                    <a:p>
                      <a:pPr marL="0" marR="0" algn="ctr">
                        <a:lnSpc>
                          <a:spcPct val="107000"/>
                        </a:lnSpc>
                        <a:spcAft>
                          <a:spcPts val="800"/>
                        </a:spcAft>
                        <a:buNone/>
                      </a:pPr>
                      <a:r>
                        <a:rPr lang="en-US" sz="1400" b="1" kern="100" dirty="0">
                          <a:effectLst/>
                        </a:rPr>
                        <a:t>Greene</a:t>
                      </a:r>
                      <a:endParaRPr lang="en-US" sz="14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6675" marR="66675" marT="0" marB="0">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Aft>
                          <a:spcPts val="800"/>
                        </a:spcAft>
                        <a:buNone/>
                      </a:pPr>
                      <a:r>
                        <a:rPr lang="en-US" sz="1400" kern="100">
                          <a:effectLst/>
                        </a:rPr>
                        <a:t>24.7</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6675" marR="666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Aft>
                          <a:spcPts val="800"/>
                        </a:spcAft>
                        <a:buNone/>
                      </a:pPr>
                      <a:r>
                        <a:rPr lang="en-US" sz="1400" kern="100">
                          <a:effectLst/>
                        </a:rPr>
                        <a:t>24.5</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6675" marR="666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Aft>
                          <a:spcPts val="800"/>
                        </a:spcAft>
                        <a:buNone/>
                      </a:pPr>
                      <a:r>
                        <a:rPr lang="en-US" sz="1400" kern="100" dirty="0">
                          <a:effectLst/>
                        </a:rPr>
                        <a:t>24.4</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Aft>
                          <a:spcPts val="800"/>
                        </a:spcAft>
                        <a:buNone/>
                      </a:pPr>
                      <a:r>
                        <a:rPr lang="en-US" sz="1400" kern="100" dirty="0">
                          <a:effectLst/>
                        </a:rPr>
                        <a:t>33.2</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2512434"/>
                  </a:ext>
                </a:extLst>
              </a:tr>
              <a:tr h="289034">
                <a:tc>
                  <a:txBody>
                    <a:bodyPr/>
                    <a:lstStyle/>
                    <a:p>
                      <a:pPr marL="0" marR="0" algn="ctr">
                        <a:lnSpc>
                          <a:spcPct val="107000"/>
                        </a:lnSpc>
                        <a:spcAft>
                          <a:spcPts val="800"/>
                        </a:spcAft>
                        <a:buNone/>
                      </a:pPr>
                      <a:r>
                        <a:rPr lang="en-US" sz="1400" b="1" kern="100">
                          <a:effectLst/>
                        </a:rPr>
                        <a:t>Jones</a:t>
                      </a:r>
                      <a:endParaRPr lang="en-US" sz="1400" b="1" kern="100">
                        <a:effectLst/>
                        <a:latin typeface="Aptos" panose="020B0004020202020204" pitchFamily="34" charset="0"/>
                        <a:ea typeface="Aptos" panose="020B0004020202020204" pitchFamily="34" charset="0"/>
                        <a:cs typeface="Times New Roman" panose="02020603050405020304" pitchFamily="18" charset="0"/>
                      </a:endParaRPr>
                    </a:p>
                  </a:txBody>
                  <a:tcPr marL="66675" marR="66675" marT="0" marB="0">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Aft>
                          <a:spcPts val="800"/>
                        </a:spcAft>
                        <a:buNone/>
                      </a:pPr>
                      <a:r>
                        <a:rPr lang="en-US" sz="1400" kern="100">
                          <a:effectLst/>
                        </a:rPr>
                        <a:t>32.6</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6675" marR="666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Aft>
                          <a:spcPts val="800"/>
                        </a:spcAft>
                        <a:buNone/>
                      </a:pPr>
                      <a:r>
                        <a:rPr lang="en-US" sz="1400" kern="100">
                          <a:effectLst/>
                        </a:rPr>
                        <a:t>65.1 </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6675" marR="666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Aft>
                          <a:spcPts val="800"/>
                        </a:spcAft>
                        <a:buNone/>
                      </a:pPr>
                      <a:r>
                        <a:rPr lang="en-US" sz="1400" kern="100" dirty="0">
                          <a:effectLst/>
                        </a:rPr>
                        <a:t>42.5</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Aft>
                          <a:spcPts val="800"/>
                        </a:spcAft>
                        <a:buNone/>
                      </a:pPr>
                      <a:r>
                        <a:rPr lang="en-US" sz="1400" kern="100" dirty="0">
                          <a:effectLst/>
                        </a:rPr>
                        <a:t>0</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8989644"/>
                  </a:ext>
                </a:extLst>
              </a:tr>
              <a:tr h="289034">
                <a:tc>
                  <a:txBody>
                    <a:bodyPr/>
                    <a:lstStyle/>
                    <a:p>
                      <a:pPr marL="0" marR="0" algn="ctr">
                        <a:lnSpc>
                          <a:spcPct val="107000"/>
                        </a:lnSpc>
                        <a:spcAft>
                          <a:spcPts val="800"/>
                        </a:spcAft>
                        <a:buNone/>
                      </a:pPr>
                      <a:r>
                        <a:rPr lang="en-US" sz="1400" b="1" kern="100" dirty="0">
                          <a:effectLst/>
                        </a:rPr>
                        <a:t>Lenoir</a:t>
                      </a:r>
                      <a:endParaRPr lang="en-US" sz="14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6675" marR="66675" marT="0" marB="0">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Aft>
                          <a:spcPts val="800"/>
                        </a:spcAft>
                        <a:buNone/>
                      </a:pPr>
                      <a:r>
                        <a:rPr lang="en-US" sz="1400" kern="100">
                          <a:effectLst/>
                        </a:rPr>
                        <a:t>36.6</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6675" marR="666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Aft>
                          <a:spcPts val="800"/>
                        </a:spcAft>
                        <a:buNone/>
                      </a:pPr>
                      <a:r>
                        <a:rPr lang="en-US" sz="1400" kern="100">
                          <a:effectLst/>
                        </a:rPr>
                        <a:t>40.4</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6675" marR="666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Aft>
                          <a:spcPts val="800"/>
                        </a:spcAft>
                        <a:buNone/>
                      </a:pPr>
                      <a:r>
                        <a:rPr lang="en-US" sz="1400" kern="100">
                          <a:effectLst/>
                        </a:rPr>
                        <a:t>41.9</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Aft>
                          <a:spcPts val="800"/>
                        </a:spcAft>
                        <a:buNone/>
                      </a:pPr>
                      <a:r>
                        <a:rPr lang="en-US" sz="1400" kern="100" dirty="0">
                          <a:effectLst/>
                        </a:rPr>
                        <a:t>18.6</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2025104"/>
                  </a:ext>
                </a:extLst>
              </a:tr>
              <a:tr h="289034">
                <a:tc>
                  <a:txBody>
                    <a:bodyPr/>
                    <a:lstStyle/>
                    <a:p>
                      <a:pPr marL="0" marR="0" algn="ctr">
                        <a:lnSpc>
                          <a:spcPct val="107000"/>
                        </a:lnSpc>
                        <a:spcAft>
                          <a:spcPts val="800"/>
                        </a:spcAft>
                        <a:buNone/>
                      </a:pPr>
                      <a:r>
                        <a:rPr lang="en-US" sz="1400" b="1" kern="100" dirty="0">
                          <a:effectLst/>
                        </a:rPr>
                        <a:t>Pamlico</a:t>
                      </a:r>
                      <a:endParaRPr lang="en-US" sz="14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6675" marR="66675" marT="0" marB="0">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marL="0" marR="0" algn="ctr">
                        <a:lnSpc>
                          <a:spcPct val="107000"/>
                        </a:lnSpc>
                        <a:spcAft>
                          <a:spcPts val="800"/>
                        </a:spcAft>
                        <a:buNone/>
                      </a:pPr>
                      <a:r>
                        <a:rPr lang="en-US" sz="1400" kern="100" dirty="0">
                          <a:effectLst/>
                        </a:rPr>
                        <a:t>81.0</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675" marR="666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marL="0" marR="0" algn="ctr">
                        <a:lnSpc>
                          <a:spcPct val="107000"/>
                        </a:lnSpc>
                        <a:spcAft>
                          <a:spcPts val="800"/>
                        </a:spcAft>
                        <a:buNone/>
                      </a:pPr>
                      <a:r>
                        <a:rPr lang="en-US" sz="1400" kern="100">
                          <a:effectLst/>
                        </a:rPr>
                        <a:t>106.3 </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6675" marR="666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marL="0" marR="0" algn="ctr">
                        <a:lnSpc>
                          <a:spcPct val="107000"/>
                        </a:lnSpc>
                        <a:spcAft>
                          <a:spcPts val="800"/>
                        </a:spcAft>
                        <a:buNone/>
                      </a:pPr>
                      <a:r>
                        <a:rPr lang="en-US" sz="1400" kern="100" dirty="0">
                          <a:effectLst/>
                        </a:rPr>
                        <a:t>64.4</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marL="0" marR="0" algn="ctr">
                        <a:lnSpc>
                          <a:spcPct val="107000"/>
                        </a:lnSpc>
                        <a:spcAft>
                          <a:spcPts val="800"/>
                        </a:spcAft>
                        <a:buNone/>
                      </a:pPr>
                      <a:r>
                        <a:rPr lang="en-US" sz="1400" kern="100" dirty="0">
                          <a:effectLst/>
                        </a:rPr>
                        <a:t>41.0</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3615760"/>
                  </a:ext>
                </a:extLst>
              </a:tr>
            </a:tbl>
          </a:graphicData>
        </a:graphic>
      </p:graphicFrame>
    </p:spTree>
    <p:extLst>
      <p:ext uri="{BB962C8B-B14F-4D97-AF65-F5344CB8AC3E}">
        <p14:creationId xmlns:p14="http://schemas.microsoft.com/office/powerpoint/2010/main" val="167137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1A15F-72B9-49A5-562D-FAFA0735E65C}"/>
              </a:ext>
            </a:extLst>
          </p:cNvPr>
          <p:cNvSpPr>
            <a:spLocks noGrp="1"/>
          </p:cNvSpPr>
          <p:nvPr>
            <p:ph type="title"/>
          </p:nvPr>
        </p:nvSpPr>
        <p:spPr>
          <a:xfrm>
            <a:off x="300960" y="152364"/>
            <a:ext cx="10972800" cy="1143000"/>
          </a:xfrm>
        </p:spPr>
        <p:txBody>
          <a:bodyPr/>
          <a:lstStyle/>
          <a:p>
            <a:pPr algn="ctr"/>
            <a:r>
              <a:rPr lang="en-US" sz="5400" b="1" dirty="0">
                <a:solidFill>
                  <a:srgbClr val="592A8A"/>
                </a:solidFill>
              </a:rPr>
              <a:t>Rural Disparities: Why?</a:t>
            </a:r>
          </a:p>
        </p:txBody>
      </p:sp>
      <p:sp>
        <p:nvSpPr>
          <p:cNvPr id="3" name="Content Placeholder 2">
            <a:extLst>
              <a:ext uri="{FF2B5EF4-FFF2-40B4-BE49-F238E27FC236}">
                <a16:creationId xmlns:a16="http://schemas.microsoft.com/office/drawing/2014/main" id="{8328E1D1-588F-D032-75A3-98823D7D6A91}"/>
              </a:ext>
            </a:extLst>
          </p:cNvPr>
          <p:cNvSpPr>
            <a:spLocks noGrp="1"/>
          </p:cNvSpPr>
          <p:nvPr>
            <p:ph idx="1"/>
          </p:nvPr>
        </p:nvSpPr>
        <p:spPr>
          <a:xfrm>
            <a:off x="609600" y="1290084"/>
            <a:ext cx="10972800" cy="4525963"/>
          </a:xfrm>
        </p:spPr>
        <p:txBody>
          <a:bodyPr>
            <a:normAutofit/>
          </a:bodyPr>
          <a:lstStyle/>
          <a:p>
            <a:r>
              <a:rPr lang="en-US" sz="2400" kern="100" dirty="0">
                <a:solidFill>
                  <a:srgbClr val="000000"/>
                </a:solidFill>
                <a:effectLst/>
                <a:latin typeface="Avenir Next Medium"/>
                <a:ea typeface="Calibri" panose="020F0502020204030204" pitchFamily="34" charset="0"/>
                <a:cs typeface="Times New Roman" panose="02020603050405020304" pitchFamily="18" charset="0"/>
              </a:rPr>
              <a:t>41 of NC’s 100 counties in highest risk group for opioid-related harm based on high overdose death rates and low treatment capacity (</a:t>
            </a:r>
            <a:r>
              <a:rPr lang="en-US" sz="2400" kern="100" dirty="0" err="1">
                <a:solidFill>
                  <a:srgbClr val="000000"/>
                </a:solidFill>
                <a:effectLst/>
                <a:latin typeface="Avenir Next Medium"/>
                <a:ea typeface="Calibri" panose="020F0502020204030204" pitchFamily="34" charset="0"/>
                <a:cs typeface="Times New Roman" panose="02020603050405020304" pitchFamily="18" charset="0"/>
              </a:rPr>
              <a:t>Hafajee</a:t>
            </a:r>
            <a:r>
              <a:rPr lang="en-US" sz="2400" kern="100" dirty="0">
                <a:solidFill>
                  <a:srgbClr val="000000"/>
                </a:solidFill>
                <a:effectLst/>
                <a:latin typeface="Avenir Next Medium"/>
                <a:ea typeface="Calibri" panose="020F0502020204030204" pitchFamily="34" charset="0"/>
                <a:cs typeface="Times New Roman" panose="02020603050405020304" pitchFamily="18" charset="0"/>
              </a:rPr>
              <a:t> et al</a:t>
            </a:r>
            <a:r>
              <a:rPr lang="en-US" sz="2400" kern="100" dirty="0">
                <a:solidFill>
                  <a:srgbClr val="000000"/>
                </a:solidFill>
                <a:latin typeface="Avenir Next Medium"/>
                <a:ea typeface="Calibri" panose="020F0502020204030204" pitchFamily="34" charset="0"/>
                <a:cs typeface="Times New Roman" panose="02020603050405020304" pitchFamily="18" charset="0"/>
              </a:rPr>
              <a:t>., 2019) </a:t>
            </a:r>
            <a:endParaRPr lang="en-US" sz="2400" kern="100" baseline="30000" dirty="0">
              <a:solidFill>
                <a:srgbClr val="000000"/>
              </a:solidFill>
              <a:effectLst/>
              <a:latin typeface="Avenir Next Medium"/>
              <a:ea typeface="Calibri" panose="020F0502020204030204" pitchFamily="34" charset="0"/>
              <a:cs typeface="Times New Roman" panose="02020603050405020304" pitchFamily="18" charset="0"/>
            </a:endParaRPr>
          </a:p>
          <a:p>
            <a:r>
              <a:rPr lang="en-US" sz="2400" kern="100" dirty="0">
                <a:latin typeface="Avenir Next Medium"/>
                <a:ea typeface="Calibri" panose="020F0502020204030204" pitchFamily="34" charset="0"/>
                <a:cs typeface="Times New Roman" panose="02020603050405020304" pitchFamily="18" charset="0"/>
              </a:rPr>
              <a:t>N</a:t>
            </a:r>
            <a:r>
              <a:rPr lang="en-US" sz="2400" kern="100" dirty="0">
                <a:effectLst/>
                <a:latin typeface="Avenir Next Medium"/>
                <a:ea typeface="Calibri" panose="020F0502020204030204" pitchFamily="34" charset="0"/>
                <a:cs typeface="Times New Roman" panose="02020603050405020304" pitchFamily="18" charset="0"/>
              </a:rPr>
              <a:t>ational study identifying areas most needing SUD treatment access designated </a:t>
            </a:r>
            <a:r>
              <a:rPr lang="en-US" sz="2400" kern="100" dirty="0">
                <a:solidFill>
                  <a:srgbClr val="FF0000"/>
                </a:solidFill>
                <a:effectLst/>
                <a:latin typeface="Avenir Next Medium"/>
                <a:ea typeface="Calibri" panose="020F0502020204030204" pitchFamily="34" charset="0"/>
                <a:cs typeface="Times New Roman" panose="02020603050405020304" pitchFamily="18" charset="0"/>
              </a:rPr>
              <a:t>rural eastern NC counties a priority</a:t>
            </a:r>
            <a:r>
              <a:rPr lang="en-US" sz="2400" kern="100" dirty="0">
                <a:effectLst/>
                <a:latin typeface="Avenir Next Medium"/>
                <a:ea typeface="Calibri" panose="020F0502020204030204" pitchFamily="34" charset="0"/>
                <a:cs typeface="Times New Roman" panose="02020603050405020304" pitchFamily="18" charset="0"/>
              </a:rPr>
              <a:t> (Kane and Topmiller, 2022) </a:t>
            </a:r>
          </a:p>
          <a:p>
            <a:r>
              <a:rPr lang="en-US" sz="2400" kern="100" dirty="0">
                <a:effectLst/>
                <a:latin typeface="Avenir Next Medium"/>
                <a:ea typeface="Calibri" panose="020F0502020204030204" pitchFamily="34" charset="0"/>
                <a:cs typeface="Times New Roman" panose="02020603050405020304" pitchFamily="18" charset="0"/>
              </a:rPr>
              <a:t>7 (58%) of the 12 NC counties without a buprenorphine prescriber are in </a:t>
            </a:r>
            <a:r>
              <a:rPr lang="en-US" sz="2400" kern="100" dirty="0">
                <a:latin typeface="Avenir Next Medium"/>
                <a:ea typeface="Calibri" panose="020F0502020204030204" pitchFamily="34" charset="0"/>
                <a:cs typeface="Times New Roman" panose="02020603050405020304" pitchFamily="18" charset="0"/>
              </a:rPr>
              <a:t>e</a:t>
            </a:r>
            <a:r>
              <a:rPr lang="en-US" sz="2400" kern="100" dirty="0">
                <a:effectLst/>
                <a:latin typeface="Avenir Next Medium"/>
                <a:ea typeface="Calibri" panose="020F0502020204030204" pitchFamily="34" charset="0"/>
                <a:cs typeface="Times New Roman" panose="02020603050405020304" pitchFamily="18" charset="0"/>
              </a:rPr>
              <a:t>astern NC</a:t>
            </a:r>
            <a:r>
              <a:rPr lang="en-US" sz="2400" kern="100" dirty="0">
                <a:latin typeface="Avenir Next Medium"/>
                <a:ea typeface="Calibri" panose="020F0502020204030204" pitchFamily="34" charset="0"/>
                <a:cs typeface="Times New Roman" panose="02020603050405020304" pitchFamily="18" charset="0"/>
              </a:rPr>
              <a:t>, all</a:t>
            </a:r>
            <a:r>
              <a:rPr lang="en-US" sz="2400" kern="100" dirty="0">
                <a:effectLst/>
                <a:latin typeface="Avenir Next Medium"/>
                <a:ea typeface="Calibri" panose="020F0502020204030204" pitchFamily="34" charset="0"/>
                <a:cs typeface="Times New Roman" panose="02020603050405020304" pitchFamily="18" charset="0"/>
              </a:rPr>
              <a:t> rural (SAMHSA, 2024)</a:t>
            </a:r>
          </a:p>
          <a:p>
            <a:r>
              <a:rPr lang="en-US" sz="2400" kern="100" dirty="0">
                <a:effectLst/>
                <a:latin typeface="Avenir Next Medium"/>
                <a:ea typeface="Calibri" panose="020F0502020204030204" pitchFamily="34" charset="0"/>
                <a:cs typeface="Times New Roman" panose="02020603050405020304" pitchFamily="18" charset="0"/>
              </a:rPr>
              <a:t>61% of eastern NC counties have </a:t>
            </a:r>
            <a:r>
              <a:rPr lang="en-US" sz="2400" b="1" kern="100" dirty="0">
                <a:solidFill>
                  <a:srgbClr val="FF0000"/>
                </a:solidFill>
                <a:effectLst/>
                <a:latin typeface="Avenir Next Medium"/>
                <a:ea typeface="Calibri" panose="020F0502020204030204" pitchFamily="34" charset="0"/>
                <a:cs typeface="Times New Roman" panose="02020603050405020304" pitchFamily="18" charset="0"/>
              </a:rPr>
              <a:t>NO opioid treatment </a:t>
            </a:r>
            <a:r>
              <a:rPr lang="en-US" sz="2400" kern="100" dirty="0">
                <a:effectLst/>
                <a:latin typeface="Avenir Next Medium"/>
                <a:ea typeface="Calibri" panose="020F0502020204030204" pitchFamily="34" charset="0"/>
                <a:cs typeface="Times New Roman" panose="02020603050405020304" pitchFamily="18" charset="0"/>
              </a:rPr>
              <a:t>program (SAMHSA, 2024)</a:t>
            </a:r>
            <a:endParaRPr lang="en-US" sz="2400" dirty="0">
              <a:latin typeface="Avenir Next Medium"/>
              <a:ea typeface="+mn-lt"/>
              <a:cs typeface="+mn-lt"/>
            </a:endParaRPr>
          </a:p>
          <a:p>
            <a:r>
              <a:rPr lang="en-US" sz="2400" b="1" dirty="0">
                <a:solidFill>
                  <a:srgbClr val="FF0000"/>
                </a:solidFill>
                <a:latin typeface="Avenir Next Medium"/>
                <a:ea typeface="+mn-lt"/>
                <a:cs typeface="+mn-lt"/>
              </a:rPr>
              <a:t>Transportation challenges </a:t>
            </a:r>
            <a:r>
              <a:rPr lang="en-US" sz="2400" dirty="0">
                <a:latin typeface="Avenir Next Medium"/>
                <a:ea typeface="+mn-lt"/>
                <a:cs typeface="+mn-lt"/>
              </a:rPr>
              <a:t>for rural residents (</a:t>
            </a:r>
            <a:r>
              <a:rPr lang="en-US" sz="2400" dirty="0">
                <a:latin typeface="Avenir Next Medium"/>
                <a:cs typeface="Times New Roman" panose="02020603050405020304" pitchFamily="18" charset="0"/>
              </a:rPr>
              <a:t>Hedegaard, 2021)</a:t>
            </a:r>
            <a:endParaRPr lang="en-US" sz="2400" dirty="0">
              <a:latin typeface="Avenir Next Medium"/>
              <a:ea typeface="+mn-lt"/>
              <a:cs typeface="+mn-lt"/>
            </a:endParaRPr>
          </a:p>
          <a:p>
            <a:r>
              <a:rPr lang="en-US" sz="2400" dirty="0">
                <a:latin typeface="Avenir Next Medium"/>
                <a:ea typeface="+mn-lt"/>
                <a:cs typeface="+mn-lt"/>
              </a:rPr>
              <a:t>Lack of access to counseling services (</a:t>
            </a:r>
            <a:r>
              <a:rPr lang="en-US" sz="2400" dirty="0">
                <a:latin typeface="Avenir Next Medium"/>
                <a:cs typeface="Times New Roman" panose="02020603050405020304" pitchFamily="18" charset="0"/>
              </a:rPr>
              <a:t>Hedegaard, 2021)</a:t>
            </a:r>
          </a:p>
          <a:p>
            <a:r>
              <a:rPr lang="en-US" sz="2400" dirty="0">
                <a:solidFill>
                  <a:srgbClr val="FF0000"/>
                </a:solidFill>
                <a:latin typeface="Avenir Next Medium"/>
                <a:ea typeface="+mn-lt"/>
                <a:cs typeface="Times New Roman" panose="02020603050405020304" pitchFamily="18" charset="0"/>
              </a:rPr>
              <a:t>Until May 2025, </a:t>
            </a:r>
            <a:r>
              <a:rPr lang="en-US" sz="2400" b="1" dirty="0">
                <a:solidFill>
                  <a:srgbClr val="FF0000"/>
                </a:solidFill>
                <a:latin typeface="Avenir Next Medium"/>
                <a:ea typeface="+mn-lt"/>
                <a:cs typeface="Times New Roman" panose="02020603050405020304" pitchFamily="18" charset="0"/>
              </a:rPr>
              <a:t>NO perinatal addiction services </a:t>
            </a:r>
            <a:endParaRPr lang="en-US" sz="2400" b="1" dirty="0">
              <a:solidFill>
                <a:srgbClr val="FF0000"/>
              </a:solidFill>
              <a:latin typeface="Avenir Next Medium"/>
              <a:ea typeface="+mn-lt"/>
              <a:cs typeface="+mn-lt"/>
            </a:endParaRPr>
          </a:p>
        </p:txBody>
      </p:sp>
      <p:pic>
        <p:nvPicPr>
          <p:cNvPr id="4" name="Picture 3" descr="A sign on the side of a road&#10;&#10;Description automatically generated">
            <a:extLst>
              <a:ext uri="{FF2B5EF4-FFF2-40B4-BE49-F238E27FC236}">
                <a16:creationId xmlns:a16="http://schemas.microsoft.com/office/drawing/2014/main" id="{465515E7-FA6E-B61A-AC56-29286E75BB0D}"/>
              </a:ext>
            </a:extLst>
          </p:cNvPr>
          <p:cNvPicPr>
            <a:picLocks noChangeAspect="1"/>
          </p:cNvPicPr>
          <p:nvPr/>
        </p:nvPicPr>
        <p:blipFill>
          <a:blip r:embed="rId2">
            <a:extLst>
              <a:ext uri="{28A0092B-C50C-407E-A947-70E740481C1C}">
                <a14:useLocalDpi xmlns:a14="http://schemas.microsoft.com/office/drawing/2010/main" val="0"/>
              </a:ext>
            </a:extLst>
          </a:blip>
          <a:srcRect l="25292" r="20593" b="2"/>
          <a:stretch>
            <a:fillRect/>
          </a:stretch>
        </p:blipFill>
        <p:spPr>
          <a:xfrm>
            <a:off x="9775596" y="4512424"/>
            <a:ext cx="2189642" cy="2276009"/>
          </a:xfrm>
          <a:prstGeom prst="rect">
            <a:avLst/>
          </a:prstGeom>
        </p:spPr>
      </p:pic>
    </p:spTree>
    <p:extLst>
      <p:ext uri="{BB962C8B-B14F-4D97-AF65-F5344CB8AC3E}">
        <p14:creationId xmlns:p14="http://schemas.microsoft.com/office/powerpoint/2010/main" val="2510650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236B0-06E2-0B05-95CB-33E7535BCA12}"/>
              </a:ext>
            </a:extLst>
          </p:cNvPr>
          <p:cNvSpPr>
            <a:spLocks noGrp="1"/>
          </p:cNvSpPr>
          <p:nvPr>
            <p:ph type="title"/>
          </p:nvPr>
        </p:nvSpPr>
        <p:spPr>
          <a:xfrm>
            <a:off x="-1" y="89308"/>
            <a:ext cx="12288033" cy="1325563"/>
          </a:xfrm>
        </p:spPr>
        <p:txBody>
          <a:bodyPr/>
          <a:lstStyle/>
          <a:p>
            <a:pPr algn="ctr"/>
            <a:r>
              <a:rPr lang="en-US" sz="4900" b="1">
                <a:solidFill>
                  <a:srgbClr val="592A8A"/>
                </a:solidFill>
              </a:rPr>
              <a:t>NC MMRC Report (2018-2020)</a:t>
            </a:r>
          </a:p>
        </p:txBody>
      </p:sp>
      <p:sp>
        <p:nvSpPr>
          <p:cNvPr id="3" name="Content Placeholder 2">
            <a:extLst>
              <a:ext uri="{FF2B5EF4-FFF2-40B4-BE49-F238E27FC236}">
                <a16:creationId xmlns:a16="http://schemas.microsoft.com/office/drawing/2014/main" id="{6B43AB2D-4F81-D00E-89E2-899A019E2D16}"/>
              </a:ext>
            </a:extLst>
          </p:cNvPr>
          <p:cNvSpPr>
            <a:spLocks noGrp="1"/>
          </p:cNvSpPr>
          <p:nvPr>
            <p:ph idx="1"/>
          </p:nvPr>
        </p:nvSpPr>
        <p:spPr>
          <a:xfrm>
            <a:off x="311524" y="1590302"/>
            <a:ext cx="6038476" cy="4586661"/>
          </a:xfrm>
        </p:spPr>
        <p:txBody>
          <a:bodyPr vert="horz" lIns="91440" tIns="45720" rIns="91440" bIns="45720" rtlCol="0" anchor="t">
            <a:normAutofit lnSpcReduction="10000"/>
          </a:bodyPr>
          <a:lstStyle/>
          <a:p>
            <a:pPr marL="0" indent="0">
              <a:buNone/>
            </a:pPr>
            <a:endParaRPr lang="en-US" dirty="0"/>
          </a:p>
          <a:p>
            <a:r>
              <a:rPr lang="en-US" sz="2600" dirty="0"/>
              <a:t>Eastern NC Pregnancy-Related Mortality Ratio 2</a:t>
            </a:r>
            <a:r>
              <a:rPr lang="en-US" sz="1700" baseline="30000" dirty="0"/>
              <a:t>nd</a:t>
            </a:r>
            <a:r>
              <a:rPr lang="en-US" sz="2600" dirty="0"/>
              <a:t> highest in state</a:t>
            </a:r>
          </a:p>
          <a:p>
            <a:r>
              <a:rPr lang="en-US" dirty="0"/>
              <a:t>Timing of pregnancy-related deaths:</a:t>
            </a:r>
          </a:p>
          <a:p>
            <a:pPr lvl="1">
              <a:buFont typeface="Courier New" panose="020B0604020202020204" pitchFamily="34" charset="0"/>
              <a:buChar char="o"/>
            </a:pPr>
            <a:r>
              <a:rPr lang="en-US" dirty="0"/>
              <a:t>17% during pregnancy</a:t>
            </a:r>
            <a:endParaRPr lang="en-US" sz="2800" dirty="0"/>
          </a:p>
          <a:p>
            <a:pPr lvl="1">
              <a:buFont typeface="Courier New" panose="020B0604020202020204" pitchFamily="34" charset="0"/>
              <a:buChar char="o"/>
            </a:pPr>
            <a:r>
              <a:rPr lang="en-US" dirty="0"/>
              <a:t>35% postpartum, day 1- 42</a:t>
            </a:r>
          </a:p>
          <a:p>
            <a:pPr lvl="1">
              <a:buFont typeface="Courier New" panose="020B0604020202020204" pitchFamily="34" charset="0"/>
              <a:buChar char="o"/>
            </a:pPr>
            <a:r>
              <a:rPr lang="en-US" dirty="0"/>
              <a:t>48% postpartum, day 43 - 1 year</a:t>
            </a:r>
          </a:p>
          <a:p>
            <a:r>
              <a:rPr lang="en-US" dirty="0"/>
              <a:t>The LEADING cause of pregnancy-related death in NC between 2018-2020 was </a:t>
            </a:r>
            <a:r>
              <a:rPr lang="en-US" b="1" dirty="0">
                <a:solidFill>
                  <a:srgbClr val="7030A0"/>
                </a:solidFill>
              </a:rPr>
              <a:t>Mental Health Conditions </a:t>
            </a:r>
            <a:r>
              <a:rPr lang="en-US" dirty="0">
                <a:solidFill>
                  <a:srgbClr val="7030A0"/>
                </a:solidFill>
              </a:rPr>
              <a:t>(43 out of 133)</a:t>
            </a:r>
          </a:p>
          <a:p>
            <a:pPr marL="457200" lvl="1" indent="0">
              <a:buNone/>
            </a:pPr>
            <a:endParaRPr lang="en-US" dirty="0"/>
          </a:p>
          <a:p>
            <a:endParaRPr lang="en-US" b="1" dirty="0">
              <a:solidFill>
                <a:srgbClr val="7030A0"/>
              </a:solidFill>
            </a:endParaRPr>
          </a:p>
        </p:txBody>
      </p:sp>
      <p:pic>
        <p:nvPicPr>
          <p:cNvPr id="6" name="Picture 5">
            <a:extLst>
              <a:ext uri="{FF2B5EF4-FFF2-40B4-BE49-F238E27FC236}">
                <a16:creationId xmlns:a16="http://schemas.microsoft.com/office/drawing/2014/main" id="{8C78407D-1D4C-3C30-9AD8-5FA83D632B57}"/>
              </a:ext>
            </a:extLst>
          </p:cNvPr>
          <p:cNvPicPr>
            <a:picLocks noChangeAspect="1"/>
          </p:cNvPicPr>
          <p:nvPr/>
        </p:nvPicPr>
        <p:blipFill>
          <a:blip r:embed="rId3"/>
          <a:stretch>
            <a:fillRect/>
          </a:stretch>
        </p:blipFill>
        <p:spPr>
          <a:xfrm>
            <a:off x="5870877" y="0"/>
            <a:ext cx="6102198" cy="5058402"/>
          </a:xfrm>
          <a:prstGeom prst="rect">
            <a:avLst/>
          </a:prstGeom>
        </p:spPr>
      </p:pic>
    </p:spTree>
    <p:extLst>
      <p:ext uri="{BB962C8B-B14F-4D97-AF65-F5344CB8AC3E}">
        <p14:creationId xmlns:p14="http://schemas.microsoft.com/office/powerpoint/2010/main" val="1066569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B251B8-5944-3D5E-8836-431CEA7CC0EA}"/>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b="1" kern="1200">
                <a:solidFill>
                  <a:srgbClr val="FFFFFF"/>
                </a:solidFill>
                <a:latin typeface="+mj-lt"/>
                <a:ea typeface="+mj-ea"/>
                <a:cs typeface="+mj-cs"/>
              </a:rPr>
              <a:t>NC MMRC Report (2018-2020)</a:t>
            </a:r>
          </a:p>
        </p:txBody>
      </p:sp>
      <p:pic>
        <p:nvPicPr>
          <p:cNvPr id="5" name="Picture 4">
            <a:extLst>
              <a:ext uri="{FF2B5EF4-FFF2-40B4-BE49-F238E27FC236}">
                <a16:creationId xmlns:a16="http://schemas.microsoft.com/office/drawing/2014/main" id="{1C0084F2-D651-9DF0-27AC-75172149348D}"/>
              </a:ext>
            </a:extLst>
          </p:cNvPr>
          <p:cNvPicPr>
            <a:picLocks noChangeAspect="1"/>
          </p:cNvPicPr>
          <p:nvPr/>
        </p:nvPicPr>
        <p:blipFill>
          <a:blip r:embed="rId3"/>
          <a:stretch>
            <a:fillRect/>
          </a:stretch>
        </p:blipFill>
        <p:spPr>
          <a:xfrm>
            <a:off x="432225" y="1997661"/>
            <a:ext cx="11327549" cy="4389424"/>
          </a:xfrm>
          <a:prstGeom prst="rect">
            <a:avLst/>
          </a:prstGeom>
        </p:spPr>
      </p:pic>
    </p:spTree>
    <p:extLst>
      <p:ext uri="{BB962C8B-B14F-4D97-AF65-F5344CB8AC3E}">
        <p14:creationId xmlns:p14="http://schemas.microsoft.com/office/powerpoint/2010/main" val="2677521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F4FC6-B53A-6DE0-33BA-1E8FEA5843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7EEBD3-48D4-4643-E197-A639C1BE1E11}"/>
              </a:ext>
            </a:extLst>
          </p:cNvPr>
          <p:cNvSpPr>
            <a:spLocks noGrp="1"/>
          </p:cNvSpPr>
          <p:nvPr>
            <p:ph type="title"/>
          </p:nvPr>
        </p:nvSpPr>
        <p:spPr>
          <a:xfrm>
            <a:off x="781812" y="603008"/>
            <a:ext cx="10515600" cy="1325563"/>
          </a:xfrm>
        </p:spPr>
        <p:txBody>
          <a:bodyPr>
            <a:normAutofit/>
          </a:bodyPr>
          <a:lstStyle/>
          <a:p>
            <a:pPr algn="ctr"/>
            <a:r>
              <a:rPr lang="en-US" sz="5400" b="1">
                <a:solidFill>
                  <a:srgbClr val="592A8A"/>
                </a:solidFill>
              </a:rPr>
              <a:t>SUD and Perinatal Population</a:t>
            </a:r>
            <a:endParaRPr lang="en-US" sz="2700" b="1">
              <a:solidFill>
                <a:srgbClr val="592A8A"/>
              </a:solidFill>
            </a:endParaRPr>
          </a:p>
        </p:txBody>
      </p:sp>
      <p:sp>
        <p:nvSpPr>
          <p:cNvPr id="5" name="Content Placeholder 2">
            <a:extLst>
              <a:ext uri="{FF2B5EF4-FFF2-40B4-BE49-F238E27FC236}">
                <a16:creationId xmlns:a16="http://schemas.microsoft.com/office/drawing/2014/main" id="{2E0C0CEA-78BD-63EF-90AE-0ED7F9D8947F}"/>
              </a:ext>
            </a:extLst>
          </p:cNvPr>
          <p:cNvSpPr>
            <a:spLocks noGrp="1"/>
          </p:cNvSpPr>
          <p:nvPr>
            <p:ph idx="1"/>
          </p:nvPr>
        </p:nvSpPr>
        <p:spPr>
          <a:xfrm>
            <a:off x="484632" y="830361"/>
            <a:ext cx="11109960" cy="5706866"/>
          </a:xfrm>
        </p:spPr>
        <p:txBody>
          <a:bodyPr anchor="ctr">
            <a:normAutofit/>
          </a:bodyPr>
          <a:lstStyle/>
          <a:p>
            <a:endParaRPr lang="en-US" sz="2400"/>
          </a:p>
          <a:p>
            <a:endParaRPr lang="en-US" sz="2400">
              <a:effectLst/>
              <a:ea typeface="Arial" panose="020B0604020202020204" pitchFamily="34" charset="0"/>
            </a:endParaRPr>
          </a:p>
          <a:p>
            <a:r>
              <a:rPr lang="en-US" sz="2400">
                <a:effectLst/>
                <a:ea typeface="Arial" panose="020B0604020202020204" pitchFamily="34" charset="0"/>
              </a:rPr>
              <a:t>Substance use disorder (SUD) is </a:t>
            </a:r>
            <a:r>
              <a:rPr lang="en-US" sz="2400" i="1" u="sng">
                <a:effectLst/>
                <a:ea typeface="Arial" panose="020B0604020202020204" pitchFamily="34" charset="0"/>
              </a:rPr>
              <a:t>a leading cause of maternal mortality</a:t>
            </a:r>
            <a:endParaRPr lang="en-US" sz="2400" baseline="30000">
              <a:ea typeface="Arial" panose="020B0604020202020204" pitchFamily="34" charset="0"/>
            </a:endParaRPr>
          </a:p>
          <a:p>
            <a:r>
              <a:rPr lang="en-US" sz="2400">
                <a:solidFill>
                  <a:srgbClr val="000000"/>
                </a:solidFill>
              </a:rPr>
              <a:t>Contributes to adverse patient, family, and community outcomes including preterm labor, stillbirth, low birth weight, maternal overdose, and family dissolution</a:t>
            </a:r>
          </a:p>
          <a:p>
            <a:r>
              <a:rPr lang="en-US" sz="2400"/>
              <a:t>Over 50% of deaths – review found </a:t>
            </a:r>
            <a:r>
              <a:rPr lang="en-US" sz="2400" b="1">
                <a:solidFill>
                  <a:srgbClr val="FF0000"/>
                </a:solidFill>
              </a:rPr>
              <a:t>no substance use screening in perinatal period</a:t>
            </a:r>
          </a:p>
          <a:p>
            <a:r>
              <a:rPr lang="en-US" sz="2400"/>
              <a:t>Pregnancy and parenthood </a:t>
            </a:r>
            <a:r>
              <a:rPr lang="en-US" sz="2400" b="1" i="1" u="sng"/>
              <a:t>can be</a:t>
            </a:r>
            <a:r>
              <a:rPr lang="en-US" sz="2400" b="1" u="sng"/>
              <a:t> </a:t>
            </a:r>
            <a:r>
              <a:rPr lang="en-US" sz="2400"/>
              <a:t>strong motivators for recovery</a:t>
            </a:r>
          </a:p>
          <a:p>
            <a:pPr marL="0" indent="0">
              <a:buNone/>
            </a:pPr>
            <a:endParaRPr lang="en-US" sz="1800">
              <a:ea typeface="Arial" panose="020B0604020202020204" pitchFamily="34" charset="0"/>
            </a:endParaRPr>
          </a:p>
          <a:p>
            <a:pPr marL="0" indent="0">
              <a:buNone/>
            </a:pPr>
            <a:endParaRPr lang="en-US" sz="1800">
              <a:ea typeface="Arial" panose="020B0604020202020204" pitchFamily="34" charset="0"/>
            </a:endParaRPr>
          </a:p>
          <a:p>
            <a:pPr marL="0" indent="0">
              <a:buNone/>
            </a:pPr>
            <a:r>
              <a:rPr lang="en-US" sz="1800">
                <a:ea typeface="Arial" panose="020B0604020202020204" pitchFamily="34" charset="0"/>
              </a:rPr>
              <a:t>Sources: </a:t>
            </a:r>
            <a:r>
              <a:rPr lang="en-US" sz="1800" err="1">
                <a:ea typeface="Arial" panose="020B0604020202020204" pitchFamily="34" charset="0"/>
              </a:rPr>
              <a:t>Azuine</a:t>
            </a:r>
            <a:r>
              <a:rPr lang="en-US" sz="1800">
                <a:ea typeface="Arial" panose="020B0604020202020204" pitchFamily="34" charset="0"/>
              </a:rPr>
              <a:t> et al., 2019; Bruzelius &amp; Martins, 2022; Quick-Graham et al., 2023 </a:t>
            </a:r>
            <a:endParaRPr lang="en-US" sz="1800">
              <a:effectLst/>
              <a:ea typeface="Arial" panose="020B0604020202020204" pitchFamily="34" charset="0"/>
            </a:endParaRPr>
          </a:p>
        </p:txBody>
      </p:sp>
      <p:pic>
        <p:nvPicPr>
          <p:cNvPr id="4" name="Picture 4">
            <a:extLst>
              <a:ext uri="{FF2B5EF4-FFF2-40B4-BE49-F238E27FC236}">
                <a16:creationId xmlns:a16="http://schemas.microsoft.com/office/drawing/2014/main" id="{C382A6C0-030F-E2DA-F3F9-BB68F369EB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4728" y="5334892"/>
            <a:ext cx="3067272" cy="1523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986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7A157D7-3E2D-62BE-3CB8-D0C808E02085}"/>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Arc 2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E5E2BAE-A3DD-FFA7-7FB1-9A5C1020A06E}"/>
              </a:ext>
            </a:extLst>
          </p:cNvPr>
          <p:cNvSpPr>
            <a:spLocks noGrp="1"/>
          </p:cNvSpPr>
          <p:nvPr>
            <p:ph type="title"/>
          </p:nvPr>
        </p:nvSpPr>
        <p:spPr>
          <a:xfrm>
            <a:off x="5894962" y="479493"/>
            <a:ext cx="5458838" cy="1325563"/>
          </a:xfrm>
        </p:spPr>
        <p:txBody>
          <a:bodyPr>
            <a:normAutofit/>
          </a:bodyPr>
          <a:lstStyle/>
          <a:p>
            <a:r>
              <a:rPr lang="en-US" b="1"/>
              <a:t>Eastern North Carolina</a:t>
            </a:r>
          </a:p>
        </p:txBody>
      </p:sp>
      <p:sp>
        <p:nvSpPr>
          <p:cNvPr id="20" name="Freeform: Shape 19">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Vintage movie countdown 0">
            <a:extLst>
              <a:ext uri="{FF2B5EF4-FFF2-40B4-BE49-F238E27FC236}">
                <a16:creationId xmlns:a16="http://schemas.microsoft.com/office/drawing/2014/main" id="{7FEC445D-7924-636F-0B47-1A44F83B78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182" y="1552610"/>
            <a:ext cx="4777381" cy="3583035"/>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F9586DF9-DDE3-37BF-C269-3E7F6710B8BD}"/>
              </a:ext>
            </a:extLst>
          </p:cNvPr>
          <p:cNvSpPr>
            <a:spLocks noGrp="1"/>
          </p:cNvSpPr>
          <p:nvPr>
            <p:ph idx="1"/>
          </p:nvPr>
        </p:nvSpPr>
        <p:spPr>
          <a:xfrm>
            <a:off x="5894962" y="1984443"/>
            <a:ext cx="5458838" cy="4192520"/>
          </a:xfrm>
        </p:spPr>
        <p:txBody>
          <a:bodyPr>
            <a:normAutofit/>
          </a:bodyPr>
          <a:lstStyle/>
          <a:p>
            <a:pPr marL="0" indent="0">
              <a:buNone/>
            </a:pPr>
            <a:endParaRPr lang="en-US"/>
          </a:p>
          <a:p>
            <a:pPr marL="0" indent="0">
              <a:buNone/>
            </a:pPr>
            <a:r>
              <a:rPr lang="en-US" sz="4000"/>
              <a:t>Until May 2025, </a:t>
            </a:r>
            <a:r>
              <a:rPr lang="en-US" sz="4000" b="1"/>
              <a:t>NO </a:t>
            </a:r>
            <a:r>
              <a:rPr lang="en-US" sz="4000"/>
              <a:t>perinatal addiction services </a:t>
            </a:r>
          </a:p>
          <a:p>
            <a:pPr marL="0" indent="0">
              <a:buNone/>
            </a:pPr>
            <a:endParaRPr lang="en-US"/>
          </a:p>
        </p:txBody>
      </p:sp>
    </p:spTree>
    <p:extLst>
      <p:ext uri="{BB962C8B-B14F-4D97-AF65-F5344CB8AC3E}">
        <p14:creationId xmlns:p14="http://schemas.microsoft.com/office/powerpoint/2010/main" val="47552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CB2F7-D295-F768-DF39-C1431FD2F51F}"/>
              </a:ext>
            </a:extLst>
          </p:cNvPr>
          <p:cNvSpPr>
            <a:spLocks noGrp="1"/>
          </p:cNvSpPr>
          <p:nvPr>
            <p:ph type="title"/>
          </p:nvPr>
        </p:nvSpPr>
        <p:spPr/>
        <p:txBody>
          <a:bodyPr>
            <a:normAutofit fontScale="90000"/>
          </a:bodyPr>
          <a:lstStyle/>
          <a:p>
            <a:pPr algn="ctr"/>
            <a:r>
              <a:rPr lang="en-US" sz="6000" b="1">
                <a:solidFill>
                  <a:srgbClr val="592A8A"/>
                </a:solidFill>
              </a:rPr>
              <a:t>Integrated Substance Use and Obstetric Care</a:t>
            </a:r>
          </a:p>
        </p:txBody>
      </p:sp>
      <p:pic>
        <p:nvPicPr>
          <p:cNvPr id="4" name="Content Placeholder 3">
            <a:extLst>
              <a:ext uri="{FF2B5EF4-FFF2-40B4-BE49-F238E27FC236}">
                <a16:creationId xmlns:a16="http://schemas.microsoft.com/office/drawing/2014/main" id="{5BF5F677-9A5A-A8B0-6706-46454807B662}"/>
              </a:ext>
            </a:extLst>
          </p:cNvPr>
          <p:cNvPicPr>
            <a:picLocks noGrp="1" noChangeAspect="1"/>
          </p:cNvPicPr>
          <p:nvPr>
            <p:ph idx="1"/>
          </p:nvPr>
        </p:nvPicPr>
        <p:blipFill>
          <a:blip r:embed="rId3"/>
          <a:stretch>
            <a:fillRect/>
          </a:stretch>
        </p:blipFill>
        <p:spPr>
          <a:xfrm>
            <a:off x="1858099" y="2218886"/>
            <a:ext cx="8256345" cy="4090474"/>
          </a:xfrm>
          <a:prstGeom prst="rect">
            <a:avLst/>
          </a:prstGeom>
        </p:spPr>
      </p:pic>
    </p:spTree>
    <p:extLst>
      <p:ext uri="{BB962C8B-B14F-4D97-AF65-F5344CB8AC3E}">
        <p14:creationId xmlns:p14="http://schemas.microsoft.com/office/powerpoint/2010/main" val="731151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329EFEA-8D2E-98DD-CDD1-A0FD6E61DF1D}"/>
              </a:ext>
            </a:extLst>
          </p:cNvPr>
          <p:cNvSpPr>
            <a:spLocks noGrp="1"/>
          </p:cNvSpPr>
          <p:nvPr>
            <p:ph type="title"/>
          </p:nvPr>
        </p:nvSpPr>
        <p:spPr>
          <a:xfrm>
            <a:off x="2969443" y="9647"/>
            <a:ext cx="7392452" cy="1708244"/>
          </a:xfrm>
        </p:spPr>
        <p:txBody>
          <a:bodyPr vert="horz" lIns="91440" tIns="45720" rIns="91440" bIns="45720" rtlCol="0" anchor="ctr">
            <a:normAutofit/>
          </a:bodyPr>
          <a:lstStyle/>
          <a:p>
            <a:pPr algn="ctr"/>
            <a:r>
              <a:rPr lang="en-US" sz="5400" b="1" dirty="0">
                <a:solidFill>
                  <a:srgbClr val="592A8A"/>
                </a:solidFill>
              </a:rPr>
              <a:t>David H. Ryan</a:t>
            </a:r>
          </a:p>
        </p:txBody>
      </p:sp>
      <p:pic>
        <p:nvPicPr>
          <p:cNvPr id="7" name="Picture 7">
            <a:extLst>
              <a:ext uri="{FF2B5EF4-FFF2-40B4-BE49-F238E27FC236}">
                <a16:creationId xmlns:a16="http://schemas.microsoft.com/office/drawing/2014/main" id="{3249153D-46AD-4FF2-BBC1-325FD0DBE7D1}"/>
              </a:ext>
            </a:extLst>
          </p:cNvPr>
          <p:cNvPicPr>
            <a:picLocks noChangeAspect="1"/>
          </p:cNvPicPr>
          <p:nvPr/>
        </p:nvPicPr>
        <p:blipFill rotWithShape="1">
          <a:blip r:embed="rId3"/>
          <a:srcRect r="1" b="19564"/>
          <a:stretch>
            <a:fillRect/>
          </a:stretch>
        </p:blipFill>
        <p:spPr>
          <a:xfrm>
            <a:off x="858454" y="1716910"/>
            <a:ext cx="3433824" cy="3858230"/>
          </a:xfrm>
          <a:prstGeom prst="rect">
            <a:avLst/>
          </a:prstGeom>
        </p:spPr>
      </p:pic>
      <p:sp>
        <p:nvSpPr>
          <p:cNvPr id="8" name="TextBox 7">
            <a:extLst>
              <a:ext uri="{FF2B5EF4-FFF2-40B4-BE49-F238E27FC236}">
                <a16:creationId xmlns:a16="http://schemas.microsoft.com/office/drawing/2014/main" id="{44FBACD0-0DC8-4A2A-B721-74DCE3B3E200}"/>
              </a:ext>
            </a:extLst>
          </p:cNvPr>
          <p:cNvSpPr txBox="1"/>
          <p:nvPr/>
        </p:nvSpPr>
        <p:spPr>
          <a:xfrm>
            <a:off x="4823670" y="1208015"/>
            <a:ext cx="6644079" cy="4877737"/>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marL="57150" indent="-228600">
              <a:lnSpc>
                <a:spcPct val="90000"/>
              </a:lnSpc>
              <a:spcAft>
                <a:spcPts val="600"/>
              </a:spcAft>
              <a:buFont typeface="Arial" panose="020B0604020202020204" pitchFamily="34" charset="0"/>
              <a:buChar char="•"/>
            </a:pPr>
            <a:endParaRPr lang="en-US" dirty="0"/>
          </a:p>
          <a:p>
            <a:pPr>
              <a:lnSpc>
                <a:spcPct val="120000"/>
              </a:lnSpc>
              <a:spcAft>
                <a:spcPts val="600"/>
              </a:spcAft>
            </a:pPr>
            <a:r>
              <a:rPr lang="en-US" b="1" dirty="0"/>
              <a:t>OB/GYN</a:t>
            </a:r>
          </a:p>
          <a:p>
            <a:pPr lvl="1" indent="-228600">
              <a:lnSpc>
                <a:spcPct val="120000"/>
              </a:lnSpc>
              <a:spcAft>
                <a:spcPts val="600"/>
              </a:spcAft>
              <a:buFont typeface="Arial" panose="020B0604020202020204" pitchFamily="34" charset="0"/>
              <a:buChar char="•"/>
            </a:pPr>
            <a:r>
              <a:rPr lang="en-US" sz="1600" dirty="0"/>
              <a:t>Board certified OB/GYN</a:t>
            </a:r>
          </a:p>
          <a:p>
            <a:pPr lvl="1" indent="-228600">
              <a:lnSpc>
                <a:spcPct val="120000"/>
              </a:lnSpc>
              <a:spcAft>
                <a:spcPts val="600"/>
              </a:spcAft>
              <a:buFont typeface="Arial" panose="020B0604020202020204" pitchFamily="34" charset="0"/>
              <a:buChar char="•"/>
            </a:pPr>
            <a:r>
              <a:rPr lang="en-US" sz="1600" dirty="0"/>
              <a:t>UNC Chapel Hill 2007-2011</a:t>
            </a:r>
          </a:p>
          <a:p>
            <a:pPr lvl="1" indent="-228600">
              <a:lnSpc>
                <a:spcPct val="120000"/>
              </a:lnSpc>
              <a:spcAft>
                <a:spcPts val="600"/>
              </a:spcAft>
              <a:buFont typeface="Arial" panose="020B0604020202020204" pitchFamily="34" charset="0"/>
              <a:buChar char="•"/>
            </a:pPr>
            <a:r>
              <a:rPr lang="en-US" sz="1600" dirty="0"/>
              <a:t>Private Practice Greenville 2011-2020</a:t>
            </a:r>
          </a:p>
          <a:p>
            <a:pPr>
              <a:lnSpc>
                <a:spcPct val="120000"/>
              </a:lnSpc>
              <a:spcAft>
                <a:spcPts val="600"/>
              </a:spcAft>
            </a:pPr>
            <a:r>
              <a:rPr lang="en-US" b="1" dirty="0"/>
              <a:t>Addiction Medicine Physician</a:t>
            </a:r>
          </a:p>
          <a:p>
            <a:pPr lvl="1" indent="-228600">
              <a:lnSpc>
                <a:spcPct val="120000"/>
              </a:lnSpc>
              <a:spcAft>
                <a:spcPts val="600"/>
              </a:spcAft>
              <a:buFont typeface="Arial" panose="020B0604020202020204" pitchFamily="34" charset="0"/>
              <a:buChar char="•"/>
            </a:pPr>
            <a:r>
              <a:rPr lang="en-US" sz="1600" dirty="0"/>
              <a:t>Board certified Addiction Medicine</a:t>
            </a:r>
          </a:p>
          <a:p>
            <a:pPr lvl="1" indent="-228600">
              <a:lnSpc>
                <a:spcPct val="120000"/>
              </a:lnSpc>
              <a:spcAft>
                <a:spcPts val="600"/>
              </a:spcAft>
              <a:buFont typeface="Arial" panose="020B0604020202020204" pitchFamily="34" charset="0"/>
              <a:buChar char="•"/>
            </a:pPr>
            <a:r>
              <a:rPr lang="en-US" sz="1600" dirty="0"/>
              <a:t>UNC Chapel Hill Fellowship 2020-2021</a:t>
            </a:r>
          </a:p>
          <a:p>
            <a:pPr lvl="1" indent="-228600">
              <a:lnSpc>
                <a:spcPct val="120000"/>
              </a:lnSpc>
              <a:spcAft>
                <a:spcPts val="600"/>
              </a:spcAft>
              <a:buFont typeface="Arial" panose="020B0604020202020204" pitchFamily="34" charset="0"/>
              <a:buChar char="•"/>
            </a:pPr>
            <a:r>
              <a:rPr lang="en-US" sz="1600" dirty="0"/>
              <a:t>VCU Division of Addictions 2021-2022</a:t>
            </a:r>
          </a:p>
          <a:p>
            <a:pPr lvl="1" indent="-228600">
              <a:lnSpc>
                <a:spcPct val="120000"/>
              </a:lnSpc>
              <a:spcAft>
                <a:spcPts val="600"/>
              </a:spcAft>
              <a:buFont typeface="Arial" panose="020B0604020202020204" pitchFamily="34" charset="0"/>
              <a:buChar char="•"/>
            </a:pPr>
            <a:r>
              <a:rPr lang="en-US" sz="1600" dirty="0"/>
              <a:t>Walter B Jones Center 2022-2023</a:t>
            </a:r>
          </a:p>
          <a:p>
            <a:pPr lvl="1" indent="-228600">
              <a:lnSpc>
                <a:spcPct val="120000"/>
              </a:lnSpc>
              <a:spcAft>
                <a:spcPts val="600"/>
              </a:spcAft>
              <a:buFont typeface="Arial" panose="020B0604020202020204" pitchFamily="34" charset="0"/>
              <a:buChar char="•"/>
            </a:pPr>
            <a:r>
              <a:rPr lang="en-US" sz="1600" dirty="0"/>
              <a:t>ECU Dept of Psychiatry &amp; OB/GYN 2023-present</a:t>
            </a:r>
          </a:p>
          <a:p>
            <a:pPr marL="114300">
              <a:lnSpc>
                <a:spcPct val="120000"/>
              </a:lnSpc>
            </a:pPr>
            <a:r>
              <a:rPr lang="en-US" b="1" dirty="0"/>
              <a:t>Division Chief of Addiction Medicine</a:t>
            </a:r>
          </a:p>
          <a:p>
            <a:pPr marL="114300">
              <a:lnSpc>
                <a:spcPct val="120000"/>
              </a:lnSpc>
            </a:pPr>
            <a:r>
              <a:rPr lang="en-US" b="1" dirty="0"/>
              <a:t>https://www.youtube.com/watch?v=Fyjf32HrzUM</a:t>
            </a:r>
          </a:p>
          <a:p>
            <a:pPr lvl="1" indent="-228600">
              <a:lnSpc>
                <a:spcPct val="90000"/>
              </a:lnSpc>
              <a:spcAft>
                <a:spcPts val="600"/>
              </a:spcAft>
              <a:buFont typeface="Arial" panose="020B0604020202020204" pitchFamily="34" charset="0"/>
              <a:buChar char="•"/>
            </a:pPr>
            <a:endParaRPr lang="en-US" sz="1100" dirty="0"/>
          </a:p>
          <a:p>
            <a:pPr indent="-228600">
              <a:lnSpc>
                <a:spcPct val="90000"/>
              </a:lnSpc>
              <a:spcAft>
                <a:spcPts val="600"/>
              </a:spcAft>
              <a:buFont typeface="Arial" panose="020B0604020202020204" pitchFamily="34" charset="0"/>
              <a:buChar char="•"/>
            </a:pPr>
            <a:endParaRPr lang="en-US" sz="1100" b="1" dirty="0"/>
          </a:p>
          <a:p>
            <a:pPr indent="-228600">
              <a:lnSpc>
                <a:spcPct val="90000"/>
              </a:lnSpc>
              <a:spcAft>
                <a:spcPts val="600"/>
              </a:spcAft>
              <a:buFont typeface="Arial" panose="020B0604020202020204" pitchFamily="34" charset="0"/>
              <a:buChar char="•"/>
            </a:pPr>
            <a:endParaRPr lang="en-US" sz="1100" b="1" dirty="0"/>
          </a:p>
        </p:txBody>
      </p:sp>
      <p:pic>
        <p:nvPicPr>
          <p:cNvPr id="2" name="Picture 4">
            <a:extLst>
              <a:ext uri="{FF2B5EF4-FFF2-40B4-BE49-F238E27FC236}">
                <a16:creationId xmlns:a16="http://schemas.microsoft.com/office/drawing/2014/main" id="{B008960D-8D33-042D-97D3-E8EFDC0717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4162" y="5692140"/>
            <a:ext cx="2347837" cy="1165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096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A513D-0634-D876-19EF-F25345DD08AC}"/>
            </a:ext>
          </a:extLst>
        </p:cNvPr>
        <p:cNvGrpSpPr/>
        <p:nvPr/>
      </p:nvGrpSpPr>
      <p:grpSpPr>
        <a:xfrm>
          <a:off x="0" y="0"/>
          <a:ext cx="0" cy="0"/>
          <a:chOff x="0" y="0"/>
          <a:chExt cx="0" cy="0"/>
        </a:xfrm>
      </p:grpSpPr>
      <p:pic>
        <p:nvPicPr>
          <p:cNvPr id="4" name="Content Placeholder 3" descr="North Carolina Counties Map - Large - 48&quot; x 24.5&quot; Paper">
            <a:extLst>
              <a:ext uri="{FF2B5EF4-FFF2-40B4-BE49-F238E27FC236}">
                <a16:creationId xmlns:a16="http://schemas.microsoft.com/office/drawing/2014/main" id="{C3E7F970-B1A2-18D8-8BD4-815D5270CEAA}"/>
              </a:ext>
            </a:extLst>
          </p:cNvPr>
          <p:cNvPicPr>
            <a:picLocks noGrp="1" noChangeAspect="1"/>
          </p:cNvPicPr>
          <p:nvPr>
            <p:ph idx="1"/>
          </p:nvPr>
        </p:nvPicPr>
        <p:blipFill>
          <a:blip r:embed="rId3"/>
          <a:srcRect l="1306" t="23335" r="-149" b="16115"/>
          <a:stretch/>
        </p:blipFill>
        <p:spPr>
          <a:xfrm>
            <a:off x="1678813" y="2551224"/>
            <a:ext cx="10510362" cy="3262036"/>
          </a:xfrm>
        </p:spPr>
      </p:pic>
      <p:sp>
        <p:nvSpPr>
          <p:cNvPr id="5" name="Star: 5 Points 4">
            <a:extLst>
              <a:ext uri="{FF2B5EF4-FFF2-40B4-BE49-F238E27FC236}">
                <a16:creationId xmlns:a16="http://schemas.microsoft.com/office/drawing/2014/main" id="{B0B82AC4-5B41-C341-EE28-8EBCDAF333C3}"/>
              </a:ext>
            </a:extLst>
          </p:cNvPr>
          <p:cNvSpPr/>
          <p:nvPr/>
        </p:nvSpPr>
        <p:spPr>
          <a:xfrm>
            <a:off x="2907728" y="3359665"/>
            <a:ext cx="458134" cy="364638"/>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tar: 5 Points 5">
            <a:extLst>
              <a:ext uri="{FF2B5EF4-FFF2-40B4-BE49-F238E27FC236}">
                <a16:creationId xmlns:a16="http://schemas.microsoft.com/office/drawing/2014/main" id="{62C52652-FB74-4DF0-E997-5AE5B9F6955D}"/>
              </a:ext>
            </a:extLst>
          </p:cNvPr>
          <p:cNvSpPr/>
          <p:nvPr/>
        </p:nvSpPr>
        <p:spPr>
          <a:xfrm>
            <a:off x="5210851" y="3612237"/>
            <a:ext cx="458134" cy="364638"/>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tar: 5 Points 6">
            <a:extLst>
              <a:ext uri="{FF2B5EF4-FFF2-40B4-BE49-F238E27FC236}">
                <a16:creationId xmlns:a16="http://schemas.microsoft.com/office/drawing/2014/main" id="{A1D49B6D-0B20-A60F-AA1A-215A3A1A13F5}"/>
              </a:ext>
            </a:extLst>
          </p:cNvPr>
          <p:cNvSpPr/>
          <p:nvPr/>
        </p:nvSpPr>
        <p:spPr>
          <a:xfrm>
            <a:off x="6152753" y="2827476"/>
            <a:ext cx="458134" cy="364638"/>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r: 5 Points 7">
            <a:extLst>
              <a:ext uri="{FF2B5EF4-FFF2-40B4-BE49-F238E27FC236}">
                <a16:creationId xmlns:a16="http://schemas.microsoft.com/office/drawing/2014/main" id="{21EC875F-C7CA-E1BD-F150-0F2F75AC8260}"/>
              </a:ext>
            </a:extLst>
          </p:cNvPr>
          <p:cNvSpPr/>
          <p:nvPr/>
        </p:nvSpPr>
        <p:spPr>
          <a:xfrm>
            <a:off x="8501086" y="4978680"/>
            <a:ext cx="458134" cy="364638"/>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r: 5 Points 8">
            <a:extLst>
              <a:ext uri="{FF2B5EF4-FFF2-40B4-BE49-F238E27FC236}">
                <a16:creationId xmlns:a16="http://schemas.microsoft.com/office/drawing/2014/main" id="{A9873196-2177-5C0C-9810-E1DB33894F54}"/>
              </a:ext>
            </a:extLst>
          </p:cNvPr>
          <p:cNvSpPr/>
          <p:nvPr/>
        </p:nvSpPr>
        <p:spPr>
          <a:xfrm>
            <a:off x="8879580" y="3316854"/>
            <a:ext cx="552314" cy="450257"/>
          </a:xfrm>
          <a:prstGeom prst="star5">
            <a:avLst/>
          </a:prstGeom>
          <a:solidFill>
            <a:srgbClr val="7030A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tar: 5 Points 2">
            <a:extLst>
              <a:ext uri="{FF2B5EF4-FFF2-40B4-BE49-F238E27FC236}">
                <a16:creationId xmlns:a16="http://schemas.microsoft.com/office/drawing/2014/main" id="{7D7C7CCD-9EC5-B466-91DE-1BA68D8ED076}"/>
              </a:ext>
            </a:extLst>
          </p:cNvPr>
          <p:cNvSpPr/>
          <p:nvPr/>
        </p:nvSpPr>
        <p:spPr>
          <a:xfrm>
            <a:off x="7188533" y="2829073"/>
            <a:ext cx="458134" cy="364638"/>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7B87C2E3-7FAE-C0D1-0B7C-E304BDBA8AD7}"/>
              </a:ext>
            </a:extLst>
          </p:cNvPr>
          <p:cNvSpPr txBox="1">
            <a:spLocks/>
          </p:cNvSpPr>
          <p:nvPr/>
        </p:nvSpPr>
        <p:spPr>
          <a:xfrm>
            <a:off x="1155828" y="4670705"/>
            <a:ext cx="2227894" cy="1939954"/>
          </a:xfrm>
          <a:prstGeom prst="ellipse">
            <a:avLst/>
          </a:prstGeom>
          <a:solidFill>
            <a:srgbClr val="592A8A"/>
          </a:solidFill>
          <a:ln w="1746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200" b="1" dirty="0">
                <a:solidFill>
                  <a:srgbClr val="FFFFFF"/>
                </a:solidFill>
              </a:rPr>
              <a:t>Supportive Network</a:t>
            </a:r>
          </a:p>
        </p:txBody>
      </p:sp>
      <p:pic>
        <p:nvPicPr>
          <p:cNvPr id="14" name="Picture 13" descr="A map with dots and a line of dots&#10;&#10;AI-generated content may be incorrect.">
            <a:extLst>
              <a:ext uri="{FF2B5EF4-FFF2-40B4-BE49-F238E27FC236}">
                <a16:creationId xmlns:a16="http://schemas.microsoft.com/office/drawing/2014/main" id="{59C52717-BF30-BC33-CBA0-416F076D6F0A}"/>
              </a:ext>
            </a:extLst>
          </p:cNvPr>
          <p:cNvPicPr>
            <a:picLocks noChangeAspect="1"/>
          </p:cNvPicPr>
          <p:nvPr/>
        </p:nvPicPr>
        <p:blipFill>
          <a:blip r:embed="rId4"/>
          <a:stretch>
            <a:fillRect/>
          </a:stretch>
        </p:blipFill>
        <p:spPr>
          <a:xfrm>
            <a:off x="438" y="124131"/>
            <a:ext cx="8960976" cy="2319278"/>
          </a:xfrm>
          <a:prstGeom prst="rect">
            <a:avLst/>
          </a:prstGeom>
        </p:spPr>
      </p:pic>
      <p:sp>
        <p:nvSpPr>
          <p:cNvPr id="10" name="Oval 9">
            <a:extLst>
              <a:ext uri="{FF2B5EF4-FFF2-40B4-BE49-F238E27FC236}">
                <a16:creationId xmlns:a16="http://schemas.microsoft.com/office/drawing/2014/main" id="{C55103CD-23A6-FEF3-34BE-C7328D53644D}"/>
              </a:ext>
            </a:extLst>
          </p:cNvPr>
          <p:cNvSpPr/>
          <p:nvPr/>
        </p:nvSpPr>
        <p:spPr>
          <a:xfrm rot="1680000">
            <a:off x="8231736" y="2422931"/>
            <a:ext cx="3264592" cy="2888104"/>
          </a:xfrm>
          <a:prstGeom prst="ellipse">
            <a:avLst/>
          </a:prstGeom>
          <a:noFill/>
          <a:ln w="2857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032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ppt_x"/>
                                          </p:val>
                                        </p:tav>
                                        <p:tav tm="100000">
                                          <p:val>
                                            <p:strVal val="#ppt_x"/>
                                          </p:val>
                                        </p:tav>
                                      </p:tavLst>
                                    </p:anim>
                                    <p:anim calcmode="lin" valueType="num">
                                      <p:cBhvr additive="base">
                                        <p:cTn id="13"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67099-6B7F-490A-8241-062AEBA606C5}"/>
              </a:ext>
            </a:extLst>
          </p:cNvPr>
          <p:cNvSpPr>
            <a:spLocks noGrp="1"/>
          </p:cNvSpPr>
          <p:nvPr>
            <p:ph type="title"/>
          </p:nvPr>
        </p:nvSpPr>
        <p:spPr>
          <a:xfrm>
            <a:off x="1651193" y="192036"/>
            <a:ext cx="8862654" cy="1188720"/>
          </a:xfrm>
        </p:spPr>
        <p:txBody>
          <a:bodyPr>
            <a:noAutofit/>
          </a:bodyPr>
          <a:lstStyle/>
          <a:p>
            <a:pPr algn="ctr"/>
            <a:r>
              <a:rPr lang="en-US" b="1">
                <a:solidFill>
                  <a:srgbClr val="592A8A"/>
                </a:solidFill>
                <a:cs typeface="Calibri Light"/>
              </a:rPr>
              <a:t>Substance Use Disorders in Women</a:t>
            </a:r>
            <a:endParaRPr lang="en-US" b="1">
              <a:solidFill>
                <a:srgbClr val="592A8A"/>
              </a:solidFill>
            </a:endParaRPr>
          </a:p>
        </p:txBody>
      </p:sp>
      <p:sp>
        <p:nvSpPr>
          <p:cNvPr id="4" name="Content Placeholder 3">
            <a:extLst>
              <a:ext uri="{FF2B5EF4-FFF2-40B4-BE49-F238E27FC236}">
                <a16:creationId xmlns:a16="http://schemas.microsoft.com/office/drawing/2014/main" id="{F598FF06-4E8E-B4F1-50B4-8A3E079CFAF9}"/>
              </a:ext>
            </a:extLst>
          </p:cNvPr>
          <p:cNvSpPr>
            <a:spLocks noGrp="1"/>
          </p:cNvSpPr>
          <p:nvPr>
            <p:ph idx="1"/>
          </p:nvPr>
        </p:nvSpPr>
        <p:spPr>
          <a:xfrm>
            <a:off x="490553" y="1514267"/>
            <a:ext cx="11183935" cy="3962977"/>
          </a:xfrm>
        </p:spPr>
        <p:txBody>
          <a:bodyPr vert="horz" lIns="91440" tIns="45720" rIns="91440" bIns="45720" rtlCol="0" anchor="t">
            <a:normAutofit fontScale="92500" lnSpcReduction="20000"/>
          </a:bodyPr>
          <a:lstStyle/>
          <a:p>
            <a:pPr>
              <a:buFont typeface="Wingdings" panose="05000000000000000000" pitchFamily="2" charset="2"/>
              <a:buChar char="Ø"/>
            </a:pPr>
            <a:r>
              <a:rPr lang="en-US" i="1"/>
              <a:t>Initiation</a:t>
            </a:r>
            <a:r>
              <a:rPr lang="en-US"/>
              <a:t> of substance use by women is more often related to:</a:t>
            </a:r>
            <a:r>
              <a:rPr lang="en-US" baseline="30000"/>
              <a:t>1</a:t>
            </a:r>
            <a:endParaRPr lang="en-US"/>
          </a:p>
          <a:p>
            <a:pPr lvl="1">
              <a:buFont typeface="Wingdings" panose="05000000000000000000" pitchFamily="2" charset="2"/>
              <a:buChar char="Ø"/>
            </a:pPr>
            <a:r>
              <a:rPr lang="en-US"/>
              <a:t>Family or partner use</a:t>
            </a:r>
          </a:p>
          <a:p>
            <a:pPr lvl="1">
              <a:buFont typeface="Wingdings" panose="05000000000000000000" pitchFamily="2" charset="2"/>
              <a:buChar char="Ø"/>
            </a:pPr>
            <a:r>
              <a:rPr lang="en-US"/>
              <a:t>Mood disorders such as depression or anxiety</a:t>
            </a:r>
            <a:endParaRPr lang="en-US">
              <a:cs typeface="Calibri"/>
            </a:endParaRPr>
          </a:p>
          <a:p>
            <a:pPr lvl="1">
              <a:buFont typeface="Wingdings" panose="05000000000000000000" pitchFamily="2" charset="2"/>
              <a:buChar char="Ø"/>
            </a:pPr>
            <a:r>
              <a:rPr lang="en-US">
                <a:ea typeface="Calibri"/>
                <a:cs typeface="Calibri"/>
              </a:rPr>
              <a:t>Treating </a:t>
            </a:r>
            <a:r>
              <a:rPr lang="en-US" i="1">
                <a:ea typeface="Calibri"/>
                <a:cs typeface="Calibri"/>
              </a:rPr>
              <a:t>negative </a:t>
            </a:r>
            <a:r>
              <a:rPr lang="en-US">
                <a:ea typeface="Calibri"/>
                <a:cs typeface="Calibri"/>
              </a:rPr>
              <a:t>emotional states</a:t>
            </a:r>
          </a:p>
          <a:p>
            <a:pPr lvl="1">
              <a:buFont typeface="Wingdings" panose="05000000000000000000" pitchFamily="2" charset="2"/>
              <a:buChar char="Ø"/>
            </a:pPr>
            <a:r>
              <a:rPr lang="en-US"/>
              <a:t>Eating disorders</a:t>
            </a:r>
            <a:endParaRPr lang="en-US">
              <a:ea typeface="Calibri"/>
              <a:cs typeface="Calibri"/>
            </a:endParaRPr>
          </a:p>
          <a:p>
            <a:pPr>
              <a:buFont typeface="Wingdings" panose="05000000000000000000" pitchFamily="2" charset="2"/>
              <a:buChar char="Ø"/>
            </a:pPr>
            <a:r>
              <a:rPr lang="en-US"/>
              <a:t>More likely to have a history of trauma</a:t>
            </a:r>
            <a:r>
              <a:rPr lang="en-US" baseline="30000"/>
              <a:t>2</a:t>
            </a:r>
          </a:p>
          <a:p>
            <a:pPr>
              <a:buFont typeface="Wingdings" panose="05000000000000000000" pitchFamily="2" charset="2"/>
              <a:buChar char="Ø"/>
            </a:pPr>
            <a:r>
              <a:rPr lang="en-US"/>
              <a:t>Telescoping: May develop substance use disorders and physiologic complications in a </a:t>
            </a:r>
            <a:r>
              <a:rPr lang="en-US" i="1"/>
              <a:t>shorter time </a:t>
            </a:r>
            <a:r>
              <a:rPr lang="en-US"/>
              <a:t>and with </a:t>
            </a:r>
            <a:r>
              <a:rPr lang="en-US" i="1"/>
              <a:t>less consumption</a:t>
            </a:r>
            <a:r>
              <a:rPr lang="en-US" baseline="30000"/>
              <a:t>3</a:t>
            </a:r>
            <a:endParaRPr lang="en-US" i="1" baseline="30000"/>
          </a:p>
          <a:p>
            <a:pPr lvl="1">
              <a:buFont typeface="Wingdings" panose="05000000000000000000" pitchFamily="2" charset="2"/>
              <a:buChar char="Ø"/>
            </a:pPr>
            <a:r>
              <a:rPr lang="en-US" i="1">
                <a:ea typeface="Calibri"/>
                <a:cs typeface="Calibri"/>
              </a:rPr>
              <a:t>Or is it due to difficulty accessing treatment?</a:t>
            </a:r>
          </a:p>
          <a:p>
            <a:pPr>
              <a:buFont typeface="Wingdings" panose="05000000000000000000" pitchFamily="2" charset="2"/>
              <a:buChar char="Ø"/>
            </a:pPr>
            <a:r>
              <a:rPr lang="en-US"/>
              <a:t>Pregnancy and parenthood </a:t>
            </a:r>
            <a:r>
              <a:rPr lang="en-US" b="1" i="1" u="sng"/>
              <a:t>can be</a:t>
            </a:r>
            <a:r>
              <a:rPr lang="en-US" b="1" u="sng"/>
              <a:t> </a:t>
            </a:r>
            <a:r>
              <a:rPr lang="en-US"/>
              <a:t>strong motivators for recovery</a:t>
            </a:r>
          </a:p>
          <a:p>
            <a:pPr lvl="1">
              <a:buFont typeface="Wingdings" panose="05000000000000000000" pitchFamily="2" charset="2"/>
              <a:buChar char="Ø"/>
            </a:pPr>
            <a:r>
              <a:rPr lang="en-US" sz="2600" b="1" u="sng"/>
              <a:t>BUT</a:t>
            </a:r>
            <a:r>
              <a:rPr lang="en-US"/>
              <a:t> fear of stigma/consequences can be a deterrent</a:t>
            </a:r>
            <a:r>
              <a:rPr lang="en-US" baseline="30000"/>
              <a:t>4</a:t>
            </a:r>
            <a:endParaRPr lang="en-US" i="1" baseline="30000"/>
          </a:p>
          <a:p>
            <a:pPr lvl="1">
              <a:buFont typeface="Wingdings" panose="05000000000000000000" pitchFamily="2" charset="2"/>
              <a:buChar char="Ø"/>
            </a:pPr>
            <a:endParaRPr lang="en-US"/>
          </a:p>
        </p:txBody>
      </p:sp>
      <p:pic>
        <p:nvPicPr>
          <p:cNvPr id="5" name="Picture 4">
            <a:extLst>
              <a:ext uri="{FF2B5EF4-FFF2-40B4-BE49-F238E27FC236}">
                <a16:creationId xmlns:a16="http://schemas.microsoft.com/office/drawing/2014/main" id="{96753437-53CE-EE90-7C08-B7125B9FF5CA}"/>
              </a:ext>
            </a:extLst>
          </p:cNvPr>
          <p:cNvPicPr>
            <a:picLocks noChangeAspect="1"/>
          </p:cNvPicPr>
          <p:nvPr/>
        </p:nvPicPr>
        <p:blipFill>
          <a:blip r:embed="rId3"/>
          <a:stretch>
            <a:fillRect/>
          </a:stretch>
        </p:blipFill>
        <p:spPr>
          <a:xfrm>
            <a:off x="9683275" y="5552150"/>
            <a:ext cx="2483537" cy="1234362"/>
          </a:xfrm>
          <a:prstGeom prst="rect">
            <a:avLst/>
          </a:prstGeom>
        </p:spPr>
      </p:pic>
      <p:sp>
        <p:nvSpPr>
          <p:cNvPr id="3" name="TextBox 2">
            <a:extLst>
              <a:ext uri="{FF2B5EF4-FFF2-40B4-BE49-F238E27FC236}">
                <a16:creationId xmlns:a16="http://schemas.microsoft.com/office/drawing/2014/main" id="{5123FEA0-35E4-BD79-9974-9575FFDF8883}"/>
              </a:ext>
            </a:extLst>
          </p:cNvPr>
          <p:cNvSpPr txBox="1"/>
          <p:nvPr/>
        </p:nvSpPr>
        <p:spPr>
          <a:xfrm>
            <a:off x="171450" y="5552150"/>
            <a:ext cx="8039100" cy="1200329"/>
          </a:xfrm>
          <a:prstGeom prst="rect">
            <a:avLst/>
          </a:prstGeom>
          <a:noFill/>
        </p:spPr>
        <p:txBody>
          <a:bodyPr wrap="square" rtlCol="0">
            <a:spAutoFit/>
          </a:bodyPr>
          <a:lstStyle/>
          <a:p>
            <a:r>
              <a:rPr lang="en-US"/>
              <a:t>1 </a:t>
            </a:r>
            <a:r>
              <a:rPr lang="en-US" err="1"/>
              <a:t>Bahji</a:t>
            </a:r>
            <a:r>
              <a:rPr lang="en-US"/>
              <a:t> et al., 2019; Khan, Okuda, et al., 2013; Khan, </a:t>
            </a:r>
            <a:r>
              <a:rPr lang="en-US" err="1"/>
              <a:t>Secades</a:t>
            </a:r>
            <a:r>
              <a:rPr lang="en-US"/>
              <a:t>-Villa, et al., 2013</a:t>
            </a:r>
          </a:p>
          <a:p>
            <a:r>
              <a:rPr lang="en-US"/>
              <a:t>2 Abraham et al., 2020</a:t>
            </a:r>
          </a:p>
          <a:p>
            <a:r>
              <a:rPr lang="en-US"/>
              <a:t>3 </a:t>
            </a:r>
            <a:r>
              <a:rPr lang="en-US" err="1"/>
              <a:t>Brasiliano</a:t>
            </a:r>
            <a:r>
              <a:rPr lang="en-US"/>
              <a:t> et al., 2020; Peters, Guille, &amp; Mittal, 2019</a:t>
            </a:r>
          </a:p>
          <a:p>
            <a:r>
              <a:rPr lang="en-US"/>
              <a:t>4 NIDA, 2020</a:t>
            </a:r>
          </a:p>
        </p:txBody>
      </p:sp>
    </p:spTree>
    <p:extLst>
      <p:ext uri="{BB962C8B-B14F-4D97-AF65-F5344CB8AC3E}">
        <p14:creationId xmlns:p14="http://schemas.microsoft.com/office/powerpoint/2010/main" val="14697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9" end="9"/>
                                            </p:txEl>
                                          </p:spTgt>
                                        </p:tgtEl>
                                        <p:attrNameLst>
                                          <p:attrName>style.visibility</p:attrName>
                                        </p:attrNameLst>
                                      </p:cBhvr>
                                      <p:to>
                                        <p:strVal val="visible"/>
                                      </p:to>
                                    </p:set>
                                    <p:animEffect transition="in" filter="fade">
                                      <p:cBhvr>
                                        <p:cTn id="7"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all of photos on a wall&#10;&#10;Description automatically generated">
            <a:extLst>
              <a:ext uri="{FF2B5EF4-FFF2-40B4-BE49-F238E27FC236}">
                <a16:creationId xmlns:a16="http://schemas.microsoft.com/office/drawing/2014/main" id="{A0B54C9B-FBB2-AA24-8943-566592042070}"/>
              </a:ext>
            </a:extLst>
          </p:cNvPr>
          <p:cNvPicPr>
            <a:picLocks noChangeAspect="1"/>
          </p:cNvPicPr>
          <p:nvPr/>
        </p:nvPicPr>
        <p:blipFill rotWithShape="1">
          <a:blip r:embed="rId3">
            <a:extLst>
              <a:ext uri="{28A0092B-C50C-407E-A947-70E740481C1C}">
                <a14:useLocalDpi xmlns:a14="http://schemas.microsoft.com/office/drawing/2010/main" val="0"/>
              </a:ext>
            </a:extLst>
          </a:blip>
          <a:srcRect t="610" r="-1" b="13512"/>
          <a:stretch/>
        </p:blipFill>
        <p:spPr>
          <a:xfrm>
            <a:off x="4766733" y="273051"/>
            <a:ext cx="6815667" cy="5853113"/>
          </a:xfrm>
          <a:prstGeom prst="rect">
            <a:avLst/>
          </a:prstGeom>
          <a:noFill/>
        </p:spPr>
      </p:pic>
      <p:sp>
        <p:nvSpPr>
          <p:cNvPr id="12" name="Text Placeholder 3">
            <a:extLst>
              <a:ext uri="{FF2B5EF4-FFF2-40B4-BE49-F238E27FC236}">
                <a16:creationId xmlns:a16="http://schemas.microsoft.com/office/drawing/2014/main" id="{E04901CA-2229-F110-8498-3D013A160B80}"/>
              </a:ext>
            </a:extLst>
          </p:cNvPr>
          <p:cNvSpPr>
            <a:spLocks noGrp="1"/>
          </p:cNvSpPr>
          <p:nvPr>
            <p:ph type="body" sz="half" idx="2"/>
          </p:nvPr>
        </p:nvSpPr>
        <p:spPr>
          <a:xfrm>
            <a:off x="609601" y="1937657"/>
            <a:ext cx="4011084" cy="4188507"/>
          </a:xfrm>
        </p:spPr>
        <p:txBody>
          <a:bodyPr wrap="square" anchor="t">
            <a:normAutofit/>
          </a:bodyPr>
          <a:lstStyle/>
          <a:p>
            <a:pPr marL="0" indent="0">
              <a:buNone/>
            </a:pPr>
            <a:r>
              <a:rPr lang="en-US" sz="4000" dirty="0"/>
              <a:t>41% of US adults report personally knowing at least one person who died by overdose</a:t>
            </a:r>
          </a:p>
          <a:p>
            <a:pPr marL="0" indent="0">
              <a:buNone/>
            </a:pPr>
            <a:endParaRPr lang="en-US" dirty="0"/>
          </a:p>
          <a:p>
            <a:pPr marL="0" indent="0" algn="ctr">
              <a:buNone/>
            </a:pPr>
            <a:r>
              <a:rPr lang="en-US" dirty="0"/>
              <a:t>(</a:t>
            </a:r>
            <a:r>
              <a:rPr lang="en-US" dirty="0" err="1"/>
              <a:t>Athey</a:t>
            </a:r>
            <a:r>
              <a:rPr lang="en-US" dirty="0"/>
              <a:t> et al., 2024)</a:t>
            </a:r>
          </a:p>
          <a:p>
            <a:endParaRPr lang="en-US" dirty="0"/>
          </a:p>
        </p:txBody>
      </p:sp>
    </p:spTree>
    <p:extLst>
      <p:ext uri="{BB962C8B-B14F-4D97-AF65-F5344CB8AC3E}">
        <p14:creationId xmlns:p14="http://schemas.microsoft.com/office/powerpoint/2010/main" val="2437057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D2F44-F62A-5458-8840-6FC9DEAD96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499C1D-9118-6D01-2676-53011C58105B}"/>
              </a:ext>
            </a:extLst>
          </p:cNvPr>
          <p:cNvSpPr>
            <a:spLocks noGrp="1"/>
          </p:cNvSpPr>
          <p:nvPr>
            <p:ph type="title"/>
          </p:nvPr>
        </p:nvSpPr>
        <p:spPr>
          <a:xfrm>
            <a:off x="481781" y="204573"/>
            <a:ext cx="11208774" cy="1325563"/>
          </a:xfrm>
        </p:spPr>
        <p:txBody>
          <a:bodyPr/>
          <a:lstStyle/>
          <a:p>
            <a:r>
              <a:rPr lang="en-US" b="1">
                <a:solidFill>
                  <a:srgbClr val="592A8A"/>
                </a:solidFill>
              </a:rPr>
              <a:t>Substance Use Before and During Pregnancy</a:t>
            </a:r>
          </a:p>
        </p:txBody>
      </p:sp>
      <p:pic>
        <p:nvPicPr>
          <p:cNvPr id="4" name="Content Placeholder 3">
            <a:extLst>
              <a:ext uri="{FF2B5EF4-FFF2-40B4-BE49-F238E27FC236}">
                <a16:creationId xmlns:a16="http://schemas.microsoft.com/office/drawing/2014/main" id="{76A92FFF-5101-5BD3-1F06-66230C6666B2}"/>
              </a:ext>
            </a:extLst>
          </p:cNvPr>
          <p:cNvPicPr>
            <a:picLocks noGrp="1" noChangeAspect="1"/>
          </p:cNvPicPr>
          <p:nvPr>
            <p:ph idx="1"/>
          </p:nvPr>
        </p:nvPicPr>
        <p:blipFill>
          <a:blip r:embed="rId3"/>
          <a:stretch>
            <a:fillRect/>
          </a:stretch>
        </p:blipFill>
        <p:spPr>
          <a:xfrm>
            <a:off x="963142" y="1956253"/>
            <a:ext cx="9549365" cy="4351338"/>
          </a:xfrm>
          <a:prstGeom prst="rect">
            <a:avLst/>
          </a:prstGeom>
        </p:spPr>
      </p:pic>
      <p:sp>
        <p:nvSpPr>
          <p:cNvPr id="5" name="TextBox 4">
            <a:extLst>
              <a:ext uri="{FF2B5EF4-FFF2-40B4-BE49-F238E27FC236}">
                <a16:creationId xmlns:a16="http://schemas.microsoft.com/office/drawing/2014/main" id="{55AD3856-666C-58B3-73C3-EF3732C8745B}"/>
              </a:ext>
            </a:extLst>
          </p:cNvPr>
          <p:cNvSpPr txBox="1"/>
          <p:nvPr/>
        </p:nvSpPr>
        <p:spPr>
          <a:xfrm>
            <a:off x="7696724" y="1305342"/>
            <a:ext cx="4144329" cy="2123658"/>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u="sng"/>
              <a:t>Pregnancy</a:t>
            </a:r>
            <a:r>
              <a:rPr lang="en-US" sz="2800"/>
              <a:t> is a time when people are </a:t>
            </a:r>
            <a:endParaRPr lang="en-US" sz="2800">
              <a:ea typeface="Calibri"/>
              <a:cs typeface="Calibri"/>
            </a:endParaRPr>
          </a:p>
          <a:p>
            <a:pPr algn="ctr"/>
            <a:r>
              <a:rPr lang="en-US" sz="3600" b="1">
                <a:solidFill>
                  <a:srgbClr val="002060"/>
                </a:solidFill>
              </a:rPr>
              <a:t>READY TO MAKE A CHANGE</a:t>
            </a:r>
            <a:endParaRPr lang="en-US" sz="3600" b="1">
              <a:solidFill>
                <a:srgbClr val="002060"/>
              </a:solidFill>
              <a:ea typeface="Calibri"/>
              <a:cs typeface="Calibri"/>
            </a:endParaRPr>
          </a:p>
        </p:txBody>
      </p:sp>
      <p:cxnSp>
        <p:nvCxnSpPr>
          <p:cNvPr id="8" name="Straight Arrow Connector 7">
            <a:extLst>
              <a:ext uri="{FF2B5EF4-FFF2-40B4-BE49-F238E27FC236}">
                <a16:creationId xmlns:a16="http://schemas.microsoft.com/office/drawing/2014/main" id="{17469F56-FAC1-A918-55BD-6C5CCEC793F2}"/>
              </a:ext>
            </a:extLst>
          </p:cNvPr>
          <p:cNvCxnSpPr/>
          <p:nvPr/>
        </p:nvCxnSpPr>
        <p:spPr>
          <a:xfrm>
            <a:off x="2620294" y="3029064"/>
            <a:ext cx="1558470" cy="1776184"/>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1A8B622-AD01-AF3A-EBDC-C51FF2C138FE}"/>
              </a:ext>
            </a:extLst>
          </p:cNvPr>
          <p:cNvCxnSpPr/>
          <p:nvPr/>
        </p:nvCxnSpPr>
        <p:spPr>
          <a:xfrm>
            <a:off x="5390240" y="2903334"/>
            <a:ext cx="1558470" cy="1776184"/>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93F1788-2564-34AA-784D-DEE82DB8FB4D}"/>
              </a:ext>
            </a:extLst>
          </p:cNvPr>
          <p:cNvCxnSpPr/>
          <p:nvPr/>
        </p:nvCxnSpPr>
        <p:spPr>
          <a:xfrm>
            <a:off x="8438141" y="3512385"/>
            <a:ext cx="1558470" cy="1776184"/>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8E41477-093C-A733-CF28-7D1DEC0D76C8}"/>
              </a:ext>
            </a:extLst>
          </p:cNvPr>
          <p:cNvSpPr txBox="1"/>
          <p:nvPr/>
        </p:nvSpPr>
        <p:spPr>
          <a:xfrm>
            <a:off x="785092" y="6284095"/>
            <a:ext cx="7481084"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chemeClr val="tx2"/>
                </a:solidFill>
                <a:effectLst/>
                <a:uLnTx/>
                <a:uFillTx/>
                <a:ea typeface="+mn-ea"/>
                <a:cs typeface="+mn-cs"/>
              </a:rPr>
              <a:t>Source: </a:t>
            </a:r>
            <a:r>
              <a:rPr lang="en-US">
                <a:solidFill>
                  <a:schemeClr val="tx2"/>
                </a:solidFill>
              </a:rPr>
              <a:t>SAMHSA, 2014</a:t>
            </a:r>
            <a:endParaRPr kumimoji="0" lang="en-US" b="0" i="0" u="none" strike="noStrike" kern="1200" cap="none" spc="0" normalizeH="0" baseline="30000" noProof="0">
              <a:ln>
                <a:noFill/>
              </a:ln>
              <a:solidFill>
                <a:schemeClr val="tx2"/>
              </a:solidFill>
              <a:effectLst/>
              <a:uLnTx/>
              <a:uFillTx/>
            </a:endParaRPr>
          </a:p>
        </p:txBody>
      </p:sp>
      <p:sp>
        <p:nvSpPr>
          <p:cNvPr id="7" name="TextBox 6">
            <a:extLst>
              <a:ext uri="{FF2B5EF4-FFF2-40B4-BE49-F238E27FC236}">
                <a16:creationId xmlns:a16="http://schemas.microsoft.com/office/drawing/2014/main" id="{E5376C7F-8E81-A300-F6C9-C3CEB02FC413}"/>
              </a:ext>
            </a:extLst>
          </p:cNvPr>
          <p:cNvSpPr txBox="1"/>
          <p:nvPr/>
        </p:nvSpPr>
        <p:spPr>
          <a:xfrm>
            <a:off x="2775857" y="2187180"/>
            <a:ext cx="2939143" cy="415767"/>
          </a:xfrm>
          <a:prstGeom prst="rect">
            <a:avLst/>
          </a:prstGeom>
          <a:solidFill>
            <a:schemeClr val="bg1"/>
          </a:solidFill>
        </p:spPr>
        <p:txBody>
          <a:bodyPr wrap="square" rtlCol="0">
            <a:spAutoFit/>
          </a:bodyPr>
          <a:lstStyle/>
          <a:p>
            <a:endParaRPr lang="en-US"/>
          </a:p>
        </p:txBody>
      </p:sp>
    </p:spTree>
    <p:extLst>
      <p:ext uri="{BB962C8B-B14F-4D97-AF65-F5344CB8AC3E}">
        <p14:creationId xmlns:p14="http://schemas.microsoft.com/office/powerpoint/2010/main" val="119172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1976DA-D7EF-497F-8A30-34FB905BC67E}"/>
              </a:ext>
            </a:extLst>
          </p:cNvPr>
          <p:cNvSpPr>
            <a:spLocks noGrp="1"/>
          </p:cNvSpPr>
          <p:nvPr>
            <p:ph idx="1"/>
          </p:nvPr>
        </p:nvSpPr>
        <p:spPr>
          <a:xfrm>
            <a:off x="2767391" y="1507068"/>
            <a:ext cx="6658542" cy="3838716"/>
          </a:xfrm>
          <a:solidFill>
            <a:schemeClr val="bg1"/>
          </a:solidFill>
        </p:spPr>
        <p:txBody>
          <a:bodyPr anchor="t">
            <a:normAutofit/>
          </a:bodyPr>
          <a:lstStyle/>
          <a:p>
            <a:pPr marL="0" indent="0" algn="ctr">
              <a:buNone/>
            </a:pPr>
            <a:r>
              <a:rPr lang="en-US" sz="3200">
                <a:ea typeface="+mn-lt"/>
                <a:cs typeface="+mn-lt"/>
              </a:rPr>
              <a:t>Some of the most at risk and most </a:t>
            </a:r>
            <a:endParaRPr lang="en-US" sz="3200" b="1" u="sng">
              <a:ea typeface="+mn-lt"/>
              <a:cs typeface="+mn-lt"/>
            </a:endParaRPr>
          </a:p>
          <a:p>
            <a:pPr marL="0" indent="0" algn="ctr">
              <a:buNone/>
            </a:pPr>
            <a:r>
              <a:rPr lang="en-US" sz="4300" b="1" u="sng">
                <a:ea typeface="+mn-lt"/>
                <a:cs typeface="+mn-lt"/>
              </a:rPr>
              <a:t>READY FOR CHANGE</a:t>
            </a:r>
            <a:r>
              <a:rPr lang="en-US" sz="3200">
                <a:ea typeface="+mn-lt"/>
                <a:cs typeface="+mn-lt"/>
              </a:rPr>
              <a:t> </a:t>
            </a:r>
          </a:p>
          <a:p>
            <a:pPr marL="0" indent="0" algn="ctr">
              <a:buNone/>
            </a:pPr>
            <a:r>
              <a:rPr lang="en-US" sz="3200">
                <a:ea typeface="+mn-lt"/>
                <a:cs typeface="+mn-lt"/>
              </a:rPr>
              <a:t>patients are the </a:t>
            </a:r>
            <a:endParaRPr lang="en-US" sz="3200">
              <a:solidFill>
                <a:srgbClr val="000000"/>
              </a:solidFill>
              <a:ea typeface="+mn-lt"/>
              <a:cs typeface="+mn-lt"/>
            </a:endParaRPr>
          </a:p>
          <a:p>
            <a:pPr marL="0" indent="0" algn="ctr">
              <a:buNone/>
            </a:pPr>
            <a:r>
              <a:rPr lang="en-US" sz="6000" b="1" i="1" u="sng">
                <a:solidFill>
                  <a:srgbClr val="7030A0"/>
                </a:solidFill>
                <a:ea typeface="+mn-lt"/>
                <a:cs typeface="+mn-lt"/>
              </a:rPr>
              <a:t>LEAST LIKELY</a:t>
            </a:r>
            <a:r>
              <a:rPr lang="en-US" sz="4800" u="sng">
                <a:solidFill>
                  <a:srgbClr val="7030A0"/>
                </a:solidFill>
                <a:ea typeface="+mn-lt"/>
                <a:cs typeface="+mn-lt"/>
              </a:rPr>
              <a:t> </a:t>
            </a:r>
            <a:endParaRPr lang="en-US" sz="4800" u="sng">
              <a:solidFill>
                <a:srgbClr val="7030A0"/>
              </a:solidFill>
            </a:endParaRPr>
          </a:p>
          <a:p>
            <a:pPr marL="0" indent="0" algn="ctr">
              <a:buNone/>
            </a:pPr>
            <a:r>
              <a:rPr lang="en-US" sz="3200">
                <a:ea typeface="+mn-lt"/>
                <a:cs typeface="+mn-lt"/>
              </a:rPr>
              <a:t>to be able to access treatment</a:t>
            </a:r>
            <a:endParaRPr lang="en-US"/>
          </a:p>
          <a:p>
            <a:pPr marL="342900" indent="-342900">
              <a:spcBef>
                <a:spcPct val="20000"/>
              </a:spcBef>
              <a:spcAft>
                <a:spcPts val="600"/>
              </a:spcAft>
              <a:buFont typeface="Wingdings" panose="020B0604020202020204" pitchFamily="34" charset="0"/>
              <a:buChar char="Ø"/>
            </a:pPr>
            <a:endParaRPr lang="en-US" sz="3200">
              <a:ea typeface="+mn-lt"/>
              <a:cs typeface="+mn-lt"/>
            </a:endParaRPr>
          </a:p>
        </p:txBody>
      </p:sp>
    </p:spTree>
    <p:extLst>
      <p:ext uri="{BB962C8B-B14F-4D97-AF65-F5344CB8AC3E}">
        <p14:creationId xmlns:p14="http://schemas.microsoft.com/office/powerpoint/2010/main" val="2054061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C5254-CA37-EEE0-DF21-67416D45CC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17053A-F10F-4514-E166-6EE11962817D}"/>
              </a:ext>
            </a:extLst>
          </p:cNvPr>
          <p:cNvSpPr>
            <a:spLocks noGrp="1"/>
          </p:cNvSpPr>
          <p:nvPr>
            <p:ph type="title"/>
          </p:nvPr>
        </p:nvSpPr>
        <p:spPr>
          <a:xfrm>
            <a:off x="838200" y="2262505"/>
            <a:ext cx="10515600" cy="1325563"/>
          </a:xfrm>
        </p:spPr>
        <p:txBody>
          <a:bodyPr>
            <a:normAutofit/>
          </a:bodyPr>
          <a:lstStyle/>
          <a:p>
            <a:pPr algn="ctr"/>
            <a:r>
              <a:rPr lang="en-US" sz="6600" b="1" i="1">
                <a:solidFill>
                  <a:srgbClr val="592A8A"/>
                </a:solidFill>
              </a:rPr>
              <a:t>Who is at risk?</a:t>
            </a:r>
          </a:p>
        </p:txBody>
      </p:sp>
      <p:pic>
        <p:nvPicPr>
          <p:cNvPr id="3" name="Picture 2">
            <a:extLst>
              <a:ext uri="{FF2B5EF4-FFF2-40B4-BE49-F238E27FC236}">
                <a16:creationId xmlns:a16="http://schemas.microsoft.com/office/drawing/2014/main" id="{C722B4DE-584C-16F8-039A-4938C74AC54D}"/>
              </a:ext>
            </a:extLst>
          </p:cNvPr>
          <p:cNvPicPr>
            <a:picLocks noChangeAspect="1"/>
          </p:cNvPicPr>
          <p:nvPr/>
        </p:nvPicPr>
        <p:blipFill>
          <a:blip r:embed="rId3"/>
          <a:stretch>
            <a:fillRect/>
          </a:stretch>
        </p:blipFill>
        <p:spPr>
          <a:xfrm>
            <a:off x="9708463" y="5641791"/>
            <a:ext cx="2483537" cy="1234362"/>
          </a:xfrm>
          <a:prstGeom prst="rect">
            <a:avLst/>
          </a:prstGeom>
        </p:spPr>
      </p:pic>
    </p:spTree>
    <p:extLst>
      <p:ext uri="{BB962C8B-B14F-4D97-AF65-F5344CB8AC3E}">
        <p14:creationId xmlns:p14="http://schemas.microsoft.com/office/powerpoint/2010/main" val="35424958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67099-6B7F-490A-8241-062AEBA606C5}"/>
              </a:ext>
            </a:extLst>
          </p:cNvPr>
          <p:cNvSpPr>
            <a:spLocks noGrp="1"/>
          </p:cNvSpPr>
          <p:nvPr>
            <p:ph type="title" idx="4294967295"/>
          </p:nvPr>
        </p:nvSpPr>
        <p:spPr>
          <a:xfrm>
            <a:off x="1412081" y="193194"/>
            <a:ext cx="9367837" cy="1189038"/>
          </a:xfrm>
          <a:prstGeom prst="rect">
            <a:avLst/>
          </a:prstGeom>
        </p:spPr>
        <p:txBody>
          <a:bodyPr>
            <a:normAutofit/>
          </a:bodyPr>
          <a:lstStyle/>
          <a:p>
            <a:r>
              <a:rPr lang="en-US" b="1">
                <a:solidFill>
                  <a:srgbClr val="592A8A"/>
                </a:solidFill>
                <a:cs typeface="Calibri Light"/>
              </a:rPr>
              <a:t>Why do some develop a use disorder?</a:t>
            </a:r>
          </a:p>
        </p:txBody>
      </p:sp>
      <p:sp>
        <p:nvSpPr>
          <p:cNvPr id="3" name="Content Placeholder 2">
            <a:extLst>
              <a:ext uri="{FF2B5EF4-FFF2-40B4-BE49-F238E27FC236}">
                <a16:creationId xmlns:a16="http://schemas.microsoft.com/office/drawing/2014/main" id="{E11976DA-D7EF-497F-8A30-34FB905BC67E}"/>
              </a:ext>
            </a:extLst>
          </p:cNvPr>
          <p:cNvSpPr>
            <a:spLocks noGrp="1"/>
          </p:cNvSpPr>
          <p:nvPr>
            <p:ph idx="4294967295"/>
          </p:nvPr>
        </p:nvSpPr>
        <p:spPr>
          <a:xfrm>
            <a:off x="0" y="2103438"/>
            <a:ext cx="10301288" cy="4041775"/>
          </a:xfrm>
          <a:prstGeom prst="rect">
            <a:avLst/>
          </a:prstGeom>
        </p:spPr>
        <p:txBody>
          <a:bodyPr anchor="t">
            <a:normAutofit/>
          </a:bodyPr>
          <a:lstStyle/>
          <a:p>
            <a:pPr marL="114300" indent="0">
              <a:spcBef>
                <a:spcPct val="20000"/>
              </a:spcBef>
              <a:spcAft>
                <a:spcPts val="600"/>
              </a:spcAft>
              <a:buNone/>
            </a:pPr>
            <a:endParaRPr lang="en-US" sz="2400">
              <a:cs typeface="Calibri"/>
            </a:endParaRPr>
          </a:p>
          <a:p>
            <a:pPr marL="114300" indent="0">
              <a:spcBef>
                <a:spcPct val="20000"/>
              </a:spcBef>
              <a:spcAft>
                <a:spcPts val="600"/>
              </a:spcAft>
              <a:buNone/>
            </a:pPr>
            <a:endParaRPr lang="en-US" sz="2400">
              <a:ea typeface="+mn-lt"/>
              <a:cs typeface="+mn-lt"/>
            </a:endParaRPr>
          </a:p>
          <a:p>
            <a:pPr marL="457200" indent="-342900">
              <a:spcBef>
                <a:spcPct val="20000"/>
              </a:spcBef>
              <a:spcAft>
                <a:spcPts val="600"/>
              </a:spcAft>
              <a:buFont typeface="Wingdings" panose="020B0604020202020204" pitchFamily="34" charset="0"/>
              <a:buChar char="Ø"/>
            </a:pPr>
            <a:endParaRPr lang="en-US" sz="2400">
              <a:ea typeface="+mn-lt"/>
              <a:cs typeface="+mn-lt"/>
            </a:endParaRPr>
          </a:p>
          <a:p>
            <a:pPr marL="457200" indent="-342900">
              <a:spcBef>
                <a:spcPct val="20000"/>
              </a:spcBef>
              <a:spcAft>
                <a:spcPts val="600"/>
              </a:spcAft>
              <a:buFont typeface="Wingdings" panose="020B0604020202020204" pitchFamily="34" charset="0"/>
              <a:buChar char="Ø"/>
            </a:pPr>
            <a:endParaRPr lang="en-US" sz="2400">
              <a:ea typeface="+mn-lt"/>
              <a:cs typeface="+mn-lt"/>
            </a:endParaRPr>
          </a:p>
          <a:p>
            <a:pPr marL="457200" indent="-342900">
              <a:spcBef>
                <a:spcPct val="20000"/>
              </a:spcBef>
              <a:spcAft>
                <a:spcPts val="600"/>
              </a:spcAft>
              <a:buFont typeface="Wingdings" panose="020B0604020202020204" pitchFamily="34" charset="0"/>
              <a:buChar char="Ø"/>
            </a:pPr>
            <a:endParaRPr lang="en-US" sz="2400">
              <a:ea typeface="+mn-lt"/>
              <a:cs typeface="+mn-lt"/>
            </a:endParaRPr>
          </a:p>
          <a:p>
            <a:pPr marL="114300" indent="0">
              <a:spcBef>
                <a:spcPct val="20000"/>
              </a:spcBef>
              <a:spcAft>
                <a:spcPts val="600"/>
              </a:spcAft>
              <a:buNone/>
            </a:pPr>
            <a:endParaRPr lang="en-US" sz="2400">
              <a:ea typeface="+mn-lt"/>
              <a:cs typeface="+mn-lt"/>
            </a:endParaRPr>
          </a:p>
          <a:p>
            <a:pPr marL="342900" indent="-342900">
              <a:spcBef>
                <a:spcPct val="20000"/>
              </a:spcBef>
              <a:spcAft>
                <a:spcPts val="600"/>
              </a:spcAft>
              <a:buFont typeface="Wingdings" panose="020B0604020202020204" pitchFamily="34" charset="0"/>
              <a:buChar char="Ø"/>
            </a:pPr>
            <a:endParaRPr lang="en-US" sz="2400">
              <a:ea typeface="+mn-lt"/>
              <a:cs typeface="+mn-lt"/>
            </a:endParaRPr>
          </a:p>
        </p:txBody>
      </p:sp>
      <p:sp>
        <p:nvSpPr>
          <p:cNvPr id="15" name="Rectangle: Rounded Corners 14">
            <a:extLst>
              <a:ext uri="{FF2B5EF4-FFF2-40B4-BE49-F238E27FC236}">
                <a16:creationId xmlns:a16="http://schemas.microsoft.com/office/drawing/2014/main" id="{7F77B64F-E59E-4EEE-9E53-0D0654E5FDA0}"/>
              </a:ext>
            </a:extLst>
          </p:cNvPr>
          <p:cNvSpPr/>
          <p:nvPr/>
        </p:nvSpPr>
        <p:spPr>
          <a:xfrm>
            <a:off x="9115424" y="5233988"/>
            <a:ext cx="2389187" cy="912812"/>
          </a:xfrm>
          <a:prstGeom prst="roundRect">
            <a:avLst/>
          </a:prstGeom>
          <a:solidFill>
            <a:srgbClr val="592A8A"/>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Calibri"/>
              </a:rPr>
              <a:t>INDIVIDUAL LIFE EXPERIENCES</a:t>
            </a: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Rounded Corners 15">
            <a:extLst>
              <a:ext uri="{FF2B5EF4-FFF2-40B4-BE49-F238E27FC236}">
                <a16:creationId xmlns:a16="http://schemas.microsoft.com/office/drawing/2014/main" id="{7F77B64F-E59E-4EEE-9E53-0D0654E5FDA0}"/>
              </a:ext>
            </a:extLst>
          </p:cNvPr>
          <p:cNvSpPr/>
          <p:nvPr/>
        </p:nvSpPr>
        <p:spPr>
          <a:xfrm>
            <a:off x="1265237" y="5233988"/>
            <a:ext cx="2389187" cy="912812"/>
          </a:xfrm>
          <a:prstGeom prst="roundRect">
            <a:avLst/>
          </a:prstGeom>
          <a:solidFill>
            <a:srgbClr val="592A8A"/>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Calibri"/>
              </a:rPr>
              <a:t>ENVIRONMENT</a:t>
            </a:r>
          </a:p>
        </p:txBody>
      </p:sp>
      <p:sp>
        <p:nvSpPr>
          <p:cNvPr id="17" name="Rectangle: Rounded Corners 16">
            <a:extLst>
              <a:ext uri="{FF2B5EF4-FFF2-40B4-BE49-F238E27FC236}">
                <a16:creationId xmlns:a16="http://schemas.microsoft.com/office/drawing/2014/main" id="{7F77B64F-E59E-4EEE-9E53-0D0654E5FDA0}"/>
              </a:ext>
            </a:extLst>
          </p:cNvPr>
          <p:cNvSpPr/>
          <p:nvPr/>
        </p:nvSpPr>
        <p:spPr>
          <a:xfrm>
            <a:off x="9115426" y="1749425"/>
            <a:ext cx="2389187" cy="912812"/>
          </a:xfrm>
          <a:prstGeom prst="roundRect">
            <a:avLst/>
          </a:prstGeom>
          <a:solidFill>
            <a:srgbClr val="592A8A"/>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panose="020F0502020204030204"/>
                <a:ea typeface="+mn-ea"/>
                <a:cs typeface="Calibri"/>
              </a:rPr>
              <a:t>BRAIN CIRCIUTS</a:t>
            </a: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Rounded Corners 17">
            <a:extLst>
              <a:ext uri="{FF2B5EF4-FFF2-40B4-BE49-F238E27FC236}">
                <a16:creationId xmlns:a16="http://schemas.microsoft.com/office/drawing/2014/main" id="{7F77B64F-E59E-4EEE-9E53-0D0654E5FDA0}"/>
              </a:ext>
            </a:extLst>
          </p:cNvPr>
          <p:cNvSpPr/>
          <p:nvPr/>
        </p:nvSpPr>
        <p:spPr>
          <a:xfrm>
            <a:off x="1102554" y="1669712"/>
            <a:ext cx="2389187" cy="912812"/>
          </a:xfrm>
          <a:prstGeom prst="roundRect">
            <a:avLst/>
          </a:prstGeom>
          <a:solidFill>
            <a:srgbClr val="592A8A"/>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Calibri" panose="020F0502020204030204"/>
                <a:ea typeface="+mn-ea"/>
                <a:cs typeface="Calibri"/>
              </a:rPr>
              <a:t>GENETICS</a:t>
            </a: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Calibri" panose="020F0502020204030204"/>
            </a:endParaRPr>
          </a:p>
        </p:txBody>
      </p:sp>
      <p:sp>
        <p:nvSpPr>
          <p:cNvPr id="19" name="TextBox 18">
            <a:extLst>
              <a:ext uri="{FF2B5EF4-FFF2-40B4-BE49-F238E27FC236}">
                <a16:creationId xmlns:a16="http://schemas.microsoft.com/office/drawing/2014/main" id="{E78E0AD6-16BD-45E2-91E5-904CE3244122}"/>
              </a:ext>
            </a:extLst>
          </p:cNvPr>
          <p:cNvSpPr txBox="1"/>
          <p:nvPr/>
        </p:nvSpPr>
        <p:spPr>
          <a:xfrm>
            <a:off x="4447815" y="3543761"/>
            <a:ext cx="387422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rgbClr val="592A8A"/>
                </a:solidFill>
                <a:effectLst/>
                <a:uLnTx/>
                <a:uFillTx/>
                <a:latin typeface="Calibri" panose="020F0502020204030204"/>
                <a:ea typeface="+mn-ea"/>
                <a:cs typeface="+mn-cs"/>
              </a:rPr>
              <a:t>ADDICTION</a:t>
            </a:r>
          </a:p>
        </p:txBody>
      </p:sp>
      <p:sp>
        <p:nvSpPr>
          <p:cNvPr id="21" name="TextBox 1">
            <a:extLst>
              <a:ext uri="{FF2B5EF4-FFF2-40B4-BE49-F238E27FC236}">
                <a16:creationId xmlns:a16="http://schemas.microsoft.com/office/drawing/2014/main" id="{23907511-54F7-454A-93FF-984A76AB2494}"/>
              </a:ext>
            </a:extLst>
          </p:cNvPr>
          <p:cNvSpPr txBox="1"/>
          <p:nvPr/>
        </p:nvSpPr>
        <p:spPr>
          <a:xfrm>
            <a:off x="7456300" y="5631234"/>
            <a:ext cx="1861733" cy="369332"/>
          </a:xfrm>
          <a:prstGeom prst="rect">
            <a:avLst/>
          </a:prstGeom>
          <a:solidFill>
            <a:schemeClr val="accent5">
              <a:lumMod val="60000"/>
              <a:lumOff val="40000"/>
            </a:schemeClr>
          </a:solidFill>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l" defTabSz="914400" rtl="0" eaLnBrk="1" fontAlgn="auto" latinLnBrk="0" hangingPunct="1">
              <a:lnSpc>
                <a:spcPct val="100000"/>
              </a:lnSpc>
              <a:spcBef>
                <a:spcPts val="0"/>
              </a:spcBef>
              <a:spcAft>
                <a:spcPts val="0"/>
              </a:spcAft>
              <a:buClrTx/>
              <a:buSzTx/>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Calibri"/>
              </a:rPr>
              <a:t>HIGH ACE SCORE</a:t>
            </a:r>
          </a:p>
        </p:txBody>
      </p:sp>
      <p:sp>
        <p:nvSpPr>
          <p:cNvPr id="22" name="TextBox 1">
            <a:extLst>
              <a:ext uri="{FF2B5EF4-FFF2-40B4-BE49-F238E27FC236}">
                <a16:creationId xmlns:a16="http://schemas.microsoft.com/office/drawing/2014/main" id="{23907511-54F7-454A-93FF-984A76AB2494}"/>
              </a:ext>
            </a:extLst>
          </p:cNvPr>
          <p:cNvSpPr txBox="1"/>
          <p:nvPr/>
        </p:nvSpPr>
        <p:spPr>
          <a:xfrm>
            <a:off x="2644267" y="2380117"/>
            <a:ext cx="3740658" cy="369332"/>
          </a:xfrm>
          <a:prstGeom prst="rect">
            <a:avLst/>
          </a:prstGeom>
          <a:solidFill>
            <a:schemeClr val="accent5">
              <a:lumMod val="60000"/>
              <a:lumOff val="40000"/>
            </a:schemeClr>
          </a:solidFill>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l" defTabSz="914400" rtl="0" eaLnBrk="1" fontAlgn="auto" latinLnBrk="0" hangingPunct="1">
              <a:lnSpc>
                <a:spcPct val="100000"/>
              </a:lnSpc>
              <a:spcBef>
                <a:spcPts val="0"/>
              </a:spcBef>
              <a:spcAft>
                <a:spcPts val="0"/>
              </a:spcAft>
              <a:buClrTx/>
              <a:buSzTx/>
              <a:tabLst/>
              <a:defRPr/>
            </a:pPr>
            <a:r>
              <a:rPr lang="en-US" b="1" noProof="0">
                <a:solidFill>
                  <a:prstClr val="black"/>
                </a:solidFill>
                <a:latin typeface="Calibri" panose="020F0502020204030204"/>
                <a:cs typeface="Calibri"/>
              </a:rPr>
              <a:t>FAMILY HISTORY OF ADDICTION</a:t>
            </a: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24" name="TextBox 1">
            <a:extLst>
              <a:ext uri="{FF2B5EF4-FFF2-40B4-BE49-F238E27FC236}">
                <a16:creationId xmlns:a16="http://schemas.microsoft.com/office/drawing/2014/main" id="{23907511-54F7-454A-93FF-984A76AB2494}"/>
              </a:ext>
            </a:extLst>
          </p:cNvPr>
          <p:cNvSpPr txBox="1"/>
          <p:nvPr/>
        </p:nvSpPr>
        <p:spPr>
          <a:xfrm>
            <a:off x="7233181" y="1793218"/>
            <a:ext cx="2274888"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l" defTabSz="914400" rtl="0" eaLnBrk="1" fontAlgn="auto" latinLnBrk="0" hangingPunct="1">
              <a:lnSpc>
                <a:spcPct val="100000"/>
              </a:lnSpc>
              <a:spcBef>
                <a:spcPts val="0"/>
              </a:spcBef>
              <a:spcAft>
                <a:spcPts val="0"/>
              </a:spcAft>
              <a:buClrTx/>
              <a:buSzTx/>
              <a:tabLst/>
              <a:defRPr/>
            </a:pP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Calibri" panose="020F0502020204030204"/>
            </a:endParaRPr>
          </a:p>
        </p:txBody>
      </p:sp>
      <p:sp>
        <p:nvSpPr>
          <p:cNvPr id="20" name="Arrow: Up 19">
            <a:extLst>
              <a:ext uri="{FF2B5EF4-FFF2-40B4-BE49-F238E27FC236}">
                <a16:creationId xmlns:a16="http://schemas.microsoft.com/office/drawing/2014/main" id="{A57EBD2F-91E3-49A8-BD4A-C4A3542B370E}"/>
              </a:ext>
            </a:extLst>
          </p:cNvPr>
          <p:cNvSpPr/>
          <p:nvPr/>
        </p:nvSpPr>
        <p:spPr>
          <a:xfrm rot="7020000">
            <a:off x="3182431" y="2500862"/>
            <a:ext cx="480785" cy="1723571"/>
          </a:xfrm>
          <a:prstGeom prst="up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Arrow: Up 24">
            <a:extLst>
              <a:ext uri="{FF2B5EF4-FFF2-40B4-BE49-F238E27FC236}">
                <a16:creationId xmlns:a16="http://schemas.microsoft.com/office/drawing/2014/main" id="{A57EBD2F-91E3-49A8-BD4A-C4A3542B370E}"/>
              </a:ext>
            </a:extLst>
          </p:cNvPr>
          <p:cNvSpPr/>
          <p:nvPr/>
        </p:nvSpPr>
        <p:spPr>
          <a:xfrm rot="-3660000">
            <a:off x="8886091" y="3786737"/>
            <a:ext cx="480785" cy="1723571"/>
          </a:xfrm>
          <a:prstGeom prst="up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Arrow: Up 25">
            <a:extLst>
              <a:ext uri="{FF2B5EF4-FFF2-40B4-BE49-F238E27FC236}">
                <a16:creationId xmlns:a16="http://schemas.microsoft.com/office/drawing/2014/main" id="{A57EBD2F-91E3-49A8-BD4A-C4A3542B370E}"/>
              </a:ext>
            </a:extLst>
          </p:cNvPr>
          <p:cNvSpPr/>
          <p:nvPr/>
        </p:nvSpPr>
        <p:spPr>
          <a:xfrm rot="3900000">
            <a:off x="3177896" y="3784470"/>
            <a:ext cx="480785" cy="1723571"/>
          </a:xfrm>
          <a:prstGeom prst="up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Arrow: Up 26">
            <a:extLst>
              <a:ext uri="{FF2B5EF4-FFF2-40B4-BE49-F238E27FC236}">
                <a16:creationId xmlns:a16="http://schemas.microsoft.com/office/drawing/2014/main" id="{A57EBD2F-91E3-49A8-BD4A-C4A3542B370E}"/>
              </a:ext>
            </a:extLst>
          </p:cNvPr>
          <p:cNvSpPr/>
          <p:nvPr/>
        </p:nvSpPr>
        <p:spPr>
          <a:xfrm rot="14280000">
            <a:off x="8872485" y="2494059"/>
            <a:ext cx="480785" cy="1723571"/>
          </a:xfrm>
          <a:prstGeom prst="up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1">
            <a:extLst>
              <a:ext uri="{FF2B5EF4-FFF2-40B4-BE49-F238E27FC236}">
                <a16:creationId xmlns:a16="http://schemas.microsoft.com/office/drawing/2014/main" id="{F07B22B2-E681-0490-2D89-2B734C321D9F}"/>
              </a:ext>
            </a:extLst>
          </p:cNvPr>
          <p:cNvSpPr txBox="1"/>
          <p:nvPr/>
        </p:nvSpPr>
        <p:spPr>
          <a:xfrm>
            <a:off x="5786473" y="1286691"/>
            <a:ext cx="3976918" cy="923330"/>
          </a:xfrm>
          <a:prstGeom prst="rect">
            <a:avLst/>
          </a:prstGeom>
          <a:solidFill>
            <a:schemeClr val="accent5">
              <a:lumMod val="60000"/>
              <a:lumOff val="40000"/>
            </a:schemeClr>
          </a:solidFill>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l" defTabSz="914400" rtl="0" eaLnBrk="1" fontAlgn="auto" latinLnBrk="0" hangingPunct="1">
              <a:lnSpc>
                <a:spcPct val="100000"/>
              </a:lnSpc>
              <a:spcBef>
                <a:spcPts val="0"/>
              </a:spcBef>
              <a:spcAft>
                <a:spcPts val="0"/>
              </a:spcAft>
              <a:buClrTx/>
              <a:buSzTx/>
              <a:tabLst/>
              <a:defRPr/>
            </a:pPr>
            <a:r>
              <a:rPr lang="en-US" b="1">
                <a:solidFill>
                  <a:prstClr val="black"/>
                </a:solidFill>
                <a:latin typeface="Calibri" panose="020F0502020204030204"/>
                <a:cs typeface="Calibri"/>
              </a:rPr>
              <a:t>SUBSTANCE USED</a:t>
            </a:r>
          </a:p>
          <a:p>
            <a:pPr marR="0" lvl="0" algn="l" defTabSz="914400" rtl="0" eaLnBrk="1" fontAlgn="auto" latinLnBrk="0" hangingPunct="1">
              <a:lnSpc>
                <a:spcPct val="100000"/>
              </a:lnSpc>
              <a:spcBef>
                <a:spcPts val="0"/>
              </a:spcBef>
              <a:spcAft>
                <a:spcPts val="0"/>
              </a:spcAft>
              <a:buClrTx/>
              <a:buSzTx/>
              <a:tabLst/>
              <a:defRPr/>
            </a:pPr>
            <a:r>
              <a:rPr lang="en-US" b="1">
                <a:solidFill>
                  <a:prstClr val="black"/>
                </a:solidFill>
                <a:latin typeface="Calibri" panose="020F0502020204030204"/>
                <a:cs typeface="Calibri"/>
              </a:rPr>
              <a:t>PERSONAL</a:t>
            </a:r>
            <a:r>
              <a:rPr lang="en-US" b="1" noProof="0">
                <a:solidFill>
                  <a:prstClr val="black"/>
                </a:solidFill>
                <a:latin typeface="Calibri" panose="020F0502020204030204"/>
                <a:cs typeface="Calibri"/>
              </a:rPr>
              <a:t> HISTORY OF ADDICTION</a:t>
            </a:r>
          </a:p>
          <a:p>
            <a:pPr marR="0" lvl="0" algn="l" defTabSz="914400" rtl="0" eaLnBrk="1" fontAlgn="auto" latinLnBrk="0" hangingPunct="1">
              <a:lnSpc>
                <a:spcPct val="100000"/>
              </a:lnSpc>
              <a:spcBef>
                <a:spcPts val="0"/>
              </a:spcBef>
              <a:spcAft>
                <a:spcPts val="0"/>
              </a:spcAft>
              <a:buClrTx/>
              <a:buSzTx/>
              <a:tabLst/>
              <a:defRPr/>
            </a:pPr>
            <a:r>
              <a:rPr lang="en-US" b="1" noProof="0">
                <a:solidFill>
                  <a:prstClr val="black"/>
                </a:solidFill>
                <a:latin typeface="Calibri" panose="020F0502020204030204"/>
                <a:cs typeface="Calibri"/>
              </a:rPr>
              <a:t>EARLY INITIATION OF SUBSTANCE USE</a:t>
            </a: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5" name="TextBox 1">
            <a:extLst>
              <a:ext uri="{FF2B5EF4-FFF2-40B4-BE49-F238E27FC236}">
                <a16:creationId xmlns:a16="http://schemas.microsoft.com/office/drawing/2014/main" id="{AC44A3ED-35B0-A1F3-705F-6BABAA1098E7}"/>
              </a:ext>
            </a:extLst>
          </p:cNvPr>
          <p:cNvSpPr txBox="1"/>
          <p:nvPr/>
        </p:nvSpPr>
        <p:spPr>
          <a:xfrm>
            <a:off x="3564012" y="5321199"/>
            <a:ext cx="3147900" cy="923330"/>
          </a:xfrm>
          <a:prstGeom prst="rect">
            <a:avLst/>
          </a:prstGeom>
          <a:solidFill>
            <a:schemeClr val="accent5">
              <a:lumMod val="60000"/>
              <a:lumOff val="40000"/>
            </a:schemeClr>
          </a:solidFill>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l" defTabSz="914400" rtl="0" eaLnBrk="1" fontAlgn="auto" latinLnBrk="0" hangingPunct="1">
              <a:lnSpc>
                <a:spcPct val="100000"/>
              </a:lnSpc>
              <a:spcBef>
                <a:spcPts val="0"/>
              </a:spcBef>
              <a:spcAft>
                <a:spcPts val="0"/>
              </a:spcAft>
              <a:buClrTx/>
              <a:buSzTx/>
              <a:tabLst/>
              <a:defRPr/>
            </a:pPr>
            <a:r>
              <a:rPr lang="en-US" b="1">
                <a:solidFill>
                  <a:prstClr val="black"/>
                </a:solidFill>
                <a:latin typeface="Calibri" panose="020F0502020204030204"/>
                <a:cs typeface="Calibri"/>
              </a:rPr>
              <a:t>CURRENT SUBSTANCE USE</a:t>
            </a:r>
          </a:p>
          <a:p>
            <a:pPr marR="0" lvl="0" algn="l" defTabSz="914400" rtl="0" eaLnBrk="1" fontAlgn="auto" latinLnBrk="0" hangingPunct="1">
              <a:lnSpc>
                <a:spcPct val="100000"/>
              </a:lnSpc>
              <a:spcBef>
                <a:spcPts val="0"/>
              </a:spcBef>
              <a:spcAft>
                <a:spcPts val="0"/>
              </a:spcAft>
              <a:buClrTx/>
              <a:buSzTx/>
              <a:tabLst/>
              <a:defRPr/>
            </a:pPr>
            <a:r>
              <a:rPr lang="en-US" b="1">
                <a:solidFill>
                  <a:prstClr val="black"/>
                </a:solidFill>
                <a:latin typeface="Calibri" panose="020F0502020204030204"/>
                <a:cs typeface="Calibri"/>
              </a:rPr>
              <a:t>PEER USE</a:t>
            </a:r>
          </a:p>
          <a:p>
            <a:pPr marR="0" lvl="0" algn="l" defTabSz="914400" rtl="0" eaLnBrk="1" fontAlgn="auto" latinLnBrk="0" hangingPunct="1">
              <a:lnSpc>
                <a:spcPct val="100000"/>
              </a:lnSpc>
              <a:spcBef>
                <a:spcPts val="0"/>
              </a:spcBef>
              <a:spcAft>
                <a:spcPts val="0"/>
              </a:spcAft>
              <a:buClrTx/>
              <a:buSzTx/>
              <a:tabLst/>
              <a:defRPr/>
            </a:pPr>
            <a:r>
              <a:rPr lang="en-US" b="1">
                <a:solidFill>
                  <a:prstClr val="black"/>
                </a:solidFill>
                <a:latin typeface="Calibri" panose="020F0502020204030204"/>
                <a:cs typeface="Calibri"/>
              </a:rPr>
              <a:t>CHRONIC STRESS/INSTABILITY</a:t>
            </a: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183606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3A988-0FC8-C290-CADA-5F490A6CBD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1C95CA-9852-983D-52C0-EA3878DC41F7}"/>
              </a:ext>
            </a:extLst>
          </p:cNvPr>
          <p:cNvSpPr>
            <a:spLocks noGrp="1"/>
          </p:cNvSpPr>
          <p:nvPr>
            <p:ph type="title"/>
          </p:nvPr>
        </p:nvSpPr>
        <p:spPr>
          <a:xfrm>
            <a:off x="838200" y="2262505"/>
            <a:ext cx="10515600" cy="1325563"/>
          </a:xfrm>
        </p:spPr>
        <p:txBody>
          <a:bodyPr>
            <a:normAutofit/>
          </a:bodyPr>
          <a:lstStyle/>
          <a:p>
            <a:pPr algn="ctr"/>
            <a:r>
              <a:rPr lang="en-US" sz="6600" b="1" i="1">
                <a:solidFill>
                  <a:srgbClr val="592A8A"/>
                </a:solidFill>
              </a:rPr>
              <a:t>What is addiction?</a:t>
            </a:r>
          </a:p>
        </p:txBody>
      </p:sp>
      <p:pic>
        <p:nvPicPr>
          <p:cNvPr id="3" name="Picture 2">
            <a:extLst>
              <a:ext uri="{FF2B5EF4-FFF2-40B4-BE49-F238E27FC236}">
                <a16:creationId xmlns:a16="http://schemas.microsoft.com/office/drawing/2014/main" id="{CA3E08FA-1B37-79CF-FD94-C64C97E0873B}"/>
              </a:ext>
            </a:extLst>
          </p:cNvPr>
          <p:cNvPicPr>
            <a:picLocks noChangeAspect="1"/>
          </p:cNvPicPr>
          <p:nvPr/>
        </p:nvPicPr>
        <p:blipFill>
          <a:blip r:embed="rId3"/>
          <a:stretch>
            <a:fillRect/>
          </a:stretch>
        </p:blipFill>
        <p:spPr>
          <a:xfrm>
            <a:off x="9708463" y="5641791"/>
            <a:ext cx="2483537" cy="1234362"/>
          </a:xfrm>
          <a:prstGeom prst="rect">
            <a:avLst/>
          </a:prstGeom>
        </p:spPr>
      </p:pic>
    </p:spTree>
    <p:extLst>
      <p:ext uri="{BB962C8B-B14F-4D97-AF65-F5344CB8AC3E}">
        <p14:creationId xmlns:p14="http://schemas.microsoft.com/office/powerpoint/2010/main" val="793605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67099-6B7F-490A-8241-062AEBA606C5}"/>
              </a:ext>
            </a:extLst>
          </p:cNvPr>
          <p:cNvSpPr>
            <a:spLocks noGrp="1"/>
          </p:cNvSpPr>
          <p:nvPr>
            <p:ph type="title" idx="4294967295"/>
          </p:nvPr>
        </p:nvSpPr>
        <p:spPr>
          <a:xfrm>
            <a:off x="1412081" y="-60658"/>
            <a:ext cx="9367837" cy="1189038"/>
          </a:xfrm>
          <a:prstGeom prst="rect">
            <a:avLst/>
          </a:prstGeom>
        </p:spPr>
        <p:txBody>
          <a:bodyPr>
            <a:normAutofit/>
          </a:bodyPr>
          <a:lstStyle/>
          <a:p>
            <a:pPr algn="ctr"/>
            <a:r>
              <a:rPr lang="en-US" b="1">
                <a:solidFill>
                  <a:srgbClr val="592A8A"/>
                </a:solidFill>
                <a:cs typeface="Calibri Light"/>
              </a:rPr>
              <a:t>Diagnosis of a Use Disorder - DSM5</a:t>
            </a:r>
            <a:endParaRPr lang="en-US">
              <a:solidFill>
                <a:srgbClr val="592A8A"/>
              </a:solidFill>
            </a:endParaRPr>
          </a:p>
        </p:txBody>
      </p:sp>
      <p:sp>
        <p:nvSpPr>
          <p:cNvPr id="3" name="Content Placeholder 2">
            <a:extLst>
              <a:ext uri="{FF2B5EF4-FFF2-40B4-BE49-F238E27FC236}">
                <a16:creationId xmlns:a16="http://schemas.microsoft.com/office/drawing/2014/main" id="{E11976DA-D7EF-497F-8A30-34FB905BC67E}"/>
              </a:ext>
            </a:extLst>
          </p:cNvPr>
          <p:cNvSpPr>
            <a:spLocks noGrp="1"/>
          </p:cNvSpPr>
          <p:nvPr>
            <p:ph idx="4294967295"/>
          </p:nvPr>
        </p:nvSpPr>
        <p:spPr>
          <a:xfrm>
            <a:off x="1914989" y="887661"/>
            <a:ext cx="10619270" cy="5310187"/>
          </a:xfrm>
          <a:prstGeom prst="rect">
            <a:avLst/>
          </a:prstGeom>
        </p:spPr>
        <p:txBody>
          <a:bodyPr anchor="t">
            <a:normAutofit fontScale="92500" lnSpcReduction="10000"/>
          </a:bodyPr>
          <a:lstStyle/>
          <a:p>
            <a:pPr marL="0" indent="0">
              <a:spcBef>
                <a:spcPts val="0"/>
              </a:spcBef>
              <a:buNone/>
            </a:pPr>
            <a:r>
              <a:rPr lang="en-US" sz="2400">
                <a:ea typeface="+mn-lt"/>
                <a:cs typeface="+mn-lt"/>
              </a:rPr>
              <a:t>DSM-5 guidelines for the diagnosis of a substance use disorder require that the individual have </a:t>
            </a:r>
            <a:r>
              <a:rPr lang="en-US" sz="2400" b="1">
                <a:solidFill>
                  <a:srgbClr val="592A8A"/>
                </a:solidFill>
                <a:ea typeface="+mn-lt"/>
                <a:cs typeface="+mn-lt"/>
              </a:rPr>
              <a:t>significant impairment or distress</a:t>
            </a:r>
            <a:r>
              <a:rPr lang="en-US" sz="2400">
                <a:solidFill>
                  <a:srgbClr val="592A8A"/>
                </a:solidFill>
                <a:ea typeface="+mn-lt"/>
                <a:cs typeface="+mn-lt"/>
              </a:rPr>
              <a:t> </a:t>
            </a:r>
            <a:r>
              <a:rPr lang="en-US" sz="2400">
                <a:ea typeface="+mn-lt"/>
                <a:cs typeface="+mn-lt"/>
              </a:rPr>
              <a:t>from their pattern of drug use, </a:t>
            </a:r>
          </a:p>
          <a:p>
            <a:pPr marL="0" indent="0">
              <a:spcBef>
                <a:spcPts val="0"/>
              </a:spcBef>
              <a:buNone/>
            </a:pPr>
            <a:r>
              <a:rPr lang="en-US" sz="2400">
                <a:ea typeface="+mn-lt"/>
                <a:cs typeface="+mn-lt"/>
              </a:rPr>
              <a:t>and </a:t>
            </a:r>
            <a:r>
              <a:rPr lang="en-US" sz="2400" b="1" u="sng">
                <a:solidFill>
                  <a:srgbClr val="592A8A"/>
                </a:solidFill>
                <a:ea typeface="+mn-lt"/>
                <a:cs typeface="+mn-lt"/>
              </a:rPr>
              <a:t>at least two</a:t>
            </a:r>
            <a:r>
              <a:rPr lang="en-US" sz="2400">
                <a:solidFill>
                  <a:srgbClr val="592A8A"/>
                </a:solidFill>
                <a:ea typeface="+mn-lt"/>
                <a:cs typeface="+mn-lt"/>
              </a:rPr>
              <a:t> </a:t>
            </a:r>
            <a:r>
              <a:rPr lang="en-US" sz="2400">
                <a:ea typeface="+mn-lt"/>
                <a:cs typeface="+mn-lt"/>
              </a:rPr>
              <a:t>of the symptoms listed below in a 12-month period</a:t>
            </a:r>
            <a:endParaRPr lang="en-US" sz="2400">
              <a:cs typeface="Calibri"/>
            </a:endParaRPr>
          </a:p>
          <a:p>
            <a:pPr marL="0" indent="0">
              <a:buNone/>
            </a:pPr>
            <a:endParaRPr lang="en-US" sz="2400">
              <a:ea typeface="+mn-lt"/>
              <a:cs typeface="+mn-lt"/>
            </a:endParaRPr>
          </a:p>
          <a:p>
            <a:pPr marL="914400" lvl="1" indent="-317500">
              <a:buAutoNum type="arabicParenR"/>
            </a:pPr>
            <a:r>
              <a:rPr lang="en-US" sz="2000" b="1">
                <a:ea typeface="+mn-lt"/>
                <a:cs typeface="+mn-lt"/>
              </a:rPr>
              <a:t>Using more, or for longer, than planned</a:t>
            </a:r>
            <a:endParaRPr lang="en-US" sz="2000" b="1">
              <a:cs typeface="Calibri" panose="020F0502020204030204"/>
            </a:endParaRPr>
          </a:p>
          <a:p>
            <a:pPr marL="914400" lvl="1" indent="-317500">
              <a:buAutoNum type="arabicParenR"/>
            </a:pPr>
            <a:r>
              <a:rPr lang="en-US" sz="2000" b="1">
                <a:ea typeface="+mn-lt"/>
                <a:cs typeface="+mn-lt"/>
              </a:rPr>
              <a:t>Inability to cut down</a:t>
            </a:r>
            <a:endParaRPr lang="en-US" sz="2000" b="1">
              <a:cs typeface="Calibri" panose="020F0502020204030204"/>
            </a:endParaRPr>
          </a:p>
          <a:p>
            <a:pPr marL="914400" lvl="1" indent="-317500">
              <a:buAutoNum type="arabicParenR"/>
            </a:pPr>
            <a:r>
              <a:rPr lang="en-US" sz="2000" b="1">
                <a:ea typeface="+mn-lt"/>
                <a:cs typeface="+mn-lt"/>
              </a:rPr>
              <a:t>Spending substantial amount of the day obtaining, using, or recovering </a:t>
            </a:r>
            <a:endParaRPr lang="en-US" sz="2000" b="1">
              <a:cs typeface="Calibri" panose="020F0502020204030204"/>
            </a:endParaRPr>
          </a:p>
          <a:p>
            <a:pPr marL="914400" lvl="1" indent="-317500">
              <a:buAutoNum type="arabicParenR"/>
            </a:pPr>
            <a:endParaRPr lang="en-US" sz="2000" b="1">
              <a:ea typeface="+mn-lt"/>
              <a:cs typeface="+mn-lt"/>
            </a:endParaRPr>
          </a:p>
          <a:p>
            <a:pPr marL="914400" lvl="1" indent="-317500">
              <a:buAutoNum type="arabicParenR"/>
            </a:pPr>
            <a:r>
              <a:rPr lang="en-US" sz="2000" b="1">
                <a:ea typeface="+mn-lt"/>
                <a:cs typeface="+mn-lt"/>
              </a:rPr>
              <a:t>Inability to meet important obligations</a:t>
            </a:r>
            <a:endParaRPr lang="en-US" sz="2000" b="1">
              <a:cs typeface="Calibri" panose="020F0502020204030204"/>
            </a:endParaRPr>
          </a:p>
          <a:p>
            <a:pPr marL="914400" lvl="1" indent="-317500">
              <a:buAutoNum type="arabicParenR"/>
            </a:pPr>
            <a:r>
              <a:rPr lang="en-US" sz="2000" b="1">
                <a:ea typeface="+mn-lt"/>
                <a:cs typeface="+mn-lt"/>
              </a:rPr>
              <a:t>Persistent usage despite frequent problems </a:t>
            </a:r>
            <a:endParaRPr lang="en-US" sz="2000" b="1">
              <a:cs typeface="Calibri" panose="020F0502020204030204"/>
            </a:endParaRPr>
          </a:p>
          <a:p>
            <a:pPr marL="914400" lvl="1" indent="-317500">
              <a:buAutoNum type="arabicParenR"/>
            </a:pPr>
            <a:r>
              <a:rPr lang="en-US" sz="2000" b="1">
                <a:ea typeface="+mn-lt"/>
                <a:cs typeface="+mn-lt"/>
              </a:rPr>
              <a:t>Giving up or cutting back on important activities </a:t>
            </a:r>
            <a:endParaRPr lang="en-US" sz="2000" b="1">
              <a:cs typeface="Calibri" panose="020F0502020204030204"/>
            </a:endParaRPr>
          </a:p>
          <a:p>
            <a:pPr marL="914400" lvl="1" indent="-317500">
              <a:buAutoNum type="arabicParenR"/>
            </a:pPr>
            <a:r>
              <a:rPr lang="en-US" sz="2000" b="1">
                <a:ea typeface="+mn-lt"/>
                <a:cs typeface="+mn-lt"/>
              </a:rPr>
              <a:t>Using in physically hazardous situations, or usage causing harm</a:t>
            </a:r>
            <a:endParaRPr lang="en-US" sz="2000" b="1">
              <a:cs typeface="Calibri" panose="020F0502020204030204"/>
            </a:endParaRPr>
          </a:p>
          <a:p>
            <a:pPr marL="914400" lvl="1" indent="-317500">
              <a:buAutoNum type="arabicParenR"/>
            </a:pPr>
            <a:r>
              <a:rPr lang="en-US" sz="2000" b="1">
                <a:ea typeface="+mn-lt"/>
                <a:cs typeface="+mn-lt"/>
              </a:rPr>
              <a:t>Persistent use worsening a physical or mental problem</a:t>
            </a:r>
            <a:endParaRPr lang="en-US" sz="2000" b="1">
              <a:cs typeface="Calibri" panose="020F0502020204030204"/>
            </a:endParaRPr>
          </a:p>
          <a:p>
            <a:pPr marL="914400" lvl="1" indent="-317500">
              <a:buAutoNum type="arabicParenR"/>
            </a:pPr>
            <a:endParaRPr lang="en-US" sz="2000" b="1">
              <a:ea typeface="+mn-lt"/>
              <a:cs typeface="+mn-lt"/>
            </a:endParaRPr>
          </a:p>
          <a:p>
            <a:pPr marL="914400" lvl="1" indent="-317500">
              <a:buAutoNum type="arabicParenR"/>
            </a:pPr>
            <a:r>
              <a:rPr lang="en-US" sz="2000" b="1">
                <a:ea typeface="+mn-lt"/>
                <a:cs typeface="+mn-lt"/>
              </a:rPr>
              <a:t>Cravings </a:t>
            </a:r>
          </a:p>
          <a:p>
            <a:pPr marL="914400" lvl="1" indent="-317500">
              <a:buAutoNum type="arabicParenR"/>
            </a:pPr>
            <a:r>
              <a:rPr lang="en-US" sz="2000" b="1">
                <a:ea typeface="+mn-lt"/>
                <a:cs typeface="+mn-lt"/>
              </a:rPr>
              <a:t>Tolerance</a:t>
            </a:r>
            <a:endParaRPr lang="en-US" sz="2000" b="1">
              <a:cs typeface="Calibri" panose="020F0502020204030204"/>
            </a:endParaRPr>
          </a:p>
          <a:p>
            <a:pPr marL="914400" lvl="1" indent="-317500">
              <a:buAutoNum type="arabicParenR"/>
            </a:pPr>
            <a:r>
              <a:rPr lang="en-US" sz="2000" b="1">
                <a:ea typeface="+mn-lt"/>
                <a:cs typeface="+mn-lt"/>
              </a:rPr>
              <a:t>Withdrawal</a:t>
            </a:r>
            <a:endParaRPr lang="en-US" sz="2000" b="1">
              <a:cs typeface="Calibri" panose="020F0502020204030204"/>
            </a:endParaRPr>
          </a:p>
          <a:p>
            <a:pPr marL="457200" indent="-457200">
              <a:buAutoNum type="arabicParenR"/>
            </a:pPr>
            <a:endParaRPr lang="en-US" sz="2600">
              <a:cs typeface="Calibri"/>
            </a:endParaRPr>
          </a:p>
          <a:p>
            <a:pPr>
              <a:buFont typeface="Wingdings" panose="020B0604020202020204" pitchFamily="34" charset="0"/>
              <a:buChar char="Ø"/>
            </a:pPr>
            <a:endParaRPr lang="en-US" sz="3800" b="1">
              <a:solidFill>
                <a:schemeClr val="accent6"/>
              </a:solidFill>
              <a:cs typeface="Calibri" panose="020F0502020204030204"/>
            </a:endParaRPr>
          </a:p>
        </p:txBody>
      </p:sp>
      <p:sp>
        <p:nvSpPr>
          <p:cNvPr id="4" name="TextBox 3">
            <a:extLst>
              <a:ext uri="{FF2B5EF4-FFF2-40B4-BE49-F238E27FC236}">
                <a16:creationId xmlns:a16="http://schemas.microsoft.com/office/drawing/2014/main" id="{7B9DB68B-1FAF-D9A7-A955-1BF9E490200E}"/>
              </a:ext>
            </a:extLst>
          </p:cNvPr>
          <p:cNvSpPr txBox="1"/>
          <p:nvPr/>
        </p:nvSpPr>
        <p:spPr>
          <a:xfrm>
            <a:off x="216478" y="2373161"/>
            <a:ext cx="1698511" cy="461665"/>
          </a:xfrm>
          <a:prstGeom prst="rect">
            <a:avLst/>
          </a:prstGeom>
          <a:solidFill>
            <a:schemeClr val="accent5">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lIns="91440" tIns="45720" rIns="91440" bIns="45720" rtlCol="0" anchor="t">
            <a:spAutoFit/>
          </a:bodyPr>
          <a:lstStyle/>
          <a:p>
            <a:pPr algn="ctr"/>
            <a:r>
              <a:rPr lang="en-US" sz="2400" b="1"/>
              <a:t>CONTROL</a:t>
            </a:r>
          </a:p>
        </p:txBody>
      </p:sp>
      <p:sp>
        <p:nvSpPr>
          <p:cNvPr id="6" name="TextBox 5">
            <a:extLst>
              <a:ext uri="{FF2B5EF4-FFF2-40B4-BE49-F238E27FC236}">
                <a16:creationId xmlns:a16="http://schemas.microsoft.com/office/drawing/2014/main" id="{9B2A02D7-003C-CD7E-C189-9CECC286BEF0}"/>
              </a:ext>
            </a:extLst>
          </p:cNvPr>
          <p:cNvSpPr txBox="1"/>
          <p:nvPr/>
        </p:nvSpPr>
        <p:spPr>
          <a:xfrm>
            <a:off x="57508" y="3823845"/>
            <a:ext cx="2354222" cy="400110"/>
          </a:xfrm>
          <a:prstGeom prst="rect">
            <a:avLst/>
          </a:prstGeom>
          <a:solidFill>
            <a:schemeClr val="accent5">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lIns="91440" tIns="45720" rIns="91440" bIns="45720" rtlCol="0" anchor="t">
            <a:spAutoFit/>
          </a:bodyPr>
          <a:lstStyle/>
          <a:p>
            <a:pPr algn="ctr"/>
            <a:r>
              <a:rPr lang="en-US" sz="2000" b="1"/>
              <a:t>CONSEQUENCES</a:t>
            </a:r>
            <a:endParaRPr lang="en-US" sz="2400" b="1"/>
          </a:p>
        </p:txBody>
      </p:sp>
      <p:sp>
        <p:nvSpPr>
          <p:cNvPr id="8" name="TextBox 7">
            <a:extLst>
              <a:ext uri="{FF2B5EF4-FFF2-40B4-BE49-F238E27FC236}">
                <a16:creationId xmlns:a16="http://schemas.microsoft.com/office/drawing/2014/main" id="{81A060EA-2AF5-2CF6-D1DA-B56AC9919459}"/>
              </a:ext>
            </a:extLst>
          </p:cNvPr>
          <p:cNvSpPr txBox="1"/>
          <p:nvPr/>
        </p:nvSpPr>
        <p:spPr>
          <a:xfrm>
            <a:off x="216478" y="5234156"/>
            <a:ext cx="1516487" cy="461665"/>
          </a:xfrm>
          <a:prstGeom prst="rect">
            <a:avLst/>
          </a:prstGeom>
          <a:solidFill>
            <a:schemeClr val="accent5">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lIns="91440" tIns="45720" rIns="91440" bIns="45720" rtlCol="0" anchor="t">
            <a:spAutoFit/>
          </a:bodyPr>
          <a:lstStyle/>
          <a:p>
            <a:pPr algn="ctr"/>
            <a:r>
              <a:rPr lang="en-US" sz="2400" b="1"/>
              <a:t>CRAVING</a:t>
            </a:r>
          </a:p>
        </p:txBody>
      </p:sp>
      <p:sp>
        <p:nvSpPr>
          <p:cNvPr id="7" name="TextBox 1">
            <a:extLst>
              <a:ext uri="{FF2B5EF4-FFF2-40B4-BE49-F238E27FC236}">
                <a16:creationId xmlns:a16="http://schemas.microsoft.com/office/drawing/2014/main" id="{11625F2A-20F4-A4E0-23ED-057DA2BC2800}"/>
              </a:ext>
            </a:extLst>
          </p:cNvPr>
          <p:cNvSpPr txBox="1"/>
          <p:nvPr/>
        </p:nvSpPr>
        <p:spPr>
          <a:xfrm>
            <a:off x="4660900" y="5002938"/>
            <a:ext cx="2870198" cy="1512209"/>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285750" indent="-285750">
              <a:lnSpc>
                <a:spcPct val="90000"/>
              </a:lnSpc>
              <a:spcBef>
                <a:spcPts val="1000"/>
              </a:spcBef>
              <a:buFont typeface="Wingdings,Sans-Serif"/>
              <a:buChar char="Ø"/>
            </a:pPr>
            <a:r>
              <a:rPr lang="en-US" sz="2800" b="1">
                <a:solidFill>
                  <a:schemeClr val="accent5">
                    <a:lumMod val="40000"/>
                    <a:lumOff val="60000"/>
                  </a:schemeClr>
                </a:solidFill>
                <a:ea typeface="+mn-lt"/>
                <a:cs typeface="+mn-lt"/>
              </a:rPr>
              <a:t>MILD 2-3</a:t>
            </a:r>
          </a:p>
          <a:p>
            <a:pPr marL="285750" indent="-285750">
              <a:lnSpc>
                <a:spcPct val="90000"/>
              </a:lnSpc>
              <a:spcBef>
                <a:spcPts val="1000"/>
              </a:spcBef>
              <a:buFont typeface="Wingdings,Sans-Serif"/>
              <a:buChar char="Ø"/>
            </a:pPr>
            <a:r>
              <a:rPr lang="en-US" sz="2800" b="1">
                <a:solidFill>
                  <a:schemeClr val="accent5">
                    <a:lumMod val="60000"/>
                    <a:lumOff val="40000"/>
                  </a:schemeClr>
                </a:solidFill>
                <a:ea typeface="+mn-lt"/>
                <a:cs typeface="+mn-lt"/>
              </a:rPr>
              <a:t>MODERATE 4-5</a:t>
            </a:r>
          </a:p>
          <a:p>
            <a:pPr marL="285750" indent="-285750">
              <a:lnSpc>
                <a:spcPct val="90000"/>
              </a:lnSpc>
              <a:spcBef>
                <a:spcPts val="1000"/>
              </a:spcBef>
              <a:buFont typeface="Wingdings,Sans-Serif"/>
              <a:buChar char="Ø"/>
            </a:pPr>
            <a:r>
              <a:rPr lang="en-US" sz="2800" b="1">
                <a:solidFill>
                  <a:srgbClr val="592A8A"/>
                </a:solidFill>
                <a:ea typeface="+mn-lt"/>
                <a:cs typeface="+mn-lt"/>
              </a:rPr>
              <a:t>SEVERE 6+</a:t>
            </a:r>
            <a:endParaRPr lang="en-US" sz="2800" b="1">
              <a:solidFill>
                <a:srgbClr val="592A8A"/>
              </a:solidFill>
            </a:endParaRPr>
          </a:p>
        </p:txBody>
      </p:sp>
      <p:pic>
        <p:nvPicPr>
          <p:cNvPr id="5" name="Picture 4">
            <a:extLst>
              <a:ext uri="{FF2B5EF4-FFF2-40B4-BE49-F238E27FC236}">
                <a16:creationId xmlns:a16="http://schemas.microsoft.com/office/drawing/2014/main" id="{AF6395C3-C2BA-29ED-52BD-BB141AAF2DEE}"/>
              </a:ext>
            </a:extLst>
          </p:cNvPr>
          <p:cNvPicPr>
            <a:picLocks noChangeAspect="1"/>
          </p:cNvPicPr>
          <p:nvPr/>
        </p:nvPicPr>
        <p:blipFill>
          <a:blip r:embed="rId3"/>
          <a:stretch>
            <a:fillRect/>
          </a:stretch>
        </p:blipFill>
        <p:spPr>
          <a:xfrm>
            <a:off x="9708463" y="5641791"/>
            <a:ext cx="2483537" cy="1234362"/>
          </a:xfrm>
          <a:prstGeom prst="rect">
            <a:avLst/>
          </a:prstGeom>
        </p:spPr>
      </p:pic>
      <p:sp>
        <p:nvSpPr>
          <p:cNvPr id="9" name="TextBox 8">
            <a:extLst>
              <a:ext uri="{FF2B5EF4-FFF2-40B4-BE49-F238E27FC236}">
                <a16:creationId xmlns:a16="http://schemas.microsoft.com/office/drawing/2014/main" id="{311626CC-786F-035C-2CAF-B81A388D36A9}"/>
              </a:ext>
            </a:extLst>
          </p:cNvPr>
          <p:cNvSpPr txBox="1"/>
          <p:nvPr/>
        </p:nvSpPr>
        <p:spPr>
          <a:xfrm>
            <a:off x="368968" y="6396702"/>
            <a:ext cx="2042762" cy="369332"/>
          </a:xfrm>
          <a:prstGeom prst="rect">
            <a:avLst/>
          </a:prstGeom>
          <a:noFill/>
        </p:spPr>
        <p:txBody>
          <a:bodyPr wrap="square" rtlCol="0">
            <a:spAutoFit/>
          </a:bodyPr>
          <a:lstStyle/>
          <a:p>
            <a:r>
              <a:rPr lang="en-US"/>
              <a:t>Source: APA, 2022</a:t>
            </a:r>
          </a:p>
        </p:txBody>
      </p:sp>
    </p:spTree>
    <p:extLst>
      <p:ext uri="{BB962C8B-B14F-4D97-AF65-F5344CB8AC3E}">
        <p14:creationId xmlns:p14="http://schemas.microsoft.com/office/powerpoint/2010/main" val="11303170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E3AD0A-B65C-960E-F167-2A2D2A8A0BBF}"/>
              </a:ext>
            </a:extLst>
          </p:cNvPr>
          <p:cNvSpPr txBox="1">
            <a:spLocks/>
          </p:cNvSpPr>
          <p:nvPr/>
        </p:nvSpPr>
        <p:spPr>
          <a:xfrm>
            <a:off x="1494906" y="293310"/>
            <a:ext cx="9367837" cy="11890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rgbClr val="592A8A"/>
                </a:solidFill>
                <a:cs typeface="Calibri Light"/>
              </a:rPr>
              <a:t>Signs of a Use Disorder – DSM5 criteria</a:t>
            </a:r>
            <a:endParaRPr lang="en-US" b="1">
              <a:solidFill>
                <a:srgbClr val="592A8A"/>
              </a:solidFill>
              <a:ea typeface="Calibri Light"/>
              <a:cs typeface="Calibri Light"/>
            </a:endParaRPr>
          </a:p>
        </p:txBody>
      </p:sp>
      <p:sp>
        <p:nvSpPr>
          <p:cNvPr id="4" name="TextBox 3">
            <a:extLst>
              <a:ext uri="{FF2B5EF4-FFF2-40B4-BE49-F238E27FC236}">
                <a16:creationId xmlns:a16="http://schemas.microsoft.com/office/drawing/2014/main" id="{9C1C6021-E4EB-8977-2EAA-B706E4EE606F}"/>
              </a:ext>
            </a:extLst>
          </p:cNvPr>
          <p:cNvSpPr txBox="1"/>
          <p:nvPr/>
        </p:nvSpPr>
        <p:spPr>
          <a:xfrm>
            <a:off x="877956" y="1764195"/>
            <a:ext cx="7586869" cy="769441"/>
          </a:xfrm>
          <a:prstGeom prst="rect">
            <a:avLst/>
          </a:prstGeom>
          <a:solidFill>
            <a:schemeClr val="accent5">
              <a:lumMod val="40000"/>
              <a:lumOff val="60000"/>
            </a:schemeClr>
          </a:solidFill>
        </p:spPr>
        <p:style>
          <a:lnRef idx="2">
            <a:schemeClr val="accent4">
              <a:shade val="15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solidFill>
                  <a:srgbClr val="000000"/>
                </a:solidFill>
                <a:cs typeface="Calibri"/>
              </a:rPr>
              <a:t>Is there a </a:t>
            </a:r>
            <a:r>
              <a:rPr lang="en-US" sz="4400" b="1" i="1">
                <a:solidFill>
                  <a:schemeClr val="tx1"/>
                </a:solidFill>
                <a:cs typeface="Calibri"/>
              </a:rPr>
              <a:t>CRAVING</a:t>
            </a:r>
            <a:r>
              <a:rPr lang="en-US" sz="4000">
                <a:solidFill>
                  <a:srgbClr val="000000"/>
                </a:solidFill>
                <a:cs typeface="Calibri"/>
              </a:rPr>
              <a:t> for use?</a:t>
            </a:r>
            <a:endParaRPr lang="en-US" sz="4000">
              <a:solidFill>
                <a:srgbClr val="000000"/>
              </a:solidFill>
            </a:endParaRPr>
          </a:p>
        </p:txBody>
      </p:sp>
      <p:sp>
        <p:nvSpPr>
          <p:cNvPr id="7" name="TextBox 6">
            <a:extLst>
              <a:ext uri="{FF2B5EF4-FFF2-40B4-BE49-F238E27FC236}">
                <a16:creationId xmlns:a16="http://schemas.microsoft.com/office/drawing/2014/main" id="{C0CF34F4-58D7-DBAE-082B-78EAD7455D39}"/>
              </a:ext>
            </a:extLst>
          </p:cNvPr>
          <p:cNvSpPr txBox="1"/>
          <p:nvPr/>
        </p:nvSpPr>
        <p:spPr>
          <a:xfrm>
            <a:off x="1691640" y="3333748"/>
            <a:ext cx="9005453" cy="1384995"/>
          </a:xfrm>
          <a:prstGeom prst="rect">
            <a:avLst/>
          </a:prstGeom>
          <a:solidFill>
            <a:schemeClr val="accent5">
              <a:lumMod val="40000"/>
              <a:lumOff val="60000"/>
            </a:schemeClr>
          </a:solidFill>
        </p:spPr>
        <p:style>
          <a:lnRef idx="2">
            <a:schemeClr val="accent4">
              <a:shade val="15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a:solidFill>
                  <a:srgbClr val="000000"/>
                </a:solidFill>
                <a:cs typeface="Calibri"/>
              </a:rPr>
              <a:t>Have there been </a:t>
            </a:r>
            <a:r>
              <a:rPr lang="en-US" sz="4400" b="1" i="1">
                <a:solidFill>
                  <a:schemeClr val="tx1"/>
                </a:solidFill>
                <a:cs typeface="Calibri"/>
              </a:rPr>
              <a:t>CONSEQUENCES</a:t>
            </a:r>
            <a:r>
              <a:rPr lang="en-US" sz="4000">
                <a:solidFill>
                  <a:srgbClr val="000000"/>
                </a:solidFill>
                <a:cs typeface="Calibri"/>
              </a:rPr>
              <a:t> from continued use?</a:t>
            </a:r>
            <a:endParaRPr lang="en-US" sz="4000">
              <a:solidFill>
                <a:srgbClr val="000000"/>
              </a:solidFill>
            </a:endParaRPr>
          </a:p>
        </p:txBody>
      </p:sp>
      <p:sp>
        <p:nvSpPr>
          <p:cNvPr id="8" name="TextBox 7">
            <a:extLst>
              <a:ext uri="{FF2B5EF4-FFF2-40B4-BE49-F238E27FC236}">
                <a16:creationId xmlns:a16="http://schemas.microsoft.com/office/drawing/2014/main" id="{0D91D572-E4D9-668E-B123-EC7605AA67AA}"/>
              </a:ext>
            </a:extLst>
          </p:cNvPr>
          <p:cNvSpPr txBox="1"/>
          <p:nvPr/>
        </p:nvSpPr>
        <p:spPr>
          <a:xfrm>
            <a:off x="3718891" y="5524500"/>
            <a:ext cx="7586869" cy="769441"/>
          </a:xfrm>
          <a:prstGeom prst="rect">
            <a:avLst/>
          </a:prstGeom>
          <a:solidFill>
            <a:schemeClr val="accent5">
              <a:lumMod val="40000"/>
              <a:lumOff val="60000"/>
            </a:schemeClr>
          </a:solidFill>
        </p:spPr>
        <p:style>
          <a:lnRef idx="2">
            <a:schemeClr val="accent4">
              <a:shade val="15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solidFill>
                  <a:srgbClr val="000000"/>
                </a:solidFill>
                <a:cs typeface="Calibri"/>
              </a:rPr>
              <a:t>Is there a loss of </a:t>
            </a:r>
            <a:r>
              <a:rPr lang="en-US" sz="4400" b="1" i="1">
                <a:solidFill>
                  <a:schemeClr val="tx1"/>
                </a:solidFill>
                <a:cs typeface="Calibri"/>
              </a:rPr>
              <a:t>CONTROL</a:t>
            </a:r>
            <a:r>
              <a:rPr lang="en-US" sz="4000">
                <a:solidFill>
                  <a:srgbClr val="000000"/>
                </a:solidFill>
                <a:cs typeface="Calibri"/>
              </a:rPr>
              <a:t>?</a:t>
            </a:r>
          </a:p>
        </p:txBody>
      </p:sp>
      <p:sp>
        <p:nvSpPr>
          <p:cNvPr id="2" name="TextBox 5">
            <a:extLst>
              <a:ext uri="{FF2B5EF4-FFF2-40B4-BE49-F238E27FC236}">
                <a16:creationId xmlns:a16="http://schemas.microsoft.com/office/drawing/2014/main" id="{69953436-C6CB-4C1D-816C-C5CEAE561587}"/>
              </a:ext>
            </a:extLst>
          </p:cNvPr>
          <p:cNvSpPr txBox="1"/>
          <p:nvPr/>
        </p:nvSpPr>
        <p:spPr>
          <a:xfrm>
            <a:off x="2650842" y="3025971"/>
            <a:ext cx="7087048" cy="2000548"/>
          </a:xfrm>
          <a:prstGeom prst="rect">
            <a:avLst/>
          </a:prstGeom>
          <a:solidFill>
            <a:srgbClr val="592A8A"/>
          </a:solidFill>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dirty="0"/>
              <a:t>Continued use </a:t>
            </a:r>
            <a:r>
              <a:rPr lang="en-US" sz="4000" b="1" dirty="0"/>
              <a:t>DESPITE</a:t>
            </a:r>
            <a:r>
              <a:rPr lang="en-US" sz="3600" dirty="0"/>
              <a:t> </a:t>
            </a:r>
            <a:r>
              <a:rPr lang="en-US" sz="3600" dirty="0">
                <a:ea typeface="+mn-lt"/>
                <a:cs typeface="+mn-lt"/>
              </a:rPr>
              <a:t>harmful consequences is a </a:t>
            </a:r>
            <a:endParaRPr lang="en-US" sz="4000" dirty="0">
              <a:solidFill>
                <a:srgbClr val="FF0000"/>
              </a:solidFill>
              <a:ea typeface="+mn-lt"/>
              <a:cs typeface="+mn-lt"/>
            </a:endParaRPr>
          </a:p>
          <a:p>
            <a:pPr algn="ctr"/>
            <a:r>
              <a:rPr lang="en-US" sz="4800" i="1" dirty="0">
                <a:solidFill>
                  <a:schemeClr val="tx1">
                    <a:lumMod val="50000"/>
                    <a:lumOff val="50000"/>
                  </a:schemeClr>
                </a:solidFill>
                <a:latin typeface="Arial Black"/>
                <a:ea typeface="+mn-lt"/>
                <a:cs typeface="+mn-lt"/>
              </a:rPr>
              <a:t>PRIMARY FEATURE</a:t>
            </a:r>
          </a:p>
        </p:txBody>
      </p:sp>
    </p:spTree>
    <p:extLst>
      <p:ext uri="{BB962C8B-B14F-4D97-AF65-F5344CB8AC3E}">
        <p14:creationId xmlns:p14="http://schemas.microsoft.com/office/powerpoint/2010/main" val="270201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AB38E0-8748-9A14-DDDD-DE35DB9DE3ED}"/>
              </a:ext>
            </a:extLst>
          </p:cNvPr>
          <p:cNvSpPr txBox="1">
            <a:spLocks noRot="1" noChangeArrowheads="1"/>
          </p:cNvSpPr>
          <p:nvPr/>
        </p:nvSpPr>
        <p:spPr>
          <a:xfrm>
            <a:off x="849526" y="197147"/>
            <a:ext cx="10351659" cy="75199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b="1">
                <a:solidFill>
                  <a:srgbClr val="592A8A"/>
                </a:solidFill>
                <a:cs typeface="Calibri Light"/>
              </a:rPr>
              <a:t>Acute and Chronic Substance Use: </a:t>
            </a:r>
          </a:p>
          <a:p>
            <a:pPr>
              <a:defRPr/>
            </a:pPr>
            <a:r>
              <a:rPr lang="en-US" b="1">
                <a:solidFill>
                  <a:srgbClr val="592A8A"/>
                </a:solidFill>
                <a:cs typeface="Calibri Light"/>
              </a:rPr>
              <a:t>Pathway to Addiction AND WITHDRAWAL</a:t>
            </a:r>
          </a:p>
        </p:txBody>
      </p:sp>
      <p:sp>
        <p:nvSpPr>
          <p:cNvPr id="4" name="Line 3">
            <a:extLst>
              <a:ext uri="{FF2B5EF4-FFF2-40B4-BE49-F238E27FC236}">
                <a16:creationId xmlns:a16="http://schemas.microsoft.com/office/drawing/2014/main" id="{B215101B-CD83-622B-E330-D0F8434E076C}"/>
              </a:ext>
            </a:extLst>
          </p:cNvPr>
          <p:cNvSpPr>
            <a:spLocks noChangeShapeType="1"/>
          </p:cNvSpPr>
          <p:nvPr/>
        </p:nvSpPr>
        <p:spPr bwMode="auto">
          <a:xfrm>
            <a:off x="1879600" y="6172200"/>
            <a:ext cx="92456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 name="Rectangle 4">
            <a:extLst>
              <a:ext uri="{FF2B5EF4-FFF2-40B4-BE49-F238E27FC236}">
                <a16:creationId xmlns:a16="http://schemas.microsoft.com/office/drawing/2014/main" id="{9A36D8D5-783D-1E49-F1C6-14661EF2658E}"/>
              </a:ext>
            </a:extLst>
          </p:cNvPr>
          <p:cNvSpPr>
            <a:spLocks noChangeArrowheads="1"/>
          </p:cNvSpPr>
          <p:nvPr/>
        </p:nvSpPr>
        <p:spPr bwMode="auto">
          <a:xfrm>
            <a:off x="660400" y="1676400"/>
            <a:ext cx="10769600" cy="1600200"/>
          </a:xfrm>
          <a:prstGeom prst="rect">
            <a:avLst/>
          </a:prstGeom>
          <a:solidFill>
            <a:srgbClr val="592A8A"/>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6" name="Rectangle 5">
            <a:extLst>
              <a:ext uri="{FF2B5EF4-FFF2-40B4-BE49-F238E27FC236}">
                <a16:creationId xmlns:a16="http://schemas.microsoft.com/office/drawing/2014/main" id="{90416CF4-FA36-BD4F-DF9D-34FDDC433D1F}"/>
              </a:ext>
            </a:extLst>
          </p:cNvPr>
          <p:cNvSpPr>
            <a:spLocks noChangeArrowheads="1"/>
          </p:cNvSpPr>
          <p:nvPr/>
        </p:nvSpPr>
        <p:spPr bwMode="auto">
          <a:xfrm>
            <a:off x="640556" y="4572000"/>
            <a:ext cx="10769600" cy="1676400"/>
          </a:xfrm>
          <a:prstGeom prst="rect">
            <a:avLst/>
          </a:prstGeom>
          <a:solidFill>
            <a:srgbClr val="FFC0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7" name="Text Box 6">
            <a:extLst>
              <a:ext uri="{FF2B5EF4-FFF2-40B4-BE49-F238E27FC236}">
                <a16:creationId xmlns:a16="http://schemas.microsoft.com/office/drawing/2014/main" id="{82BDD9E4-24CB-6F5A-E841-C3F36DB1A70D}"/>
              </a:ext>
            </a:extLst>
          </p:cNvPr>
          <p:cNvSpPr txBox="1">
            <a:spLocks noChangeArrowheads="1"/>
          </p:cNvSpPr>
          <p:nvPr/>
        </p:nvSpPr>
        <p:spPr bwMode="auto">
          <a:xfrm rot="16200000">
            <a:off x="247233" y="5138886"/>
            <a:ext cx="1706868"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Arial" charset="0"/>
                <a:ea typeface="+mn-ea"/>
                <a:cs typeface="Arial" charset="0"/>
              </a:rPr>
              <a:t>Withdrawal</a:t>
            </a:r>
          </a:p>
        </p:txBody>
      </p:sp>
      <p:sp>
        <p:nvSpPr>
          <p:cNvPr id="9" name="Text Box 7">
            <a:extLst>
              <a:ext uri="{FF2B5EF4-FFF2-40B4-BE49-F238E27FC236}">
                <a16:creationId xmlns:a16="http://schemas.microsoft.com/office/drawing/2014/main" id="{6C0D2B36-AB53-547B-9528-AA7AF9CC1D21}"/>
              </a:ext>
            </a:extLst>
          </p:cNvPr>
          <p:cNvSpPr txBox="1">
            <a:spLocks noChangeArrowheads="1"/>
          </p:cNvSpPr>
          <p:nvPr/>
        </p:nvSpPr>
        <p:spPr bwMode="auto">
          <a:xfrm rot="16200000">
            <a:off x="510289" y="3680768"/>
            <a:ext cx="1176524"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Arial" charset="0"/>
                <a:ea typeface="+mn-ea"/>
                <a:cs typeface="Arial" charset="0"/>
              </a:rPr>
              <a:t>Normal</a:t>
            </a:r>
          </a:p>
        </p:txBody>
      </p:sp>
      <p:sp>
        <p:nvSpPr>
          <p:cNvPr id="10" name="Text Box 8">
            <a:extLst>
              <a:ext uri="{FF2B5EF4-FFF2-40B4-BE49-F238E27FC236}">
                <a16:creationId xmlns:a16="http://schemas.microsoft.com/office/drawing/2014/main" id="{D5360C08-A128-7403-D6E3-ED324B7F7B2C}"/>
              </a:ext>
            </a:extLst>
          </p:cNvPr>
          <p:cNvSpPr txBox="1">
            <a:spLocks noChangeArrowheads="1"/>
          </p:cNvSpPr>
          <p:nvPr/>
        </p:nvSpPr>
        <p:spPr bwMode="auto">
          <a:xfrm rot="16200000">
            <a:off x="390214" y="2244874"/>
            <a:ext cx="1416674"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Arial" charset="0"/>
                <a:ea typeface="+mn-ea"/>
                <a:cs typeface="Arial" charset="0"/>
              </a:rPr>
              <a:t>Euphoria</a:t>
            </a:r>
          </a:p>
        </p:txBody>
      </p:sp>
      <p:sp>
        <p:nvSpPr>
          <p:cNvPr id="11" name="Text Box 9">
            <a:extLst>
              <a:ext uri="{FF2B5EF4-FFF2-40B4-BE49-F238E27FC236}">
                <a16:creationId xmlns:a16="http://schemas.microsoft.com/office/drawing/2014/main" id="{A4DB7D1E-E155-5343-24DB-BD21CA747F03}"/>
              </a:ext>
            </a:extLst>
          </p:cNvPr>
          <p:cNvSpPr txBox="1">
            <a:spLocks noChangeArrowheads="1"/>
          </p:cNvSpPr>
          <p:nvPr/>
        </p:nvSpPr>
        <p:spPr bwMode="auto">
          <a:xfrm>
            <a:off x="8280401" y="6199188"/>
            <a:ext cx="184731"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13" name="Line 11">
            <a:extLst>
              <a:ext uri="{FF2B5EF4-FFF2-40B4-BE49-F238E27FC236}">
                <a16:creationId xmlns:a16="http://schemas.microsoft.com/office/drawing/2014/main" id="{575D2A5B-BF2B-035B-90DE-533677BE4C97}"/>
              </a:ext>
            </a:extLst>
          </p:cNvPr>
          <p:cNvSpPr>
            <a:spLocks noChangeShapeType="1"/>
          </p:cNvSpPr>
          <p:nvPr/>
        </p:nvSpPr>
        <p:spPr bwMode="auto">
          <a:xfrm>
            <a:off x="660400" y="3200400"/>
            <a:ext cx="0" cy="1371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4" name="Line 12">
            <a:extLst>
              <a:ext uri="{FF2B5EF4-FFF2-40B4-BE49-F238E27FC236}">
                <a16:creationId xmlns:a16="http://schemas.microsoft.com/office/drawing/2014/main" id="{2D5B23C6-6C47-EA53-B92D-B53F5DE9ED67}"/>
              </a:ext>
            </a:extLst>
          </p:cNvPr>
          <p:cNvSpPr>
            <a:spLocks noChangeShapeType="1"/>
          </p:cNvSpPr>
          <p:nvPr/>
        </p:nvSpPr>
        <p:spPr bwMode="auto">
          <a:xfrm>
            <a:off x="11430000" y="3200400"/>
            <a:ext cx="0" cy="14478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5" name="Freeform 13">
            <a:extLst>
              <a:ext uri="{FF2B5EF4-FFF2-40B4-BE49-F238E27FC236}">
                <a16:creationId xmlns:a16="http://schemas.microsoft.com/office/drawing/2014/main" id="{68363F5D-4B6B-F255-AB07-7D691CE2F70F}"/>
              </a:ext>
            </a:extLst>
          </p:cNvPr>
          <p:cNvSpPr>
            <a:spLocks/>
          </p:cNvSpPr>
          <p:nvPr/>
        </p:nvSpPr>
        <p:spPr bwMode="auto">
          <a:xfrm>
            <a:off x="1676400" y="2171700"/>
            <a:ext cx="4673600" cy="2247900"/>
          </a:xfrm>
          <a:custGeom>
            <a:avLst/>
            <a:gdLst>
              <a:gd name="T0" fmla="*/ 0 w 2208"/>
              <a:gd name="T1" fmla="*/ 1416 h 1416"/>
              <a:gd name="T2" fmla="*/ 192 w 2208"/>
              <a:gd name="T3" fmla="*/ 24 h 1416"/>
              <a:gd name="T4" fmla="*/ 384 w 2208"/>
              <a:gd name="T5" fmla="*/ 1272 h 1416"/>
              <a:gd name="T6" fmla="*/ 576 w 2208"/>
              <a:gd name="T7" fmla="*/ 72 h 1416"/>
              <a:gd name="T8" fmla="*/ 768 w 2208"/>
              <a:gd name="T9" fmla="*/ 1128 h 1416"/>
              <a:gd name="T10" fmla="*/ 960 w 2208"/>
              <a:gd name="T11" fmla="*/ 216 h 1416"/>
              <a:gd name="T12" fmla="*/ 1152 w 2208"/>
              <a:gd name="T13" fmla="*/ 1224 h 1416"/>
              <a:gd name="T14" fmla="*/ 1344 w 2208"/>
              <a:gd name="T15" fmla="*/ 312 h 1416"/>
              <a:gd name="T16" fmla="*/ 1536 w 2208"/>
              <a:gd name="T17" fmla="*/ 1176 h 1416"/>
              <a:gd name="T18" fmla="*/ 1680 w 2208"/>
              <a:gd name="T19" fmla="*/ 504 h 1416"/>
              <a:gd name="T20" fmla="*/ 1872 w 2208"/>
              <a:gd name="T21" fmla="*/ 1368 h 1416"/>
              <a:gd name="T22" fmla="*/ 1968 w 2208"/>
              <a:gd name="T23" fmla="*/ 456 h 1416"/>
              <a:gd name="T24" fmla="*/ 2208 w 2208"/>
              <a:gd name="T25" fmla="*/ 1320 h 1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08" h="1416">
                <a:moveTo>
                  <a:pt x="0" y="1416"/>
                </a:moveTo>
                <a:cubicBezTo>
                  <a:pt x="64" y="732"/>
                  <a:pt x="128" y="48"/>
                  <a:pt x="192" y="24"/>
                </a:cubicBezTo>
                <a:cubicBezTo>
                  <a:pt x="256" y="0"/>
                  <a:pt x="320" y="1264"/>
                  <a:pt x="384" y="1272"/>
                </a:cubicBezTo>
                <a:cubicBezTo>
                  <a:pt x="448" y="1280"/>
                  <a:pt x="512" y="96"/>
                  <a:pt x="576" y="72"/>
                </a:cubicBezTo>
                <a:cubicBezTo>
                  <a:pt x="640" y="48"/>
                  <a:pt x="704" y="1104"/>
                  <a:pt x="768" y="1128"/>
                </a:cubicBezTo>
                <a:cubicBezTo>
                  <a:pt x="832" y="1152"/>
                  <a:pt x="896" y="200"/>
                  <a:pt x="960" y="216"/>
                </a:cubicBezTo>
                <a:cubicBezTo>
                  <a:pt x="1024" y="232"/>
                  <a:pt x="1088" y="1208"/>
                  <a:pt x="1152" y="1224"/>
                </a:cubicBezTo>
                <a:cubicBezTo>
                  <a:pt x="1216" y="1240"/>
                  <a:pt x="1280" y="320"/>
                  <a:pt x="1344" y="312"/>
                </a:cubicBezTo>
                <a:cubicBezTo>
                  <a:pt x="1408" y="304"/>
                  <a:pt x="1480" y="1144"/>
                  <a:pt x="1536" y="1176"/>
                </a:cubicBezTo>
                <a:cubicBezTo>
                  <a:pt x="1592" y="1208"/>
                  <a:pt x="1624" y="472"/>
                  <a:pt x="1680" y="504"/>
                </a:cubicBezTo>
                <a:cubicBezTo>
                  <a:pt x="1736" y="536"/>
                  <a:pt x="1824" y="1376"/>
                  <a:pt x="1872" y="1368"/>
                </a:cubicBezTo>
                <a:cubicBezTo>
                  <a:pt x="1920" y="1360"/>
                  <a:pt x="1912" y="464"/>
                  <a:pt x="1968" y="456"/>
                </a:cubicBezTo>
                <a:cubicBezTo>
                  <a:pt x="2024" y="448"/>
                  <a:pt x="2168" y="1176"/>
                  <a:pt x="2208" y="1320"/>
                </a:cubicBezTo>
              </a:path>
            </a:pathLst>
          </a:custGeom>
          <a:noFill/>
          <a:ln w="88900">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6" name="Freeform 14">
            <a:extLst>
              <a:ext uri="{FF2B5EF4-FFF2-40B4-BE49-F238E27FC236}">
                <a16:creationId xmlns:a16="http://schemas.microsoft.com/office/drawing/2014/main" id="{9E952B6A-159F-E52E-A968-A6A293AFE1E9}"/>
              </a:ext>
            </a:extLst>
          </p:cNvPr>
          <p:cNvSpPr>
            <a:spLocks/>
          </p:cNvSpPr>
          <p:nvPr/>
        </p:nvSpPr>
        <p:spPr bwMode="auto">
          <a:xfrm>
            <a:off x="6350000" y="3733800"/>
            <a:ext cx="4876800" cy="1536700"/>
          </a:xfrm>
          <a:custGeom>
            <a:avLst/>
            <a:gdLst>
              <a:gd name="T0" fmla="*/ 0 w 2304"/>
              <a:gd name="T1" fmla="*/ 336 h 968"/>
              <a:gd name="T2" fmla="*/ 144 w 2304"/>
              <a:gd name="T3" fmla="*/ 912 h 968"/>
              <a:gd name="T4" fmla="*/ 288 w 2304"/>
              <a:gd name="T5" fmla="*/ 0 h 968"/>
              <a:gd name="T6" fmla="*/ 528 w 2304"/>
              <a:gd name="T7" fmla="*/ 912 h 968"/>
              <a:gd name="T8" fmla="*/ 672 w 2304"/>
              <a:gd name="T9" fmla="*/ 48 h 968"/>
              <a:gd name="T10" fmla="*/ 864 w 2304"/>
              <a:gd name="T11" fmla="*/ 912 h 968"/>
              <a:gd name="T12" fmla="*/ 1008 w 2304"/>
              <a:gd name="T13" fmla="*/ 48 h 968"/>
              <a:gd name="T14" fmla="*/ 1344 w 2304"/>
              <a:gd name="T15" fmla="*/ 912 h 968"/>
              <a:gd name="T16" fmla="*/ 1440 w 2304"/>
              <a:gd name="T17" fmla="*/ 192 h 968"/>
              <a:gd name="T18" fmla="*/ 1632 w 2304"/>
              <a:gd name="T19" fmla="*/ 912 h 968"/>
              <a:gd name="T20" fmla="*/ 1776 w 2304"/>
              <a:gd name="T21" fmla="*/ 240 h 968"/>
              <a:gd name="T22" fmla="*/ 2016 w 2304"/>
              <a:gd name="T23" fmla="*/ 912 h 968"/>
              <a:gd name="T24" fmla="*/ 2112 w 2304"/>
              <a:gd name="T25" fmla="*/ 240 h 968"/>
              <a:gd name="T26" fmla="*/ 2304 w 2304"/>
              <a:gd name="T27" fmla="*/ 912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4" h="968">
                <a:moveTo>
                  <a:pt x="0" y="336"/>
                </a:moveTo>
                <a:cubicBezTo>
                  <a:pt x="48" y="652"/>
                  <a:pt x="96" y="968"/>
                  <a:pt x="144" y="912"/>
                </a:cubicBezTo>
                <a:cubicBezTo>
                  <a:pt x="192" y="856"/>
                  <a:pt x="224" y="0"/>
                  <a:pt x="288" y="0"/>
                </a:cubicBezTo>
                <a:cubicBezTo>
                  <a:pt x="352" y="0"/>
                  <a:pt x="464" y="904"/>
                  <a:pt x="528" y="912"/>
                </a:cubicBezTo>
                <a:cubicBezTo>
                  <a:pt x="592" y="920"/>
                  <a:pt x="616" y="48"/>
                  <a:pt x="672" y="48"/>
                </a:cubicBezTo>
                <a:cubicBezTo>
                  <a:pt x="728" y="48"/>
                  <a:pt x="808" y="912"/>
                  <a:pt x="864" y="912"/>
                </a:cubicBezTo>
                <a:cubicBezTo>
                  <a:pt x="920" y="912"/>
                  <a:pt x="928" y="48"/>
                  <a:pt x="1008" y="48"/>
                </a:cubicBezTo>
                <a:cubicBezTo>
                  <a:pt x="1088" y="48"/>
                  <a:pt x="1272" y="888"/>
                  <a:pt x="1344" y="912"/>
                </a:cubicBezTo>
                <a:cubicBezTo>
                  <a:pt x="1416" y="936"/>
                  <a:pt x="1392" y="192"/>
                  <a:pt x="1440" y="192"/>
                </a:cubicBezTo>
                <a:cubicBezTo>
                  <a:pt x="1488" y="192"/>
                  <a:pt x="1576" y="904"/>
                  <a:pt x="1632" y="912"/>
                </a:cubicBezTo>
                <a:cubicBezTo>
                  <a:pt x="1688" y="920"/>
                  <a:pt x="1712" y="240"/>
                  <a:pt x="1776" y="240"/>
                </a:cubicBezTo>
                <a:cubicBezTo>
                  <a:pt x="1840" y="240"/>
                  <a:pt x="1960" y="912"/>
                  <a:pt x="2016" y="912"/>
                </a:cubicBezTo>
                <a:cubicBezTo>
                  <a:pt x="2072" y="912"/>
                  <a:pt x="2064" y="240"/>
                  <a:pt x="2112" y="240"/>
                </a:cubicBezTo>
                <a:cubicBezTo>
                  <a:pt x="2160" y="240"/>
                  <a:pt x="2232" y="576"/>
                  <a:pt x="2304" y="912"/>
                </a:cubicBezTo>
              </a:path>
            </a:pathLst>
          </a:custGeom>
          <a:noFill/>
          <a:ln w="88900">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7" name="TextBox 16">
            <a:extLst>
              <a:ext uri="{FF2B5EF4-FFF2-40B4-BE49-F238E27FC236}">
                <a16:creationId xmlns:a16="http://schemas.microsoft.com/office/drawing/2014/main" id="{F16B55A9-CB33-007C-4F12-1D4CFACA13A8}"/>
              </a:ext>
            </a:extLst>
          </p:cNvPr>
          <p:cNvSpPr txBox="1"/>
          <p:nvPr/>
        </p:nvSpPr>
        <p:spPr>
          <a:xfrm>
            <a:off x="1959769" y="1677988"/>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chemeClr val="bg1"/>
                </a:solidFill>
                <a:effectLst/>
                <a:uLnTx/>
                <a:uFillTx/>
                <a:latin typeface="Tw Cen MT" panose="020B0602020104020603"/>
                <a:ea typeface="+mn-ea"/>
                <a:cs typeface="+mn-cs"/>
              </a:rPr>
              <a:t>ACUTE</a:t>
            </a:r>
          </a:p>
        </p:txBody>
      </p:sp>
      <p:sp>
        <p:nvSpPr>
          <p:cNvPr id="18" name="TextBox 17">
            <a:extLst>
              <a:ext uri="{FF2B5EF4-FFF2-40B4-BE49-F238E27FC236}">
                <a16:creationId xmlns:a16="http://schemas.microsoft.com/office/drawing/2014/main" id="{C836304A-70D7-4DCB-5F85-85E00694FAC6}"/>
              </a:ext>
            </a:extLst>
          </p:cNvPr>
          <p:cNvSpPr txBox="1"/>
          <p:nvPr/>
        </p:nvSpPr>
        <p:spPr>
          <a:xfrm>
            <a:off x="8194674" y="5372894"/>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Tw Cen MT" panose="020B0602020104020603"/>
                <a:ea typeface="+mn-ea"/>
                <a:cs typeface="+mn-cs"/>
              </a:rPr>
              <a:t>CHRONIC</a:t>
            </a:r>
          </a:p>
        </p:txBody>
      </p:sp>
      <p:sp>
        <p:nvSpPr>
          <p:cNvPr id="8" name="TextBox 7">
            <a:extLst>
              <a:ext uri="{FF2B5EF4-FFF2-40B4-BE49-F238E27FC236}">
                <a16:creationId xmlns:a16="http://schemas.microsoft.com/office/drawing/2014/main" id="{93AE3CB9-8746-8157-1B40-42A0B25D81E5}"/>
              </a:ext>
            </a:extLst>
          </p:cNvPr>
          <p:cNvSpPr txBox="1"/>
          <p:nvPr/>
        </p:nvSpPr>
        <p:spPr>
          <a:xfrm>
            <a:off x="406400" y="6430020"/>
            <a:ext cx="6096000" cy="369332"/>
          </a:xfrm>
          <a:prstGeom prst="rect">
            <a:avLst/>
          </a:prstGeom>
          <a:noFill/>
        </p:spPr>
        <p:txBody>
          <a:bodyPr wrap="square">
            <a:spAutoFit/>
          </a:bodyPr>
          <a:lstStyle/>
          <a:p>
            <a:r>
              <a:rPr lang="en-US"/>
              <a:t>Source: Peters et al., 2019</a:t>
            </a:r>
          </a:p>
        </p:txBody>
      </p:sp>
    </p:spTree>
    <p:extLst>
      <p:ext uri="{BB962C8B-B14F-4D97-AF65-F5344CB8AC3E}">
        <p14:creationId xmlns:p14="http://schemas.microsoft.com/office/powerpoint/2010/main" val="381016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67099-6B7F-490A-8241-062AEBA606C5}"/>
              </a:ext>
            </a:extLst>
          </p:cNvPr>
          <p:cNvSpPr>
            <a:spLocks noGrp="1"/>
          </p:cNvSpPr>
          <p:nvPr>
            <p:ph type="title"/>
          </p:nvPr>
        </p:nvSpPr>
        <p:spPr>
          <a:xfrm>
            <a:off x="431800" y="365760"/>
            <a:ext cx="11531600" cy="1188720"/>
          </a:xfrm>
        </p:spPr>
        <p:txBody>
          <a:bodyPr>
            <a:normAutofit fontScale="90000"/>
          </a:bodyPr>
          <a:lstStyle/>
          <a:p>
            <a:r>
              <a:rPr lang="en-US" sz="4900" b="1">
                <a:solidFill>
                  <a:srgbClr val="592A8A"/>
                </a:solidFill>
                <a:cs typeface="Calibri Light"/>
              </a:rPr>
              <a:t>Withdrawal management</a:t>
            </a:r>
            <a:r>
              <a:rPr lang="en-US" b="1">
                <a:solidFill>
                  <a:srgbClr val="592A8A"/>
                </a:solidFill>
                <a:cs typeface="Calibri Light"/>
              </a:rPr>
              <a:t> </a:t>
            </a:r>
            <a:r>
              <a:rPr lang="en-US" sz="5300" b="1" u="sng">
                <a:solidFill>
                  <a:srgbClr val="FF0000"/>
                </a:solidFill>
                <a:latin typeface="+mn-lt"/>
                <a:cs typeface="Calibri Light"/>
              </a:rPr>
              <a:t>IS NOT</a:t>
            </a:r>
            <a:r>
              <a:rPr lang="en-US" b="1">
                <a:solidFill>
                  <a:srgbClr val="FF0000"/>
                </a:solidFill>
                <a:latin typeface="+mn-lt"/>
                <a:cs typeface="Calibri Light"/>
              </a:rPr>
              <a:t> </a:t>
            </a:r>
            <a:r>
              <a:rPr lang="en-US" sz="4900" b="1">
                <a:solidFill>
                  <a:srgbClr val="592A8A"/>
                </a:solidFill>
                <a:cs typeface="Calibri Light"/>
              </a:rPr>
              <a:t>treatment</a:t>
            </a:r>
          </a:p>
        </p:txBody>
      </p:sp>
      <p:sp>
        <p:nvSpPr>
          <p:cNvPr id="3" name="Content Placeholder 2">
            <a:extLst>
              <a:ext uri="{FF2B5EF4-FFF2-40B4-BE49-F238E27FC236}">
                <a16:creationId xmlns:a16="http://schemas.microsoft.com/office/drawing/2014/main" id="{E11976DA-D7EF-497F-8A30-34FB905BC67E}"/>
              </a:ext>
            </a:extLst>
          </p:cNvPr>
          <p:cNvSpPr>
            <a:spLocks noGrp="1"/>
          </p:cNvSpPr>
          <p:nvPr>
            <p:ph idx="1"/>
          </p:nvPr>
        </p:nvSpPr>
        <p:spPr>
          <a:xfrm>
            <a:off x="2686687" y="2534497"/>
            <a:ext cx="8932507" cy="2816267"/>
          </a:xfrm>
        </p:spPr>
        <p:txBody>
          <a:bodyPr vert="horz" lIns="91440" tIns="45720" rIns="91440" bIns="45720" rtlCol="0" anchor="t">
            <a:noAutofit/>
          </a:bodyPr>
          <a:lstStyle/>
          <a:p>
            <a:pPr marL="0" indent="0" algn="ctr">
              <a:buNone/>
            </a:pPr>
            <a:r>
              <a:rPr lang="en-US" sz="3200">
                <a:ea typeface="+mn-lt"/>
                <a:cs typeface="+mn-lt"/>
              </a:rPr>
              <a:t>	return to use after discharge from 	medically supervised withdrawal</a:t>
            </a:r>
            <a:endParaRPr lang="en-US" sz="2400">
              <a:ea typeface="+mn-lt"/>
              <a:cs typeface="+mn-lt"/>
            </a:endParaRPr>
          </a:p>
        </p:txBody>
      </p:sp>
      <p:sp>
        <p:nvSpPr>
          <p:cNvPr id="4" name="TextBox 3">
            <a:extLst>
              <a:ext uri="{FF2B5EF4-FFF2-40B4-BE49-F238E27FC236}">
                <a16:creationId xmlns:a16="http://schemas.microsoft.com/office/drawing/2014/main" id="{9D40FDF7-1414-5C16-DF2F-2B4F80189062}"/>
              </a:ext>
            </a:extLst>
          </p:cNvPr>
          <p:cNvSpPr txBox="1"/>
          <p:nvPr/>
        </p:nvSpPr>
        <p:spPr>
          <a:xfrm>
            <a:off x="2019300" y="2581533"/>
            <a:ext cx="3301221" cy="923330"/>
          </a:xfrm>
          <a:prstGeom prst="rect">
            <a:avLst/>
          </a:prstGeom>
          <a:noFill/>
        </p:spPr>
        <p:txBody>
          <a:bodyPr wrap="square" rtlCol="0">
            <a:spAutoFit/>
          </a:bodyPr>
          <a:lstStyle/>
          <a:p>
            <a:r>
              <a:rPr lang="en-US" sz="5400" b="1" u="sng">
                <a:ea typeface="+mn-lt"/>
                <a:cs typeface="+mn-lt"/>
              </a:rPr>
              <a:t>65-90%</a:t>
            </a:r>
            <a:endParaRPr lang="en-US" sz="5400"/>
          </a:p>
        </p:txBody>
      </p:sp>
      <p:sp>
        <p:nvSpPr>
          <p:cNvPr id="6" name="TextBox 5">
            <a:extLst>
              <a:ext uri="{FF2B5EF4-FFF2-40B4-BE49-F238E27FC236}">
                <a16:creationId xmlns:a16="http://schemas.microsoft.com/office/drawing/2014/main" id="{9082D11A-5815-7334-98FE-7E959AD1D828}"/>
              </a:ext>
            </a:extLst>
          </p:cNvPr>
          <p:cNvSpPr txBox="1"/>
          <p:nvPr/>
        </p:nvSpPr>
        <p:spPr>
          <a:xfrm>
            <a:off x="3048000" y="3245955"/>
            <a:ext cx="6096000" cy="369332"/>
          </a:xfrm>
          <a:prstGeom prst="rect">
            <a:avLst/>
          </a:prstGeom>
          <a:noFill/>
        </p:spPr>
        <p:txBody>
          <a:bodyPr wrap="square">
            <a:spAutoFit/>
          </a:bodyPr>
          <a:lstStyle/>
          <a:p>
            <a:r>
              <a:rPr lang="en-US" b="0">
                <a:effectLst/>
              </a:rPr>
              <a:t> </a:t>
            </a:r>
            <a:endParaRPr lang="en-US"/>
          </a:p>
        </p:txBody>
      </p:sp>
      <p:sp>
        <p:nvSpPr>
          <p:cNvPr id="9" name="TextBox 8">
            <a:extLst>
              <a:ext uri="{FF2B5EF4-FFF2-40B4-BE49-F238E27FC236}">
                <a16:creationId xmlns:a16="http://schemas.microsoft.com/office/drawing/2014/main" id="{1C157527-3790-4003-26EF-000FD9A0261E}"/>
              </a:ext>
            </a:extLst>
          </p:cNvPr>
          <p:cNvSpPr txBox="1"/>
          <p:nvPr/>
        </p:nvSpPr>
        <p:spPr>
          <a:xfrm>
            <a:off x="3048000" y="3245955"/>
            <a:ext cx="6096000" cy="369332"/>
          </a:xfrm>
          <a:prstGeom prst="rect">
            <a:avLst/>
          </a:prstGeom>
          <a:noFill/>
        </p:spPr>
        <p:txBody>
          <a:bodyPr wrap="square">
            <a:spAutoFit/>
          </a:bodyPr>
          <a:lstStyle/>
          <a:p>
            <a:r>
              <a:rPr lang="en-US" b="0">
                <a:effectLst/>
              </a:rPr>
              <a:t> </a:t>
            </a:r>
            <a:endParaRPr lang="en-US"/>
          </a:p>
        </p:txBody>
      </p:sp>
      <p:sp>
        <p:nvSpPr>
          <p:cNvPr id="10" name="TextBox 9">
            <a:extLst>
              <a:ext uri="{FF2B5EF4-FFF2-40B4-BE49-F238E27FC236}">
                <a16:creationId xmlns:a16="http://schemas.microsoft.com/office/drawing/2014/main" id="{53EB6E36-A0DE-4408-E40F-BA5DA1C51CDF}"/>
              </a:ext>
            </a:extLst>
          </p:cNvPr>
          <p:cNvSpPr txBox="1"/>
          <p:nvPr/>
        </p:nvSpPr>
        <p:spPr>
          <a:xfrm>
            <a:off x="431800" y="6122908"/>
            <a:ext cx="7310357" cy="369332"/>
          </a:xfrm>
          <a:prstGeom prst="rect">
            <a:avLst/>
          </a:prstGeom>
          <a:noFill/>
        </p:spPr>
        <p:txBody>
          <a:bodyPr wrap="square" rtlCol="0">
            <a:spAutoFit/>
          </a:bodyPr>
          <a:lstStyle/>
          <a:p>
            <a:pPr rtl="0" fontAlgn="base">
              <a:spcBef>
                <a:spcPts val="0"/>
              </a:spcBef>
              <a:spcAft>
                <a:spcPts val="0"/>
              </a:spcAft>
            </a:pPr>
            <a:r>
              <a:rPr lang="en-US" b="0" i="0" u="none" strike="noStrike">
                <a:solidFill>
                  <a:srgbClr val="000000"/>
                </a:solidFill>
                <a:effectLst/>
                <a:latin typeface="Aptos" panose="020B0004020202020204" pitchFamily="34" charset="0"/>
              </a:rPr>
              <a:t>Source: Broers  et al., 2000; Smyth et al., 2010</a:t>
            </a:r>
            <a:endParaRPr lang="en-US">
              <a:latin typeface="Aptos" panose="020B0004020202020204" pitchFamily="34" charset="0"/>
            </a:endParaRPr>
          </a:p>
        </p:txBody>
      </p:sp>
      <p:pic>
        <p:nvPicPr>
          <p:cNvPr id="5" name="Picture 4">
            <a:extLst>
              <a:ext uri="{FF2B5EF4-FFF2-40B4-BE49-F238E27FC236}">
                <a16:creationId xmlns:a16="http://schemas.microsoft.com/office/drawing/2014/main" id="{1A802469-AA6B-971E-FE0C-81A07122EF02}"/>
              </a:ext>
            </a:extLst>
          </p:cNvPr>
          <p:cNvPicPr>
            <a:picLocks noChangeAspect="1"/>
          </p:cNvPicPr>
          <p:nvPr/>
        </p:nvPicPr>
        <p:blipFill>
          <a:blip r:embed="rId3"/>
          <a:stretch>
            <a:fillRect/>
          </a:stretch>
        </p:blipFill>
        <p:spPr>
          <a:xfrm>
            <a:off x="9708463" y="5641791"/>
            <a:ext cx="2483537" cy="1234362"/>
          </a:xfrm>
          <a:prstGeom prst="rect">
            <a:avLst/>
          </a:prstGeom>
        </p:spPr>
      </p:pic>
    </p:spTree>
    <p:extLst>
      <p:ext uri="{BB962C8B-B14F-4D97-AF65-F5344CB8AC3E}">
        <p14:creationId xmlns:p14="http://schemas.microsoft.com/office/powerpoint/2010/main" val="20791203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67099-6B7F-490A-8241-062AEBA606C5}"/>
              </a:ext>
            </a:extLst>
          </p:cNvPr>
          <p:cNvSpPr>
            <a:spLocks noGrp="1"/>
          </p:cNvSpPr>
          <p:nvPr>
            <p:ph type="title" idx="4294967295"/>
          </p:nvPr>
        </p:nvSpPr>
        <p:spPr>
          <a:xfrm>
            <a:off x="560172" y="327969"/>
            <a:ext cx="11225427" cy="1189038"/>
          </a:xfrm>
          <a:prstGeom prst="rect">
            <a:avLst/>
          </a:prstGeom>
        </p:spPr>
        <p:txBody>
          <a:bodyPr>
            <a:normAutofit/>
          </a:bodyPr>
          <a:lstStyle/>
          <a:p>
            <a:pPr algn="ctr"/>
            <a:r>
              <a:rPr lang="en-US" b="1">
                <a:solidFill>
                  <a:srgbClr val="592A8A"/>
                </a:solidFill>
                <a:cs typeface="Calibri Light"/>
              </a:rPr>
              <a:t>Medication for OUD </a:t>
            </a:r>
            <a:r>
              <a:rPr lang="en-US" sz="6000" b="1" u="sng">
                <a:solidFill>
                  <a:srgbClr val="FF0000"/>
                </a:solidFill>
                <a:cs typeface="Calibri Light"/>
              </a:rPr>
              <a:t>SAVES LIVES</a:t>
            </a:r>
          </a:p>
        </p:txBody>
      </p:sp>
      <p:pic>
        <p:nvPicPr>
          <p:cNvPr id="6" name="Picture 6" descr="Text&#10;&#10;Description automatically generated">
            <a:extLst>
              <a:ext uri="{FF2B5EF4-FFF2-40B4-BE49-F238E27FC236}">
                <a16:creationId xmlns:a16="http://schemas.microsoft.com/office/drawing/2014/main" id="{888BB2DB-FDC1-4C64-9567-83FFACAB75FE}"/>
              </a:ext>
            </a:extLst>
          </p:cNvPr>
          <p:cNvPicPr>
            <a:picLocks noGrp="1" noChangeAspect="1"/>
          </p:cNvPicPr>
          <p:nvPr>
            <p:ph idx="4294967295"/>
          </p:nvPr>
        </p:nvPicPr>
        <p:blipFill>
          <a:blip r:embed="rId3"/>
          <a:stretch>
            <a:fillRect/>
          </a:stretch>
        </p:blipFill>
        <p:spPr>
          <a:xfrm>
            <a:off x="265043" y="1466505"/>
            <a:ext cx="7524750" cy="1819275"/>
          </a:xfrm>
          <a:prstGeom prst="rect">
            <a:avLst/>
          </a:prstGeom>
        </p:spPr>
      </p:pic>
      <p:pic>
        <p:nvPicPr>
          <p:cNvPr id="7" name="Picture 7" descr="Text&#10;&#10;Description automatically generated">
            <a:extLst>
              <a:ext uri="{FF2B5EF4-FFF2-40B4-BE49-F238E27FC236}">
                <a16:creationId xmlns:a16="http://schemas.microsoft.com/office/drawing/2014/main" id="{02C43F84-6D05-4BF3-9099-A29E71764AEF}"/>
              </a:ext>
            </a:extLst>
          </p:cNvPr>
          <p:cNvPicPr>
            <a:picLocks noChangeAspect="1"/>
          </p:cNvPicPr>
          <p:nvPr/>
        </p:nvPicPr>
        <p:blipFill>
          <a:blip r:embed="rId4"/>
          <a:stretch>
            <a:fillRect/>
          </a:stretch>
        </p:blipFill>
        <p:spPr>
          <a:xfrm>
            <a:off x="506198" y="3429000"/>
            <a:ext cx="4801622" cy="2922589"/>
          </a:xfrm>
          <a:prstGeom prst="rect">
            <a:avLst/>
          </a:prstGeom>
        </p:spPr>
      </p:pic>
      <p:pic>
        <p:nvPicPr>
          <p:cNvPr id="17" name="Picture 17" descr="Chart, scatter chart&#10;&#10;Description automatically generated">
            <a:extLst>
              <a:ext uri="{FF2B5EF4-FFF2-40B4-BE49-F238E27FC236}">
                <a16:creationId xmlns:a16="http://schemas.microsoft.com/office/drawing/2014/main" id="{F7D1BFAE-FEF8-48C9-ABA2-0EFEE0862C46}"/>
              </a:ext>
            </a:extLst>
          </p:cNvPr>
          <p:cNvPicPr>
            <a:picLocks noChangeAspect="1"/>
          </p:cNvPicPr>
          <p:nvPr/>
        </p:nvPicPr>
        <p:blipFill>
          <a:blip r:embed="rId5"/>
          <a:stretch>
            <a:fillRect/>
          </a:stretch>
        </p:blipFill>
        <p:spPr>
          <a:xfrm>
            <a:off x="8542001" y="3046579"/>
            <a:ext cx="2743200" cy="2230133"/>
          </a:xfrm>
          <a:prstGeom prst="rect">
            <a:avLst/>
          </a:prstGeom>
        </p:spPr>
      </p:pic>
      <p:sp>
        <p:nvSpPr>
          <p:cNvPr id="20" name="TextBox 1">
            <a:extLst>
              <a:ext uri="{FF2B5EF4-FFF2-40B4-BE49-F238E27FC236}">
                <a16:creationId xmlns:a16="http://schemas.microsoft.com/office/drawing/2014/main" id="{61B2A55A-53C6-4230-9F82-58E3162ED102}"/>
              </a:ext>
            </a:extLst>
          </p:cNvPr>
          <p:cNvSpPr txBox="1"/>
          <p:nvPr/>
        </p:nvSpPr>
        <p:spPr>
          <a:xfrm>
            <a:off x="6833265" y="4227435"/>
            <a:ext cx="2743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Methadone</a:t>
            </a:r>
          </a:p>
        </p:txBody>
      </p:sp>
      <p:sp>
        <p:nvSpPr>
          <p:cNvPr id="21" name="TextBox 1">
            <a:extLst>
              <a:ext uri="{FF2B5EF4-FFF2-40B4-BE49-F238E27FC236}">
                <a16:creationId xmlns:a16="http://schemas.microsoft.com/office/drawing/2014/main" id="{61B2A55A-53C6-4230-9F82-58E3162ED102}"/>
              </a:ext>
            </a:extLst>
          </p:cNvPr>
          <p:cNvSpPr txBox="1"/>
          <p:nvPr/>
        </p:nvSpPr>
        <p:spPr>
          <a:xfrm>
            <a:off x="6833265" y="3731345"/>
            <a:ext cx="2743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Buprenorphine</a:t>
            </a:r>
          </a:p>
        </p:txBody>
      </p:sp>
      <p:sp>
        <p:nvSpPr>
          <p:cNvPr id="4" name="Oval 3">
            <a:extLst>
              <a:ext uri="{FF2B5EF4-FFF2-40B4-BE49-F238E27FC236}">
                <a16:creationId xmlns:a16="http://schemas.microsoft.com/office/drawing/2014/main" id="{298B4F76-A00D-5CAD-777C-1188DC52ABFD}"/>
              </a:ext>
            </a:extLst>
          </p:cNvPr>
          <p:cNvSpPr/>
          <p:nvPr/>
        </p:nvSpPr>
        <p:spPr>
          <a:xfrm>
            <a:off x="2525481" y="3576083"/>
            <a:ext cx="1368357" cy="369332"/>
          </a:xfrm>
          <a:prstGeom prst="ellips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7A0F24D-7E44-9C7F-6FE0-2B0A7E26F53B}"/>
              </a:ext>
            </a:extLst>
          </p:cNvPr>
          <p:cNvSpPr txBox="1"/>
          <p:nvPr/>
        </p:nvSpPr>
        <p:spPr>
          <a:xfrm>
            <a:off x="6600676" y="1466621"/>
            <a:ext cx="1387730" cy="307777"/>
          </a:xfrm>
          <a:prstGeom prst="rect">
            <a:avLst/>
          </a:prstGeom>
          <a:noFill/>
        </p:spPr>
        <p:txBody>
          <a:bodyPr wrap="square" rtlCol="0">
            <a:spAutoFit/>
          </a:bodyPr>
          <a:lstStyle/>
          <a:p>
            <a:r>
              <a:rPr lang="en-US" sz="1400"/>
              <a:t>June 2, 2021</a:t>
            </a:r>
          </a:p>
        </p:txBody>
      </p:sp>
      <p:sp>
        <p:nvSpPr>
          <p:cNvPr id="5" name="TextBox 2">
            <a:extLst>
              <a:ext uri="{FF2B5EF4-FFF2-40B4-BE49-F238E27FC236}">
                <a16:creationId xmlns:a16="http://schemas.microsoft.com/office/drawing/2014/main" id="{F473142C-A59D-F42B-82C6-67247F2C0022}"/>
              </a:ext>
            </a:extLst>
          </p:cNvPr>
          <p:cNvSpPr txBox="1"/>
          <p:nvPr/>
        </p:nvSpPr>
        <p:spPr>
          <a:xfrm>
            <a:off x="3892439" y="3567617"/>
            <a:ext cx="2927335" cy="1077218"/>
          </a:xfrm>
          <a:prstGeom prst="rect">
            <a:avLst/>
          </a:prstGeom>
          <a:solidFill>
            <a:srgbClr val="592A8A"/>
          </a:solidFill>
        </p:spPr>
        <p:style>
          <a:lnRef idx="1">
            <a:schemeClr val="accent4"/>
          </a:lnRef>
          <a:fillRef idx="2">
            <a:schemeClr val="accent4"/>
          </a:fillRef>
          <a:effectRef idx="1">
            <a:schemeClr val="accent4"/>
          </a:effectRef>
          <a:fontRef idx="minor">
            <a:schemeClr val="dk1"/>
          </a:fontRef>
        </p:style>
        <p:txBody>
          <a:bodyPr wrap="square" lIns="91440" tIns="45720" rIns="91440" bIns="45720" rtlCol="0" anchor="t">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3200" b="1">
                <a:solidFill>
                  <a:schemeClr val="bg1"/>
                </a:solidFill>
                <a:latin typeface="Arial Black"/>
              </a:rPr>
              <a:t>MORE THAN HALF</a:t>
            </a:r>
          </a:p>
        </p:txBody>
      </p:sp>
      <p:pic>
        <p:nvPicPr>
          <p:cNvPr id="3" name="Picture 2">
            <a:extLst>
              <a:ext uri="{FF2B5EF4-FFF2-40B4-BE49-F238E27FC236}">
                <a16:creationId xmlns:a16="http://schemas.microsoft.com/office/drawing/2014/main" id="{D5359F73-E682-6B3B-E756-24D49C5D75CC}"/>
              </a:ext>
            </a:extLst>
          </p:cNvPr>
          <p:cNvPicPr>
            <a:picLocks noChangeAspect="1"/>
          </p:cNvPicPr>
          <p:nvPr/>
        </p:nvPicPr>
        <p:blipFill>
          <a:blip r:embed="rId6"/>
          <a:stretch>
            <a:fillRect/>
          </a:stretch>
        </p:blipFill>
        <p:spPr>
          <a:xfrm>
            <a:off x="9708463" y="5641791"/>
            <a:ext cx="2483537" cy="1234362"/>
          </a:xfrm>
          <a:prstGeom prst="rect">
            <a:avLst/>
          </a:prstGeom>
        </p:spPr>
      </p:pic>
    </p:spTree>
    <p:extLst>
      <p:ext uri="{BB962C8B-B14F-4D97-AF65-F5344CB8AC3E}">
        <p14:creationId xmlns:p14="http://schemas.microsoft.com/office/powerpoint/2010/main" val="156482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35C0F1-ABFC-B1C5-B5AB-68CF30CAC146}"/>
              </a:ext>
            </a:extLst>
          </p:cNvPr>
          <p:cNvSpPr txBox="1"/>
          <p:nvPr/>
        </p:nvSpPr>
        <p:spPr>
          <a:xfrm>
            <a:off x="702698" y="6308209"/>
            <a:ext cx="2199128" cy="369332"/>
          </a:xfrm>
          <a:prstGeom prst="rect">
            <a:avLst/>
          </a:prstGeom>
          <a:noFill/>
        </p:spPr>
        <p:txBody>
          <a:bodyPr wrap="none" rtlCol="0">
            <a:spAutoFit/>
          </a:bodyPr>
          <a:lstStyle/>
          <a:p>
            <a:r>
              <a:rPr lang="en-US" dirty="0"/>
              <a:t>Source: CDC, 2025c</a:t>
            </a:r>
          </a:p>
        </p:txBody>
      </p:sp>
      <p:sp>
        <p:nvSpPr>
          <p:cNvPr id="6" name="Title 5">
            <a:extLst>
              <a:ext uri="{FF2B5EF4-FFF2-40B4-BE49-F238E27FC236}">
                <a16:creationId xmlns:a16="http://schemas.microsoft.com/office/drawing/2014/main" id="{355CC10F-40AC-2BC4-DD90-56A9C3C805C0}"/>
              </a:ext>
            </a:extLst>
          </p:cNvPr>
          <p:cNvSpPr>
            <a:spLocks noGrp="1"/>
          </p:cNvSpPr>
          <p:nvPr>
            <p:ph type="title"/>
          </p:nvPr>
        </p:nvSpPr>
        <p:spPr>
          <a:xfrm>
            <a:off x="838200" y="180459"/>
            <a:ext cx="10515600" cy="1128978"/>
          </a:xfrm>
        </p:spPr>
        <p:txBody>
          <a:bodyPr>
            <a:normAutofit/>
          </a:bodyPr>
          <a:lstStyle/>
          <a:p>
            <a:pPr algn="ctr"/>
            <a:r>
              <a:rPr lang="en-US" sz="5400" b="1" dirty="0">
                <a:solidFill>
                  <a:srgbClr val="592A8A"/>
                </a:solidFill>
              </a:rPr>
              <a:t>History of Substance Use Crisis</a:t>
            </a:r>
          </a:p>
        </p:txBody>
      </p:sp>
      <p:sp>
        <p:nvSpPr>
          <p:cNvPr id="2" name="Rectangle 1">
            <a:extLst>
              <a:ext uri="{FF2B5EF4-FFF2-40B4-BE49-F238E27FC236}">
                <a16:creationId xmlns:a16="http://schemas.microsoft.com/office/drawing/2014/main" id="{63D20A82-8231-177D-8C80-72580F2FF7EC}"/>
              </a:ext>
            </a:extLst>
          </p:cNvPr>
          <p:cNvSpPr/>
          <p:nvPr/>
        </p:nvSpPr>
        <p:spPr>
          <a:xfrm>
            <a:off x="8058150" y="4857750"/>
            <a:ext cx="3650738" cy="166878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 name="Picture 2" descr="A graph of opioid overdose deaths&#10;&#10;Description automatically generated">
            <a:extLst>
              <a:ext uri="{FF2B5EF4-FFF2-40B4-BE49-F238E27FC236}">
                <a16:creationId xmlns:a16="http://schemas.microsoft.com/office/drawing/2014/main" id="{C39C2579-1666-3F1C-0620-C0613ED135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1387" y="1103697"/>
            <a:ext cx="8949226" cy="5031298"/>
          </a:xfrm>
          <a:prstGeom prst="rect">
            <a:avLst/>
          </a:prstGeom>
        </p:spPr>
      </p:pic>
    </p:spTree>
    <p:extLst>
      <p:ext uri="{BB962C8B-B14F-4D97-AF65-F5344CB8AC3E}">
        <p14:creationId xmlns:p14="http://schemas.microsoft.com/office/powerpoint/2010/main" val="2440625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3">
            <a:extLst>
              <a:ext uri="{FF2B5EF4-FFF2-40B4-BE49-F238E27FC236}">
                <a16:creationId xmlns:a16="http://schemas.microsoft.com/office/drawing/2014/main" id="{74C72D13-36A7-5715-E1E4-583EF31CA400}"/>
              </a:ext>
            </a:extLst>
          </p:cNvPr>
          <p:cNvSpPr>
            <a:spLocks noChangeShapeType="1"/>
          </p:cNvSpPr>
          <p:nvPr/>
        </p:nvSpPr>
        <p:spPr bwMode="auto">
          <a:xfrm>
            <a:off x="1739641" y="5547049"/>
            <a:ext cx="92456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7" name="Rectangle 4">
            <a:extLst>
              <a:ext uri="{FF2B5EF4-FFF2-40B4-BE49-F238E27FC236}">
                <a16:creationId xmlns:a16="http://schemas.microsoft.com/office/drawing/2014/main" id="{D313FB59-9CBC-9B17-1005-F855487DCCE5}"/>
              </a:ext>
            </a:extLst>
          </p:cNvPr>
          <p:cNvSpPr>
            <a:spLocks noChangeArrowheads="1"/>
          </p:cNvSpPr>
          <p:nvPr/>
        </p:nvSpPr>
        <p:spPr bwMode="auto">
          <a:xfrm>
            <a:off x="520441" y="1051249"/>
            <a:ext cx="10769600" cy="1600200"/>
          </a:xfrm>
          <a:prstGeom prst="rect">
            <a:avLst/>
          </a:prstGeom>
          <a:solidFill>
            <a:srgbClr val="592A8A"/>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8" name="Rectangle 5">
            <a:extLst>
              <a:ext uri="{FF2B5EF4-FFF2-40B4-BE49-F238E27FC236}">
                <a16:creationId xmlns:a16="http://schemas.microsoft.com/office/drawing/2014/main" id="{93FB1D9C-1E92-D719-37D4-0B5CA2B25CE2}"/>
              </a:ext>
            </a:extLst>
          </p:cNvPr>
          <p:cNvSpPr>
            <a:spLocks noChangeArrowheads="1"/>
          </p:cNvSpPr>
          <p:nvPr/>
        </p:nvSpPr>
        <p:spPr bwMode="auto">
          <a:xfrm>
            <a:off x="520441" y="3946849"/>
            <a:ext cx="10769600" cy="1676400"/>
          </a:xfrm>
          <a:prstGeom prst="rect">
            <a:avLst/>
          </a:prstGeom>
          <a:solidFill>
            <a:srgbClr val="FFC0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9" name="Text Box 6">
            <a:extLst>
              <a:ext uri="{FF2B5EF4-FFF2-40B4-BE49-F238E27FC236}">
                <a16:creationId xmlns:a16="http://schemas.microsoft.com/office/drawing/2014/main" id="{8F4F34C7-C760-4372-2150-5A003B265DCA}"/>
              </a:ext>
            </a:extLst>
          </p:cNvPr>
          <p:cNvSpPr txBox="1">
            <a:spLocks noChangeArrowheads="1"/>
          </p:cNvSpPr>
          <p:nvPr/>
        </p:nvSpPr>
        <p:spPr bwMode="auto">
          <a:xfrm rot="-5400000">
            <a:off x="107274" y="4513735"/>
            <a:ext cx="1706868"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Arial" charset="0"/>
                <a:ea typeface="+mn-ea"/>
                <a:cs typeface="Arial" charset="0"/>
              </a:rPr>
              <a:t>Withdrawal</a:t>
            </a:r>
          </a:p>
        </p:txBody>
      </p:sp>
      <p:sp>
        <p:nvSpPr>
          <p:cNvPr id="10" name="Text Box 7">
            <a:extLst>
              <a:ext uri="{FF2B5EF4-FFF2-40B4-BE49-F238E27FC236}">
                <a16:creationId xmlns:a16="http://schemas.microsoft.com/office/drawing/2014/main" id="{77E0947D-076D-7306-5BBD-CE552E84DF23}"/>
              </a:ext>
            </a:extLst>
          </p:cNvPr>
          <p:cNvSpPr txBox="1">
            <a:spLocks noChangeArrowheads="1"/>
          </p:cNvSpPr>
          <p:nvPr/>
        </p:nvSpPr>
        <p:spPr bwMode="auto">
          <a:xfrm rot="-5400000">
            <a:off x="370330" y="3055617"/>
            <a:ext cx="1176524"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Arial" charset="0"/>
                <a:ea typeface="+mn-ea"/>
                <a:cs typeface="Arial" charset="0"/>
              </a:rPr>
              <a:t>Normal</a:t>
            </a:r>
          </a:p>
        </p:txBody>
      </p:sp>
      <p:sp>
        <p:nvSpPr>
          <p:cNvPr id="11" name="Text Box 8">
            <a:extLst>
              <a:ext uri="{FF2B5EF4-FFF2-40B4-BE49-F238E27FC236}">
                <a16:creationId xmlns:a16="http://schemas.microsoft.com/office/drawing/2014/main" id="{33902987-FFD2-3DB5-C3B4-AD00CBD2191E}"/>
              </a:ext>
            </a:extLst>
          </p:cNvPr>
          <p:cNvSpPr txBox="1">
            <a:spLocks noChangeArrowheads="1"/>
          </p:cNvSpPr>
          <p:nvPr/>
        </p:nvSpPr>
        <p:spPr bwMode="auto">
          <a:xfrm rot="-5400000">
            <a:off x="250255" y="1619723"/>
            <a:ext cx="1416674"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Arial" charset="0"/>
                <a:ea typeface="+mn-ea"/>
                <a:cs typeface="Arial" charset="0"/>
              </a:rPr>
              <a:t>Euphoria</a:t>
            </a:r>
          </a:p>
        </p:txBody>
      </p:sp>
      <p:sp>
        <p:nvSpPr>
          <p:cNvPr id="12" name="Text Box 9">
            <a:extLst>
              <a:ext uri="{FF2B5EF4-FFF2-40B4-BE49-F238E27FC236}">
                <a16:creationId xmlns:a16="http://schemas.microsoft.com/office/drawing/2014/main" id="{F45E3B31-4301-5CE7-59F1-81DA3E20929F}"/>
              </a:ext>
            </a:extLst>
          </p:cNvPr>
          <p:cNvSpPr txBox="1">
            <a:spLocks noChangeArrowheads="1"/>
          </p:cNvSpPr>
          <p:nvPr/>
        </p:nvSpPr>
        <p:spPr bwMode="auto">
          <a:xfrm>
            <a:off x="2146041" y="5013650"/>
            <a:ext cx="1826942" cy="461665"/>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effectLst/>
                <a:uLnTx/>
                <a:uFillTx/>
                <a:latin typeface="Arial" charset="0"/>
                <a:ea typeface="+mn-ea"/>
                <a:cs typeface="Arial" charset="0"/>
              </a:rPr>
              <a:t>Chronic use</a:t>
            </a:r>
          </a:p>
        </p:txBody>
      </p:sp>
      <p:sp>
        <p:nvSpPr>
          <p:cNvPr id="13" name="Line 10">
            <a:extLst>
              <a:ext uri="{FF2B5EF4-FFF2-40B4-BE49-F238E27FC236}">
                <a16:creationId xmlns:a16="http://schemas.microsoft.com/office/drawing/2014/main" id="{6EE5662C-6B41-5110-A3B9-A54782411D70}"/>
              </a:ext>
            </a:extLst>
          </p:cNvPr>
          <p:cNvSpPr>
            <a:spLocks noChangeShapeType="1"/>
          </p:cNvSpPr>
          <p:nvPr/>
        </p:nvSpPr>
        <p:spPr bwMode="auto">
          <a:xfrm>
            <a:off x="520441" y="2575249"/>
            <a:ext cx="0" cy="1371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4" name="Line 11">
            <a:extLst>
              <a:ext uri="{FF2B5EF4-FFF2-40B4-BE49-F238E27FC236}">
                <a16:creationId xmlns:a16="http://schemas.microsoft.com/office/drawing/2014/main" id="{D23F2ACE-8422-9055-5B46-A096B21AD9CA}"/>
              </a:ext>
            </a:extLst>
          </p:cNvPr>
          <p:cNvSpPr>
            <a:spLocks noChangeShapeType="1"/>
          </p:cNvSpPr>
          <p:nvPr/>
        </p:nvSpPr>
        <p:spPr bwMode="auto">
          <a:xfrm>
            <a:off x="11290041" y="2575249"/>
            <a:ext cx="0" cy="14478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5" name="Freeform 12">
            <a:extLst>
              <a:ext uri="{FF2B5EF4-FFF2-40B4-BE49-F238E27FC236}">
                <a16:creationId xmlns:a16="http://schemas.microsoft.com/office/drawing/2014/main" id="{9BE9703E-C6C7-0956-A9A1-5226F7B24F9F}"/>
              </a:ext>
            </a:extLst>
          </p:cNvPr>
          <p:cNvSpPr>
            <a:spLocks/>
          </p:cNvSpPr>
          <p:nvPr/>
        </p:nvSpPr>
        <p:spPr bwMode="auto">
          <a:xfrm>
            <a:off x="1333241" y="3108649"/>
            <a:ext cx="4267200" cy="1536700"/>
          </a:xfrm>
          <a:custGeom>
            <a:avLst/>
            <a:gdLst>
              <a:gd name="T0" fmla="*/ 0 w 2304"/>
              <a:gd name="T1" fmla="*/ 336 h 968"/>
              <a:gd name="T2" fmla="*/ 144 w 2304"/>
              <a:gd name="T3" fmla="*/ 912 h 968"/>
              <a:gd name="T4" fmla="*/ 288 w 2304"/>
              <a:gd name="T5" fmla="*/ 0 h 968"/>
              <a:gd name="T6" fmla="*/ 528 w 2304"/>
              <a:gd name="T7" fmla="*/ 912 h 968"/>
              <a:gd name="T8" fmla="*/ 672 w 2304"/>
              <a:gd name="T9" fmla="*/ 48 h 968"/>
              <a:gd name="T10" fmla="*/ 864 w 2304"/>
              <a:gd name="T11" fmla="*/ 912 h 968"/>
              <a:gd name="T12" fmla="*/ 1008 w 2304"/>
              <a:gd name="T13" fmla="*/ 48 h 968"/>
              <a:gd name="T14" fmla="*/ 1344 w 2304"/>
              <a:gd name="T15" fmla="*/ 912 h 968"/>
              <a:gd name="T16" fmla="*/ 1440 w 2304"/>
              <a:gd name="T17" fmla="*/ 192 h 968"/>
              <a:gd name="T18" fmla="*/ 1632 w 2304"/>
              <a:gd name="T19" fmla="*/ 912 h 968"/>
              <a:gd name="T20" fmla="*/ 1776 w 2304"/>
              <a:gd name="T21" fmla="*/ 240 h 968"/>
              <a:gd name="T22" fmla="*/ 2016 w 2304"/>
              <a:gd name="T23" fmla="*/ 912 h 968"/>
              <a:gd name="T24" fmla="*/ 2112 w 2304"/>
              <a:gd name="T25" fmla="*/ 240 h 968"/>
              <a:gd name="T26" fmla="*/ 2304 w 2304"/>
              <a:gd name="T27" fmla="*/ 912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4" h="968">
                <a:moveTo>
                  <a:pt x="0" y="336"/>
                </a:moveTo>
                <a:cubicBezTo>
                  <a:pt x="48" y="652"/>
                  <a:pt x="96" y="968"/>
                  <a:pt x="144" y="912"/>
                </a:cubicBezTo>
                <a:cubicBezTo>
                  <a:pt x="192" y="856"/>
                  <a:pt x="224" y="0"/>
                  <a:pt x="288" y="0"/>
                </a:cubicBezTo>
                <a:cubicBezTo>
                  <a:pt x="352" y="0"/>
                  <a:pt x="464" y="904"/>
                  <a:pt x="528" y="912"/>
                </a:cubicBezTo>
                <a:cubicBezTo>
                  <a:pt x="592" y="920"/>
                  <a:pt x="616" y="48"/>
                  <a:pt x="672" y="48"/>
                </a:cubicBezTo>
                <a:cubicBezTo>
                  <a:pt x="728" y="48"/>
                  <a:pt x="808" y="912"/>
                  <a:pt x="864" y="912"/>
                </a:cubicBezTo>
                <a:cubicBezTo>
                  <a:pt x="920" y="912"/>
                  <a:pt x="928" y="48"/>
                  <a:pt x="1008" y="48"/>
                </a:cubicBezTo>
                <a:cubicBezTo>
                  <a:pt x="1088" y="48"/>
                  <a:pt x="1272" y="888"/>
                  <a:pt x="1344" y="912"/>
                </a:cubicBezTo>
                <a:cubicBezTo>
                  <a:pt x="1416" y="936"/>
                  <a:pt x="1392" y="192"/>
                  <a:pt x="1440" y="192"/>
                </a:cubicBezTo>
                <a:cubicBezTo>
                  <a:pt x="1488" y="192"/>
                  <a:pt x="1576" y="904"/>
                  <a:pt x="1632" y="912"/>
                </a:cubicBezTo>
                <a:cubicBezTo>
                  <a:pt x="1688" y="920"/>
                  <a:pt x="1712" y="240"/>
                  <a:pt x="1776" y="240"/>
                </a:cubicBezTo>
                <a:cubicBezTo>
                  <a:pt x="1840" y="240"/>
                  <a:pt x="1960" y="912"/>
                  <a:pt x="2016" y="912"/>
                </a:cubicBezTo>
                <a:cubicBezTo>
                  <a:pt x="2072" y="912"/>
                  <a:pt x="2064" y="240"/>
                  <a:pt x="2112" y="240"/>
                </a:cubicBezTo>
                <a:cubicBezTo>
                  <a:pt x="2160" y="240"/>
                  <a:pt x="2232" y="576"/>
                  <a:pt x="2304" y="912"/>
                </a:cubicBezTo>
              </a:path>
            </a:pathLst>
          </a:custGeom>
          <a:noFill/>
          <a:ln w="88900">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6" name="Text Box 13">
            <a:extLst>
              <a:ext uri="{FF2B5EF4-FFF2-40B4-BE49-F238E27FC236}">
                <a16:creationId xmlns:a16="http://schemas.microsoft.com/office/drawing/2014/main" id="{1D732593-BC83-3CF0-F9C2-97303F602865}"/>
              </a:ext>
            </a:extLst>
          </p:cNvPr>
          <p:cNvSpPr txBox="1">
            <a:spLocks noChangeArrowheads="1"/>
          </p:cNvSpPr>
          <p:nvPr/>
        </p:nvSpPr>
        <p:spPr bwMode="auto">
          <a:xfrm>
            <a:off x="7685358" y="4937450"/>
            <a:ext cx="1947017" cy="461665"/>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effectLst/>
                <a:uLnTx/>
                <a:uFillTx/>
                <a:latin typeface="Arial" charset="0"/>
                <a:ea typeface="+mn-ea"/>
                <a:cs typeface="Arial" charset="0"/>
              </a:rPr>
              <a:t>Maintenance</a:t>
            </a:r>
          </a:p>
        </p:txBody>
      </p:sp>
      <p:sp>
        <p:nvSpPr>
          <p:cNvPr id="17" name="Freeform 14">
            <a:extLst>
              <a:ext uri="{FF2B5EF4-FFF2-40B4-BE49-F238E27FC236}">
                <a16:creationId xmlns:a16="http://schemas.microsoft.com/office/drawing/2014/main" id="{A54D2452-AF35-C92F-229E-047F5ADB820E}"/>
              </a:ext>
            </a:extLst>
          </p:cNvPr>
          <p:cNvSpPr>
            <a:spLocks/>
          </p:cNvSpPr>
          <p:nvPr/>
        </p:nvSpPr>
        <p:spPr bwMode="auto">
          <a:xfrm>
            <a:off x="5600441" y="3032449"/>
            <a:ext cx="5588000" cy="1701800"/>
          </a:xfrm>
          <a:custGeom>
            <a:avLst/>
            <a:gdLst>
              <a:gd name="T0" fmla="*/ 0 w 2640"/>
              <a:gd name="T1" fmla="*/ 960 h 1072"/>
              <a:gd name="T2" fmla="*/ 96 w 2640"/>
              <a:gd name="T3" fmla="*/ 1056 h 1072"/>
              <a:gd name="T4" fmla="*/ 336 w 2640"/>
              <a:gd name="T5" fmla="*/ 864 h 1072"/>
              <a:gd name="T6" fmla="*/ 576 w 2640"/>
              <a:gd name="T7" fmla="*/ 528 h 1072"/>
              <a:gd name="T8" fmla="*/ 720 w 2640"/>
              <a:gd name="T9" fmla="*/ 336 h 1072"/>
              <a:gd name="T10" fmla="*/ 912 w 2640"/>
              <a:gd name="T11" fmla="*/ 144 h 1072"/>
              <a:gd name="T12" fmla="*/ 1392 w 2640"/>
              <a:gd name="T13" fmla="*/ 0 h 1072"/>
              <a:gd name="T14" fmla="*/ 2208 w 2640"/>
              <a:gd name="T15" fmla="*/ 144 h 1072"/>
              <a:gd name="T16" fmla="*/ 2640 w 2640"/>
              <a:gd name="T17" fmla="*/ 48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40" h="1072">
                <a:moveTo>
                  <a:pt x="0" y="960"/>
                </a:moveTo>
                <a:cubicBezTo>
                  <a:pt x="20" y="1016"/>
                  <a:pt x="40" y="1072"/>
                  <a:pt x="96" y="1056"/>
                </a:cubicBezTo>
                <a:cubicBezTo>
                  <a:pt x="152" y="1040"/>
                  <a:pt x="256" y="952"/>
                  <a:pt x="336" y="864"/>
                </a:cubicBezTo>
                <a:cubicBezTo>
                  <a:pt x="416" y="776"/>
                  <a:pt x="512" y="616"/>
                  <a:pt x="576" y="528"/>
                </a:cubicBezTo>
                <a:cubicBezTo>
                  <a:pt x="640" y="440"/>
                  <a:pt x="664" y="400"/>
                  <a:pt x="720" y="336"/>
                </a:cubicBezTo>
                <a:cubicBezTo>
                  <a:pt x="776" y="272"/>
                  <a:pt x="800" y="200"/>
                  <a:pt x="912" y="144"/>
                </a:cubicBezTo>
                <a:cubicBezTo>
                  <a:pt x="1024" y="88"/>
                  <a:pt x="1176" y="0"/>
                  <a:pt x="1392" y="0"/>
                </a:cubicBezTo>
                <a:cubicBezTo>
                  <a:pt x="1608" y="0"/>
                  <a:pt x="2000" y="136"/>
                  <a:pt x="2208" y="144"/>
                </a:cubicBezTo>
                <a:cubicBezTo>
                  <a:pt x="2416" y="152"/>
                  <a:pt x="2568" y="64"/>
                  <a:pt x="2640" y="48"/>
                </a:cubicBezTo>
              </a:path>
            </a:pathLst>
          </a:custGeom>
          <a:noFill/>
          <a:ln w="88900">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8" name="TextBox 17">
            <a:extLst>
              <a:ext uri="{FF2B5EF4-FFF2-40B4-BE49-F238E27FC236}">
                <a16:creationId xmlns:a16="http://schemas.microsoft.com/office/drawing/2014/main" id="{4C62E6B6-DF07-3106-940E-6020AD4B6766}"/>
              </a:ext>
            </a:extLst>
          </p:cNvPr>
          <p:cNvSpPr txBox="1"/>
          <p:nvPr/>
        </p:nvSpPr>
        <p:spPr>
          <a:xfrm>
            <a:off x="1696829" y="1292051"/>
            <a:ext cx="8798341" cy="110799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FFFF00"/>
                </a:solidFill>
                <a:effectLst/>
                <a:uLnTx/>
                <a:uFillTx/>
                <a:latin typeface="Tw Cen MT" panose="020B0602020104020603"/>
                <a:ea typeface="+mn-ea"/>
                <a:cs typeface="+mn-cs"/>
              </a:rPr>
              <a:t>People treated with medications for substance use disorder feel </a:t>
            </a:r>
            <a:r>
              <a:rPr kumimoji="0" lang="en-US" sz="3600" b="1" i="0" u="none" strike="noStrike" kern="1200" cap="none" spc="0" normalizeH="0" baseline="0" noProof="0">
                <a:ln>
                  <a:noFill/>
                </a:ln>
                <a:solidFill>
                  <a:srgbClr val="FFFF00"/>
                </a:solidFill>
                <a:effectLst/>
                <a:uLnTx/>
                <a:uFillTx/>
                <a:latin typeface="Tw Cen MT" panose="020B0602020104020603"/>
                <a:ea typeface="+mn-ea"/>
                <a:cs typeface="+mn-cs"/>
              </a:rPr>
              <a:t>NORMAL</a:t>
            </a:r>
            <a:endParaRPr kumimoji="0" lang="en-US" sz="36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cxnSp>
        <p:nvCxnSpPr>
          <p:cNvPr id="20" name="Straight Arrow Connector 19">
            <a:extLst>
              <a:ext uri="{FF2B5EF4-FFF2-40B4-BE49-F238E27FC236}">
                <a16:creationId xmlns:a16="http://schemas.microsoft.com/office/drawing/2014/main" id="{D2D7A77E-E424-B6F6-1BEE-ED94E1E619D5}"/>
              </a:ext>
            </a:extLst>
          </p:cNvPr>
          <p:cNvCxnSpPr/>
          <p:nvPr/>
        </p:nvCxnSpPr>
        <p:spPr>
          <a:xfrm flipH="1" flipV="1">
            <a:off x="5809861" y="4754465"/>
            <a:ext cx="1965649" cy="1766078"/>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DE1C825-B9AA-3C5F-D8D3-5E6D5954E71A}"/>
              </a:ext>
            </a:extLst>
          </p:cNvPr>
          <p:cNvSpPr txBox="1"/>
          <p:nvPr/>
        </p:nvSpPr>
        <p:spPr>
          <a:xfrm>
            <a:off x="388776" y="6143070"/>
            <a:ext cx="6096000" cy="369332"/>
          </a:xfrm>
          <a:prstGeom prst="rect">
            <a:avLst/>
          </a:prstGeom>
          <a:noFill/>
        </p:spPr>
        <p:txBody>
          <a:bodyPr wrap="square">
            <a:spAutoFit/>
          </a:bodyPr>
          <a:lstStyle/>
          <a:p>
            <a:r>
              <a:rPr lang="en-US"/>
              <a:t>Source: Peters et al., 2019</a:t>
            </a:r>
          </a:p>
        </p:txBody>
      </p:sp>
    </p:spTree>
    <p:extLst>
      <p:ext uri="{BB962C8B-B14F-4D97-AF65-F5344CB8AC3E}">
        <p14:creationId xmlns:p14="http://schemas.microsoft.com/office/powerpoint/2010/main" val="248168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44972-664A-76C5-6171-B3DA1BBD4AA1}"/>
              </a:ext>
            </a:extLst>
          </p:cNvPr>
          <p:cNvSpPr>
            <a:spLocks noGrp="1"/>
          </p:cNvSpPr>
          <p:nvPr>
            <p:ph type="title"/>
          </p:nvPr>
        </p:nvSpPr>
        <p:spPr/>
        <p:txBody>
          <a:bodyPr/>
          <a:lstStyle/>
          <a:p>
            <a:endParaRPr lang="en-US"/>
          </a:p>
        </p:txBody>
      </p:sp>
      <p:pic>
        <p:nvPicPr>
          <p:cNvPr id="4" name="Content Placeholder 3" descr="A close up of a sign&#10;&#10;Description automatically generated">
            <a:extLst>
              <a:ext uri="{FF2B5EF4-FFF2-40B4-BE49-F238E27FC236}">
                <a16:creationId xmlns:a16="http://schemas.microsoft.com/office/drawing/2014/main" id="{A1F31020-682E-18F0-2774-31F6310373FC}"/>
              </a:ext>
            </a:extLst>
          </p:cNvPr>
          <p:cNvPicPr>
            <a:picLocks noGrp="1" noChangeAspect="1"/>
          </p:cNvPicPr>
          <p:nvPr>
            <p:ph idx="1"/>
          </p:nvPr>
        </p:nvPicPr>
        <p:blipFill>
          <a:blip r:embed="rId3"/>
          <a:stretch>
            <a:fillRect/>
          </a:stretch>
        </p:blipFill>
        <p:spPr>
          <a:xfrm>
            <a:off x="723900" y="466726"/>
            <a:ext cx="10267950" cy="2771775"/>
          </a:xfrm>
        </p:spPr>
      </p:pic>
      <p:sp>
        <p:nvSpPr>
          <p:cNvPr id="5" name="TextBox 4">
            <a:extLst>
              <a:ext uri="{FF2B5EF4-FFF2-40B4-BE49-F238E27FC236}">
                <a16:creationId xmlns:a16="http://schemas.microsoft.com/office/drawing/2014/main" id="{8CDC8864-7390-D30E-0C3B-95417D268B96}"/>
              </a:ext>
            </a:extLst>
          </p:cNvPr>
          <p:cNvSpPr txBox="1"/>
          <p:nvPr/>
        </p:nvSpPr>
        <p:spPr>
          <a:xfrm>
            <a:off x="3114674" y="3619499"/>
            <a:ext cx="6505575" cy="2862322"/>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cs typeface="Calibri"/>
              </a:rPr>
              <a:t>About </a:t>
            </a:r>
            <a:r>
              <a:rPr lang="en-US" sz="3600" b="1" dirty="0">
                <a:solidFill>
                  <a:schemeClr val="tx1"/>
                </a:solidFill>
                <a:cs typeface="Calibri"/>
              </a:rPr>
              <a:t>1 out of 5</a:t>
            </a:r>
            <a:r>
              <a:rPr lang="en-US" sz="2800" dirty="0">
                <a:solidFill>
                  <a:schemeClr val="tx1"/>
                </a:solidFill>
                <a:cs typeface="Calibri"/>
              </a:rPr>
              <a:t> </a:t>
            </a:r>
            <a:r>
              <a:rPr lang="en-US" sz="2800" dirty="0">
                <a:cs typeface="Calibri"/>
              </a:rPr>
              <a:t>received </a:t>
            </a:r>
            <a:r>
              <a:rPr lang="en-US" sz="2800" b="1" u="sng" dirty="0">
                <a:cs typeface="Calibri"/>
              </a:rPr>
              <a:t>ANY</a:t>
            </a:r>
            <a:r>
              <a:rPr lang="en-US" sz="2800" dirty="0">
                <a:cs typeface="Calibri"/>
              </a:rPr>
              <a:t> MOUD</a:t>
            </a:r>
          </a:p>
          <a:p>
            <a:endParaRPr lang="en-US" sz="2800" dirty="0">
              <a:cs typeface="Calibri"/>
            </a:endParaRPr>
          </a:p>
          <a:p>
            <a:r>
              <a:rPr lang="en-US" sz="3200" b="1" u="sng" dirty="0">
                <a:cs typeface="Calibri"/>
              </a:rPr>
              <a:t>LESS</a:t>
            </a:r>
            <a:r>
              <a:rPr lang="en-US" sz="2800" u="sng" dirty="0">
                <a:cs typeface="Calibri"/>
              </a:rPr>
              <a:t> LIKELY TO RECEIVE MOUD:</a:t>
            </a:r>
          </a:p>
          <a:p>
            <a:pPr marL="285750" indent="-285750">
              <a:buFont typeface="Wingdings"/>
              <a:buChar char="Ø"/>
            </a:pPr>
            <a:r>
              <a:rPr lang="en-US" sz="2800" dirty="0">
                <a:cs typeface="Calibri"/>
              </a:rPr>
              <a:t>Women</a:t>
            </a:r>
          </a:p>
          <a:p>
            <a:pPr marL="285750" indent="-285750">
              <a:buFont typeface="Wingdings"/>
              <a:buChar char="Ø"/>
            </a:pPr>
            <a:r>
              <a:rPr lang="en-US" sz="2800" dirty="0">
                <a:cs typeface="Calibri"/>
              </a:rPr>
              <a:t>African American</a:t>
            </a:r>
          </a:p>
          <a:p>
            <a:pPr marL="285750" indent="-285750">
              <a:buFont typeface="Wingdings"/>
              <a:buChar char="Ø"/>
            </a:pPr>
            <a:r>
              <a:rPr lang="en-US" sz="2800" dirty="0">
                <a:cs typeface="Calibri"/>
              </a:rPr>
              <a:t>Non-metropolitan residence</a:t>
            </a:r>
          </a:p>
        </p:txBody>
      </p:sp>
      <p:sp>
        <p:nvSpPr>
          <p:cNvPr id="6" name="TextBox 5">
            <a:extLst>
              <a:ext uri="{FF2B5EF4-FFF2-40B4-BE49-F238E27FC236}">
                <a16:creationId xmlns:a16="http://schemas.microsoft.com/office/drawing/2014/main" id="{4BE6263F-31D3-FAFE-4642-5C44B74576EE}"/>
              </a:ext>
            </a:extLst>
          </p:cNvPr>
          <p:cNvSpPr txBox="1"/>
          <p:nvPr/>
        </p:nvSpPr>
        <p:spPr>
          <a:xfrm>
            <a:off x="9382125" y="2847975"/>
            <a:ext cx="23431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47,000+ adults</a:t>
            </a:r>
            <a:endParaRPr lang="en-US" b="1"/>
          </a:p>
        </p:txBody>
      </p:sp>
    </p:spTree>
    <p:extLst>
      <p:ext uri="{BB962C8B-B14F-4D97-AF65-F5344CB8AC3E}">
        <p14:creationId xmlns:p14="http://schemas.microsoft.com/office/powerpoint/2010/main" val="246283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67099-6B7F-490A-8241-062AEBA606C5}"/>
              </a:ext>
            </a:extLst>
          </p:cNvPr>
          <p:cNvSpPr>
            <a:spLocks noGrp="1"/>
          </p:cNvSpPr>
          <p:nvPr>
            <p:ph type="title"/>
          </p:nvPr>
        </p:nvSpPr>
        <p:spPr>
          <a:xfrm>
            <a:off x="1412398" y="456004"/>
            <a:ext cx="9367203" cy="1188720"/>
          </a:xfrm>
        </p:spPr>
        <p:txBody>
          <a:bodyPr>
            <a:normAutofit/>
          </a:bodyPr>
          <a:lstStyle/>
          <a:p>
            <a:pPr algn="ctr"/>
            <a:r>
              <a:rPr lang="en-US" sz="6000" b="1">
                <a:solidFill>
                  <a:srgbClr val="592A8A"/>
                </a:solidFill>
              </a:rPr>
              <a:t>Lack of access</a:t>
            </a:r>
          </a:p>
        </p:txBody>
      </p:sp>
      <p:pic>
        <p:nvPicPr>
          <p:cNvPr id="3" name="Picture 9" descr="Graphical user interface, text, application, email&#10;&#10;Description automatically generated">
            <a:extLst>
              <a:ext uri="{FF2B5EF4-FFF2-40B4-BE49-F238E27FC236}">
                <a16:creationId xmlns:a16="http://schemas.microsoft.com/office/drawing/2014/main" id="{EE580B64-DE3C-888D-B40D-1ADBEADA94CF}"/>
              </a:ext>
            </a:extLst>
          </p:cNvPr>
          <p:cNvPicPr>
            <a:picLocks noChangeAspect="1"/>
          </p:cNvPicPr>
          <p:nvPr/>
        </p:nvPicPr>
        <p:blipFill>
          <a:blip r:embed="rId3"/>
          <a:stretch>
            <a:fillRect/>
          </a:stretch>
        </p:blipFill>
        <p:spPr>
          <a:xfrm>
            <a:off x="7423515" y="2295617"/>
            <a:ext cx="4544647" cy="2266765"/>
          </a:xfrm>
          <a:prstGeom prst="rect">
            <a:avLst/>
          </a:prstGeom>
        </p:spPr>
      </p:pic>
      <p:sp>
        <p:nvSpPr>
          <p:cNvPr id="11" name="Content Placeholder 10">
            <a:extLst>
              <a:ext uri="{FF2B5EF4-FFF2-40B4-BE49-F238E27FC236}">
                <a16:creationId xmlns:a16="http://schemas.microsoft.com/office/drawing/2014/main" id="{D0E47E5E-3A3D-0C3A-D9BC-A148C8B35231}"/>
              </a:ext>
            </a:extLst>
          </p:cNvPr>
          <p:cNvSpPr>
            <a:spLocks noGrp="1"/>
          </p:cNvSpPr>
          <p:nvPr>
            <p:ph idx="1"/>
          </p:nvPr>
        </p:nvSpPr>
        <p:spPr>
          <a:xfrm>
            <a:off x="483747" y="2201722"/>
            <a:ext cx="6748862" cy="4351338"/>
          </a:xfrm>
        </p:spPr>
        <p:txBody>
          <a:bodyPr vert="horz" lIns="91440" tIns="45720" rIns="91440" bIns="45720" rtlCol="0" anchor="t">
            <a:normAutofit/>
          </a:bodyPr>
          <a:lstStyle/>
          <a:p>
            <a:pPr>
              <a:buFont typeface="Wingdings" panose="020B0604020202020204" pitchFamily="34" charset="0"/>
              <a:buChar char="Ø"/>
            </a:pPr>
            <a:r>
              <a:rPr lang="en-US">
                <a:ea typeface="+mn-lt"/>
                <a:cs typeface="+mn-lt"/>
              </a:rPr>
              <a:t>Phone survey of OB providers in West Virginia, Kentucky, Tennessee, and Ohio</a:t>
            </a:r>
          </a:p>
          <a:p>
            <a:pPr>
              <a:buFont typeface="Wingdings" panose="020B0604020202020204" pitchFamily="34" charset="0"/>
              <a:buChar char="Ø"/>
            </a:pPr>
            <a:r>
              <a:rPr lang="en-US">
                <a:ea typeface="+mn-lt"/>
                <a:cs typeface="+mn-lt"/>
              </a:rPr>
              <a:t>Majority of counties had </a:t>
            </a:r>
            <a:r>
              <a:rPr lang="en-US" b="1">
                <a:ea typeface="+mn-lt"/>
                <a:cs typeface="+mn-lt"/>
              </a:rPr>
              <a:t>NO OB/GYN </a:t>
            </a:r>
            <a:r>
              <a:rPr lang="en-US">
                <a:ea typeface="+mn-lt"/>
                <a:cs typeface="+mn-lt"/>
              </a:rPr>
              <a:t>with the ability to prescribe MOUD </a:t>
            </a:r>
          </a:p>
          <a:p>
            <a:pPr>
              <a:buFont typeface="Wingdings" panose="020B0604020202020204" pitchFamily="34" charset="0"/>
              <a:buChar char="Ø"/>
            </a:pPr>
            <a:r>
              <a:rPr lang="en-US">
                <a:ea typeface="+mn-lt"/>
                <a:cs typeface="+mn-lt"/>
              </a:rPr>
              <a:t>&lt;15% of counties had</a:t>
            </a:r>
            <a:r>
              <a:rPr lang="en-US" b="1" i="1" u="sng">
                <a:ea typeface="+mn-lt"/>
                <a:cs typeface="+mn-lt"/>
              </a:rPr>
              <a:t> ANY </a:t>
            </a:r>
            <a:r>
              <a:rPr lang="en-US">
                <a:ea typeface="+mn-lt"/>
                <a:cs typeface="+mn-lt"/>
              </a:rPr>
              <a:t>in-office prescriber of medication for opioid use disorder</a:t>
            </a:r>
            <a:endParaRPr lang="en-US">
              <a:cs typeface="Calibri" panose="020F0502020204030204"/>
            </a:endParaRPr>
          </a:p>
        </p:txBody>
      </p:sp>
      <p:sp>
        <p:nvSpPr>
          <p:cNvPr id="4" name="TextBox 3">
            <a:extLst>
              <a:ext uri="{FF2B5EF4-FFF2-40B4-BE49-F238E27FC236}">
                <a16:creationId xmlns:a16="http://schemas.microsoft.com/office/drawing/2014/main" id="{67CA7093-9814-079C-F160-7EA18D88E540}"/>
              </a:ext>
            </a:extLst>
          </p:cNvPr>
          <p:cNvSpPr txBox="1"/>
          <p:nvPr/>
        </p:nvSpPr>
        <p:spPr>
          <a:xfrm>
            <a:off x="1603255" y="3057277"/>
            <a:ext cx="6330462" cy="2062103"/>
          </a:xfrm>
          <a:prstGeom prst="rect">
            <a:avLst/>
          </a:prstGeom>
          <a:solidFill>
            <a:schemeClr val="accent5">
              <a:lumMod val="40000"/>
              <a:lumOff val="60000"/>
            </a:schemeClr>
          </a:solidFill>
        </p:spPr>
        <p:style>
          <a:lnRef idx="1">
            <a:schemeClr val="accent4"/>
          </a:lnRef>
          <a:fillRef idx="2">
            <a:schemeClr val="accent4"/>
          </a:fillRef>
          <a:effectRef idx="1">
            <a:schemeClr val="accent4"/>
          </a:effectRef>
          <a:fontRef idx="minor">
            <a:schemeClr val="dk1"/>
          </a:fontRef>
        </p:style>
        <p:txBody>
          <a:bodyPr wrap="square" lIns="91440" tIns="45720" rIns="91440" bIns="45720" rtlCol="0" anchor="t">
            <a:spAutoFit/>
          </a:bodyPr>
          <a:lstStyle/>
          <a:p>
            <a:pPr algn="ctr"/>
            <a:r>
              <a:rPr lang="en-US" sz="4000" b="1">
                <a:latin typeface="Aharoni"/>
                <a:cs typeface="Aharoni"/>
              </a:rPr>
              <a:t>LESS THAN </a:t>
            </a:r>
            <a:r>
              <a:rPr lang="en-US" sz="4800" b="1" u="sng">
                <a:solidFill>
                  <a:schemeClr val="tx1"/>
                </a:solidFill>
                <a:latin typeface="Amasis MT Pro Black"/>
                <a:cs typeface="Aharoni"/>
              </a:rPr>
              <a:t>2% </a:t>
            </a:r>
            <a:endParaRPr lang="en-US" sz="4000" b="1" u="sng">
              <a:solidFill>
                <a:schemeClr val="tx1"/>
              </a:solidFill>
              <a:latin typeface="Amasis MT Pro Black" panose="02040A04050005020304" pitchFamily="18" charset="0"/>
              <a:cs typeface="Aharoni" panose="02010803020104030203" pitchFamily="2" charset="-79"/>
            </a:endParaRPr>
          </a:p>
          <a:p>
            <a:pPr algn="ctr"/>
            <a:r>
              <a:rPr lang="en-US" sz="4000" b="1">
                <a:latin typeface="Aharoni" panose="02010803020104030203" pitchFamily="2" charset="-79"/>
                <a:cs typeface="Aharoni" panose="02010803020104030203" pitchFamily="2" charset="-79"/>
              </a:rPr>
              <a:t>OF OB/GYNs </a:t>
            </a:r>
          </a:p>
          <a:p>
            <a:pPr algn="ctr"/>
            <a:r>
              <a:rPr lang="en-US" sz="4000" b="1">
                <a:latin typeface="Aharoni" panose="02010803020104030203" pitchFamily="2" charset="-79"/>
                <a:cs typeface="Aharoni" panose="02010803020104030203" pitchFamily="2" charset="-79"/>
              </a:rPr>
              <a:t>HAD AN X WAIVER</a:t>
            </a:r>
            <a:endParaRPr lang="en-US" sz="4000" b="1" baseline="30000">
              <a:latin typeface="Aharoni" panose="02010803020104030203" pitchFamily="2" charset="-79"/>
              <a:cs typeface="Aharoni" panose="02010803020104030203" pitchFamily="2" charset="-79"/>
            </a:endParaRPr>
          </a:p>
        </p:txBody>
      </p:sp>
      <p:sp>
        <p:nvSpPr>
          <p:cNvPr id="6" name="TextBox 5">
            <a:extLst>
              <a:ext uri="{FF2B5EF4-FFF2-40B4-BE49-F238E27FC236}">
                <a16:creationId xmlns:a16="http://schemas.microsoft.com/office/drawing/2014/main" id="{824DA19B-72A6-8AD9-AF41-7CADC2ACC6D1}"/>
              </a:ext>
            </a:extLst>
          </p:cNvPr>
          <p:cNvSpPr txBox="1"/>
          <p:nvPr/>
        </p:nvSpPr>
        <p:spPr>
          <a:xfrm>
            <a:off x="58993" y="6158928"/>
            <a:ext cx="10595242" cy="369332"/>
          </a:xfrm>
          <a:prstGeom prst="rect">
            <a:avLst/>
          </a:prstGeom>
          <a:noFill/>
        </p:spPr>
        <p:txBody>
          <a:bodyPr wrap="square" rtlCol="0">
            <a:spAutoFit/>
          </a:bodyPr>
          <a:lstStyle/>
          <a:p>
            <a:r>
              <a:rPr lang="en-US"/>
              <a:t>Source: Rosenblatt, 2015</a:t>
            </a:r>
          </a:p>
        </p:txBody>
      </p:sp>
    </p:spTree>
    <p:extLst>
      <p:ext uri="{BB962C8B-B14F-4D97-AF65-F5344CB8AC3E}">
        <p14:creationId xmlns:p14="http://schemas.microsoft.com/office/powerpoint/2010/main" val="1943404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4F406-35C7-5B1D-4B34-8C49FFBD61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981365-C6CA-3CF1-01AE-83D74BE58885}"/>
              </a:ext>
            </a:extLst>
          </p:cNvPr>
          <p:cNvSpPr>
            <a:spLocks noGrp="1"/>
          </p:cNvSpPr>
          <p:nvPr>
            <p:ph type="title"/>
          </p:nvPr>
        </p:nvSpPr>
        <p:spPr>
          <a:xfrm>
            <a:off x="838200" y="2262505"/>
            <a:ext cx="10515600" cy="1325563"/>
          </a:xfrm>
        </p:spPr>
        <p:txBody>
          <a:bodyPr>
            <a:normAutofit/>
          </a:bodyPr>
          <a:lstStyle/>
          <a:p>
            <a:pPr algn="ctr"/>
            <a:r>
              <a:rPr lang="en-US" sz="6600" b="1">
                <a:solidFill>
                  <a:srgbClr val="592A8A"/>
                </a:solidFill>
              </a:rPr>
              <a:t>Barriers to Care</a:t>
            </a:r>
          </a:p>
        </p:txBody>
      </p:sp>
      <p:pic>
        <p:nvPicPr>
          <p:cNvPr id="3" name="Picture 2">
            <a:extLst>
              <a:ext uri="{FF2B5EF4-FFF2-40B4-BE49-F238E27FC236}">
                <a16:creationId xmlns:a16="http://schemas.microsoft.com/office/drawing/2014/main" id="{35B98B27-E856-4314-8730-0C920704DBC0}"/>
              </a:ext>
            </a:extLst>
          </p:cNvPr>
          <p:cNvPicPr>
            <a:picLocks noChangeAspect="1"/>
          </p:cNvPicPr>
          <p:nvPr/>
        </p:nvPicPr>
        <p:blipFill>
          <a:blip r:embed="rId3"/>
          <a:stretch>
            <a:fillRect/>
          </a:stretch>
        </p:blipFill>
        <p:spPr>
          <a:xfrm>
            <a:off x="9708463" y="5641791"/>
            <a:ext cx="2483537" cy="1234362"/>
          </a:xfrm>
          <a:prstGeom prst="rect">
            <a:avLst/>
          </a:prstGeom>
        </p:spPr>
      </p:pic>
    </p:spTree>
    <p:extLst>
      <p:ext uri="{BB962C8B-B14F-4D97-AF65-F5344CB8AC3E}">
        <p14:creationId xmlns:p14="http://schemas.microsoft.com/office/powerpoint/2010/main" val="2766287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0FEF6-8DD0-45B1-41A7-E1006576F3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2F283B-EB4E-C8FC-7C98-9A7627D1481A}"/>
              </a:ext>
            </a:extLst>
          </p:cNvPr>
          <p:cNvSpPr>
            <a:spLocks noGrp="1"/>
          </p:cNvSpPr>
          <p:nvPr>
            <p:ph type="title"/>
          </p:nvPr>
        </p:nvSpPr>
        <p:spPr>
          <a:xfrm>
            <a:off x="838200" y="2262505"/>
            <a:ext cx="10515600" cy="1325563"/>
          </a:xfrm>
        </p:spPr>
        <p:txBody>
          <a:bodyPr>
            <a:normAutofit/>
          </a:bodyPr>
          <a:lstStyle/>
          <a:p>
            <a:pPr algn="ctr"/>
            <a:r>
              <a:rPr lang="en-US" sz="6600" b="1" i="1" dirty="0">
                <a:solidFill>
                  <a:srgbClr val="592A8A"/>
                </a:solidFill>
              </a:rPr>
              <a:t>Stigma</a:t>
            </a:r>
          </a:p>
        </p:txBody>
      </p:sp>
      <p:pic>
        <p:nvPicPr>
          <p:cNvPr id="3" name="Picture 2">
            <a:extLst>
              <a:ext uri="{FF2B5EF4-FFF2-40B4-BE49-F238E27FC236}">
                <a16:creationId xmlns:a16="http://schemas.microsoft.com/office/drawing/2014/main" id="{82F787D5-1765-C628-1224-2BA17795C9B1}"/>
              </a:ext>
            </a:extLst>
          </p:cNvPr>
          <p:cNvPicPr>
            <a:picLocks noChangeAspect="1"/>
          </p:cNvPicPr>
          <p:nvPr/>
        </p:nvPicPr>
        <p:blipFill>
          <a:blip r:embed="rId2"/>
          <a:stretch>
            <a:fillRect/>
          </a:stretch>
        </p:blipFill>
        <p:spPr>
          <a:xfrm>
            <a:off x="9708463" y="5641791"/>
            <a:ext cx="2483537" cy="1234362"/>
          </a:xfrm>
          <a:prstGeom prst="rect">
            <a:avLst/>
          </a:prstGeom>
        </p:spPr>
      </p:pic>
    </p:spTree>
    <p:extLst>
      <p:ext uri="{BB962C8B-B14F-4D97-AF65-F5344CB8AC3E}">
        <p14:creationId xmlns:p14="http://schemas.microsoft.com/office/powerpoint/2010/main" val="14521677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F842B03-4D0F-3831-9531-2C56D19D627A}"/>
              </a:ext>
            </a:extLst>
          </p:cNvPr>
          <p:cNvSpPr>
            <a:spLocks noGrp="1"/>
          </p:cNvSpPr>
          <p:nvPr>
            <p:ph type="title"/>
          </p:nvPr>
        </p:nvSpPr>
        <p:spPr>
          <a:xfrm>
            <a:off x="609600" y="274638"/>
            <a:ext cx="10972800" cy="1143000"/>
          </a:xfrm>
        </p:spPr>
        <p:txBody>
          <a:bodyPr/>
          <a:lstStyle/>
          <a:p>
            <a:pPr algn="ctr"/>
            <a:r>
              <a:rPr lang="en-US" dirty="0"/>
              <a:t>Isn’t Addiction a Behavior?</a:t>
            </a:r>
          </a:p>
        </p:txBody>
      </p:sp>
      <p:pic>
        <p:nvPicPr>
          <p:cNvPr id="5" name="Content Placeholder 4" descr="Elephant in the wild">
            <a:extLst>
              <a:ext uri="{FF2B5EF4-FFF2-40B4-BE49-F238E27FC236}">
                <a16:creationId xmlns:a16="http://schemas.microsoft.com/office/drawing/2014/main" id="{BD6E818B-D8A6-1840-6FC3-C850A5B183D1}"/>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r="20882" b="1"/>
          <a:stretch/>
        </p:blipFill>
        <p:spPr>
          <a:xfrm>
            <a:off x="3550763" y="1553067"/>
            <a:ext cx="5384800" cy="4525963"/>
          </a:xfrm>
          <a:noFill/>
        </p:spPr>
      </p:pic>
    </p:spTree>
    <p:extLst>
      <p:ext uri="{BB962C8B-B14F-4D97-AF65-F5344CB8AC3E}">
        <p14:creationId xmlns:p14="http://schemas.microsoft.com/office/powerpoint/2010/main" val="24818468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47B77-D970-11CE-950F-926AD13244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EFD1CF-C65B-AEB3-391B-CB1B9BB56E27}"/>
              </a:ext>
            </a:extLst>
          </p:cNvPr>
          <p:cNvSpPr>
            <a:spLocks noGrp="1"/>
          </p:cNvSpPr>
          <p:nvPr>
            <p:ph type="title"/>
          </p:nvPr>
        </p:nvSpPr>
        <p:spPr>
          <a:xfrm>
            <a:off x="838200" y="500062"/>
            <a:ext cx="10515600" cy="1325563"/>
          </a:xfrm>
        </p:spPr>
        <p:txBody>
          <a:bodyPr>
            <a:normAutofit fontScale="90000"/>
          </a:bodyPr>
          <a:lstStyle/>
          <a:p>
            <a:pPr algn="ctr"/>
            <a:r>
              <a:rPr lang="en-US" sz="6600" b="1" dirty="0">
                <a:solidFill>
                  <a:srgbClr val="592A8A"/>
                </a:solidFill>
              </a:rPr>
              <a:t>Stigma</a:t>
            </a:r>
            <a:br>
              <a:rPr lang="en-US" sz="5400" b="1" dirty="0">
                <a:solidFill>
                  <a:srgbClr val="592A8A"/>
                </a:solidFill>
              </a:rPr>
            </a:br>
            <a:endParaRPr lang="en-US" sz="2700" b="1" dirty="0">
              <a:solidFill>
                <a:srgbClr val="592A8A"/>
              </a:solidFill>
            </a:endParaRPr>
          </a:p>
        </p:txBody>
      </p:sp>
      <p:pic>
        <p:nvPicPr>
          <p:cNvPr id="6" name="Content Placeholder 4">
            <a:extLst>
              <a:ext uri="{FF2B5EF4-FFF2-40B4-BE49-F238E27FC236}">
                <a16:creationId xmlns:a16="http://schemas.microsoft.com/office/drawing/2014/main" id="{C3D958FB-0672-6F15-D241-2A0EF00EB6AA}"/>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1196501" y="2007519"/>
            <a:ext cx="9476542" cy="2842962"/>
          </a:xfrm>
          <a:prstGeom prst="rect">
            <a:avLst/>
          </a:prstGeom>
        </p:spPr>
      </p:pic>
      <p:sp>
        <p:nvSpPr>
          <p:cNvPr id="3" name="TextBox 2">
            <a:extLst>
              <a:ext uri="{FF2B5EF4-FFF2-40B4-BE49-F238E27FC236}">
                <a16:creationId xmlns:a16="http://schemas.microsoft.com/office/drawing/2014/main" id="{15F67856-8F57-EE1F-9BC1-129ECD1D2874}"/>
              </a:ext>
            </a:extLst>
          </p:cNvPr>
          <p:cNvSpPr txBox="1"/>
          <p:nvPr/>
        </p:nvSpPr>
        <p:spPr>
          <a:xfrm>
            <a:off x="475488" y="6096000"/>
            <a:ext cx="8887968" cy="646331"/>
          </a:xfrm>
          <a:prstGeom prst="rect">
            <a:avLst/>
          </a:prstGeom>
          <a:noFill/>
        </p:spPr>
        <p:txBody>
          <a:bodyPr wrap="square" rtlCol="0">
            <a:spAutoFit/>
          </a:bodyPr>
          <a:lstStyle/>
          <a:p>
            <a:r>
              <a:rPr lang="en-US" dirty="0"/>
              <a:t>Source: Education Development Center, 2017</a:t>
            </a:r>
            <a:endParaRPr lang="en-US" dirty="0">
              <a:cs typeface="Calibri"/>
            </a:endParaRPr>
          </a:p>
          <a:p>
            <a:endParaRPr lang="en-US" dirty="0"/>
          </a:p>
        </p:txBody>
      </p:sp>
    </p:spTree>
    <p:extLst>
      <p:ext uri="{BB962C8B-B14F-4D97-AF65-F5344CB8AC3E}">
        <p14:creationId xmlns:p14="http://schemas.microsoft.com/office/powerpoint/2010/main" val="917012125"/>
      </p:ext>
    </p:extLst>
  </p:cSld>
  <p:clrMapOvr>
    <a:masterClrMapping/>
  </p:clrMapOvr>
  <p:extLst>
    <p:ext uri="{6950BFC3-D8DA-4A85-94F7-54DA5524770B}">
      <p188:commentRel xmlns:p188="http://schemas.microsoft.com/office/powerpoint/2018/8/main" r:id="rId3"/>
    </p:ext>
  </p:extLs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04EEE-0F40-44B7-8407-C95EAF825B05}"/>
              </a:ext>
            </a:extLst>
          </p:cNvPr>
          <p:cNvSpPr>
            <a:spLocks noGrp="1"/>
          </p:cNvSpPr>
          <p:nvPr>
            <p:ph type="title"/>
          </p:nvPr>
        </p:nvSpPr>
        <p:spPr>
          <a:xfrm>
            <a:off x="635000" y="640823"/>
            <a:ext cx="3418659" cy="4312177"/>
          </a:xfrm>
        </p:spPr>
        <p:txBody>
          <a:bodyPr anchor="ctr">
            <a:normAutofit/>
          </a:bodyPr>
          <a:lstStyle/>
          <a:p>
            <a:pPr algn="ctr"/>
            <a:r>
              <a:rPr lang="en-US" sz="3200" dirty="0">
                <a:solidFill>
                  <a:srgbClr val="592A8A"/>
                </a:solidFill>
              </a:rPr>
              <a:t>Factors Contributing to Stigma</a:t>
            </a:r>
          </a:p>
        </p:txBody>
      </p:sp>
      <p:graphicFrame>
        <p:nvGraphicFramePr>
          <p:cNvPr id="5" name="Content Placeholder 2">
            <a:extLst>
              <a:ext uri="{FF2B5EF4-FFF2-40B4-BE49-F238E27FC236}">
                <a16:creationId xmlns:a16="http://schemas.microsoft.com/office/drawing/2014/main" id="{D04E9223-9168-1D6E-2ECB-AAF42B9F5F54}"/>
              </a:ext>
            </a:extLst>
          </p:cNvPr>
          <p:cNvGraphicFramePr>
            <a:graphicFrameLocks noGrp="1"/>
          </p:cNvGraphicFramePr>
          <p:nvPr>
            <p:ph idx="1"/>
          </p:nvPr>
        </p:nvGraphicFramePr>
        <p:xfrm>
          <a:off x="3848100" y="640823"/>
          <a:ext cx="8051800" cy="44137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F06AE7DF-DAF9-033A-D5CC-2BEC151C04D4}"/>
              </a:ext>
            </a:extLst>
          </p:cNvPr>
          <p:cNvSpPr txBox="1"/>
          <p:nvPr/>
        </p:nvSpPr>
        <p:spPr>
          <a:xfrm>
            <a:off x="635000" y="6176963"/>
            <a:ext cx="2806032" cy="369332"/>
          </a:xfrm>
          <a:prstGeom prst="rect">
            <a:avLst/>
          </a:prstGeom>
          <a:noFill/>
        </p:spPr>
        <p:txBody>
          <a:bodyPr wrap="square" rtlCol="0">
            <a:spAutoFit/>
          </a:bodyPr>
          <a:lstStyle/>
          <a:p>
            <a:r>
              <a:rPr lang="en-US" dirty="0"/>
              <a:t>Source: Olsen, 2014</a:t>
            </a:r>
          </a:p>
        </p:txBody>
      </p:sp>
    </p:spTree>
    <p:extLst>
      <p:ext uri="{BB962C8B-B14F-4D97-AF65-F5344CB8AC3E}">
        <p14:creationId xmlns:p14="http://schemas.microsoft.com/office/powerpoint/2010/main" val="40478334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4ED16-0D6F-6650-30DB-99BF1093DDF8}"/>
              </a:ext>
            </a:extLst>
          </p:cNvPr>
          <p:cNvSpPr>
            <a:spLocks noGrp="1"/>
          </p:cNvSpPr>
          <p:nvPr>
            <p:ph type="title" idx="4294967295"/>
          </p:nvPr>
        </p:nvSpPr>
        <p:spPr>
          <a:xfrm>
            <a:off x="0" y="190501"/>
            <a:ext cx="12192000" cy="1339611"/>
          </a:xfrm>
          <a:prstGeom prst="rect">
            <a:avLst/>
          </a:prstGeom>
        </p:spPr>
        <p:txBody>
          <a:bodyPr/>
          <a:lstStyle/>
          <a:p>
            <a:pPr algn="ctr"/>
            <a:r>
              <a:rPr lang="en-US" b="1">
                <a:solidFill>
                  <a:srgbClr val="592A8A"/>
                </a:solidFill>
                <a:cs typeface="Calibri Light"/>
              </a:rPr>
              <a:t>What does stigmatizing language look like?</a:t>
            </a:r>
            <a:endParaRPr lang="en-US"/>
          </a:p>
        </p:txBody>
      </p:sp>
      <p:sp>
        <p:nvSpPr>
          <p:cNvPr id="4" name="TextBox 3">
            <a:extLst>
              <a:ext uri="{FF2B5EF4-FFF2-40B4-BE49-F238E27FC236}">
                <a16:creationId xmlns:a16="http://schemas.microsoft.com/office/drawing/2014/main" id="{6A1D0762-AE3E-E6E3-CF62-1B29A446FECB}"/>
              </a:ext>
            </a:extLst>
          </p:cNvPr>
          <p:cNvSpPr txBox="1"/>
          <p:nvPr/>
        </p:nvSpPr>
        <p:spPr>
          <a:xfrm>
            <a:off x="907419" y="1965723"/>
            <a:ext cx="4333875" cy="523220"/>
          </a:xfrm>
          <a:prstGeom prst="rect">
            <a:avLst/>
          </a:prstGeom>
          <a:noFill/>
        </p:spPr>
        <p:txBody>
          <a:bodyPr wrap="square" rtlCol="0">
            <a:spAutoFit/>
          </a:bodyPr>
          <a:lstStyle/>
          <a:p>
            <a:r>
              <a:rPr lang="en-US" sz="2800" b="1">
                <a:latin typeface="Tempus Sans ITC" panose="04020404030D07020202" pitchFamily="82" charset="0"/>
                <a:ea typeface="Yu Gothic UI Semibold" panose="020B0700000000000000" pitchFamily="34" charset="-128"/>
              </a:rPr>
              <a:t>Addict</a:t>
            </a:r>
            <a:endParaRPr lang="en-US" sz="2400" b="1">
              <a:latin typeface="Tempus Sans ITC" panose="04020404030D07020202" pitchFamily="82" charset="0"/>
              <a:ea typeface="Yu Gothic UI Semibold" panose="020B0700000000000000" pitchFamily="34" charset="-128"/>
            </a:endParaRPr>
          </a:p>
        </p:txBody>
      </p:sp>
      <p:sp>
        <p:nvSpPr>
          <p:cNvPr id="8" name="TextBox 7">
            <a:extLst>
              <a:ext uri="{FF2B5EF4-FFF2-40B4-BE49-F238E27FC236}">
                <a16:creationId xmlns:a16="http://schemas.microsoft.com/office/drawing/2014/main" id="{BE77512D-CB63-D277-AC75-4FF4BC82FCA2}"/>
              </a:ext>
            </a:extLst>
          </p:cNvPr>
          <p:cNvSpPr txBox="1"/>
          <p:nvPr/>
        </p:nvSpPr>
        <p:spPr>
          <a:xfrm>
            <a:off x="4895850" y="2039213"/>
            <a:ext cx="1724025" cy="523220"/>
          </a:xfrm>
          <a:prstGeom prst="rect">
            <a:avLst/>
          </a:prstGeom>
          <a:noFill/>
        </p:spPr>
        <p:txBody>
          <a:bodyPr wrap="square" rtlCol="0">
            <a:spAutoFit/>
          </a:bodyPr>
          <a:lstStyle/>
          <a:p>
            <a:r>
              <a:rPr lang="en-US" sz="2800" b="1">
                <a:latin typeface="Tempus Sans ITC" panose="04020404030D07020202" pitchFamily="82" charset="0"/>
              </a:rPr>
              <a:t>Alcoholic</a:t>
            </a:r>
            <a:endParaRPr lang="en-US" b="1">
              <a:latin typeface="Tempus Sans ITC" panose="04020404030D07020202" pitchFamily="82" charset="0"/>
            </a:endParaRPr>
          </a:p>
        </p:txBody>
      </p:sp>
      <p:sp>
        <p:nvSpPr>
          <p:cNvPr id="9" name="TextBox 8">
            <a:extLst>
              <a:ext uri="{FF2B5EF4-FFF2-40B4-BE49-F238E27FC236}">
                <a16:creationId xmlns:a16="http://schemas.microsoft.com/office/drawing/2014/main" id="{047DF99B-EDE8-991F-BBA2-85B57CD390FB}"/>
              </a:ext>
            </a:extLst>
          </p:cNvPr>
          <p:cNvSpPr txBox="1"/>
          <p:nvPr/>
        </p:nvSpPr>
        <p:spPr>
          <a:xfrm>
            <a:off x="2489901" y="3136166"/>
            <a:ext cx="1168910" cy="523220"/>
          </a:xfrm>
          <a:prstGeom prst="rect">
            <a:avLst/>
          </a:prstGeom>
          <a:noFill/>
        </p:spPr>
        <p:txBody>
          <a:bodyPr wrap="none" rtlCol="0">
            <a:spAutoFit/>
          </a:bodyPr>
          <a:lstStyle/>
          <a:p>
            <a:r>
              <a:rPr lang="en-US" sz="2800" b="1">
                <a:latin typeface="Tempus Sans ITC" panose="04020404030D07020202" pitchFamily="82" charset="0"/>
              </a:rPr>
              <a:t>Junkie</a:t>
            </a:r>
            <a:endParaRPr lang="en-US" b="1">
              <a:latin typeface="Tempus Sans ITC" panose="04020404030D07020202" pitchFamily="82" charset="0"/>
            </a:endParaRPr>
          </a:p>
        </p:txBody>
      </p:sp>
      <p:sp>
        <p:nvSpPr>
          <p:cNvPr id="13" name="TextBox 12">
            <a:extLst>
              <a:ext uri="{FF2B5EF4-FFF2-40B4-BE49-F238E27FC236}">
                <a16:creationId xmlns:a16="http://schemas.microsoft.com/office/drawing/2014/main" id="{CF53B972-EF95-EDEF-37F9-0777404B7A0E}"/>
              </a:ext>
            </a:extLst>
          </p:cNvPr>
          <p:cNvSpPr txBox="1"/>
          <p:nvPr/>
        </p:nvSpPr>
        <p:spPr>
          <a:xfrm>
            <a:off x="4605337" y="5043815"/>
            <a:ext cx="2305050" cy="523220"/>
          </a:xfrm>
          <a:prstGeom prst="rect">
            <a:avLst/>
          </a:prstGeom>
          <a:noFill/>
        </p:spPr>
        <p:txBody>
          <a:bodyPr wrap="square" rtlCol="0">
            <a:spAutoFit/>
          </a:bodyPr>
          <a:lstStyle/>
          <a:p>
            <a:r>
              <a:rPr lang="en-US" sz="2800" b="1">
                <a:latin typeface="Tempus Sans ITC" panose="04020404030D07020202" pitchFamily="82" charset="0"/>
              </a:rPr>
              <a:t>HIV-infected</a:t>
            </a:r>
            <a:endParaRPr lang="en-US" b="1">
              <a:latin typeface="Tempus Sans ITC" panose="04020404030D07020202" pitchFamily="82" charset="0"/>
            </a:endParaRPr>
          </a:p>
        </p:txBody>
      </p:sp>
      <p:sp>
        <p:nvSpPr>
          <p:cNvPr id="14" name="TextBox 13">
            <a:extLst>
              <a:ext uri="{FF2B5EF4-FFF2-40B4-BE49-F238E27FC236}">
                <a16:creationId xmlns:a16="http://schemas.microsoft.com/office/drawing/2014/main" id="{93B4D137-E830-3B11-B601-1361E23069A7}"/>
              </a:ext>
            </a:extLst>
          </p:cNvPr>
          <p:cNvSpPr txBox="1"/>
          <p:nvPr/>
        </p:nvSpPr>
        <p:spPr>
          <a:xfrm>
            <a:off x="992697" y="4327783"/>
            <a:ext cx="2666114" cy="523220"/>
          </a:xfrm>
          <a:prstGeom prst="rect">
            <a:avLst/>
          </a:prstGeom>
          <a:noFill/>
        </p:spPr>
        <p:txBody>
          <a:bodyPr wrap="none" rtlCol="0">
            <a:spAutoFit/>
          </a:bodyPr>
          <a:lstStyle/>
          <a:p>
            <a:r>
              <a:rPr lang="en-US" sz="2800" b="1">
                <a:latin typeface="Tempus Sans ITC" panose="04020404030D07020202" pitchFamily="82" charset="0"/>
              </a:rPr>
              <a:t>Substance</a:t>
            </a:r>
            <a:r>
              <a:rPr lang="en-US"/>
              <a:t> </a:t>
            </a:r>
            <a:r>
              <a:rPr lang="en-US" sz="2800" b="1">
                <a:latin typeface="Tempus Sans ITC" panose="04020404030D07020202" pitchFamily="82" charset="0"/>
              </a:rPr>
              <a:t>abuser</a:t>
            </a:r>
            <a:endParaRPr lang="en-US" b="1">
              <a:latin typeface="Tempus Sans ITC" panose="04020404030D07020202" pitchFamily="82" charset="0"/>
            </a:endParaRPr>
          </a:p>
        </p:txBody>
      </p:sp>
      <p:sp>
        <p:nvSpPr>
          <p:cNvPr id="15" name="TextBox 14">
            <a:extLst>
              <a:ext uri="{FF2B5EF4-FFF2-40B4-BE49-F238E27FC236}">
                <a16:creationId xmlns:a16="http://schemas.microsoft.com/office/drawing/2014/main" id="{67B4713C-4342-D4D7-D453-ABB5BA1160E4}"/>
              </a:ext>
            </a:extLst>
          </p:cNvPr>
          <p:cNvSpPr txBox="1"/>
          <p:nvPr/>
        </p:nvSpPr>
        <p:spPr>
          <a:xfrm>
            <a:off x="9541953" y="4327783"/>
            <a:ext cx="1657350" cy="523220"/>
          </a:xfrm>
          <a:prstGeom prst="rect">
            <a:avLst/>
          </a:prstGeom>
          <a:noFill/>
        </p:spPr>
        <p:txBody>
          <a:bodyPr wrap="square" rtlCol="0">
            <a:spAutoFit/>
          </a:bodyPr>
          <a:lstStyle/>
          <a:p>
            <a:r>
              <a:rPr lang="en-US" sz="2800" b="1">
                <a:latin typeface="Tempus Sans ITC" panose="04020404030D07020202" pitchFamily="82" charset="0"/>
              </a:rPr>
              <a:t>Clean</a:t>
            </a:r>
            <a:endParaRPr lang="en-US" b="1">
              <a:latin typeface="Tempus Sans ITC" panose="04020404030D07020202" pitchFamily="82" charset="0"/>
            </a:endParaRPr>
          </a:p>
        </p:txBody>
      </p:sp>
      <p:sp>
        <p:nvSpPr>
          <p:cNvPr id="16" name="TextBox 15">
            <a:extLst>
              <a:ext uri="{FF2B5EF4-FFF2-40B4-BE49-F238E27FC236}">
                <a16:creationId xmlns:a16="http://schemas.microsoft.com/office/drawing/2014/main" id="{AE6817AE-245C-653A-18CC-5D349B855038}"/>
              </a:ext>
            </a:extLst>
          </p:cNvPr>
          <p:cNvSpPr txBox="1"/>
          <p:nvPr/>
        </p:nvSpPr>
        <p:spPr>
          <a:xfrm>
            <a:off x="8042924" y="2227333"/>
            <a:ext cx="1992603" cy="523220"/>
          </a:xfrm>
          <a:prstGeom prst="rect">
            <a:avLst/>
          </a:prstGeom>
          <a:noFill/>
        </p:spPr>
        <p:txBody>
          <a:bodyPr wrap="square" rtlCol="0">
            <a:spAutoFit/>
          </a:bodyPr>
          <a:lstStyle/>
          <a:p>
            <a:r>
              <a:rPr lang="en-US" sz="2800" b="1">
                <a:latin typeface="Tempus Sans ITC" panose="04020404030D07020202" pitchFamily="82" charset="0"/>
              </a:rPr>
              <a:t>Dirty</a:t>
            </a:r>
            <a:r>
              <a:rPr lang="en-US" b="1"/>
              <a:t> </a:t>
            </a:r>
            <a:r>
              <a:rPr lang="en-US" sz="2800" b="1">
                <a:latin typeface="Tempus Sans ITC" panose="04020404030D07020202" pitchFamily="82" charset="0"/>
              </a:rPr>
              <a:t>urine</a:t>
            </a:r>
            <a:endParaRPr lang="en-US" b="1">
              <a:latin typeface="Tempus Sans ITC" panose="04020404030D07020202" pitchFamily="82" charset="0"/>
            </a:endParaRPr>
          </a:p>
        </p:txBody>
      </p:sp>
      <p:sp>
        <p:nvSpPr>
          <p:cNvPr id="18" name="TextBox 17">
            <a:extLst>
              <a:ext uri="{FF2B5EF4-FFF2-40B4-BE49-F238E27FC236}">
                <a16:creationId xmlns:a16="http://schemas.microsoft.com/office/drawing/2014/main" id="{6EB6C6B4-BB8E-A7FC-7448-835407B11DAE}"/>
              </a:ext>
            </a:extLst>
          </p:cNvPr>
          <p:cNvSpPr txBox="1"/>
          <p:nvPr/>
        </p:nvSpPr>
        <p:spPr>
          <a:xfrm>
            <a:off x="6188075" y="3659386"/>
            <a:ext cx="2419351" cy="523220"/>
          </a:xfrm>
          <a:prstGeom prst="rect">
            <a:avLst/>
          </a:prstGeom>
          <a:noFill/>
        </p:spPr>
        <p:txBody>
          <a:bodyPr wrap="square" rtlCol="0">
            <a:spAutoFit/>
          </a:bodyPr>
          <a:lstStyle/>
          <a:p>
            <a:r>
              <a:rPr lang="en-US" sz="2800" b="1">
                <a:latin typeface="Tempus Sans ITC" panose="04020404030D07020202" pitchFamily="82" charset="0"/>
              </a:rPr>
              <a:t>Schizophrenic</a:t>
            </a:r>
            <a:endParaRPr lang="en-US" b="1">
              <a:latin typeface="Tempus Sans ITC" panose="04020404030D07020202" pitchFamily="82" charset="0"/>
            </a:endParaRPr>
          </a:p>
        </p:txBody>
      </p:sp>
      <p:pic>
        <p:nvPicPr>
          <p:cNvPr id="3" name="Picture 2">
            <a:extLst>
              <a:ext uri="{FF2B5EF4-FFF2-40B4-BE49-F238E27FC236}">
                <a16:creationId xmlns:a16="http://schemas.microsoft.com/office/drawing/2014/main" id="{0181CA70-25FE-A426-7291-395CF4154CCC}"/>
              </a:ext>
            </a:extLst>
          </p:cNvPr>
          <p:cNvPicPr>
            <a:picLocks noChangeAspect="1"/>
          </p:cNvPicPr>
          <p:nvPr/>
        </p:nvPicPr>
        <p:blipFill>
          <a:blip r:embed="rId3"/>
          <a:stretch>
            <a:fillRect/>
          </a:stretch>
        </p:blipFill>
        <p:spPr>
          <a:xfrm>
            <a:off x="9708463" y="5641791"/>
            <a:ext cx="2483537" cy="1234362"/>
          </a:xfrm>
          <a:prstGeom prst="rect">
            <a:avLst/>
          </a:prstGeom>
        </p:spPr>
      </p:pic>
    </p:spTree>
    <p:extLst>
      <p:ext uri="{BB962C8B-B14F-4D97-AF65-F5344CB8AC3E}">
        <p14:creationId xmlns:p14="http://schemas.microsoft.com/office/powerpoint/2010/main" val="30651473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07438E2-0C06-D845-DE1C-23DEF6B12BE1}"/>
              </a:ext>
            </a:extLst>
          </p:cNvPr>
          <p:cNvSpPr txBox="1"/>
          <p:nvPr/>
        </p:nvSpPr>
        <p:spPr>
          <a:xfrm>
            <a:off x="1831876" y="2167116"/>
            <a:ext cx="9483824" cy="2523768"/>
          </a:xfrm>
          <a:prstGeom prst="rect">
            <a:avLst/>
          </a:prstGeom>
          <a:noFill/>
        </p:spPr>
        <p:txBody>
          <a:bodyPr wrap="square" lIns="91440" tIns="45720" rIns="91440" bIns="45720" rtlCol="0" anchor="t">
            <a:spAutoFit/>
          </a:bodyPr>
          <a:lstStyle/>
          <a:p>
            <a:r>
              <a:rPr lang="en-US" sz="2800" b="1"/>
              <a:t>~500 clinicians at a mental health conference</a:t>
            </a:r>
          </a:p>
          <a:p>
            <a:endParaRPr lang="en-US" sz="2800" b="1"/>
          </a:p>
          <a:p>
            <a:r>
              <a:rPr lang="en-US" sz="2800" b="1"/>
              <a:t>Presented with two clinical vignettes identical EXCEPT:</a:t>
            </a:r>
          </a:p>
          <a:p>
            <a:pPr marL="914400" lvl="1" indent="-457200">
              <a:buAutoNum type="arabicParenR"/>
            </a:pPr>
            <a:r>
              <a:rPr lang="en-US" sz="2800" b="1"/>
              <a:t>"having a substance use disorder"</a:t>
            </a:r>
          </a:p>
          <a:p>
            <a:pPr marL="914400" lvl="1" indent="-457200">
              <a:buAutoNum type="arabicParenR"/>
            </a:pPr>
            <a:r>
              <a:rPr lang="en-US" sz="2800" b="1"/>
              <a:t>"substance abuser"</a:t>
            </a:r>
          </a:p>
          <a:p>
            <a:endParaRPr lang="en-US"/>
          </a:p>
        </p:txBody>
      </p:sp>
      <p:sp>
        <p:nvSpPr>
          <p:cNvPr id="2" name="TextBox 1">
            <a:extLst>
              <a:ext uri="{FF2B5EF4-FFF2-40B4-BE49-F238E27FC236}">
                <a16:creationId xmlns:a16="http://schemas.microsoft.com/office/drawing/2014/main" id="{927DE076-0A11-E5EF-E3D4-716781788AE4}"/>
              </a:ext>
            </a:extLst>
          </p:cNvPr>
          <p:cNvSpPr txBox="1"/>
          <p:nvPr/>
        </p:nvSpPr>
        <p:spPr>
          <a:xfrm>
            <a:off x="281609" y="273326"/>
            <a:ext cx="11529672" cy="1446550"/>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a:solidFill>
                  <a:srgbClr val="592A8A"/>
                </a:solidFill>
                <a:latin typeface="+mj-lt"/>
                <a:ea typeface="+mj-ea"/>
                <a:cs typeface="Calibri Light"/>
              </a:rPr>
              <a:t>Does it matter how we refer to individuals with substance related conditions? </a:t>
            </a:r>
          </a:p>
        </p:txBody>
      </p:sp>
      <p:pic>
        <p:nvPicPr>
          <p:cNvPr id="3" name="Picture 2">
            <a:extLst>
              <a:ext uri="{FF2B5EF4-FFF2-40B4-BE49-F238E27FC236}">
                <a16:creationId xmlns:a16="http://schemas.microsoft.com/office/drawing/2014/main" id="{D55CBC4A-02FD-BC4D-7A92-D711B163BEC6}"/>
              </a:ext>
            </a:extLst>
          </p:cNvPr>
          <p:cNvPicPr>
            <a:picLocks noChangeAspect="1"/>
          </p:cNvPicPr>
          <p:nvPr/>
        </p:nvPicPr>
        <p:blipFill>
          <a:blip r:embed="rId3"/>
          <a:stretch>
            <a:fillRect/>
          </a:stretch>
        </p:blipFill>
        <p:spPr>
          <a:xfrm>
            <a:off x="9708463" y="5641791"/>
            <a:ext cx="2483537" cy="1234362"/>
          </a:xfrm>
          <a:prstGeom prst="rect">
            <a:avLst/>
          </a:prstGeom>
        </p:spPr>
      </p:pic>
      <p:sp>
        <p:nvSpPr>
          <p:cNvPr id="4" name="TextBox 3">
            <a:extLst>
              <a:ext uri="{FF2B5EF4-FFF2-40B4-BE49-F238E27FC236}">
                <a16:creationId xmlns:a16="http://schemas.microsoft.com/office/drawing/2014/main" id="{43C1D053-B030-1E83-56D7-B1662437EE22}"/>
              </a:ext>
            </a:extLst>
          </p:cNvPr>
          <p:cNvSpPr txBox="1"/>
          <p:nvPr/>
        </p:nvSpPr>
        <p:spPr>
          <a:xfrm>
            <a:off x="698500" y="6172200"/>
            <a:ext cx="3405804" cy="369332"/>
          </a:xfrm>
          <a:prstGeom prst="rect">
            <a:avLst/>
          </a:prstGeom>
          <a:noFill/>
        </p:spPr>
        <p:txBody>
          <a:bodyPr wrap="none" rtlCol="0">
            <a:spAutoFit/>
          </a:bodyPr>
          <a:lstStyle/>
          <a:p>
            <a:r>
              <a:rPr lang="en-US"/>
              <a:t>Source: Kelly &amp; Westerhoff, 2010</a:t>
            </a:r>
          </a:p>
        </p:txBody>
      </p:sp>
    </p:spTree>
    <p:extLst>
      <p:ext uri="{BB962C8B-B14F-4D97-AF65-F5344CB8AC3E}">
        <p14:creationId xmlns:p14="http://schemas.microsoft.com/office/powerpoint/2010/main" val="2582227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96BD59-B1D1-F0B5-8DCA-7158C06F9042}"/>
              </a:ext>
            </a:extLst>
          </p:cNvPr>
          <p:cNvSpPr>
            <a:spLocks noGrp="1"/>
          </p:cNvSpPr>
          <p:nvPr>
            <p:ph type="ctrTitle"/>
          </p:nvPr>
        </p:nvSpPr>
        <p:spPr>
          <a:xfrm>
            <a:off x="1524000" y="1122363"/>
            <a:ext cx="9144000" cy="3760922"/>
          </a:xfrm>
        </p:spPr>
        <p:txBody>
          <a:bodyPr>
            <a:noAutofit/>
          </a:bodyPr>
          <a:lstStyle/>
          <a:p>
            <a:br>
              <a:rPr lang="en-US" sz="4400" b="1" i="0" dirty="0">
                <a:solidFill>
                  <a:schemeClr val="bg1"/>
                </a:solidFill>
                <a:effectLst/>
                <a:latin typeface="interfaceregular"/>
              </a:rPr>
            </a:br>
            <a:br>
              <a:rPr lang="en-US" sz="4400" b="1" i="0" dirty="0">
                <a:solidFill>
                  <a:schemeClr val="bg1"/>
                </a:solidFill>
                <a:effectLst/>
                <a:latin typeface="interfaceregular"/>
              </a:rPr>
            </a:br>
            <a:br>
              <a:rPr lang="en-US" sz="4400" b="1" i="0" dirty="0">
                <a:solidFill>
                  <a:schemeClr val="bg1"/>
                </a:solidFill>
                <a:effectLst/>
                <a:latin typeface="interfaceregular"/>
              </a:rPr>
            </a:br>
            <a:br>
              <a:rPr lang="en-US" sz="4400" b="1" i="0" dirty="0">
                <a:solidFill>
                  <a:schemeClr val="bg1"/>
                </a:solidFill>
                <a:effectLst/>
                <a:latin typeface="interfaceregular"/>
              </a:rPr>
            </a:br>
            <a:br>
              <a:rPr lang="en-US" sz="4400" b="1" i="0" dirty="0">
                <a:solidFill>
                  <a:schemeClr val="bg1"/>
                </a:solidFill>
                <a:effectLst/>
                <a:latin typeface="interfaceregular"/>
              </a:rPr>
            </a:br>
            <a:br>
              <a:rPr lang="en-US" sz="4400" b="1" i="0" dirty="0">
                <a:solidFill>
                  <a:schemeClr val="bg1"/>
                </a:solidFill>
                <a:effectLst/>
                <a:latin typeface="interfaceregular"/>
              </a:rPr>
            </a:br>
            <a:br>
              <a:rPr lang="en-US" sz="4400" b="1" i="0" dirty="0">
                <a:solidFill>
                  <a:schemeClr val="bg1"/>
                </a:solidFill>
                <a:effectLst/>
                <a:latin typeface="interfaceregular"/>
              </a:rPr>
            </a:br>
            <a:br>
              <a:rPr lang="en-US" sz="4400" b="1" i="0" dirty="0">
                <a:solidFill>
                  <a:schemeClr val="bg1"/>
                </a:solidFill>
                <a:effectLst/>
                <a:latin typeface="interfaceregular"/>
              </a:rPr>
            </a:br>
            <a:br>
              <a:rPr lang="en-US" sz="4400" b="1" i="0" dirty="0">
                <a:solidFill>
                  <a:schemeClr val="bg1"/>
                </a:solidFill>
                <a:effectLst/>
                <a:latin typeface="interfaceregular"/>
              </a:rPr>
            </a:br>
            <a:br>
              <a:rPr lang="en-US" sz="4400" b="1" i="0" dirty="0">
                <a:solidFill>
                  <a:schemeClr val="bg1"/>
                </a:solidFill>
                <a:effectLst/>
                <a:latin typeface="interfaceregular"/>
              </a:rPr>
            </a:br>
            <a:br>
              <a:rPr lang="en-US" sz="4400" b="1" i="0" dirty="0">
                <a:solidFill>
                  <a:schemeClr val="bg1"/>
                </a:solidFill>
                <a:effectLst/>
                <a:latin typeface="interfaceregular"/>
              </a:rPr>
            </a:br>
            <a:r>
              <a:rPr lang="en-US" sz="4400" b="1" i="0" dirty="0">
                <a:solidFill>
                  <a:schemeClr val="bg1"/>
                </a:solidFill>
                <a:effectLst/>
                <a:latin typeface="interfaceregular"/>
              </a:rPr>
              <a:t>In the US alone, there were 240 million opioid prescriptions dispensed in 2015, nearly one for every adult in the general population</a:t>
            </a:r>
            <a:r>
              <a:rPr lang="en-US" sz="4400" b="0" i="0" dirty="0">
                <a:solidFill>
                  <a:srgbClr val="333333"/>
                </a:solidFill>
                <a:effectLst/>
                <a:latin typeface="interfaceregular"/>
              </a:rPr>
              <a:t>.</a:t>
            </a:r>
            <a:br>
              <a:rPr lang="en-US" sz="4400" dirty="0"/>
            </a:br>
            <a:endParaRPr lang="en-US" sz="5400" dirty="0">
              <a:solidFill>
                <a:schemeClr val="bg1"/>
              </a:solidFill>
            </a:endParaRPr>
          </a:p>
        </p:txBody>
      </p:sp>
      <p:sp>
        <p:nvSpPr>
          <p:cNvPr id="5" name="Subtitle 4">
            <a:extLst>
              <a:ext uri="{FF2B5EF4-FFF2-40B4-BE49-F238E27FC236}">
                <a16:creationId xmlns:a16="http://schemas.microsoft.com/office/drawing/2014/main" id="{AA92F7E8-88AA-CE1B-F58B-A3ED0B3B5805}"/>
              </a:ext>
            </a:extLst>
          </p:cNvPr>
          <p:cNvSpPr>
            <a:spLocks noGrp="1"/>
          </p:cNvSpPr>
          <p:nvPr>
            <p:ph type="subTitle" idx="1"/>
          </p:nvPr>
        </p:nvSpPr>
        <p:spPr>
          <a:xfrm>
            <a:off x="1828800" y="4897876"/>
            <a:ext cx="8534400" cy="914400"/>
          </a:xfrm>
        </p:spPr>
        <p:txBody>
          <a:bodyPr/>
          <a:lstStyle/>
          <a:p>
            <a:r>
              <a:rPr lang="en-US" i="0" dirty="0">
                <a:solidFill>
                  <a:schemeClr val="bg1"/>
                </a:solidFill>
              </a:rPr>
              <a:t>(</a:t>
            </a:r>
            <a:r>
              <a:rPr lang="en-US" i="0" dirty="0" err="1">
                <a:solidFill>
                  <a:schemeClr val="bg1"/>
                </a:solidFill>
              </a:rPr>
              <a:t>Makary</a:t>
            </a:r>
            <a:r>
              <a:rPr lang="en-US" i="0" dirty="0">
                <a:solidFill>
                  <a:schemeClr val="bg1"/>
                </a:solidFill>
              </a:rPr>
              <a:t> et al., 2017)</a:t>
            </a:r>
          </a:p>
        </p:txBody>
      </p:sp>
    </p:spTree>
    <p:extLst>
      <p:ext uri="{BB962C8B-B14F-4D97-AF65-F5344CB8AC3E}">
        <p14:creationId xmlns:p14="http://schemas.microsoft.com/office/powerpoint/2010/main" val="24802341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008A6-A213-DAC1-3570-CC5C4B35E301}"/>
              </a:ext>
            </a:extLst>
          </p:cNvPr>
          <p:cNvSpPr>
            <a:spLocks noGrp="1"/>
          </p:cNvSpPr>
          <p:nvPr>
            <p:ph type="title"/>
          </p:nvPr>
        </p:nvSpPr>
        <p:spPr>
          <a:xfrm>
            <a:off x="88900" y="274638"/>
            <a:ext cx="11925300" cy="1143000"/>
          </a:xfrm>
        </p:spPr>
        <p:txBody>
          <a:bodyPr wrap="square" anchor="ctr">
            <a:normAutofit/>
          </a:bodyPr>
          <a:lstStyle/>
          <a:p>
            <a:pPr algn="ctr"/>
            <a:r>
              <a:rPr lang="en-US" b="1">
                <a:solidFill>
                  <a:srgbClr val="592A8A"/>
                </a:solidFill>
                <a:cs typeface="Calibri Light"/>
              </a:rPr>
              <a:t>YES, Words Matter</a:t>
            </a:r>
          </a:p>
        </p:txBody>
      </p:sp>
      <p:sp>
        <p:nvSpPr>
          <p:cNvPr id="4" name="Content Placeholder 3">
            <a:extLst>
              <a:ext uri="{FF2B5EF4-FFF2-40B4-BE49-F238E27FC236}">
                <a16:creationId xmlns:a16="http://schemas.microsoft.com/office/drawing/2014/main" id="{BC4F9CF6-55DC-2EEF-3A99-5D037E010A3C}"/>
              </a:ext>
            </a:extLst>
          </p:cNvPr>
          <p:cNvSpPr txBox="1">
            <a:spLocks noGrp="1"/>
          </p:cNvSpPr>
          <p:nvPr>
            <p:ph sz="half" idx="1"/>
          </p:nvPr>
        </p:nvSpPr>
        <p:spPr>
          <a:xfrm>
            <a:off x="927100" y="1600200"/>
            <a:ext cx="5689600" cy="4525963"/>
          </a:xfrm>
          <a:solidFill>
            <a:schemeClr val="accent5">
              <a:lumMod val="20000"/>
              <a:lumOff val="80000"/>
            </a:schemeClr>
          </a:solidFill>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normAutofit fontScale="77500" lnSpcReduction="20000"/>
          </a:bodyPr>
          <a:lstStyle/>
          <a:p>
            <a:pPr marL="0" indent="0">
              <a:buNone/>
            </a:pPr>
            <a:r>
              <a:rPr lang="en-US" b="1">
                <a:solidFill>
                  <a:schemeClr val="tx1"/>
                </a:solidFill>
              </a:rPr>
              <a:t>The </a:t>
            </a:r>
            <a:r>
              <a:rPr lang="en-US" sz="3600" b="1">
                <a:solidFill>
                  <a:schemeClr val="tx1"/>
                </a:solidFill>
              </a:rPr>
              <a:t>"substance abuser" </a:t>
            </a:r>
            <a:r>
              <a:rPr lang="en-US" b="1">
                <a:solidFill>
                  <a:schemeClr val="tx1"/>
                </a:solidFill>
              </a:rPr>
              <a:t>was...</a:t>
            </a:r>
          </a:p>
          <a:p>
            <a:pPr marL="0" indent="0">
              <a:buNone/>
            </a:pPr>
            <a:endParaRPr lang="en-US" b="1">
              <a:solidFill>
                <a:schemeClr val="tx1"/>
              </a:solidFill>
            </a:endParaRPr>
          </a:p>
          <a:p>
            <a:r>
              <a:rPr lang="en-US" b="1">
                <a:solidFill>
                  <a:schemeClr val="tx1"/>
                </a:solidFill>
              </a:rPr>
              <a:t>Personally culpable </a:t>
            </a:r>
          </a:p>
          <a:p>
            <a:pPr marL="0" indent="0">
              <a:buNone/>
            </a:pPr>
            <a:endParaRPr lang="en-US" b="1">
              <a:solidFill>
                <a:schemeClr val="tx1"/>
              </a:solidFill>
            </a:endParaRPr>
          </a:p>
          <a:p>
            <a:r>
              <a:rPr lang="en-US" b="1">
                <a:solidFill>
                  <a:schemeClr val="tx1"/>
                </a:solidFill>
              </a:rPr>
              <a:t>More likely to benefit from punishment, less likely to benefit from treatment </a:t>
            </a:r>
          </a:p>
          <a:p>
            <a:pPr marL="0" indent="0">
              <a:buNone/>
            </a:pPr>
            <a:endParaRPr lang="en-US" b="1">
              <a:solidFill>
                <a:schemeClr val="tx1"/>
              </a:solidFill>
            </a:endParaRPr>
          </a:p>
          <a:p>
            <a:r>
              <a:rPr lang="en-US" b="1">
                <a:solidFill>
                  <a:schemeClr val="tx1"/>
                </a:solidFill>
              </a:rPr>
              <a:t>More likely to be able to control their behavior</a:t>
            </a:r>
          </a:p>
          <a:p>
            <a:pPr marL="0" indent="0">
              <a:buNone/>
            </a:pPr>
            <a:endParaRPr lang="en-US" b="1">
              <a:solidFill>
                <a:schemeClr val="tx1"/>
              </a:solidFill>
            </a:endParaRPr>
          </a:p>
          <a:p>
            <a:r>
              <a:rPr lang="en-US" b="1">
                <a:solidFill>
                  <a:schemeClr val="tx1"/>
                </a:solidFill>
              </a:rPr>
              <a:t>Solution to problem was moral not medical</a:t>
            </a:r>
          </a:p>
          <a:p>
            <a:pPr marL="0" indent="0" algn="r">
              <a:buNone/>
            </a:pPr>
            <a:r>
              <a:rPr lang="en-US" sz="2300"/>
              <a:t>(Kelly &amp; </a:t>
            </a:r>
            <a:r>
              <a:rPr lang="en-US" sz="2300" err="1"/>
              <a:t>Westerhoff</a:t>
            </a:r>
            <a:r>
              <a:rPr lang="en-US" sz="2300"/>
              <a:t>, 2010)</a:t>
            </a:r>
            <a:r>
              <a:rPr lang="en-US" sz="2300" b="1">
                <a:solidFill>
                  <a:schemeClr val="tx1"/>
                </a:solidFill>
              </a:rPr>
              <a:t> </a:t>
            </a:r>
          </a:p>
          <a:p>
            <a:pPr marL="0" indent="0">
              <a:buNone/>
            </a:pPr>
            <a:endParaRPr lang="en-US">
              <a:solidFill>
                <a:schemeClr val="tx1"/>
              </a:solidFill>
            </a:endParaRPr>
          </a:p>
        </p:txBody>
      </p:sp>
      <p:pic>
        <p:nvPicPr>
          <p:cNvPr id="6" name="Picture 5" descr="People raising thumbs up">
            <a:extLst>
              <a:ext uri="{FF2B5EF4-FFF2-40B4-BE49-F238E27FC236}">
                <a16:creationId xmlns:a16="http://schemas.microsoft.com/office/drawing/2014/main" id="{AD06B547-7FA3-B35E-707E-6C5144B1ABE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661" r="14776" b="-1"/>
          <a:stretch/>
        </p:blipFill>
        <p:spPr>
          <a:xfrm>
            <a:off x="7531100" y="1600200"/>
            <a:ext cx="4038600" cy="4525963"/>
          </a:xfrm>
          <a:prstGeom prst="rect">
            <a:avLst/>
          </a:prstGeom>
          <a:noFill/>
        </p:spPr>
      </p:pic>
    </p:spTree>
    <p:extLst>
      <p:ext uri="{BB962C8B-B14F-4D97-AF65-F5344CB8AC3E}">
        <p14:creationId xmlns:p14="http://schemas.microsoft.com/office/powerpoint/2010/main" val="2275654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4ED16-0D6F-6650-30DB-99BF1093DDF8}"/>
              </a:ext>
            </a:extLst>
          </p:cNvPr>
          <p:cNvSpPr>
            <a:spLocks noGrp="1"/>
          </p:cNvSpPr>
          <p:nvPr>
            <p:ph type="title" idx="4294967295"/>
          </p:nvPr>
        </p:nvSpPr>
        <p:spPr>
          <a:xfrm>
            <a:off x="0" y="167824"/>
            <a:ext cx="12192000" cy="996695"/>
          </a:xfrm>
          <a:prstGeom prst="rect">
            <a:avLst/>
          </a:prstGeom>
        </p:spPr>
        <p:txBody>
          <a:bodyPr/>
          <a:lstStyle/>
          <a:p>
            <a:pPr algn="ctr"/>
            <a:r>
              <a:rPr lang="en-US" sz="4000" b="1">
                <a:solidFill>
                  <a:srgbClr val="592A8A"/>
                </a:solidFill>
                <a:cs typeface="Calibri Light"/>
              </a:rPr>
              <a:t>What does “person-centered” language look like?	</a:t>
            </a:r>
          </a:p>
        </p:txBody>
      </p:sp>
      <p:sp>
        <p:nvSpPr>
          <p:cNvPr id="4" name="TextBox 3">
            <a:extLst>
              <a:ext uri="{FF2B5EF4-FFF2-40B4-BE49-F238E27FC236}">
                <a16:creationId xmlns:a16="http://schemas.microsoft.com/office/drawing/2014/main" id="{6A1D0762-AE3E-E6E3-CF62-1B29A446FECB}"/>
              </a:ext>
            </a:extLst>
          </p:cNvPr>
          <p:cNvSpPr txBox="1"/>
          <p:nvPr/>
        </p:nvSpPr>
        <p:spPr>
          <a:xfrm>
            <a:off x="920303" y="2149743"/>
            <a:ext cx="938163" cy="400110"/>
          </a:xfrm>
          <a:prstGeom prst="rect">
            <a:avLst/>
          </a:prstGeom>
          <a:noFill/>
        </p:spPr>
        <p:txBody>
          <a:bodyPr wrap="square" rtlCol="0">
            <a:spAutoFit/>
          </a:bodyPr>
          <a:lstStyle/>
          <a:p>
            <a:r>
              <a:rPr lang="en-US" sz="2000" b="1">
                <a:latin typeface="Tempus Sans ITC" panose="04020404030D07020202" pitchFamily="82" charset="0"/>
                <a:ea typeface="Yu Gothic UI Semibold" panose="020B0700000000000000" pitchFamily="34" charset="-128"/>
              </a:rPr>
              <a:t>Addict</a:t>
            </a:r>
            <a:endParaRPr lang="en-US" b="1">
              <a:latin typeface="Tempus Sans ITC" panose="04020404030D07020202" pitchFamily="82" charset="0"/>
              <a:ea typeface="Yu Gothic UI Semibold" panose="020B0700000000000000" pitchFamily="34" charset="-128"/>
            </a:endParaRPr>
          </a:p>
        </p:txBody>
      </p:sp>
      <p:sp>
        <p:nvSpPr>
          <p:cNvPr id="8" name="TextBox 7">
            <a:extLst>
              <a:ext uri="{FF2B5EF4-FFF2-40B4-BE49-F238E27FC236}">
                <a16:creationId xmlns:a16="http://schemas.microsoft.com/office/drawing/2014/main" id="{BE77512D-CB63-D277-AC75-4FF4BC82FCA2}"/>
              </a:ext>
            </a:extLst>
          </p:cNvPr>
          <p:cNvSpPr txBox="1"/>
          <p:nvPr/>
        </p:nvSpPr>
        <p:spPr>
          <a:xfrm>
            <a:off x="5384032" y="1835972"/>
            <a:ext cx="1724025" cy="400110"/>
          </a:xfrm>
          <a:prstGeom prst="rect">
            <a:avLst/>
          </a:prstGeom>
          <a:noFill/>
        </p:spPr>
        <p:txBody>
          <a:bodyPr wrap="square" rtlCol="0">
            <a:spAutoFit/>
          </a:bodyPr>
          <a:lstStyle/>
          <a:p>
            <a:r>
              <a:rPr lang="en-US" sz="2000" b="1">
                <a:latin typeface="Tempus Sans ITC" panose="04020404030D07020202" pitchFamily="82" charset="0"/>
              </a:rPr>
              <a:t>Alcoholic</a:t>
            </a:r>
            <a:endParaRPr lang="en-US" sz="1400" b="1">
              <a:latin typeface="Tempus Sans ITC" panose="04020404030D07020202" pitchFamily="82" charset="0"/>
            </a:endParaRPr>
          </a:p>
        </p:txBody>
      </p:sp>
      <p:sp>
        <p:nvSpPr>
          <p:cNvPr id="9" name="TextBox 8">
            <a:extLst>
              <a:ext uri="{FF2B5EF4-FFF2-40B4-BE49-F238E27FC236}">
                <a16:creationId xmlns:a16="http://schemas.microsoft.com/office/drawing/2014/main" id="{047DF99B-EDE8-991F-BBA2-85B57CD390FB}"/>
              </a:ext>
            </a:extLst>
          </p:cNvPr>
          <p:cNvSpPr txBox="1"/>
          <p:nvPr/>
        </p:nvSpPr>
        <p:spPr>
          <a:xfrm>
            <a:off x="3449163" y="3228993"/>
            <a:ext cx="886781" cy="400110"/>
          </a:xfrm>
          <a:prstGeom prst="rect">
            <a:avLst/>
          </a:prstGeom>
          <a:noFill/>
        </p:spPr>
        <p:txBody>
          <a:bodyPr wrap="none" rtlCol="0">
            <a:spAutoFit/>
          </a:bodyPr>
          <a:lstStyle/>
          <a:p>
            <a:r>
              <a:rPr lang="en-US" sz="2000" b="1">
                <a:solidFill>
                  <a:srgbClr val="FF0000"/>
                </a:solidFill>
                <a:latin typeface="Tempus Sans ITC" panose="04020404030D07020202" pitchFamily="82" charset="0"/>
              </a:rPr>
              <a:t>Junkie</a:t>
            </a:r>
            <a:endParaRPr lang="en-US" sz="1400" b="1">
              <a:solidFill>
                <a:srgbClr val="FF0000"/>
              </a:solidFill>
              <a:latin typeface="Tempus Sans ITC" panose="04020404030D07020202" pitchFamily="82" charset="0"/>
            </a:endParaRPr>
          </a:p>
        </p:txBody>
      </p:sp>
      <p:sp>
        <p:nvSpPr>
          <p:cNvPr id="13" name="TextBox 12">
            <a:extLst>
              <a:ext uri="{FF2B5EF4-FFF2-40B4-BE49-F238E27FC236}">
                <a16:creationId xmlns:a16="http://schemas.microsoft.com/office/drawing/2014/main" id="{CF53B972-EF95-EDEF-37F9-0777404B7A0E}"/>
              </a:ext>
            </a:extLst>
          </p:cNvPr>
          <p:cNvSpPr txBox="1"/>
          <p:nvPr/>
        </p:nvSpPr>
        <p:spPr>
          <a:xfrm>
            <a:off x="4943475" y="5067215"/>
            <a:ext cx="2305050" cy="400110"/>
          </a:xfrm>
          <a:prstGeom prst="rect">
            <a:avLst/>
          </a:prstGeom>
          <a:noFill/>
        </p:spPr>
        <p:txBody>
          <a:bodyPr wrap="square" rtlCol="0">
            <a:spAutoFit/>
          </a:bodyPr>
          <a:lstStyle/>
          <a:p>
            <a:r>
              <a:rPr lang="en-US" sz="2000" b="1">
                <a:latin typeface="Tempus Sans ITC" panose="04020404030D07020202" pitchFamily="82" charset="0"/>
              </a:rPr>
              <a:t>HIV-infected</a:t>
            </a:r>
            <a:endParaRPr lang="en-US" sz="1400" b="1">
              <a:latin typeface="Tempus Sans ITC" panose="04020404030D07020202" pitchFamily="82" charset="0"/>
            </a:endParaRPr>
          </a:p>
        </p:txBody>
      </p:sp>
      <p:sp>
        <p:nvSpPr>
          <p:cNvPr id="14" name="TextBox 13">
            <a:extLst>
              <a:ext uri="{FF2B5EF4-FFF2-40B4-BE49-F238E27FC236}">
                <a16:creationId xmlns:a16="http://schemas.microsoft.com/office/drawing/2014/main" id="{93B4D137-E830-3B11-B601-1361E23069A7}"/>
              </a:ext>
            </a:extLst>
          </p:cNvPr>
          <p:cNvSpPr txBox="1"/>
          <p:nvPr/>
        </p:nvSpPr>
        <p:spPr>
          <a:xfrm>
            <a:off x="689278" y="4170062"/>
            <a:ext cx="1959191" cy="400110"/>
          </a:xfrm>
          <a:prstGeom prst="rect">
            <a:avLst/>
          </a:prstGeom>
          <a:noFill/>
        </p:spPr>
        <p:txBody>
          <a:bodyPr wrap="none" rtlCol="0">
            <a:spAutoFit/>
          </a:bodyPr>
          <a:lstStyle/>
          <a:p>
            <a:r>
              <a:rPr lang="en-US" sz="2000" b="1">
                <a:latin typeface="Tempus Sans ITC" panose="04020404030D07020202" pitchFamily="82" charset="0"/>
              </a:rPr>
              <a:t>Substance</a:t>
            </a:r>
            <a:r>
              <a:rPr lang="en-US" sz="1400"/>
              <a:t> </a:t>
            </a:r>
            <a:r>
              <a:rPr lang="en-US" sz="2000" b="1">
                <a:latin typeface="Tempus Sans ITC" panose="04020404030D07020202" pitchFamily="82" charset="0"/>
              </a:rPr>
              <a:t>abuser</a:t>
            </a:r>
            <a:endParaRPr lang="en-US" sz="1400" b="1">
              <a:latin typeface="Tempus Sans ITC" panose="04020404030D07020202" pitchFamily="82" charset="0"/>
            </a:endParaRPr>
          </a:p>
        </p:txBody>
      </p:sp>
      <p:sp>
        <p:nvSpPr>
          <p:cNvPr id="15" name="TextBox 14">
            <a:extLst>
              <a:ext uri="{FF2B5EF4-FFF2-40B4-BE49-F238E27FC236}">
                <a16:creationId xmlns:a16="http://schemas.microsoft.com/office/drawing/2014/main" id="{67B4713C-4342-D4D7-D453-ABB5BA1160E4}"/>
              </a:ext>
            </a:extLst>
          </p:cNvPr>
          <p:cNvSpPr txBox="1"/>
          <p:nvPr/>
        </p:nvSpPr>
        <p:spPr>
          <a:xfrm>
            <a:off x="9121246" y="4974687"/>
            <a:ext cx="1657350" cy="400110"/>
          </a:xfrm>
          <a:prstGeom prst="rect">
            <a:avLst/>
          </a:prstGeom>
          <a:noFill/>
        </p:spPr>
        <p:txBody>
          <a:bodyPr wrap="square" rtlCol="0">
            <a:spAutoFit/>
          </a:bodyPr>
          <a:lstStyle/>
          <a:p>
            <a:r>
              <a:rPr lang="en-US" sz="2000" b="1">
                <a:latin typeface="Tempus Sans ITC" panose="04020404030D07020202" pitchFamily="82" charset="0"/>
              </a:rPr>
              <a:t>Clean</a:t>
            </a:r>
            <a:endParaRPr lang="en-US" sz="1400" b="1">
              <a:latin typeface="Tempus Sans ITC" panose="04020404030D07020202" pitchFamily="82" charset="0"/>
            </a:endParaRPr>
          </a:p>
        </p:txBody>
      </p:sp>
      <p:sp>
        <p:nvSpPr>
          <p:cNvPr id="16" name="TextBox 15">
            <a:extLst>
              <a:ext uri="{FF2B5EF4-FFF2-40B4-BE49-F238E27FC236}">
                <a16:creationId xmlns:a16="http://schemas.microsoft.com/office/drawing/2014/main" id="{AE6817AE-245C-653A-18CC-5D349B855038}"/>
              </a:ext>
            </a:extLst>
          </p:cNvPr>
          <p:cNvSpPr txBox="1"/>
          <p:nvPr/>
        </p:nvSpPr>
        <p:spPr>
          <a:xfrm>
            <a:off x="9782295" y="2012006"/>
            <a:ext cx="1992603" cy="400110"/>
          </a:xfrm>
          <a:prstGeom prst="rect">
            <a:avLst/>
          </a:prstGeom>
          <a:noFill/>
        </p:spPr>
        <p:txBody>
          <a:bodyPr wrap="square" rtlCol="0">
            <a:spAutoFit/>
          </a:bodyPr>
          <a:lstStyle/>
          <a:p>
            <a:r>
              <a:rPr lang="en-US" sz="2000" b="1">
                <a:latin typeface="Tempus Sans ITC" panose="04020404030D07020202" pitchFamily="82" charset="0"/>
              </a:rPr>
              <a:t>Dirty</a:t>
            </a:r>
            <a:r>
              <a:rPr lang="en-US" sz="1400"/>
              <a:t> </a:t>
            </a:r>
            <a:r>
              <a:rPr lang="en-US" sz="2000" b="1">
                <a:latin typeface="Tempus Sans ITC" panose="04020404030D07020202" pitchFamily="82" charset="0"/>
              </a:rPr>
              <a:t>urine</a:t>
            </a:r>
            <a:endParaRPr lang="en-US" sz="1400" b="1">
              <a:latin typeface="Tempus Sans ITC" panose="04020404030D07020202" pitchFamily="82" charset="0"/>
            </a:endParaRPr>
          </a:p>
        </p:txBody>
      </p:sp>
      <p:sp>
        <p:nvSpPr>
          <p:cNvPr id="18" name="TextBox 17">
            <a:extLst>
              <a:ext uri="{FF2B5EF4-FFF2-40B4-BE49-F238E27FC236}">
                <a16:creationId xmlns:a16="http://schemas.microsoft.com/office/drawing/2014/main" id="{6EB6C6B4-BB8E-A7FC-7448-835407B11DAE}"/>
              </a:ext>
            </a:extLst>
          </p:cNvPr>
          <p:cNvSpPr txBox="1"/>
          <p:nvPr/>
        </p:nvSpPr>
        <p:spPr>
          <a:xfrm>
            <a:off x="4676404" y="3769952"/>
            <a:ext cx="2419351" cy="400110"/>
          </a:xfrm>
          <a:prstGeom prst="rect">
            <a:avLst/>
          </a:prstGeom>
          <a:noFill/>
        </p:spPr>
        <p:txBody>
          <a:bodyPr wrap="square" rtlCol="0">
            <a:spAutoFit/>
          </a:bodyPr>
          <a:lstStyle/>
          <a:p>
            <a:r>
              <a:rPr lang="en-US" sz="2000" b="1">
                <a:latin typeface="Tempus Sans ITC" panose="04020404030D07020202" pitchFamily="82" charset="0"/>
              </a:rPr>
              <a:t>Schizophrenic</a:t>
            </a:r>
            <a:endParaRPr lang="en-US" sz="1400" b="1">
              <a:latin typeface="Tempus Sans ITC" panose="04020404030D07020202" pitchFamily="82" charset="0"/>
            </a:endParaRPr>
          </a:p>
        </p:txBody>
      </p:sp>
      <p:sp>
        <p:nvSpPr>
          <p:cNvPr id="3" name="TextBox 2">
            <a:extLst>
              <a:ext uri="{FF2B5EF4-FFF2-40B4-BE49-F238E27FC236}">
                <a16:creationId xmlns:a16="http://schemas.microsoft.com/office/drawing/2014/main" id="{1C389D03-7CAD-F504-D42B-4A9FEDED4934}"/>
              </a:ext>
            </a:extLst>
          </p:cNvPr>
          <p:cNvSpPr txBox="1"/>
          <p:nvPr/>
        </p:nvSpPr>
        <p:spPr>
          <a:xfrm>
            <a:off x="1668874" y="2723444"/>
            <a:ext cx="2809875"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a:solidFill>
                  <a:srgbClr val="00B050"/>
                </a:solidFill>
              </a:rPr>
              <a:t>Someone with a substance use disorder</a:t>
            </a:r>
          </a:p>
        </p:txBody>
      </p:sp>
      <p:sp>
        <p:nvSpPr>
          <p:cNvPr id="12" name="TextBox 11">
            <a:extLst>
              <a:ext uri="{FF2B5EF4-FFF2-40B4-BE49-F238E27FC236}">
                <a16:creationId xmlns:a16="http://schemas.microsoft.com/office/drawing/2014/main" id="{47C049FA-C655-D11E-A21F-7EA4367DBAED}"/>
              </a:ext>
            </a:extLst>
          </p:cNvPr>
          <p:cNvSpPr txBox="1"/>
          <p:nvPr/>
        </p:nvSpPr>
        <p:spPr>
          <a:xfrm>
            <a:off x="639288" y="4671066"/>
            <a:ext cx="2809875"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a:solidFill>
                  <a:srgbClr val="00B050"/>
                </a:solidFill>
              </a:rPr>
              <a:t>Someone who uses substances </a:t>
            </a:r>
          </a:p>
        </p:txBody>
      </p:sp>
      <p:sp>
        <p:nvSpPr>
          <p:cNvPr id="17" name="TextBox 16">
            <a:extLst>
              <a:ext uri="{FF2B5EF4-FFF2-40B4-BE49-F238E27FC236}">
                <a16:creationId xmlns:a16="http://schemas.microsoft.com/office/drawing/2014/main" id="{1ED0998B-7518-0823-EA66-C69DEBA38F5A}"/>
              </a:ext>
            </a:extLst>
          </p:cNvPr>
          <p:cNvSpPr txBox="1"/>
          <p:nvPr/>
        </p:nvSpPr>
        <p:spPr>
          <a:xfrm>
            <a:off x="5303888" y="2270690"/>
            <a:ext cx="3008293"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a:solidFill>
                  <a:srgbClr val="00B050"/>
                </a:solidFill>
              </a:rPr>
              <a:t>Patient with an alcohol use disorder</a:t>
            </a:r>
          </a:p>
        </p:txBody>
      </p:sp>
      <p:sp>
        <p:nvSpPr>
          <p:cNvPr id="19" name="TextBox 18">
            <a:extLst>
              <a:ext uri="{FF2B5EF4-FFF2-40B4-BE49-F238E27FC236}">
                <a16:creationId xmlns:a16="http://schemas.microsoft.com/office/drawing/2014/main" id="{97EE8BEF-EC5B-82A4-3829-6BAB06A2F733}"/>
              </a:ext>
            </a:extLst>
          </p:cNvPr>
          <p:cNvSpPr txBox="1"/>
          <p:nvPr/>
        </p:nvSpPr>
        <p:spPr>
          <a:xfrm>
            <a:off x="4926832" y="4233304"/>
            <a:ext cx="436245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a:solidFill>
                  <a:srgbClr val="00B050"/>
                </a:solidFill>
              </a:rPr>
              <a:t>Someone with schizophrenia</a:t>
            </a:r>
          </a:p>
        </p:txBody>
      </p:sp>
      <p:sp>
        <p:nvSpPr>
          <p:cNvPr id="20" name="TextBox 19">
            <a:extLst>
              <a:ext uri="{FF2B5EF4-FFF2-40B4-BE49-F238E27FC236}">
                <a16:creationId xmlns:a16="http://schemas.microsoft.com/office/drawing/2014/main" id="{5FDBFFE6-E9E9-DFE5-F758-340405AD5417}"/>
              </a:ext>
            </a:extLst>
          </p:cNvPr>
          <p:cNvSpPr txBox="1"/>
          <p:nvPr/>
        </p:nvSpPr>
        <p:spPr>
          <a:xfrm>
            <a:off x="4841106" y="5560363"/>
            <a:ext cx="2809875"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a:solidFill>
                  <a:srgbClr val="00B050"/>
                </a:solidFill>
              </a:rPr>
              <a:t>Someone living with HIV</a:t>
            </a:r>
          </a:p>
        </p:txBody>
      </p:sp>
      <p:sp>
        <p:nvSpPr>
          <p:cNvPr id="21" name="TextBox 20">
            <a:extLst>
              <a:ext uri="{FF2B5EF4-FFF2-40B4-BE49-F238E27FC236}">
                <a16:creationId xmlns:a16="http://schemas.microsoft.com/office/drawing/2014/main" id="{1DC1E73E-CA5F-D864-5970-74918FD8DD57}"/>
              </a:ext>
            </a:extLst>
          </p:cNvPr>
          <p:cNvSpPr txBox="1"/>
          <p:nvPr/>
        </p:nvSpPr>
        <p:spPr>
          <a:xfrm>
            <a:off x="9782295" y="5434296"/>
            <a:ext cx="1647825"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a:solidFill>
                  <a:srgbClr val="00B050"/>
                </a:solidFill>
              </a:rPr>
              <a:t>Abstinent</a:t>
            </a:r>
          </a:p>
        </p:txBody>
      </p:sp>
      <p:sp>
        <p:nvSpPr>
          <p:cNvPr id="22" name="TextBox 21">
            <a:extLst>
              <a:ext uri="{FF2B5EF4-FFF2-40B4-BE49-F238E27FC236}">
                <a16:creationId xmlns:a16="http://schemas.microsoft.com/office/drawing/2014/main" id="{25442A78-0611-D546-2C33-36F90321DB56}"/>
              </a:ext>
            </a:extLst>
          </p:cNvPr>
          <p:cNvSpPr txBox="1"/>
          <p:nvPr/>
        </p:nvSpPr>
        <p:spPr>
          <a:xfrm>
            <a:off x="9256750" y="2381338"/>
            <a:ext cx="2518148"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a:solidFill>
                  <a:srgbClr val="00B050"/>
                </a:solidFill>
              </a:rPr>
              <a:t>Positive toxicology/Expected or Unexpected</a:t>
            </a:r>
          </a:p>
        </p:txBody>
      </p:sp>
      <p:sp>
        <p:nvSpPr>
          <p:cNvPr id="23" name="TextBox 22">
            <a:extLst>
              <a:ext uri="{FF2B5EF4-FFF2-40B4-BE49-F238E27FC236}">
                <a16:creationId xmlns:a16="http://schemas.microsoft.com/office/drawing/2014/main" id="{D3799F67-5F85-8503-3164-33575A37A466}"/>
              </a:ext>
            </a:extLst>
          </p:cNvPr>
          <p:cNvSpPr txBox="1"/>
          <p:nvPr/>
        </p:nvSpPr>
        <p:spPr>
          <a:xfrm>
            <a:off x="1959335" y="2168199"/>
            <a:ext cx="886781" cy="400110"/>
          </a:xfrm>
          <a:prstGeom prst="rect">
            <a:avLst/>
          </a:prstGeom>
          <a:noFill/>
        </p:spPr>
        <p:txBody>
          <a:bodyPr wrap="none" rtlCol="0">
            <a:spAutoFit/>
          </a:bodyPr>
          <a:lstStyle/>
          <a:p>
            <a:r>
              <a:rPr lang="en-US" sz="2000" b="1">
                <a:latin typeface="Tempus Sans ITC" panose="04020404030D07020202" pitchFamily="82" charset="0"/>
              </a:rPr>
              <a:t>Junkie</a:t>
            </a:r>
            <a:endParaRPr lang="en-US" b="1">
              <a:latin typeface="Tempus Sans ITC" panose="04020404030D07020202" pitchFamily="82" charset="0"/>
            </a:endParaRPr>
          </a:p>
        </p:txBody>
      </p:sp>
    </p:spTree>
    <p:extLst>
      <p:ext uri="{BB962C8B-B14F-4D97-AF65-F5344CB8AC3E}">
        <p14:creationId xmlns:p14="http://schemas.microsoft.com/office/powerpoint/2010/main" val="32239353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1BD0D-5460-4837-2BB2-CA8D2503B1E2}"/>
              </a:ext>
            </a:extLst>
          </p:cNvPr>
          <p:cNvSpPr>
            <a:spLocks noGrp="1"/>
          </p:cNvSpPr>
          <p:nvPr>
            <p:ph type="title"/>
          </p:nvPr>
        </p:nvSpPr>
        <p:spPr>
          <a:xfrm>
            <a:off x="2154936" y="289367"/>
            <a:ext cx="7882128" cy="890504"/>
          </a:xfrm>
        </p:spPr>
        <p:txBody>
          <a:bodyPr anchor="ctr">
            <a:normAutofit/>
          </a:bodyPr>
          <a:lstStyle/>
          <a:p>
            <a:pPr algn="ctr"/>
            <a:r>
              <a:rPr lang="en-US" sz="4000" b="1">
                <a:solidFill>
                  <a:srgbClr val="592A8A"/>
                </a:solidFill>
                <a:cs typeface="Calibri Light"/>
              </a:rPr>
              <a:t>Person First Language</a:t>
            </a:r>
          </a:p>
        </p:txBody>
      </p:sp>
      <p:graphicFrame>
        <p:nvGraphicFramePr>
          <p:cNvPr id="22" name="Content Placeholder 7">
            <a:extLst>
              <a:ext uri="{FF2B5EF4-FFF2-40B4-BE49-F238E27FC236}">
                <a16:creationId xmlns:a16="http://schemas.microsoft.com/office/drawing/2014/main" id="{0ADE7286-ED32-D4B3-D5CB-BF6EF7B365CF}"/>
              </a:ext>
            </a:extLst>
          </p:cNvPr>
          <p:cNvGraphicFramePr>
            <a:graphicFrameLocks noGrp="1"/>
          </p:cNvGraphicFramePr>
          <p:nvPr>
            <p:ph idx="1"/>
          </p:nvPr>
        </p:nvGraphicFramePr>
        <p:xfrm>
          <a:off x="1799304" y="1179871"/>
          <a:ext cx="8362335" cy="4102387"/>
        </p:xfrm>
        <a:graphic>
          <a:graphicData uri="http://schemas.openxmlformats.org/drawingml/2006/table">
            <a:tbl>
              <a:tblPr firstRow="1" bandRow="1">
                <a:tableStyleId>{5C22544A-7EE6-4342-B048-85BDC9FD1C3A}</a:tableStyleId>
              </a:tblPr>
              <a:tblGrid>
                <a:gridCol w="4059118">
                  <a:extLst>
                    <a:ext uri="{9D8B030D-6E8A-4147-A177-3AD203B41FA5}">
                      <a16:colId xmlns:a16="http://schemas.microsoft.com/office/drawing/2014/main" val="1618817239"/>
                    </a:ext>
                  </a:extLst>
                </a:gridCol>
                <a:gridCol w="4303217">
                  <a:extLst>
                    <a:ext uri="{9D8B030D-6E8A-4147-A177-3AD203B41FA5}">
                      <a16:colId xmlns:a16="http://schemas.microsoft.com/office/drawing/2014/main" val="1556540865"/>
                    </a:ext>
                  </a:extLst>
                </a:gridCol>
              </a:tblGrid>
              <a:tr h="682487">
                <a:tc>
                  <a:txBody>
                    <a:bodyPr/>
                    <a:lstStyle/>
                    <a:p>
                      <a:pPr algn="ctr"/>
                      <a:r>
                        <a:rPr lang="en-US" sz="2000">
                          <a:solidFill>
                            <a:schemeClr val="bg1"/>
                          </a:solidFill>
                        </a:rPr>
                        <a:t>Preferred Language</a:t>
                      </a:r>
                    </a:p>
                  </a:txBody>
                  <a:tcPr marL="74378" marR="74378" marT="37190" marB="37190">
                    <a:solidFill>
                      <a:srgbClr val="592A8A"/>
                    </a:solidFill>
                  </a:tcPr>
                </a:tc>
                <a:tc>
                  <a:txBody>
                    <a:bodyPr/>
                    <a:lstStyle/>
                    <a:p>
                      <a:pPr algn="ctr"/>
                      <a:r>
                        <a:rPr lang="en-US" sz="2000">
                          <a:solidFill>
                            <a:schemeClr val="bg1"/>
                          </a:solidFill>
                        </a:rPr>
                        <a:t>Stigmatizing Language</a:t>
                      </a:r>
                    </a:p>
                  </a:txBody>
                  <a:tcPr marL="74378" marR="74378" marT="37190" marB="37190">
                    <a:solidFill>
                      <a:srgbClr val="592A8A"/>
                    </a:solidFill>
                  </a:tcPr>
                </a:tc>
                <a:extLst>
                  <a:ext uri="{0D108BD9-81ED-4DB2-BD59-A6C34878D82A}">
                    <a16:rowId xmlns:a16="http://schemas.microsoft.com/office/drawing/2014/main" val="1059297962"/>
                  </a:ext>
                </a:extLst>
              </a:tr>
              <a:tr h="316986">
                <a:tc>
                  <a:txBody>
                    <a:bodyPr/>
                    <a:lstStyle/>
                    <a:p>
                      <a:r>
                        <a:rPr lang="en-US" sz="2000"/>
                        <a:t>Substance use disorder, substance use</a:t>
                      </a:r>
                    </a:p>
                  </a:txBody>
                  <a:tcPr marL="74378" marR="74378" marT="37190" marB="37190">
                    <a:solidFill>
                      <a:schemeClr val="bg2"/>
                    </a:solidFill>
                  </a:tcPr>
                </a:tc>
                <a:tc>
                  <a:txBody>
                    <a:bodyPr/>
                    <a:lstStyle/>
                    <a:p>
                      <a:r>
                        <a:rPr lang="en-US" sz="2000"/>
                        <a:t>Abuse, addiction, habit, problem</a:t>
                      </a:r>
                    </a:p>
                  </a:txBody>
                  <a:tcPr marL="74378" marR="74378" marT="37190" marB="37190">
                    <a:solidFill>
                      <a:schemeClr val="bg2"/>
                    </a:solidFill>
                  </a:tcPr>
                </a:tc>
                <a:extLst>
                  <a:ext uri="{0D108BD9-81ED-4DB2-BD59-A6C34878D82A}">
                    <a16:rowId xmlns:a16="http://schemas.microsoft.com/office/drawing/2014/main" val="4000854715"/>
                  </a:ext>
                </a:extLst>
              </a:tr>
              <a:tr h="651066">
                <a:tc>
                  <a:txBody>
                    <a:bodyPr/>
                    <a:lstStyle/>
                    <a:p>
                      <a:r>
                        <a:rPr lang="en-US" sz="2000"/>
                        <a:t>Person with a substance use disorder</a:t>
                      </a:r>
                    </a:p>
                  </a:txBody>
                  <a:tcPr marL="74378" marR="74378" marT="37190" marB="37190">
                    <a:solidFill>
                      <a:schemeClr val="bg2"/>
                    </a:solidFill>
                  </a:tcPr>
                </a:tc>
                <a:tc>
                  <a:txBody>
                    <a:bodyPr/>
                    <a:lstStyle/>
                    <a:p>
                      <a:r>
                        <a:rPr lang="en-US" sz="2000"/>
                        <a:t>Addict, alcoholic, crackhead, junkie, abuser, user</a:t>
                      </a:r>
                    </a:p>
                  </a:txBody>
                  <a:tcPr marL="74378" marR="74378" marT="37190" marB="37190">
                    <a:solidFill>
                      <a:schemeClr val="bg2"/>
                    </a:solidFill>
                  </a:tcPr>
                </a:tc>
                <a:extLst>
                  <a:ext uri="{0D108BD9-81ED-4DB2-BD59-A6C34878D82A}">
                    <a16:rowId xmlns:a16="http://schemas.microsoft.com/office/drawing/2014/main" val="482782150"/>
                  </a:ext>
                </a:extLst>
              </a:tr>
              <a:tr h="651066">
                <a:tc>
                  <a:txBody>
                    <a:bodyPr/>
                    <a:lstStyle/>
                    <a:p>
                      <a:r>
                        <a:rPr lang="en-US" sz="2000"/>
                        <a:t>Drug monitoring, drug screen, expected/ unexpected</a:t>
                      </a:r>
                    </a:p>
                  </a:txBody>
                  <a:tcPr marL="74378" marR="74378" marT="37190" marB="37190">
                    <a:solidFill>
                      <a:schemeClr val="bg2"/>
                    </a:solidFill>
                  </a:tcPr>
                </a:tc>
                <a:tc>
                  <a:txBody>
                    <a:bodyPr/>
                    <a:lstStyle/>
                    <a:p>
                      <a:r>
                        <a:rPr lang="en-US" sz="2000"/>
                        <a:t>Dirty or clean drug test</a:t>
                      </a:r>
                    </a:p>
                  </a:txBody>
                  <a:tcPr marL="74378" marR="74378" marT="37190" marB="37190">
                    <a:solidFill>
                      <a:schemeClr val="bg2"/>
                    </a:solidFill>
                  </a:tcPr>
                </a:tc>
                <a:extLst>
                  <a:ext uri="{0D108BD9-81ED-4DB2-BD59-A6C34878D82A}">
                    <a16:rowId xmlns:a16="http://schemas.microsoft.com/office/drawing/2014/main" val="2829787525"/>
                  </a:ext>
                </a:extLst>
              </a:tr>
              <a:tr h="651066">
                <a:tc>
                  <a:txBody>
                    <a:bodyPr/>
                    <a:lstStyle/>
                    <a:p>
                      <a:r>
                        <a:rPr lang="en-US" sz="2000"/>
                        <a:t>Actively using. In recovery. Not actively using. Return to use.</a:t>
                      </a:r>
                    </a:p>
                  </a:txBody>
                  <a:tcPr marL="74378" marR="74378" marT="37190" marB="37190">
                    <a:solidFill>
                      <a:schemeClr val="bg2"/>
                    </a:solidFill>
                  </a:tcPr>
                </a:tc>
                <a:tc>
                  <a:txBody>
                    <a:bodyPr/>
                    <a:lstStyle/>
                    <a:p>
                      <a:r>
                        <a:rPr lang="en-US" sz="2000"/>
                        <a:t>Dirty, clean, sober</a:t>
                      </a:r>
                    </a:p>
                  </a:txBody>
                  <a:tcPr marL="74378" marR="74378" marT="37190" marB="37190">
                    <a:solidFill>
                      <a:schemeClr val="bg2"/>
                    </a:solidFill>
                  </a:tcPr>
                </a:tc>
                <a:extLst>
                  <a:ext uri="{0D108BD9-81ED-4DB2-BD59-A6C34878D82A}">
                    <a16:rowId xmlns:a16="http://schemas.microsoft.com/office/drawing/2014/main" val="2959408010"/>
                  </a:ext>
                </a:extLst>
              </a:tr>
              <a:tr h="651066">
                <a:tc>
                  <a:txBody>
                    <a:bodyPr/>
                    <a:lstStyle/>
                    <a:p>
                      <a:r>
                        <a:rPr lang="en-US" sz="2000"/>
                        <a:t>Medications for opioid use disorder</a:t>
                      </a:r>
                    </a:p>
                  </a:txBody>
                  <a:tcPr marL="74378" marR="74378" marT="37190" marB="37190">
                    <a:solidFill>
                      <a:schemeClr val="bg2"/>
                    </a:solidFill>
                  </a:tcPr>
                </a:tc>
                <a:tc>
                  <a:txBody>
                    <a:bodyPr/>
                    <a:lstStyle/>
                    <a:p>
                      <a:r>
                        <a:rPr lang="en-US" sz="2000"/>
                        <a:t>Drug replacement substitution therapy</a:t>
                      </a:r>
                    </a:p>
                  </a:txBody>
                  <a:tcPr marL="74378" marR="74378" marT="37190" marB="37190">
                    <a:solidFill>
                      <a:schemeClr val="bg2"/>
                    </a:solidFill>
                  </a:tcPr>
                </a:tc>
                <a:extLst>
                  <a:ext uri="{0D108BD9-81ED-4DB2-BD59-A6C34878D82A}">
                    <a16:rowId xmlns:a16="http://schemas.microsoft.com/office/drawing/2014/main" val="665894017"/>
                  </a:ext>
                </a:extLst>
              </a:tr>
            </a:tbl>
          </a:graphicData>
        </a:graphic>
      </p:graphicFrame>
      <p:sp>
        <p:nvSpPr>
          <p:cNvPr id="3" name="TextBox 2">
            <a:extLst>
              <a:ext uri="{FF2B5EF4-FFF2-40B4-BE49-F238E27FC236}">
                <a16:creationId xmlns:a16="http://schemas.microsoft.com/office/drawing/2014/main" id="{4C9906B3-36E0-0E69-D57D-F1FB89155479}"/>
              </a:ext>
            </a:extLst>
          </p:cNvPr>
          <p:cNvSpPr txBox="1"/>
          <p:nvPr/>
        </p:nvSpPr>
        <p:spPr>
          <a:xfrm>
            <a:off x="2267728" y="6204975"/>
            <a:ext cx="8504807" cy="276999"/>
          </a:xfrm>
          <a:prstGeom prst="rect">
            <a:avLst/>
          </a:prstGeom>
          <a:noFill/>
        </p:spPr>
        <p:txBody>
          <a:bodyPr wrap="square" rtlCol="0">
            <a:spAutoFit/>
          </a:bodyPr>
          <a:lstStyle/>
          <a:p>
            <a:r>
              <a:rPr lang="en-US" sz="1200"/>
              <a:t>Adapted from Federal Bureau of Prisons OPIOID USE DISORDER: DIAGNOSIS, EVALUATION, AND TREATMENT</a:t>
            </a:r>
          </a:p>
        </p:txBody>
      </p:sp>
    </p:spTree>
    <p:extLst>
      <p:ext uri="{BB962C8B-B14F-4D97-AF65-F5344CB8AC3E}">
        <p14:creationId xmlns:p14="http://schemas.microsoft.com/office/powerpoint/2010/main" val="3946414709"/>
      </p:ext>
    </p:extLst>
  </p:cSld>
  <p:clrMapOvr>
    <a:masterClrMapping/>
  </p:clrMapOvr>
  <p:extLst>
    <p:ext uri="{6950BFC3-D8DA-4A85-94F7-54DA5524770B}">
      <p188:commentRel xmlns:p188="http://schemas.microsoft.com/office/powerpoint/2018/8/main" r:id="rId3"/>
    </p:ext>
  </p:extLs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5E4E1-A958-5FEA-22FC-49CF4613BB23}"/>
              </a:ext>
            </a:extLst>
          </p:cNvPr>
          <p:cNvSpPr>
            <a:spLocks noGrp="1"/>
          </p:cNvSpPr>
          <p:nvPr>
            <p:ph type="title"/>
          </p:nvPr>
        </p:nvSpPr>
        <p:spPr>
          <a:xfrm>
            <a:off x="107950" y="868680"/>
            <a:ext cx="11976100" cy="548958"/>
          </a:xfrm>
        </p:spPr>
        <p:txBody>
          <a:bodyPr>
            <a:noAutofit/>
          </a:bodyPr>
          <a:lstStyle/>
          <a:p>
            <a:pPr algn="ctr"/>
            <a:r>
              <a:rPr lang="en-US" sz="4000" b="1">
                <a:solidFill>
                  <a:srgbClr val="592A8A"/>
                </a:solidFill>
                <a:cs typeface="Calibri Light"/>
              </a:rPr>
              <a:t>Q: Should we correct how patients/clients identify themselves or describe their experiences?</a:t>
            </a:r>
          </a:p>
        </p:txBody>
      </p:sp>
      <p:sp>
        <p:nvSpPr>
          <p:cNvPr id="5" name="Speech Bubble: Oval 4">
            <a:extLst>
              <a:ext uri="{FF2B5EF4-FFF2-40B4-BE49-F238E27FC236}">
                <a16:creationId xmlns:a16="http://schemas.microsoft.com/office/drawing/2014/main" id="{45C19ABC-856D-2A02-2568-569B60E6379D}"/>
              </a:ext>
            </a:extLst>
          </p:cNvPr>
          <p:cNvSpPr/>
          <p:nvPr/>
        </p:nvSpPr>
        <p:spPr>
          <a:xfrm>
            <a:off x="2133600" y="1965960"/>
            <a:ext cx="2339340" cy="1844040"/>
          </a:xfrm>
          <a:prstGeom prst="wedgeEllipseCallout">
            <a:avLst/>
          </a:prstGeom>
          <a:solidFill>
            <a:srgbClr val="FFC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solidFill>
                  <a:schemeClr val="tx1"/>
                </a:solidFill>
              </a:rPr>
              <a:t>I was a drunk.</a:t>
            </a:r>
          </a:p>
        </p:txBody>
      </p:sp>
      <p:sp>
        <p:nvSpPr>
          <p:cNvPr id="7" name="Speech Bubble: Oval 6">
            <a:extLst>
              <a:ext uri="{FF2B5EF4-FFF2-40B4-BE49-F238E27FC236}">
                <a16:creationId xmlns:a16="http://schemas.microsoft.com/office/drawing/2014/main" id="{FFB6900F-4BED-A905-FDC9-9E09CAD379B6}"/>
              </a:ext>
            </a:extLst>
          </p:cNvPr>
          <p:cNvSpPr/>
          <p:nvPr/>
        </p:nvSpPr>
        <p:spPr>
          <a:xfrm>
            <a:off x="5250182" y="2133600"/>
            <a:ext cx="2339340" cy="1844040"/>
          </a:xfrm>
          <a:prstGeom prst="wedgeEllipseCallout">
            <a:avLst/>
          </a:prstGeom>
          <a:solidFill>
            <a:srgbClr val="FFC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solidFill>
                  <a:schemeClr val="tx1"/>
                </a:solidFill>
              </a:rPr>
              <a:t>I was clean for a year. </a:t>
            </a:r>
          </a:p>
        </p:txBody>
      </p:sp>
      <p:sp>
        <p:nvSpPr>
          <p:cNvPr id="8" name="Speech Bubble: Oval 7">
            <a:extLst>
              <a:ext uri="{FF2B5EF4-FFF2-40B4-BE49-F238E27FC236}">
                <a16:creationId xmlns:a16="http://schemas.microsoft.com/office/drawing/2014/main" id="{062F0FD9-C180-1980-8A87-F191AFAFEFF2}"/>
              </a:ext>
            </a:extLst>
          </p:cNvPr>
          <p:cNvSpPr/>
          <p:nvPr/>
        </p:nvSpPr>
        <p:spPr>
          <a:xfrm>
            <a:off x="3756660" y="4145280"/>
            <a:ext cx="2339340" cy="1844040"/>
          </a:xfrm>
          <a:prstGeom prst="wedgeEllipseCallout">
            <a:avLst/>
          </a:prstGeom>
          <a:solidFill>
            <a:srgbClr val="FFC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solidFill>
                  <a:schemeClr val="tx1"/>
                </a:solidFill>
              </a:rPr>
              <a:t>I’m an addict</a:t>
            </a:r>
            <a:r>
              <a:rPr lang="en-US"/>
              <a:t>.</a:t>
            </a:r>
          </a:p>
        </p:txBody>
      </p:sp>
      <p:sp>
        <p:nvSpPr>
          <p:cNvPr id="3" name="TextBox 2">
            <a:extLst>
              <a:ext uri="{FF2B5EF4-FFF2-40B4-BE49-F238E27FC236}">
                <a16:creationId xmlns:a16="http://schemas.microsoft.com/office/drawing/2014/main" id="{834043E8-0389-8BDA-EFBB-FF707FF327B6}"/>
              </a:ext>
            </a:extLst>
          </p:cNvPr>
          <p:cNvSpPr txBox="1"/>
          <p:nvPr/>
        </p:nvSpPr>
        <p:spPr>
          <a:xfrm>
            <a:off x="9044936" y="3429000"/>
            <a:ext cx="1775464" cy="1200329"/>
          </a:xfrm>
          <a:prstGeom prst="rect">
            <a:avLst/>
          </a:prstGeom>
          <a:noFill/>
        </p:spPr>
        <p:txBody>
          <a:bodyPr wrap="square" rtlCol="0">
            <a:spAutoFit/>
          </a:bodyPr>
          <a:lstStyle/>
          <a:p>
            <a:pPr algn="ctr"/>
            <a:r>
              <a:rPr lang="en-US" sz="7200">
                <a:solidFill>
                  <a:srgbClr val="7030A0"/>
                </a:solidFill>
              </a:rPr>
              <a:t> </a:t>
            </a:r>
            <a:r>
              <a:rPr lang="en-US" sz="4000" b="1">
                <a:solidFill>
                  <a:srgbClr val="7030A0"/>
                </a:solidFill>
              </a:rPr>
              <a:t>A: No</a:t>
            </a:r>
            <a:endParaRPr lang="en-US" sz="4000">
              <a:solidFill>
                <a:srgbClr val="7030A0"/>
              </a:solidFill>
            </a:endParaRPr>
          </a:p>
        </p:txBody>
      </p:sp>
      <p:pic>
        <p:nvPicPr>
          <p:cNvPr id="4" name="Picture 3">
            <a:extLst>
              <a:ext uri="{FF2B5EF4-FFF2-40B4-BE49-F238E27FC236}">
                <a16:creationId xmlns:a16="http://schemas.microsoft.com/office/drawing/2014/main" id="{1171B529-5C35-B70A-AAAC-B4B1A9098637}"/>
              </a:ext>
            </a:extLst>
          </p:cNvPr>
          <p:cNvPicPr>
            <a:picLocks noChangeAspect="1"/>
          </p:cNvPicPr>
          <p:nvPr/>
        </p:nvPicPr>
        <p:blipFill>
          <a:blip r:embed="rId3"/>
          <a:stretch>
            <a:fillRect/>
          </a:stretch>
        </p:blipFill>
        <p:spPr>
          <a:xfrm>
            <a:off x="9708463" y="5641791"/>
            <a:ext cx="2483537" cy="1234362"/>
          </a:xfrm>
          <a:prstGeom prst="rect">
            <a:avLst/>
          </a:prstGeom>
        </p:spPr>
      </p:pic>
    </p:spTree>
    <p:extLst>
      <p:ext uri="{BB962C8B-B14F-4D97-AF65-F5344CB8AC3E}">
        <p14:creationId xmlns:p14="http://schemas.microsoft.com/office/powerpoint/2010/main" val="13518420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47B77-D970-11CE-950F-926AD13244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EFD1CF-C65B-AEB3-391B-CB1B9BB56E27}"/>
              </a:ext>
            </a:extLst>
          </p:cNvPr>
          <p:cNvSpPr>
            <a:spLocks noGrp="1"/>
          </p:cNvSpPr>
          <p:nvPr>
            <p:ph type="title"/>
          </p:nvPr>
        </p:nvSpPr>
        <p:spPr>
          <a:xfrm>
            <a:off x="838200" y="500062"/>
            <a:ext cx="10515600" cy="1325563"/>
          </a:xfrm>
        </p:spPr>
        <p:txBody>
          <a:bodyPr>
            <a:normAutofit fontScale="90000"/>
          </a:bodyPr>
          <a:lstStyle/>
          <a:p>
            <a:pPr algn="ctr"/>
            <a:r>
              <a:rPr lang="en-US" sz="6600" b="1">
                <a:solidFill>
                  <a:srgbClr val="592A8A"/>
                </a:solidFill>
              </a:rPr>
              <a:t>Stigma</a:t>
            </a:r>
            <a:br>
              <a:rPr lang="en-US" sz="5400" b="1">
                <a:solidFill>
                  <a:srgbClr val="592A8A"/>
                </a:solidFill>
              </a:rPr>
            </a:br>
            <a:endParaRPr lang="en-US" sz="2700" b="1">
              <a:solidFill>
                <a:srgbClr val="592A8A"/>
              </a:solidFill>
            </a:endParaRPr>
          </a:p>
        </p:txBody>
      </p:sp>
      <p:pic>
        <p:nvPicPr>
          <p:cNvPr id="4" name="Picture 4">
            <a:extLst>
              <a:ext uri="{FF2B5EF4-FFF2-40B4-BE49-F238E27FC236}">
                <a16:creationId xmlns:a16="http://schemas.microsoft.com/office/drawing/2014/main" id="{9A460B48-1E63-A6FC-F62E-3FAE0A5F6C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2274" y="5810378"/>
            <a:ext cx="2109725" cy="1047621"/>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4">
            <a:extLst>
              <a:ext uri="{FF2B5EF4-FFF2-40B4-BE49-F238E27FC236}">
                <a16:creationId xmlns:a16="http://schemas.microsoft.com/office/drawing/2014/main" id="{C3D958FB-0672-6F15-D241-2A0EF00EB6AA}"/>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1196501" y="2007519"/>
            <a:ext cx="9476542" cy="2842962"/>
          </a:xfrm>
          <a:prstGeom prst="rect">
            <a:avLst/>
          </a:prstGeom>
        </p:spPr>
      </p:pic>
      <p:sp>
        <p:nvSpPr>
          <p:cNvPr id="3" name="TextBox 2">
            <a:extLst>
              <a:ext uri="{FF2B5EF4-FFF2-40B4-BE49-F238E27FC236}">
                <a16:creationId xmlns:a16="http://schemas.microsoft.com/office/drawing/2014/main" id="{15F67856-8F57-EE1F-9BC1-129ECD1D2874}"/>
              </a:ext>
            </a:extLst>
          </p:cNvPr>
          <p:cNvSpPr txBox="1"/>
          <p:nvPr/>
        </p:nvSpPr>
        <p:spPr>
          <a:xfrm>
            <a:off x="475488" y="6096000"/>
            <a:ext cx="8887968" cy="646331"/>
          </a:xfrm>
          <a:prstGeom prst="rect">
            <a:avLst/>
          </a:prstGeom>
          <a:noFill/>
        </p:spPr>
        <p:txBody>
          <a:bodyPr wrap="square" rtlCol="0">
            <a:spAutoFit/>
          </a:bodyPr>
          <a:lstStyle/>
          <a:p>
            <a:r>
              <a:rPr lang="en-US"/>
              <a:t>Source: Education Development Center, 2017</a:t>
            </a:r>
            <a:endParaRPr lang="en-US">
              <a:cs typeface="Calibri"/>
            </a:endParaRPr>
          </a:p>
          <a:p>
            <a:endParaRPr lang="en-US"/>
          </a:p>
        </p:txBody>
      </p:sp>
      <p:pic>
        <p:nvPicPr>
          <p:cNvPr id="5" name="Picture 4" descr="A white text on a white background&#10;&#10;AI-generated content may be incorrect.">
            <a:extLst>
              <a:ext uri="{FF2B5EF4-FFF2-40B4-BE49-F238E27FC236}">
                <a16:creationId xmlns:a16="http://schemas.microsoft.com/office/drawing/2014/main" id="{3FE28863-1D14-67C3-0832-1EB6EBE376DF}"/>
              </a:ext>
            </a:extLst>
          </p:cNvPr>
          <p:cNvPicPr>
            <a:picLocks noChangeAspect="1"/>
          </p:cNvPicPr>
          <p:nvPr/>
        </p:nvPicPr>
        <p:blipFill>
          <a:blip r:embed="rId6"/>
          <a:stretch>
            <a:fillRect/>
          </a:stretch>
        </p:blipFill>
        <p:spPr>
          <a:xfrm>
            <a:off x="-25167" y="8389"/>
            <a:ext cx="12192000" cy="6858000"/>
          </a:xfrm>
          <a:prstGeom prst="rect">
            <a:avLst/>
          </a:prstGeom>
        </p:spPr>
      </p:pic>
    </p:spTree>
    <p:extLst>
      <p:ext uri="{BB962C8B-B14F-4D97-AF65-F5344CB8AC3E}">
        <p14:creationId xmlns:p14="http://schemas.microsoft.com/office/powerpoint/2010/main" val="40739155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Graphic 20" descr="An organic shape">
            <a:extLst>
              <a:ext uri="{FF2B5EF4-FFF2-40B4-BE49-F238E27FC236}">
                <a16:creationId xmlns:a16="http://schemas.microsoft.com/office/drawing/2014/main" id="{5FEFBB83-8FC5-432F-8672-C8DDDDD67F24}"/>
              </a:ext>
            </a:extLst>
          </p:cNvPr>
          <p:cNvPicPr>
            <a:picLocks noChangeAspect="1"/>
          </p:cNvPicPr>
          <p:nvPr/>
        </p:nvPicPr>
        <p:blipFill>
          <a:blip r:embed="rId3">
            <a:alphaModFix amt="73000"/>
            <a:extLst>
              <a:ext uri="{96DAC541-7B7A-43D3-8B79-37D633B846F1}">
                <asvg:svgBlip xmlns:asvg="http://schemas.microsoft.com/office/drawing/2016/SVG/main" r:embed="rId4"/>
              </a:ext>
            </a:extLst>
          </a:blip>
          <a:stretch>
            <a:fillRect/>
          </a:stretch>
        </p:blipFill>
        <p:spPr>
          <a:xfrm>
            <a:off x="979054" y="-1623291"/>
            <a:ext cx="10233891" cy="10233891"/>
          </a:xfrm>
          <a:prstGeom prst="rect">
            <a:avLst/>
          </a:prstGeom>
        </p:spPr>
      </p:pic>
      <p:sp>
        <p:nvSpPr>
          <p:cNvPr id="2" name="Title 1">
            <a:extLst>
              <a:ext uri="{FF2B5EF4-FFF2-40B4-BE49-F238E27FC236}">
                <a16:creationId xmlns:a16="http://schemas.microsoft.com/office/drawing/2014/main" id="{746BED51-7AD4-4AAE-9708-6FADC9DE32F4}"/>
              </a:ext>
            </a:extLst>
          </p:cNvPr>
          <p:cNvSpPr>
            <a:spLocks noGrp="1"/>
          </p:cNvSpPr>
          <p:nvPr>
            <p:ph type="title"/>
          </p:nvPr>
        </p:nvSpPr>
        <p:spPr>
          <a:xfrm>
            <a:off x="1705875" y="993490"/>
            <a:ext cx="8373849" cy="4871020"/>
          </a:xfrm>
        </p:spPr>
        <p:txBody>
          <a:bodyPr vert="horz" lIns="91440" tIns="45720" rIns="91440" bIns="45720" rtlCol="0" anchor="t">
            <a:normAutofit/>
          </a:bodyPr>
          <a:lstStyle/>
          <a:p>
            <a:pPr algn="ctr">
              <a:lnSpc>
                <a:spcPct val="90000"/>
              </a:lnSpc>
            </a:pPr>
            <a:r>
              <a:rPr lang="en-US" sz="3100" b="0" i="1">
                <a:solidFill>
                  <a:srgbClr val="474747"/>
                </a:solidFill>
                <a:effectLst/>
                <a:latin typeface="Open Sans" panose="020B0606030504020204" pitchFamily="34" charset="0"/>
              </a:rPr>
              <a:t>One woman was pregnant, using heroin, and incarcerated in her third trimester. A nurse in the jail said to the woman that she was a junkie and does not deserve to be a mother…</a:t>
            </a:r>
            <a:br>
              <a:rPr lang="en-US" sz="3100" b="0" i="1">
                <a:solidFill>
                  <a:srgbClr val="474747"/>
                </a:solidFill>
                <a:effectLst/>
                <a:latin typeface="Open Sans" panose="020B0606030504020204" pitchFamily="34" charset="0"/>
              </a:rPr>
            </a:br>
            <a:br>
              <a:rPr lang="en-US" sz="3100" b="0" i="1">
                <a:solidFill>
                  <a:srgbClr val="474747"/>
                </a:solidFill>
                <a:effectLst/>
                <a:latin typeface="Open Sans" panose="020B0606030504020204" pitchFamily="34" charset="0"/>
              </a:rPr>
            </a:br>
            <a:br>
              <a:rPr lang="en-US" sz="3100" b="0" i="1">
                <a:solidFill>
                  <a:srgbClr val="474747"/>
                </a:solidFill>
                <a:effectLst/>
                <a:latin typeface="Open Sans" panose="020B0606030504020204" pitchFamily="34" charset="0"/>
              </a:rPr>
            </a:br>
            <a:br>
              <a:rPr lang="en-US" sz="3100" b="0" i="1">
                <a:solidFill>
                  <a:srgbClr val="474747"/>
                </a:solidFill>
                <a:effectLst/>
                <a:latin typeface="Open Sans" panose="020B0606030504020204" pitchFamily="34" charset="0"/>
              </a:rPr>
            </a:br>
            <a:br>
              <a:rPr lang="en-US" sz="3100" b="0" i="1">
                <a:solidFill>
                  <a:srgbClr val="474747"/>
                </a:solidFill>
                <a:effectLst/>
                <a:latin typeface="Open Sans" panose="020B0606030504020204" pitchFamily="34" charset="0"/>
              </a:rPr>
            </a:br>
            <a:br>
              <a:rPr lang="en-US" sz="3200" kern="1200">
                <a:solidFill>
                  <a:schemeClr val="tx1"/>
                </a:solidFill>
                <a:latin typeface="Calibri" panose="020F0502020204030204" pitchFamily="34" charset="0"/>
                <a:ea typeface="+mj-ea"/>
                <a:cs typeface="Calibri" panose="020F0502020204030204" pitchFamily="34" charset="0"/>
              </a:rPr>
            </a:br>
            <a:r>
              <a:rPr lang="en-US" sz="1600" kern="1200">
                <a:solidFill>
                  <a:schemeClr val="tx1"/>
                </a:solidFill>
                <a:latin typeface="Calibri" panose="020F0502020204030204" pitchFamily="34" charset="0"/>
                <a:ea typeface="+mj-ea"/>
                <a:cs typeface="Calibri" panose="020F0502020204030204" pitchFamily="34" charset="0"/>
              </a:rPr>
              <a:t> </a:t>
            </a:r>
            <a:br>
              <a:rPr lang="en-US" sz="1600" kern="1200">
                <a:solidFill>
                  <a:schemeClr val="tx1"/>
                </a:solidFill>
                <a:latin typeface="Calibri" panose="020F0502020204030204" pitchFamily="34" charset="0"/>
                <a:ea typeface="+mj-ea"/>
                <a:cs typeface="Calibri" panose="020F0502020204030204" pitchFamily="34" charset="0"/>
              </a:rPr>
            </a:br>
            <a:r>
              <a:rPr lang="en-US" sz="1600" kern="1200">
                <a:solidFill>
                  <a:schemeClr val="tx1"/>
                </a:solidFill>
                <a:latin typeface="Calibri" panose="020F0502020204030204" pitchFamily="34" charset="0"/>
                <a:ea typeface="+mj-ea"/>
                <a:cs typeface="Calibri" panose="020F0502020204030204" pitchFamily="34" charset="0"/>
              </a:rPr>
              <a:t>(Interview conducted by </a:t>
            </a:r>
            <a:r>
              <a:rPr lang="en-US" sz="1600" kern="1200" err="1">
                <a:solidFill>
                  <a:schemeClr val="tx1"/>
                </a:solidFill>
                <a:latin typeface="Calibri" panose="020F0502020204030204" pitchFamily="34" charset="0"/>
                <a:ea typeface="+mj-ea"/>
                <a:cs typeface="Calibri" panose="020F0502020204030204" pitchFamily="34" charset="0"/>
              </a:rPr>
              <a:t>Hendrée</a:t>
            </a:r>
            <a:r>
              <a:rPr lang="en-US" sz="1600" kern="1200">
                <a:solidFill>
                  <a:schemeClr val="tx1"/>
                </a:solidFill>
                <a:latin typeface="Calibri" panose="020F0502020204030204" pitchFamily="34" charset="0"/>
                <a:ea typeface="+mj-ea"/>
                <a:cs typeface="Calibri" panose="020F0502020204030204" pitchFamily="34" charset="0"/>
              </a:rPr>
              <a:t> Jones, PhD, University of North Carolina, February 25, 2021)</a:t>
            </a:r>
            <a:br>
              <a:rPr lang="en-US" sz="3200" kern="1200">
                <a:solidFill>
                  <a:schemeClr val="tx1"/>
                </a:solidFill>
                <a:latin typeface="Calibri" panose="020F0502020204030204" pitchFamily="34" charset="0"/>
                <a:ea typeface="+mj-ea"/>
                <a:cs typeface="Calibri" panose="020F0502020204030204" pitchFamily="34" charset="0"/>
              </a:rPr>
            </a:br>
            <a:endParaRPr lang="en-US" sz="3200" kern="1200">
              <a:solidFill>
                <a:schemeClr val="tx1"/>
              </a:solidFill>
              <a:latin typeface="Calibri" panose="020F0502020204030204" pitchFamily="34" charset="0"/>
              <a:ea typeface="+mj-ea"/>
              <a:cs typeface="Calibri" panose="020F0502020204030204" pitchFamily="34" charset="0"/>
            </a:endParaRPr>
          </a:p>
        </p:txBody>
      </p:sp>
      <p:sp>
        <p:nvSpPr>
          <p:cNvPr id="30" name="TextBox 29">
            <a:extLst>
              <a:ext uri="{FF2B5EF4-FFF2-40B4-BE49-F238E27FC236}">
                <a16:creationId xmlns:a16="http://schemas.microsoft.com/office/drawing/2014/main" id="{08F81979-2A31-4852-A78B-62A4F36D4E9D}"/>
              </a:ext>
            </a:extLst>
          </p:cNvPr>
          <p:cNvSpPr txBox="1"/>
          <p:nvPr/>
        </p:nvSpPr>
        <p:spPr>
          <a:xfrm>
            <a:off x="1422515" y="5602900"/>
            <a:ext cx="894056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a:ea typeface="+mn-ea"/>
                <a:cs typeface="+mn-cs"/>
                <a:hlinkClick r:id="rId5"/>
              </a:rPr>
              <a:t>Your Words Matter – Language Showing Compassion and Care for Women, Infants, Families, and Communities Impacted by Substance Use Disorder</a:t>
            </a: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63B40CBC-3111-2AD2-BDA2-AAEDE08C09CC}"/>
              </a:ext>
            </a:extLst>
          </p:cNvPr>
          <p:cNvSpPr txBox="1"/>
          <p:nvPr/>
        </p:nvSpPr>
        <p:spPr>
          <a:xfrm>
            <a:off x="134287" y="6273225"/>
            <a:ext cx="10635198" cy="584775"/>
          </a:xfrm>
          <a:prstGeom prst="rect">
            <a:avLst/>
          </a:prstGeom>
          <a:noFill/>
        </p:spPr>
        <p:txBody>
          <a:bodyPr wrap="square" rtlCol="0">
            <a:spAutoFit/>
          </a:bodyPr>
          <a:lstStyle/>
          <a:p>
            <a:r>
              <a:rPr lang="en-US" sz="1600" i="1"/>
              <a:t>This slide is copied and modified from a presentation given to the DEA on Stigma Reduction by Judy Lavelle of NIDA August 2022</a:t>
            </a:r>
          </a:p>
        </p:txBody>
      </p:sp>
      <p:sp>
        <p:nvSpPr>
          <p:cNvPr id="3" name="TextBox 2">
            <a:extLst>
              <a:ext uri="{FF2B5EF4-FFF2-40B4-BE49-F238E27FC236}">
                <a16:creationId xmlns:a16="http://schemas.microsoft.com/office/drawing/2014/main" id="{84373540-4C00-83E4-4570-1F50B98D4A95}"/>
              </a:ext>
            </a:extLst>
          </p:cNvPr>
          <p:cNvSpPr txBox="1"/>
          <p:nvPr/>
        </p:nvSpPr>
        <p:spPr>
          <a:xfrm>
            <a:off x="1221382" y="2840605"/>
            <a:ext cx="9511313" cy="2277547"/>
          </a:xfrm>
          <a:prstGeom prst="rect">
            <a:avLst/>
          </a:prstGeom>
          <a:noFill/>
        </p:spPr>
        <p:txBody>
          <a:bodyPr wrap="square" rtlCol="0">
            <a:spAutoFit/>
          </a:bodyPr>
          <a:lstStyle/>
          <a:p>
            <a:pPr algn="ctr"/>
            <a:r>
              <a:rPr lang="en-US" sz="3100" b="0" i="1">
                <a:solidFill>
                  <a:srgbClr val="474747"/>
                </a:solidFill>
                <a:effectLst/>
                <a:latin typeface="Open Sans" panose="020B0606030504020204" pitchFamily="34" charset="0"/>
              </a:rPr>
              <a:t>The woman said to the nurse, “Lady, there is nothing you can’t say to me worse than what I have already said to myself. </a:t>
            </a:r>
            <a:r>
              <a:rPr lang="en-US" sz="3100" b="1" i="1">
                <a:solidFill>
                  <a:srgbClr val="474747"/>
                </a:solidFill>
                <a:effectLst/>
                <a:latin typeface="Open Sans" panose="020B0606030504020204" pitchFamily="34" charset="0"/>
              </a:rPr>
              <a:t>Are you going to judge me or help me get help?”</a:t>
            </a:r>
            <a:br>
              <a:rPr lang="en-US" sz="1800" b="1" kern="1200">
                <a:solidFill>
                  <a:schemeClr val="tx1"/>
                </a:solidFill>
                <a:latin typeface="Calibri" panose="020F0502020204030204" pitchFamily="34" charset="0"/>
                <a:ea typeface="+mj-ea"/>
                <a:cs typeface="Calibri" panose="020F0502020204030204" pitchFamily="34" charset="0"/>
              </a:rPr>
            </a:br>
            <a:endParaRPr lang="en-US"/>
          </a:p>
        </p:txBody>
      </p:sp>
    </p:spTree>
    <p:extLst>
      <p:ext uri="{BB962C8B-B14F-4D97-AF65-F5344CB8AC3E}">
        <p14:creationId xmlns:p14="http://schemas.microsoft.com/office/powerpoint/2010/main" val="17437768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0FBD2-C82B-F883-463F-B6C38CBB94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8881BB-ADA6-5E2E-A5F8-BAE8981FAD39}"/>
              </a:ext>
            </a:extLst>
          </p:cNvPr>
          <p:cNvSpPr>
            <a:spLocks noGrp="1"/>
          </p:cNvSpPr>
          <p:nvPr>
            <p:ph type="title"/>
          </p:nvPr>
        </p:nvSpPr>
        <p:spPr/>
        <p:txBody>
          <a:bodyPr>
            <a:normAutofit fontScale="90000"/>
          </a:bodyPr>
          <a:lstStyle/>
          <a:p>
            <a:pPr algn="ctr"/>
            <a:r>
              <a:rPr lang="en-US" sz="6000" b="1">
                <a:solidFill>
                  <a:srgbClr val="592A8A"/>
                </a:solidFill>
              </a:rPr>
              <a:t>Integrated Substance Use and Obstetric Care</a:t>
            </a:r>
          </a:p>
        </p:txBody>
      </p:sp>
      <p:pic>
        <p:nvPicPr>
          <p:cNvPr id="4" name="Content Placeholder 3">
            <a:extLst>
              <a:ext uri="{FF2B5EF4-FFF2-40B4-BE49-F238E27FC236}">
                <a16:creationId xmlns:a16="http://schemas.microsoft.com/office/drawing/2014/main" id="{447A0ECF-1F9A-A1AF-8E9E-DF38C0779ADE}"/>
              </a:ext>
            </a:extLst>
          </p:cNvPr>
          <p:cNvPicPr>
            <a:picLocks noGrp="1" noChangeAspect="1"/>
          </p:cNvPicPr>
          <p:nvPr>
            <p:ph idx="1"/>
          </p:nvPr>
        </p:nvPicPr>
        <p:blipFill>
          <a:blip r:embed="rId3"/>
          <a:stretch>
            <a:fillRect/>
          </a:stretch>
        </p:blipFill>
        <p:spPr>
          <a:xfrm>
            <a:off x="1858099" y="2218886"/>
            <a:ext cx="8256345" cy="4090474"/>
          </a:xfrm>
          <a:prstGeom prst="rect">
            <a:avLst/>
          </a:prstGeom>
        </p:spPr>
      </p:pic>
    </p:spTree>
    <p:extLst>
      <p:ext uri="{BB962C8B-B14F-4D97-AF65-F5344CB8AC3E}">
        <p14:creationId xmlns:p14="http://schemas.microsoft.com/office/powerpoint/2010/main" val="8505326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D7AA9-F296-D399-6453-345C7F118D9A}"/>
              </a:ext>
            </a:extLst>
          </p:cNvPr>
          <p:cNvSpPr>
            <a:spLocks noGrp="1"/>
          </p:cNvSpPr>
          <p:nvPr>
            <p:ph type="title"/>
          </p:nvPr>
        </p:nvSpPr>
        <p:spPr>
          <a:xfrm>
            <a:off x="838200" y="123347"/>
            <a:ext cx="10515600" cy="1325563"/>
          </a:xfrm>
        </p:spPr>
        <p:txBody>
          <a:bodyPr>
            <a:normAutofit/>
          </a:bodyPr>
          <a:lstStyle/>
          <a:p>
            <a:pPr algn="ctr"/>
            <a:r>
              <a:rPr lang="en-US" sz="5400" b="1">
                <a:solidFill>
                  <a:srgbClr val="592A8A"/>
                </a:solidFill>
              </a:rPr>
              <a:t>Evidence-Based</a:t>
            </a:r>
          </a:p>
        </p:txBody>
      </p:sp>
      <p:sp>
        <p:nvSpPr>
          <p:cNvPr id="5" name="Content Placeholder 2">
            <a:extLst>
              <a:ext uri="{FF2B5EF4-FFF2-40B4-BE49-F238E27FC236}">
                <a16:creationId xmlns:a16="http://schemas.microsoft.com/office/drawing/2014/main" id="{8635E5F5-2F42-79B7-BEFB-4C9E57BAF26F}"/>
              </a:ext>
            </a:extLst>
          </p:cNvPr>
          <p:cNvSpPr>
            <a:spLocks noGrp="1"/>
          </p:cNvSpPr>
          <p:nvPr>
            <p:ph idx="1"/>
          </p:nvPr>
        </p:nvSpPr>
        <p:spPr>
          <a:xfrm>
            <a:off x="541020" y="1448910"/>
            <a:ext cx="11109960" cy="4833903"/>
          </a:xfrm>
        </p:spPr>
        <p:txBody>
          <a:bodyPr anchor="ctr">
            <a:normAutofit lnSpcReduction="10000"/>
          </a:bodyPr>
          <a:lstStyle/>
          <a:p>
            <a:pPr marL="0" indent="0" algn="ctr">
              <a:buNone/>
            </a:pPr>
            <a:r>
              <a:rPr lang="en-US" sz="3600"/>
              <a:t>ACOG – ASAM – SAMHSA</a:t>
            </a:r>
            <a:endParaRPr lang="en-US" sz="2000" b="0" i="0" baseline="30000">
              <a:solidFill>
                <a:srgbClr val="000000"/>
              </a:solidFill>
              <a:effectLst/>
              <a:latin typeface="Arial" panose="020B0604020202020204" pitchFamily="34" charset="0"/>
            </a:endParaRPr>
          </a:p>
          <a:p>
            <a:pPr marL="0" indent="0" algn="ctr">
              <a:buNone/>
            </a:pPr>
            <a:r>
              <a:rPr lang="en-US" sz="2400" b="1" i="1">
                <a:solidFill>
                  <a:srgbClr val="000000"/>
                </a:solidFill>
                <a:effectLst/>
                <a:latin typeface="Arial" panose="020B0604020202020204" pitchFamily="34" charset="0"/>
              </a:rPr>
              <a:t>stigma-free, family-centered care that recognizes the unique barriers and stressors of the perinatal period</a:t>
            </a:r>
          </a:p>
          <a:p>
            <a:pPr marL="0" indent="0" algn="ctr">
              <a:buNone/>
            </a:pPr>
            <a:endParaRPr lang="en-US" sz="2400" b="1" i="1">
              <a:solidFill>
                <a:srgbClr val="000000"/>
              </a:solidFill>
              <a:latin typeface="Arial" panose="020B0604020202020204" pitchFamily="34" charset="0"/>
            </a:endParaRPr>
          </a:p>
          <a:p>
            <a:pPr marL="0" indent="0">
              <a:buNone/>
            </a:pPr>
            <a:r>
              <a:rPr lang="en-US" sz="2400" b="1">
                <a:solidFill>
                  <a:srgbClr val="000000"/>
                </a:solidFill>
                <a:effectLst/>
                <a:latin typeface="Arial" panose="020B0604020202020204" pitchFamily="34" charset="0"/>
              </a:rPr>
              <a:t>Evidence-based perinatal OUD care includes: </a:t>
            </a:r>
          </a:p>
          <a:p>
            <a:pPr marL="685800">
              <a:spcBef>
                <a:spcPts val="600"/>
              </a:spcBef>
            </a:pPr>
            <a:r>
              <a:rPr lang="en-US" sz="2400">
                <a:solidFill>
                  <a:srgbClr val="000000"/>
                </a:solidFill>
                <a:effectLst/>
                <a:latin typeface="Arial" panose="020B0604020202020204" pitchFamily="34" charset="0"/>
              </a:rPr>
              <a:t>integrated substance use and obstetric care </a:t>
            </a:r>
          </a:p>
          <a:p>
            <a:pPr marL="685800">
              <a:spcBef>
                <a:spcPts val="600"/>
              </a:spcBef>
            </a:pPr>
            <a:r>
              <a:rPr lang="en-US" sz="2400">
                <a:solidFill>
                  <a:srgbClr val="000000"/>
                </a:solidFill>
                <a:effectLst/>
                <a:latin typeface="Arial" panose="020B0604020202020204" pitchFamily="34" charset="0"/>
              </a:rPr>
              <a:t>universal screening </a:t>
            </a:r>
          </a:p>
          <a:p>
            <a:pPr marL="685800">
              <a:spcBef>
                <a:spcPts val="600"/>
              </a:spcBef>
            </a:pPr>
            <a:r>
              <a:rPr lang="en-US" sz="2400">
                <a:solidFill>
                  <a:srgbClr val="000000"/>
                </a:solidFill>
                <a:effectLst/>
                <a:latin typeface="Arial" panose="020B0604020202020204" pitchFamily="34" charset="0"/>
              </a:rPr>
              <a:t>harm reduction interventions</a:t>
            </a:r>
            <a:endParaRPr lang="en-US" sz="2400">
              <a:solidFill>
                <a:srgbClr val="000000"/>
              </a:solidFill>
              <a:latin typeface="Arial" panose="020B0604020202020204" pitchFamily="34" charset="0"/>
            </a:endParaRPr>
          </a:p>
          <a:p>
            <a:pPr marL="685800">
              <a:spcBef>
                <a:spcPts val="600"/>
              </a:spcBef>
            </a:pPr>
            <a:r>
              <a:rPr lang="en-US" sz="2400">
                <a:solidFill>
                  <a:srgbClr val="000000"/>
                </a:solidFill>
                <a:effectLst/>
                <a:latin typeface="Arial" panose="020B0604020202020204" pitchFamily="34" charset="0"/>
              </a:rPr>
              <a:t>provider anti-stigma training</a:t>
            </a:r>
            <a:endParaRPr lang="en-US" sz="2400">
              <a:solidFill>
                <a:srgbClr val="000000"/>
              </a:solidFill>
              <a:latin typeface="Arial" panose="020B0604020202020204" pitchFamily="34" charset="0"/>
            </a:endParaRPr>
          </a:p>
          <a:p>
            <a:pPr marL="685800">
              <a:spcBef>
                <a:spcPts val="600"/>
              </a:spcBef>
            </a:pPr>
            <a:r>
              <a:rPr lang="en-US" sz="2400">
                <a:solidFill>
                  <a:srgbClr val="000000"/>
                </a:solidFill>
                <a:effectLst/>
                <a:latin typeface="Arial" panose="020B0604020202020204" pitchFamily="34" charset="0"/>
              </a:rPr>
              <a:t>shared decision making</a:t>
            </a:r>
            <a:endParaRPr lang="en-US" sz="2400">
              <a:solidFill>
                <a:srgbClr val="000000"/>
              </a:solidFill>
              <a:latin typeface="Arial" panose="020B0604020202020204" pitchFamily="34" charset="0"/>
            </a:endParaRPr>
          </a:p>
          <a:p>
            <a:pPr marL="685800">
              <a:spcBef>
                <a:spcPts val="600"/>
              </a:spcBef>
            </a:pPr>
            <a:r>
              <a:rPr lang="en-US" sz="2400">
                <a:solidFill>
                  <a:srgbClr val="000000"/>
                </a:solidFill>
                <a:effectLst/>
                <a:latin typeface="Arial" panose="020B0604020202020204" pitchFamily="34" charset="0"/>
              </a:rPr>
              <a:t>medications for opioid use disorder (MOUD), and </a:t>
            </a:r>
          </a:p>
          <a:p>
            <a:pPr marL="685800">
              <a:spcBef>
                <a:spcPts val="600"/>
              </a:spcBef>
            </a:pPr>
            <a:r>
              <a:rPr lang="en-US" sz="2400">
                <a:solidFill>
                  <a:srgbClr val="000000"/>
                </a:solidFill>
                <a:effectLst/>
                <a:latin typeface="Arial" panose="020B0604020202020204" pitchFamily="34" charset="0"/>
              </a:rPr>
              <a:t>recovery support with an emphasis on the postnatal period</a:t>
            </a:r>
            <a:endParaRPr lang="en-US" sz="2400"/>
          </a:p>
          <a:p>
            <a:pPr marL="0" indent="0">
              <a:buNone/>
            </a:pPr>
            <a:endParaRPr lang="en-US" sz="2000"/>
          </a:p>
        </p:txBody>
      </p:sp>
      <p:pic>
        <p:nvPicPr>
          <p:cNvPr id="4" name="Picture 4">
            <a:extLst>
              <a:ext uri="{FF2B5EF4-FFF2-40B4-BE49-F238E27FC236}">
                <a16:creationId xmlns:a16="http://schemas.microsoft.com/office/drawing/2014/main" id="{160EF54C-23F7-A561-2F6E-E376C0AA98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2547" y="5532436"/>
            <a:ext cx="2669453" cy="1325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86685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B83F563-06F2-445B-961B-355DC41E2AF2}"/>
              </a:ext>
            </a:extLst>
          </p:cNvPr>
          <p:cNvSpPr txBox="1"/>
          <p:nvPr/>
        </p:nvSpPr>
        <p:spPr>
          <a:xfrm>
            <a:off x="152400" y="1638299"/>
            <a:ext cx="11789228" cy="4756665"/>
          </a:xfrm>
          <a:prstGeom prst="rect">
            <a:avLst/>
          </a:prstGeom>
        </p:spPr>
        <p:txBody>
          <a:bodyPr vert="horz" lIns="91440" tIns="45720" rIns="91440" bIns="45720" rtlCol="0" anchor="t">
            <a:noAutofit/>
          </a:bodyPr>
          <a:lstStyle/>
          <a:p>
            <a:pPr marL="114300">
              <a:lnSpc>
                <a:spcPct val="90000"/>
              </a:lnSpc>
              <a:spcAft>
                <a:spcPts val="600"/>
              </a:spcAft>
            </a:pPr>
            <a:r>
              <a:rPr lang="en-US" sz="2400" b="1"/>
              <a:t>Multiple services, one visit</a:t>
            </a:r>
            <a:endParaRPr lang="en-US" sz="2400" b="1">
              <a:highlight>
                <a:srgbClr val="000000"/>
              </a:highlight>
              <a:ea typeface="Calibri"/>
              <a:cs typeface="Calibri"/>
            </a:endParaRPr>
          </a:p>
          <a:p>
            <a:pPr marL="742950" lvl="1" indent="-228600">
              <a:lnSpc>
                <a:spcPct val="90000"/>
              </a:lnSpc>
              <a:spcAft>
                <a:spcPts val="600"/>
              </a:spcAft>
              <a:buFont typeface="Arial" panose="020B0604020202020204" pitchFamily="34" charset="0"/>
              <a:buChar char="•"/>
            </a:pPr>
            <a:r>
              <a:rPr lang="en-US" sz="2400"/>
              <a:t>Prenatal and postpartum care</a:t>
            </a:r>
            <a:endParaRPr lang="en-US" sz="2400">
              <a:ea typeface="Calibri"/>
              <a:cs typeface="Calibri"/>
            </a:endParaRPr>
          </a:p>
          <a:p>
            <a:pPr marL="742950" lvl="1" indent="-228600">
              <a:lnSpc>
                <a:spcPct val="90000"/>
              </a:lnSpc>
              <a:spcAft>
                <a:spcPts val="600"/>
              </a:spcAft>
              <a:buFont typeface="Arial" panose="020B0604020202020204" pitchFamily="34" charset="0"/>
              <a:buChar char="•"/>
            </a:pPr>
            <a:r>
              <a:rPr lang="en-US" sz="2400"/>
              <a:t>Substance use disorder treatment</a:t>
            </a:r>
            <a:endParaRPr lang="en-US" sz="2400">
              <a:ea typeface="Calibri"/>
              <a:cs typeface="Calibri"/>
            </a:endParaRPr>
          </a:p>
          <a:p>
            <a:pPr marL="742950" lvl="1" indent="-228600">
              <a:lnSpc>
                <a:spcPct val="90000"/>
              </a:lnSpc>
              <a:spcAft>
                <a:spcPts val="600"/>
              </a:spcAft>
              <a:buFont typeface="Arial" panose="020B0604020202020204" pitchFamily="34" charset="0"/>
              <a:buChar char="•"/>
            </a:pPr>
            <a:r>
              <a:rPr lang="en-US" sz="2400"/>
              <a:t>Mental health services</a:t>
            </a:r>
            <a:endParaRPr lang="en-US" sz="2400">
              <a:ea typeface="Calibri"/>
              <a:cs typeface="Calibri"/>
            </a:endParaRPr>
          </a:p>
          <a:p>
            <a:pPr marL="742950" lvl="1" indent="-228600">
              <a:lnSpc>
                <a:spcPct val="90000"/>
              </a:lnSpc>
              <a:spcAft>
                <a:spcPts val="600"/>
              </a:spcAft>
              <a:buFont typeface="Arial" panose="020B0604020202020204" pitchFamily="34" charset="0"/>
              <a:buChar char="•"/>
            </a:pPr>
            <a:r>
              <a:rPr lang="en-US" sz="2400"/>
              <a:t>Reproductive/sexual health medical services</a:t>
            </a:r>
            <a:endParaRPr lang="en-US" sz="2400">
              <a:ea typeface="Calibri"/>
              <a:cs typeface="Calibri"/>
            </a:endParaRPr>
          </a:p>
          <a:p>
            <a:pPr marL="742950" lvl="1" indent="-228600">
              <a:lnSpc>
                <a:spcPct val="90000"/>
              </a:lnSpc>
              <a:spcAft>
                <a:spcPts val="600"/>
              </a:spcAft>
              <a:buFont typeface="Arial" panose="020B0604020202020204" pitchFamily="34" charset="0"/>
              <a:buChar char="•"/>
            </a:pPr>
            <a:r>
              <a:rPr lang="en-US" sz="2400"/>
              <a:t>Recovery support</a:t>
            </a:r>
            <a:endParaRPr lang="en-US" sz="2400">
              <a:ea typeface="Calibri"/>
              <a:cs typeface="Calibri"/>
            </a:endParaRPr>
          </a:p>
          <a:p>
            <a:pPr marL="742950" lvl="1" indent="-228600">
              <a:lnSpc>
                <a:spcPct val="90000"/>
              </a:lnSpc>
              <a:spcAft>
                <a:spcPts val="600"/>
              </a:spcAft>
              <a:buFont typeface="Arial" panose="020B0604020202020204" pitchFamily="34" charset="0"/>
              <a:buChar char="•"/>
            </a:pPr>
            <a:r>
              <a:rPr lang="en-US" sz="2400"/>
              <a:t>Wrap-around support services (e.g. lactation, social work)</a:t>
            </a:r>
            <a:endParaRPr lang="en-US" sz="2400">
              <a:ea typeface="Calibri"/>
              <a:cs typeface="Calibri"/>
            </a:endParaRPr>
          </a:p>
          <a:p>
            <a:pPr marL="285750" indent="-228600">
              <a:lnSpc>
                <a:spcPct val="90000"/>
              </a:lnSpc>
              <a:spcAft>
                <a:spcPts val="600"/>
              </a:spcAft>
              <a:buFont typeface="Arial" panose="020B0604020202020204" pitchFamily="34" charset="0"/>
              <a:buChar char="•"/>
            </a:pPr>
            <a:r>
              <a:rPr lang="en-US" sz="2400"/>
              <a:t>Perinatal continuum of care </a:t>
            </a:r>
          </a:p>
          <a:p>
            <a:pPr marL="742950" lvl="1" indent="-228600">
              <a:lnSpc>
                <a:spcPct val="90000"/>
              </a:lnSpc>
              <a:spcAft>
                <a:spcPts val="600"/>
              </a:spcAft>
              <a:buFont typeface="Arial" panose="020B0604020202020204" pitchFamily="34" charset="0"/>
              <a:buChar char="•"/>
            </a:pPr>
            <a:r>
              <a:rPr lang="en-US" sz="2400"/>
              <a:t>pregnancy through one year postpartum</a:t>
            </a:r>
            <a:endParaRPr lang="en-US" sz="2400">
              <a:ea typeface="Calibri"/>
              <a:cs typeface="Calibri"/>
            </a:endParaRPr>
          </a:p>
          <a:p>
            <a:pPr marL="285750" indent="-228600">
              <a:lnSpc>
                <a:spcPct val="90000"/>
              </a:lnSpc>
              <a:spcAft>
                <a:spcPts val="600"/>
              </a:spcAft>
              <a:buFont typeface="Arial" panose="020B0604020202020204" pitchFamily="34" charset="0"/>
              <a:buChar char="•"/>
            </a:pPr>
            <a:r>
              <a:rPr lang="en-US" sz="2400"/>
              <a:t>Trainee-based care model</a:t>
            </a:r>
            <a:endParaRPr lang="en-US" sz="2400">
              <a:ea typeface="Calibri"/>
              <a:cs typeface="Calibri"/>
            </a:endParaRPr>
          </a:p>
          <a:p>
            <a:pPr marL="285750" indent="-228600">
              <a:lnSpc>
                <a:spcPct val="90000"/>
              </a:lnSpc>
              <a:spcAft>
                <a:spcPts val="600"/>
              </a:spcAft>
              <a:buFont typeface="Arial" panose="020B0604020202020204" pitchFamily="34" charset="0"/>
              <a:buChar char="•"/>
            </a:pPr>
            <a:endParaRPr lang="en-US" sz="1400"/>
          </a:p>
        </p:txBody>
      </p:sp>
      <p:pic>
        <p:nvPicPr>
          <p:cNvPr id="3" name="Picture 4">
            <a:extLst>
              <a:ext uri="{FF2B5EF4-FFF2-40B4-BE49-F238E27FC236}">
                <a16:creationId xmlns:a16="http://schemas.microsoft.com/office/drawing/2014/main" id="{113937C6-E83C-3AE1-53A4-A0C4D1D0CD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4272" y="5071485"/>
            <a:ext cx="3597728" cy="178651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331568E1-1F90-DF08-FADE-E18E4A6749C2}"/>
              </a:ext>
            </a:extLst>
          </p:cNvPr>
          <p:cNvSpPr txBox="1">
            <a:spLocks/>
          </p:cNvSpPr>
          <p:nvPr/>
        </p:nvSpPr>
        <p:spPr>
          <a:xfrm>
            <a:off x="838200" y="123347"/>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b="1" dirty="0">
                <a:solidFill>
                  <a:srgbClr val="592A8A"/>
                </a:solidFill>
              </a:rPr>
              <a:t>Integrated Care Model</a:t>
            </a:r>
          </a:p>
        </p:txBody>
      </p:sp>
    </p:spTree>
    <p:extLst>
      <p:ext uri="{BB962C8B-B14F-4D97-AF65-F5344CB8AC3E}">
        <p14:creationId xmlns:p14="http://schemas.microsoft.com/office/powerpoint/2010/main" val="14778380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67099-6B7F-490A-8241-062AEBA606C5}"/>
              </a:ext>
            </a:extLst>
          </p:cNvPr>
          <p:cNvSpPr>
            <a:spLocks noGrp="1"/>
          </p:cNvSpPr>
          <p:nvPr>
            <p:ph type="title"/>
          </p:nvPr>
        </p:nvSpPr>
        <p:spPr>
          <a:xfrm>
            <a:off x="546100" y="365759"/>
            <a:ext cx="8254999" cy="1412241"/>
          </a:xfrm>
        </p:spPr>
        <p:txBody>
          <a:bodyPr>
            <a:noAutofit/>
          </a:bodyPr>
          <a:lstStyle/>
          <a:p>
            <a:pPr algn="ctr"/>
            <a:r>
              <a:rPr lang="en-US" sz="5400" b="1">
                <a:solidFill>
                  <a:srgbClr val="592A8A"/>
                </a:solidFill>
                <a:cs typeface="Calibri Light"/>
              </a:rPr>
              <a:t>Postpartum is a </a:t>
            </a:r>
            <a:br>
              <a:rPr lang="en-US" sz="5400" b="1">
                <a:solidFill>
                  <a:srgbClr val="592A8A"/>
                </a:solidFill>
                <a:cs typeface="Calibri Light"/>
              </a:rPr>
            </a:br>
            <a:r>
              <a:rPr lang="en-US" sz="5400" b="1">
                <a:solidFill>
                  <a:srgbClr val="592A8A"/>
                </a:solidFill>
                <a:cs typeface="Calibri Light"/>
              </a:rPr>
              <a:t>VULNERABLE TIME</a:t>
            </a:r>
          </a:p>
        </p:txBody>
      </p:sp>
      <p:sp>
        <p:nvSpPr>
          <p:cNvPr id="3" name="Content Placeholder 2">
            <a:extLst>
              <a:ext uri="{FF2B5EF4-FFF2-40B4-BE49-F238E27FC236}">
                <a16:creationId xmlns:a16="http://schemas.microsoft.com/office/drawing/2014/main" id="{E11976DA-D7EF-497F-8A30-34FB905BC67E}"/>
              </a:ext>
            </a:extLst>
          </p:cNvPr>
          <p:cNvSpPr>
            <a:spLocks noGrp="1"/>
          </p:cNvSpPr>
          <p:nvPr>
            <p:ph idx="1"/>
          </p:nvPr>
        </p:nvSpPr>
        <p:spPr>
          <a:xfrm>
            <a:off x="706668" y="2035408"/>
            <a:ext cx="9367204" cy="4041648"/>
          </a:xfrm>
        </p:spPr>
        <p:txBody>
          <a:bodyPr anchor="t">
            <a:normAutofit fontScale="92500" lnSpcReduction="10000"/>
          </a:bodyPr>
          <a:lstStyle/>
          <a:p>
            <a:pPr marL="457200" indent="-342900">
              <a:spcBef>
                <a:spcPct val="20000"/>
              </a:spcBef>
              <a:spcAft>
                <a:spcPts val="600"/>
              </a:spcAft>
              <a:buFont typeface="Wingdings" panose="020B0604020202020204" pitchFamily="34" charset="0"/>
              <a:buChar char="Ø"/>
            </a:pPr>
            <a:r>
              <a:rPr lang="en-US" sz="2400" b="1">
                <a:ea typeface="+mn-lt"/>
                <a:cs typeface="+mn-lt"/>
              </a:rPr>
              <a:t>Disengagement </a:t>
            </a:r>
            <a:r>
              <a:rPr lang="en-US" sz="2400">
                <a:ea typeface="+mn-lt"/>
                <a:cs typeface="+mn-lt"/>
              </a:rPr>
              <a:t>from clinic visits and support systems</a:t>
            </a:r>
          </a:p>
          <a:p>
            <a:pPr marL="457200" indent="-342900">
              <a:spcBef>
                <a:spcPct val="20000"/>
              </a:spcBef>
              <a:spcAft>
                <a:spcPts val="600"/>
              </a:spcAft>
              <a:buFont typeface="Wingdings" panose="020B0604020202020204" pitchFamily="34" charset="0"/>
              <a:buChar char="Ø"/>
            </a:pPr>
            <a:r>
              <a:rPr lang="en-US" sz="2400">
                <a:ea typeface="+mn-lt"/>
                <a:cs typeface="+mn-lt"/>
              </a:rPr>
              <a:t>Multiple appointments across multiple service lines</a:t>
            </a:r>
          </a:p>
          <a:p>
            <a:pPr marL="457200" indent="-342900">
              <a:spcBef>
                <a:spcPct val="20000"/>
              </a:spcBef>
              <a:spcAft>
                <a:spcPts val="600"/>
              </a:spcAft>
              <a:buFont typeface="Wingdings" panose="020B0604020202020204" pitchFamily="34" charset="0"/>
              <a:buChar char="Ø"/>
            </a:pPr>
            <a:r>
              <a:rPr lang="en-US" sz="2400" b="1">
                <a:ea typeface="+mn-lt"/>
                <a:cs typeface="+mn-lt"/>
              </a:rPr>
              <a:t>STRESSFUL</a:t>
            </a:r>
          </a:p>
          <a:p>
            <a:pPr marL="914400" lvl="1" indent="-342900">
              <a:spcBef>
                <a:spcPct val="20000"/>
              </a:spcBef>
              <a:spcAft>
                <a:spcPts val="600"/>
              </a:spcAft>
              <a:buFont typeface="Wingdings" panose="020B0604020202020204" pitchFamily="34" charset="0"/>
              <a:buChar char="Ø"/>
            </a:pPr>
            <a:r>
              <a:rPr lang="en-US" sz="2000">
                <a:ea typeface="+mn-lt"/>
                <a:cs typeface="+mn-lt"/>
              </a:rPr>
              <a:t>DSS involvement, possibly with a previous traumatic experience</a:t>
            </a:r>
          </a:p>
          <a:p>
            <a:pPr marL="914400" lvl="1" indent="-342900">
              <a:spcBef>
                <a:spcPct val="20000"/>
              </a:spcBef>
              <a:spcAft>
                <a:spcPts val="600"/>
              </a:spcAft>
              <a:buFont typeface="Wingdings" panose="020B0604020202020204" pitchFamily="34" charset="0"/>
              <a:buChar char="Ø"/>
            </a:pPr>
            <a:r>
              <a:rPr lang="en-US" sz="2000">
                <a:ea typeface="+mn-lt"/>
                <a:cs typeface="+mn-lt"/>
              </a:rPr>
              <a:t>Infants with, or just recovering from, a withdrawal syndrome</a:t>
            </a:r>
          </a:p>
          <a:p>
            <a:pPr marL="457200" indent="-342900">
              <a:spcBef>
                <a:spcPct val="20000"/>
              </a:spcBef>
              <a:spcAft>
                <a:spcPts val="600"/>
              </a:spcAft>
              <a:buFont typeface="Wingdings" panose="020B0604020202020204" pitchFamily="34" charset="0"/>
              <a:buChar char="Ø"/>
            </a:pPr>
            <a:r>
              <a:rPr lang="en-US" sz="2400">
                <a:ea typeface="+mn-lt"/>
                <a:cs typeface="+mn-lt"/>
              </a:rPr>
              <a:t>Potential loss of insurance coverage</a:t>
            </a:r>
          </a:p>
          <a:p>
            <a:pPr marL="914400" lvl="1" indent="-342900">
              <a:spcBef>
                <a:spcPct val="20000"/>
              </a:spcBef>
              <a:spcAft>
                <a:spcPts val="600"/>
              </a:spcAft>
              <a:buFont typeface="Wingdings" panose="020B0604020202020204" pitchFamily="34" charset="0"/>
              <a:buChar char="Ø"/>
            </a:pPr>
            <a:r>
              <a:rPr lang="en-US" sz="2000">
                <a:ea typeface="+mn-lt"/>
                <a:cs typeface="+mn-lt"/>
              </a:rPr>
              <a:t>MS Medicaid coverage continues 12 months PP</a:t>
            </a:r>
          </a:p>
          <a:p>
            <a:pPr marL="457200" indent="-342900">
              <a:spcBef>
                <a:spcPct val="20000"/>
              </a:spcBef>
              <a:spcAft>
                <a:spcPts val="600"/>
              </a:spcAft>
              <a:buFont typeface="Wingdings" panose="020B0604020202020204" pitchFamily="34" charset="0"/>
              <a:buChar char="Ø"/>
            </a:pPr>
            <a:r>
              <a:rPr lang="en-US" sz="2400">
                <a:ea typeface="+mn-lt"/>
                <a:cs typeface="+mn-lt"/>
              </a:rPr>
              <a:t>Return to harmful or abusive relationships</a:t>
            </a:r>
          </a:p>
          <a:p>
            <a:pPr marL="457200" indent="-342900">
              <a:spcBef>
                <a:spcPct val="20000"/>
              </a:spcBef>
              <a:spcAft>
                <a:spcPts val="600"/>
              </a:spcAft>
              <a:buFont typeface="Wingdings" panose="020B0604020202020204" pitchFamily="34" charset="0"/>
              <a:buChar char="Ø"/>
            </a:pPr>
            <a:r>
              <a:rPr lang="en-US" sz="2400">
                <a:ea typeface="+mn-lt"/>
                <a:cs typeface="+mn-lt"/>
              </a:rPr>
              <a:t>~</a:t>
            </a:r>
            <a:r>
              <a:rPr lang="en-US" sz="2600" b="1">
                <a:ea typeface="+mn-lt"/>
                <a:cs typeface="+mn-lt"/>
              </a:rPr>
              <a:t>55%</a:t>
            </a:r>
            <a:r>
              <a:rPr lang="en-US" sz="2400">
                <a:ea typeface="+mn-lt"/>
                <a:cs typeface="+mn-lt"/>
              </a:rPr>
              <a:t> have underlying mental health need (e.g., depression)</a:t>
            </a:r>
          </a:p>
          <a:p>
            <a:pPr marL="457200" indent="-342900">
              <a:spcBef>
                <a:spcPct val="20000"/>
              </a:spcBef>
              <a:spcAft>
                <a:spcPts val="600"/>
              </a:spcAft>
              <a:buFont typeface="Wingdings" panose="020B0604020202020204" pitchFamily="34" charset="0"/>
              <a:buChar char="Ø"/>
            </a:pPr>
            <a:r>
              <a:rPr lang="en-US" sz="2400" b="1">
                <a:ea typeface="+mn-lt"/>
                <a:cs typeface="+mn-lt"/>
              </a:rPr>
              <a:t>RETURN TO SUBSTANCE USE</a:t>
            </a:r>
          </a:p>
          <a:p>
            <a:pPr lvl="1" indent="0">
              <a:spcBef>
                <a:spcPct val="20000"/>
              </a:spcBef>
              <a:spcAft>
                <a:spcPts val="600"/>
              </a:spcAft>
              <a:buNone/>
            </a:pPr>
            <a:endParaRPr lang="en-US" sz="2000">
              <a:ea typeface="+mn-lt"/>
              <a:cs typeface="+mn-lt"/>
            </a:endParaRPr>
          </a:p>
          <a:p>
            <a:pPr marL="342900" indent="-342900">
              <a:spcBef>
                <a:spcPct val="20000"/>
              </a:spcBef>
              <a:spcAft>
                <a:spcPts val="600"/>
              </a:spcAft>
              <a:buFont typeface="Wingdings" panose="020B0604020202020204" pitchFamily="34" charset="0"/>
              <a:buChar char="Ø"/>
            </a:pPr>
            <a:endParaRPr lang="en-US" sz="2400">
              <a:ea typeface="+mn-lt"/>
              <a:cs typeface="+mn-lt"/>
            </a:endParaRPr>
          </a:p>
        </p:txBody>
      </p:sp>
      <p:pic>
        <p:nvPicPr>
          <p:cNvPr id="1028" name="Picture 4" descr="Postpartum Depression: What Moms Need to Know | Banner Health">
            <a:extLst>
              <a:ext uri="{FF2B5EF4-FFF2-40B4-BE49-F238E27FC236}">
                <a16:creationId xmlns:a16="http://schemas.microsoft.com/office/drawing/2014/main" id="{07DA4D25-88C8-7B65-FA8C-299CE78022F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3406" y="182118"/>
            <a:ext cx="3505362" cy="23369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1E19FA8-4B80-89D5-E106-89B5B388A140}"/>
              </a:ext>
            </a:extLst>
          </p:cNvPr>
          <p:cNvPicPr>
            <a:picLocks noChangeAspect="1"/>
          </p:cNvPicPr>
          <p:nvPr/>
        </p:nvPicPr>
        <p:blipFill>
          <a:blip r:embed="rId4"/>
          <a:stretch>
            <a:fillRect/>
          </a:stretch>
        </p:blipFill>
        <p:spPr>
          <a:xfrm>
            <a:off x="9708463" y="5641791"/>
            <a:ext cx="2483537" cy="1234362"/>
          </a:xfrm>
          <a:prstGeom prst="rect">
            <a:avLst/>
          </a:prstGeom>
        </p:spPr>
      </p:pic>
    </p:spTree>
    <p:extLst>
      <p:ext uri="{BB962C8B-B14F-4D97-AF65-F5344CB8AC3E}">
        <p14:creationId xmlns:p14="http://schemas.microsoft.com/office/powerpoint/2010/main" val="2330348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E3417-806F-0BC7-FE21-B8D8C0ED7496}"/>
              </a:ext>
            </a:extLst>
          </p:cNvPr>
          <p:cNvSpPr>
            <a:spLocks noGrp="1"/>
          </p:cNvSpPr>
          <p:nvPr>
            <p:ph type="title"/>
          </p:nvPr>
        </p:nvSpPr>
        <p:spPr/>
        <p:txBody>
          <a:bodyPr>
            <a:normAutofit fontScale="90000"/>
          </a:bodyPr>
          <a:lstStyle/>
          <a:p>
            <a:pPr algn="ctr"/>
            <a:r>
              <a:rPr lang="en-US" sz="5400" b="1" dirty="0">
                <a:solidFill>
                  <a:srgbClr val="592A8A"/>
                </a:solidFill>
              </a:rPr>
              <a:t>The Overdose Crisis</a:t>
            </a:r>
            <a:br>
              <a:rPr lang="en-US" dirty="0"/>
            </a:br>
            <a:endParaRPr lang="en-US" dirty="0"/>
          </a:p>
        </p:txBody>
      </p:sp>
      <p:pic>
        <p:nvPicPr>
          <p:cNvPr id="7" name="Picture 6" descr="A close-up of a prescription&#10;&#10;Description automatically generated">
            <a:extLst>
              <a:ext uri="{FF2B5EF4-FFF2-40B4-BE49-F238E27FC236}">
                <a16:creationId xmlns:a16="http://schemas.microsoft.com/office/drawing/2014/main" id="{16AA2B61-73BB-E08D-92E9-7DE72E18D9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5863" y="1579016"/>
            <a:ext cx="4992462" cy="3666083"/>
          </a:xfrm>
          <a:prstGeom prst="rect">
            <a:avLst/>
          </a:prstGeom>
        </p:spPr>
      </p:pic>
      <p:pic>
        <p:nvPicPr>
          <p:cNvPr id="9" name="Picture 8" descr="A close-up of a prescription&#10;&#10;Description automatically generated">
            <a:extLst>
              <a:ext uri="{FF2B5EF4-FFF2-40B4-BE49-F238E27FC236}">
                <a16:creationId xmlns:a16="http://schemas.microsoft.com/office/drawing/2014/main" id="{D2C97ADE-3603-7E28-751C-D0FC2C558A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100" y="1502816"/>
            <a:ext cx="6731540" cy="3666083"/>
          </a:xfrm>
          <a:prstGeom prst="rect">
            <a:avLst/>
          </a:prstGeom>
        </p:spPr>
      </p:pic>
      <p:sp>
        <p:nvSpPr>
          <p:cNvPr id="12" name="TextBox 11">
            <a:extLst>
              <a:ext uri="{FF2B5EF4-FFF2-40B4-BE49-F238E27FC236}">
                <a16:creationId xmlns:a16="http://schemas.microsoft.com/office/drawing/2014/main" id="{92986E7A-B784-4263-C98F-CB77326FC122}"/>
              </a:ext>
            </a:extLst>
          </p:cNvPr>
          <p:cNvSpPr txBox="1"/>
          <p:nvPr/>
        </p:nvSpPr>
        <p:spPr>
          <a:xfrm>
            <a:off x="165100" y="6306590"/>
            <a:ext cx="3673408" cy="369332"/>
          </a:xfrm>
          <a:prstGeom prst="rect">
            <a:avLst/>
          </a:prstGeom>
          <a:noFill/>
        </p:spPr>
        <p:txBody>
          <a:bodyPr wrap="square" rtlCol="0">
            <a:spAutoFit/>
          </a:bodyPr>
          <a:lstStyle/>
          <a:p>
            <a:r>
              <a:rPr lang="en-US" dirty="0"/>
              <a:t>Source: DEA, n.d.</a:t>
            </a:r>
            <a:r>
              <a:rPr lang="en-US" dirty="0">
                <a:effectLst/>
              </a:rPr>
              <a:t> </a:t>
            </a:r>
            <a:endParaRPr lang="en-US" dirty="0"/>
          </a:p>
        </p:txBody>
      </p:sp>
    </p:spTree>
    <p:extLst>
      <p:ext uri="{BB962C8B-B14F-4D97-AF65-F5344CB8AC3E}">
        <p14:creationId xmlns:p14="http://schemas.microsoft.com/office/powerpoint/2010/main" val="39593728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AE730E-D32E-0D17-B51B-C49FB7321C5F}"/>
              </a:ext>
            </a:extLst>
          </p:cNvPr>
          <p:cNvSpPr>
            <a:spLocks noGrp="1"/>
          </p:cNvSpPr>
          <p:nvPr>
            <p:ph type="title"/>
          </p:nvPr>
        </p:nvSpPr>
        <p:spPr>
          <a:xfrm>
            <a:off x="793662" y="386930"/>
            <a:ext cx="10066122" cy="1298448"/>
          </a:xfrm>
        </p:spPr>
        <p:txBody>
          <a:bodyPr anchor="b">
            <a:normAutofit/>
          </a:bodyPr>
          <a:lstStyle/>
          <a:p>
            <a:pPr algn="ctr"/>
            <a:r>
              <a:rPr lang="en-US" sz="4800" b="1" dirty="0"/>
              <a:t>Who, When, Where</a:t>
            </a:r>
          </a:p>
        </p:txBody>
      </p:sp>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FAC1D793-E1F8-4E58-D842-03E78CB750FC}"/>
              </a:ext>
            </a:extLst>
          </p:cNvPr>
          <p:cNvSpPr>
            <a:spLocks noGrp="1"/>
          </p:cNvSpPr>
          <p:nvPr>
            <p:ph idx="1"/>
          </p:nvPr>
        </p:nvSpPr>
        <p:spPr>
          <a:xfrm>
            <a:off x="793661" y="2599509"/>
            <a:ext cx="4530898" cy="3639450"/>
          </a:xfrm>
        </p:spPr>
        <p:txBody>
          <a:bodyPr vert="horz" lIns="91440" tIns="45720" rIns="91440" bIns="45720" rtlCol="0" anchor="ctr">
            <a:normAutofit/>
          </a:bodyPr>
          <a:lstStyle/>
          <a:p>
            <a:r>
              <a:rPr lang="en-US" sz="1600"/>
              <a:t>Who: </a:t>
            </a:r>
          </a:p>
          <a:p>
            <a:pPr lvl="1"/>
            <a:r>
              <a:rPr lang="en-US" sz="1600"/>
              <a:t>Confirmed pregnancy </a:t>
            </a:r>
          </a:p>
          <a:p>
            <a:pPr lvl="1"/>
            <a:r>
              <a:rPr lang="en-US" sz="1600"/>
              <a:t>Use Disorder (opioid, alcohol, stimulant, etc.) </a:t>
            </a:r>
          </a:p>
          <a:p>
            <a:pPr lvl="1"/>
            <a:r>
              <a:rPr lang="en-US" sz="1600"/>
              <a:t>In Recovery From a Use Disorder </a:t>
            </a:r>
          </a:p>
          <a:p>
            <a:r>
              <a:rPr lang="en-US" sz="1600"/>
              <a:t>When and Where: </a:t>
            </a:r>
          </a:p>
          <a:p>
            <a:pPr lvl="1"/>
            <a:r>
              <a:rPr lang="en-US" sz="1600"/>
              <a:t>Greenville, NC Brody School of Medicine (BSOM)</a:t>
            </a:r>
          </a:p>
          <a:p>
            <a:pPr lvl="1"/>
            <a:r>
              <a:rPr lang="en-US" sz="1600"/>
              <a:t>When: Wednesday mornings currently, </a:t>
            </a:r>
            <a:r>
              <a:rPr lang="en-US" sz="1600" b="1"/>
              <a:t>with hopes to expand access </a:t>
            </a:r>
          </a:p>
          <a:p>
            <a:pPr lvl="1"/>
            <a:endParaRPr lang="en-US" sz="1600"/>
          </a:p>
          <a:p>
            <a:pPr marL="457200" lvl="1" indent="0">
              <a:buNone/>
            </a:pPr>
            <a:r>
              <a:rPr lang="en-US" sz="1600">
                <a:ea typeface="+mn-lt"/>
                <a:cs typeface="+mn-lt"/>
              </a:rPr>
              <a:t> IMPACT website: https://obgyn.ecu.edu/impact/</a:t>
            </a:r>
            <a:endParaRPr lang="en-US" sz="1600"/>
          </a:p>
          <a:p>
            <a:endParaRPr lang="en-US" sz="1600"/>
          </a:p>
        </p:txBody>
      </p:sp>
      <p:pic>
        <p:nvPicPr>
          <p:cNvPr id="5" name="Picture 4" descr="A logo for a company&#10;&#10;AI-generated content may be incorrect.">
            <a:extLst>
              <a:ext uri="{FF2B5EF4-FFF2-40B4-BE49-F238E27FC236}">
                <a16:creationId xmlns:a16="http://schemas.microsoft.com/office/drawing/2014/main" id="{E8EC01AD-BE26-191A-8D6F-FC0D9FFA1918}"/>
              </a:ext>
            </a:extLst>
          </p:cNvPr>
          <p:cNvPicPr>
            <a:picLocks noChangeAspect="1"/>
          </p:cNvPicPr>
          <p:nvPr/>
        </p:nvPicPr>
        <p:blipFill>
          <a:blip r:embed="rId3"/>
          <a:stretch>
            <a:fillRect/>
          </a:stretch>
        </p:blipFill>
        <p:spPr>
          <a:xfrm>
            <a:off x="5911532" y="3060246"/>
            <a:ext cx="5150277" cy="2562262"/>
          </a:xfrm>
          <a:prstGeom prst="rect">
            <a:avLst/>
          </a:prstGeom>
        </p:spPr>
      </p:pic>
      <p:sp>
        <p:nvSpPr>
          <p:cNvPr id="20" name="Rectangle 19">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03079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ED6AE-BCF6-A39C-998C-726D2D1677FC}"/>
              </a:ext>
            </a:extLst>
          </p:cNvPr>
          <p:cNvSpPr>
            <a:spLocks noGrp="1"/>
          </p:cNvSpPr>
          <p:nvPr>
            <p:ph type="title"/>
          </p:nvPr>
        </p:nvSpPr>
        <p:spPr/>
        <p:txBody>
          <a:bodyPr>
            <a:normAutofit/>
          </a:bodyPr>
          <a:lstStyle/>
          <a:p>
            <a:pPr algn="ctr"/>
            <a:r>
              <a:rPr lang="en-US" sz="4800" b="1">
                <a:solidFill>
                  <a:srgbClr val="592A8A"/>
                </a:solidFill>
              </a:rPr>
              <a:t>HOW TO REFER</a:t>
            </a:r>
          </a:p>
        </p:txBody>
      </p:sp>
      <p:pic>
        <p:nvPicPr>
          <p:cNvPr id="4" name="Content Placeholder 3" descr="A screenshot of a medical website&#10;&#10;AI-generated content may be incorrect.">
            <a:extLst>
              <a:ext uri="{FF2B5EF4-FFF2-40B4-BE49-F238E27FC236}">
                <a16:creationId xmlns:a16="http://schemas.microsoft.com/office/drawing/2014/main" id="{6DC59724-92C6-62A8-49FC-D9FA2A2E6FF6}"/>
              </a:ext>
            </a:extLst>
          </p:cNvPr>
          <p:cNvPicPr>
            <a:picLocks noGrp="1" noChangeAspect="1"/>
          </p:cNvPicPr>
          <p:nvPr>
            <p:ph idx="1"/>
          </p:nvPr>
        </p:nvPicPr>
        <p:blipFill>
          <a:blip r:embed="rId3"/>
          <a:stretch>
            <a:fillRect/>
          </a:stretch>
        </p:blipFill>
        <p:spPr>
          <a:xfrm>
            <a:off x="838200" y="2064681"/>
            <a:ext cx="10515600" cy="3873226"/>
          </a:xfrm>
          <a:prstGeom prst="rect">
            <a:avLst/>
          </a:prstGeom>
        </p:spPr>
      </p:pic>
    </p:spTree>
    <p:extLst>
      <p:ext uri="{BB962C8B-B14F-4D97-AF65-F5344CB8AC3E}">
        <p14:creationId xmlns:p14="http://schemas.microsoft.com/office/powerpoint/2010/main" val="2059429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D7AA9-F296-D399-6453-345C7F118D9A}"/>
              </a:ext>
            </a:extLst>
          </p:cNvPr>
          <p:cNvSpPr>
            <a:spLocks noGrp="1"/>
          </p:cNvSpPr>
          <p:nvPr>
            <p:ph type="title"/>
          </p:nvPr>
        </p:nvSpPr>
        <p:spPr>
          <a:xfrm>
            <a:off x="838199" y="109918"/>
            <a:ext cx="10515600" cy="1325563"/>
          </a:xfrm>
        </p:spPr>
        <p:txBody>
          <a:bodyPr>
            <a:normAutofit/>
          </a:bodyPr>
          <a:lstStyle/>
          <a:p>
            <a:pPr algn="ctr"/>
            <a:r>
              <a:rPr lang="en-US" sz="5400" b="1">
                <a:solidFill>
                  <a:srgbClr val="592A8A"/>
                </a:solidFill>
              </a:rPr>
              <a:t>Screening &amp; Referral </a:t>
            </a:r>
            <a:r>
              <a:rPr lang="en-US" sz="5400" b="1"/>
              <a:t>(Draft)</a:t>
            </a:r>
            <a:br>
              <a:rPr lang="en-US" sz="5400" b="1"/>
            </a:br>
            <a:endParaRPr lang="en-US" sz="2700" b="1"/>
          </a:p>
        </p:txBody>
      </p:sp>
      <p:pic>
        <p:nvPicPr>
          <p:cNvPr id="3" name="Picture 2">
            <a:extLst>
              <a:ext uri="{FF2B5EF4-FFF2-40B4-BE49-F238E27FC236}">
                <a16:creationId xmlns:a16="http://schemas.microsoft.com/office/drawing/2014/main" id="{75E200A7-5891-63D1-B519-85930F23CBE9}"/>
              </a:ext>
            </a:extLst>
          </p:cNvPr>
          <p:cNvPicPr>
            <a:picLocks noChangeAspect="1"/>
          </p:cNvPicPr>
          <p:nvPr/>
        </p:nvPicPr>
        <p:blipFill>
          <a:blip r:embed="rId3"/>
          <a:stretch>
            <a:fillRect/>
          </a:stretch>
        </p:blipFill>
        <p:spPr>
          <a:xfrm>
            <a:off x="944658" y="975474"/>
            <a:ext cx="10302681" cy="5772608"/>
          </a:xfrm>
          <a:prstGeom prst="rect">
            <a:avLst/>
          </a:prstGeom>
        </p:spPr>
      </p:pic>
    </p:spTree>
    <p:extLst>
      <p:ext uri="{BB962C8B-B14F-4D97-AF65-F5344CB8AC3E}">
        <p14:creationId xmlns:p14="http://schemas.microsoft.com/office/powerpoint/2010/main" val="28547917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D7AA9-F296-D399-6453-345C7F118D9A}"/>
              </a:ext>
            </a:extLst>
          </p:cNvPr>
          <p:cNvSpPr>
            <a:spLocks noGrp="1"/>
          </p:cNvSpPr>
          <p:nvPr>
            <p:ph type="title"/>
          </p:nvPr>
        </p:nvSpPr>
        <p:spPr>
          <a:xfrm>
            <a:off x="838199" y="109918"/>
            <a:ext cx="10515600" cy="1325563"/>
          </a:xfrm>
        </p:spPr>
        <p:txBody>
          <a:bodyPr>
            <a:normAutofit/>
          </a:bodyPr>
          <a:lstStyle/>
          <a:p>
            <a:pPr algn="ctr"/>
            <a:r>
              <a:rPr lang="en-US" sz="5400" b="1">
                <a:solidFill>
                  <a:srgbClr val="592A8A"/>
                </a:solidFill>
              </a:rPr>
              <a:t>Screening &amp; Referral </a:t>
            </a:r>
            <a:r>
              <a:rPr lang="en-US" sz="5400" b="1"/>
              <a:t>(Draft)</a:t>
            </a:r>
            <a:br>
              <a:rPr lang="en-US" sz="5400" b="1"/>
            </a:br>
            <a:endParaRPr lang="en-US" sz="2700" b="1"/>
          </a:p>
        </p:txBody>
      </p:sp>
      <p:pic>
        <p:nvPicPr>
          <p:cNvPr id="3" name="Picture 2">
            <a:extLst>
              <a:ext uri="{FF2B5EF4-FFF2-40B4-BE49-F238E27FC236}">
                <a16:creationId xmlns:a16="http://schemas.microsoft.com/office/drawing/2014/main" id="{8AF6C4D7-D358-F596-53BD-73B2C04E6A8C}"/>
              </a:ext>
            </a:extLst>
          </p:cNvPr>
          <p:cNvPicPr>
            <a:picLocks noChangeAspect="1"/>
          </p:cNvPicPr>
          <p:nvPr/>
        </p:nvPicPr>
        <p:blipFill>
          <a:blip r:embed="rId3"/>
          <a:stretch>
            <a:fillRect/>
          </a:stretch>
        </p:blipFill>
        <p:spPr>
          <a:xfrm>
            <a:off x="776604" y="958158"/>
            <a:ext cx="10577195" cy="5899842"/>
          </a:xfrm>
          <a:prstGeom prst="rect">
            <a:avLst/>
          </a:prstGeom>
        </p:spPr>
      </p:pic>
    </p:spTree>
    <p:extLst>
      <p:ext uri="{BB962C8B-B14F-4D97-AF65-F5344CB8AC3E}">
        <p14:creationId xmlns:p14="http://schemas.microsoft.com/office/powerpoint/2010/main" val="15924445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2870F-2811-E355-1746-C61BD56C35FB}"/>
              </a:ext>
            </a:extLst>
          </p:cNvPr>
          <p:cNvSpPr>
            <a:spLocks noGrp="1"/>
          </p:cNvSpPr>
          <p:nvPr>
            <p:ph type="title"/>
          </p:nvPr>
        </p:nvSpPr>
        <p:spPr>
          <a:xfrm>
            <a:off x="838200" y="482476"/>
            <a:ext cx="10515600" cy="978112"/>
          </a:xfrm>
        </p:spPr>
        <p:txBody>
          <a:bodyPr>
            <a:normAutofit/>
          </a:bodyPr>
          <a:lstStyle/>
          <a:p>
            <a:pPr algn="ctr"/>
            <a:r>
              <a:rPr lang="en-US" sz="5400" b="1" i="1" dirty="0">
                <a:solidFill>
                  <a:srgbClr val="592A8A"/>
                </a:solidFill>
              </a:rPr>
              <a:t>We Need Your Input, Please!</a:t>
            </a:r>
          </a:p>
        </p:txBody>
      </p:sp>
      <p:sp>
        <p:nvSpPr>
          <p:cNvPr id="3" name="Content Placeholder 2">
            <a:extLst>
              <a:ext uri="{FF2B5EF4-FFF2-40B4-BE49-F238E27FC236}">
                <a16:creationId xmlns:a16="http://schemas.microsoft.com/office/drawing/2014/main" id="{1C8EEE2A-0CFC-A7E5-8003-E5C18192A778}"/>
              </a:ext>
            </a:extLst>
          </p:cNvPr>
          <p:cNvSpPr>
            <a:spLocks noGrp="1"/>
          </p:cNvSpPr>
          <p:nvPr>
            <p:ph idx="1"/>
          </p:nvPr>
        </p:nvSpPr>
        <p:spPr>
          <a:xfrm>
            <a:off x="470066" y="1881776"/>
            <a:ext cx="11058832" cy="5467133"/>
          </a:xfrm>
        </p:spPr>
        <p:txBody>
          <a:bodyPr/>
          <a:lstStyle/>
          <a:p>
            <a:pPr marL="0" indent="0" algn="ctr">
              <a:buNone/>
            </a:pPr>
            <a:r>
              <a:rPr lang="en-US" sz="4400" b="1" dirty="0">
                <a:solidFill>
                  <a:srgbClr val="592A8A"/>
                </a:solidFill>
                <a:latin typeface="+mj-lt"/>
                <a:ea typeface="+mj-ea"/>
                <a:cs typeface="+mj-cs"/>
              </a:rPr>
              <a:t>Survey </a:t>
            </a:r>
          </a:p>
          <a:p>
            <a:pPr marL="0" indent="0">
              <a:buNone/>
            </a:pPr>
            <a:endParaRPr lang="en-US" dirty="0"/>
          </a:p>
          <a:p>
            <a:pPr marL="0" indent="0">
              <a:buNone/>
            </a:pPr>
            <a:r>
              <a:rPr lang="en-US" dirty="0"/>
              <a:t>				</a:t>
            </a:r>
          </a:p>
          <a:p>
            <a:pPr marL="0" indent="0">
              <a:buNone/>
            </a:pPr>
            <a:endParaRPr lang="en-US" sz="4400" b="1" dirty="0">
              <a:solidFill>
                <a:srgbClr val="592A8A"/>
              </a:solidFill>
              <a:latin typeface="+mj-lt"/>
              <a:ea typeface="+mj-ea"/>
              <a:cs typeface="+mj-cs"/>
            </a:endParaRPr>
          </a:p>
          <a:p>
            <a:pPr marL="0" indent="0" algn="ctr">
              <a:buNone/>
            </a:pPr>
            <a:endParaRPr lang="en-US" sz="4400" b="1" dirty="0">
              <a:solidFill>
                <a:srgbClr val="592A8A"/>
              </a:solidFill>
              <a:latin typeface="+mj-lt"/>
              <a:ea typeface="+mj-ea"/>
              <a:cs typeface="+mj-cs"/>
            </a:endParaRPr>
          </a:p>
          <a:p>
            <a:pPr marL="0" indent="0">
              <a:buNone/>
            </a:pPr>
            <a:endParaRPr lang="en-US" dirty="0"/>
          </a:p>
          <a:p>
            <a:pPr marL="0" indent="0">
              <a:buNone/>
            </a:pPr>
            <a:endParaRPr lang="en-US" dirty="0"/>
          </a:p>
        </p:txBody>
      </p:sp>
      <p:pic>
        <p:nvPicPr>
          <p:cNvPr id="4" name="Picture 4">
            <a:extLst>
              <a:ext uri="{FF2B5EF4-FFF2-40B4-BE49-F238E27FC236}">
                <a16:creationId xmlns:a16="http://schemas.microsoft.com/office/drawing/2014/main" id="{55A93959-1B3B-1C9B-9965-9753D6081B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2275" y="5762750"/>
            <a:ext cx="2109725" cy="10476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DAF4163-4A69-90CC-943E-E9159787CA3C}"/>
              </a:ext>
            </a:extLst>
          </p:cNvPr>
          <p:cNvPicPr>
            <a:picLocks noChangeAspect="1"/>
          </p:cNvPicPr>
          <p:nvPr/>
        </p:nvPicPr>
        <p:blipFill>
          <a:blip r:embed="rId4"/>
          <a:stretch>
            <a:fillRect/>
          </a:stretch>
        </p:blipFill>
        <p:spPr>
          <a:xfrm>
            <a:off x="5299394" y="2819907"/>
            <a:ext cx="1400175" cy="1400175"/>
          </a:xfrm>
          <a:prstGeom prst="rect">
            <a:avLst/>
          </a:prstGeom>
        </p:spPr>
      </p:pic>
      <p:sp>
        <p:nvSpPr>
          <p:cNvPr id="7" name="TextBox 6">
            <a:extLst>
              <a:ext uri="{FF2B5EF4-FFF2-40B4-BE49-F238E27FC236}">
                <a16:creationId xmlns:a16="http://schemas.microsoft.com/office/drawing/2014/main" id="{F247BA6B-85D9-F70C-BCAA-0FD7A00CD30B}"/>
              </a:ext>
            </a:extLst>
          </p:cNvPr>
          <p:cNvSpPr txBox="1"/>
          <p:nvPr/>
        </p:nvSpPr>
        <p:spPr>
          <a:xfrm>
            <a:off x="2662198" y="4430676"/>
            <a:ext cx="8074742" cy="369332"/>
          </a:xfrm>
          <a:prstGeom prst="rect">
            <a:avLst/>
          </a:prstGeom>
          <a:noFill/>
        </p:spPr>
        <p:txBody>
          <a:bodyPr wrap="square" rtlCol="0">
            <a:spAutoFit/>
          </a:bodyPr>
          <a:lstStyle/>
          <a:p>
            <a:r>
              <a:rPr lang="en-US" dirty="0"/>
              <a:t>or go to </a:t>
            </a:r>
            <a:r>
              <a:rPr lang="en-US" dirty="0">
                <a:hlinkClick r:id="rId5"/>
              </a:rPr>
              <a:t>https://redcap.ecu.edu/surveys/</a:t>
            </a:r>
            <a:r>
              <a:rPr lang="en-US" dirty="0"/>
              <a:t> and enter code: XHAJD9TH9</a:t>
            </a:r>
          </a:p>
        </p:txBody>
      </p:sp>
    </p:spTree>
    <p:extLst>
      <p:ext uri="{BB962C8B-B14F-4D97-AF65-F5344CB8AC3E}">
        <p14:creationId xmlns:p14="http://schemas.microsoft.com/office/powerpoint/2010/main" val="28940418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67099-6B7F-490A-8241-062AEBA606C5}"/>
              </a:ext>
            </a:extLst>
          </p:cNvPr>
          <p:cNvSpPr>
            <a:spLocks noGrp="1"/>
          </p:cNvSpPr>
          <p:nvPr>
            <p:ph type="title"/>
          </p:nvPr>
        </p:nvSpPr>
        <p:spPr>
          <a:xfrm>
            <a:off x="114301" y="438150"/>
            <a:ext cx="11311396" cy="1188720"/>
          </a:xfrm>
        </p:spPr>
        <p:txBody>
          <a:bodyPr>
            <a:normAutofit/>
          </a:bodyPr>
          <a:lstStyle/>
          <a:p>
            <a:pPr algn="ctr"/>
            <a:r>
              <a:rPr lang="en-US" b="1">
                <a:solidFill>
                  <a:srgbClr val="592A8A"/>
                </a:solidFill>
                <a:cs typeface="Calibri Light"/>
              </a:rPr>
              <a:t>Final Thoughts </a:t>
            </a:r>
            <a:endParaRPr lang="en-US" b="1">
              <a:solidFill>
                <a:srgbClr val="592A8A"/>
              </a:solidFill>
            </a:endParaRPr>
          </a:p>
        </p:txBody>
      </p:sp>
      <p:sp>
        <p:nvSpPr>
          <p:cNvPr id="3" name="Content Placeholder 2">
            <a:extLst>
              <a:ext uri="{FF2B5EF4-FFF2-40B4-BE49-F238E27FC236}">
                <a16:creationId xmlns:a16="http://schemas.microsoft.com/office/drawing/2014/main" id="{E11976DA-D7EF-497F-8A30-34FB905BC67E}"/>
              </a:ext>
            </a:extLst>
          </p:cNvPr>
          <p:cNvSpPr>
            <a:spLocks noGrp="1"/>
          </p:cNvSpPr>
          <p:nvPr>
            <p:ph idx="1"/>
          </p:nvPr>
        </p:nvSpPr>
        <p:spPr>
          <a:xfrm>
            <a:off x="543285" y="2068442"/>
            <a:ext cx="11144161" cy="4041648"/>
          </a:xfrm>
        </p:spPr>
        <p:txBody>
          <a:bodyPr vert="horz" lIns="91440" tIns="45720" rIns="91440" bIns="45720" rtlCol="0" anchor="t">
            <a:noAutofit/>
          </a:bodyPr>
          <a:lstStyle/>
          <a:p>
            <a:pPr>
              <a:buFont typeface="Wingdings" panose="020B0604020202020204" pitchFamily="34" charset="0"/>
              <a:buChar char="Ø"/>
            </a:pPr>
            <a:r>
              <a:rPr lang="en-US" sz="3600">
                <a:cs typeface="Calibri"/>
              </a:rPr>
              <a:t>Addiction is a treatable, medical, and chronic disease</a:t>
            </a:r>
            <a:endParaRPr lang="en-US" sz="3600">
              <a:ea typeface="Calibri"/>
              <a:cs typeface="Calibri"/>
            </a:endParaRPr>
          </a:p>
          <a:p>
            <a:pPr>
              <a:buFont typeface="Wingdings" panose="020B0604020202020204" pitchFamily="34" charset="0"/>
              <a:buChar char="Ø"/>
            </a:pPr>
            <a:r>
              <a:rPr lang="en-US" sz="3600">
                <a:cs typeface="Calibri"/>
              </a:rPr>
              <a:t>Pregnant patients have unique circumstances and needs, and face additional </a:t>
            </a:r>
            <a:r>
              <a:rPr lang="en-US" sz="3600" b="1">
                <a:cs typeface="Calibri"/>
              </a:rPr>
              <a:t>barriers</a:t>
            </a:r>
            <a:r>
              <a:rPr lang="en-US" sz="3600">
                <a:cs typeface="Calibri"/>
              </a:rPr>
              <a:t> to accessing treatment</a:t>
            </a:r>
            <a:endParaRPr lang="en-US" sz="3600">
              <a:ea typeface="Calibri"/>
              <a:cs typeface="Calibri"/>
            </a:endParaRPr>
          </a:p>
          <a:p>
            <a:pPr>
              <a:buFont typeface="Wingdings" panose="020B0604020202020204" pitchFamily="34" charset="0"/>
              <a:buChar char="Ø"/>
            </a:pPr>
            <a:r>
              <a:rPr lang="en-US" sz="3600">
                <a:cs typeface="Calibri"/>
              </a:rPr>
              <a:t>Treatments needs </a:t>
            </a:r>
            <a:r>
              <a:rPr lang="en-US" sz="3600" b="1">
                <a:cs typeface="Calibri"/>
              </a:rPr>
              <a:t>ARE GREATER </a:t>
            </a:r>
            <a:r>
              <a:rPr lang="en-US" sz="3600">
                <a:cs typeface="Calibri"/>
              </a:rPr>
              <a:t>in the postpartum period, and we are failing</a:t>
            </a:r>
            <a:endParaRPr lang="en-US" sz="3600">
              <a:ea typeface="Calibri"/>
              <a:cs typeface="Calibri"/>
            </a:endParaRPr>
          </a:p>
          <a:p>
            <a:pPr>
              <a:buFont typeface="Wingdings" panose="020B0604020202020204" pitchFamily="34" charset="0"/>
              <a:buChar char="Ø"/>
            </a:pPr>
            <a:r>
              <a:rPr lang="en-US" sz="3600">
                <a:cs typeface="Calibri"/>
              </a:rPr>
              <a:t>We can make a difference!</a:t>
            </a:r>
            <a:endParaRPr lang="en-US" sz="3600"/>
          </a:p>
          <a:p>
            <a:pPr marL="0" indent="0">
              <a:buNone/>
            </a:pPr>
            <a:endParaRPr lang="en-US" sz="2400">
              <a:cs typeface="Calibri"/>
            </a:endParaRPr>
          </a:p>
          <a:p>
            <a:pPr>
              <a:buFont typeface="Wingdings" panose="020B0604020202020204" pitchFamily="34" charset="0"/>
              <a:buChar char="Ø"/>
            </a:pPr>
            <a:endParaRPr lang="en-US" sz="2400">
              <a:cs typeface="Calibri"/>
            </a:endParaRPr>
          </a:p>
          <a:p>
            <a:pPr>
              <a:buFont typeface="Wingdings" panose="020B0604020202020204" pitchFamily="34" charset="0"/>
              <a:buChar char="Ø"/>
            </a:pPr>
            <a:endParaRPr lang="en-US" sz="2400">
              <a:cs typeface="Calibri"/>
            </a:endParaRPr>
          </a:p>
        </p:txBody>
      </p:sp>
    </p:spTree>
    <p:extLst>
      <p:ext uri="{BB962C8B-B14F-4D97-AF65-F5344CB8AC3E}">
        <p14:creationId xmlns:p14="http://schemas.microsoft.com/office/powerpoint/2010/main" val="40070342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E8694-1AFF-03D7-67A2-728AA382E8E9}"/>
              </a:ext>
            </a:extLst>
          </p:cNvPr>
          <p:cNvSpPr>
            <a:spLocks noGrp="1"/>
          </p:cNvSpPr>
          <p:nvPr>
            <p:ph type="title"/>
          </p:nvPr>
        </p:nvSpPr>
        <p:spPr>
          <a:xfrm>
            <a:off x="838200" y="115824"/>
            <a:ext cx="10515600" cy="932688"/>
          </a:xfrm>
        </p:spPr>
        <p:txBody>
          <a:bodyPr/>
          <a:lstStyle/>
          <a:p>
            <a:pPr algn="ctr">
              <a:spcBef>
                <a:spcPts val="1000"/>
              </a:spcBef>
            </a:pPr>
            <a:r>
              <a:rPr lang="en-US" b="1">
                <a:solidFill>
                  <a:srgbClr val="592A8A"/>
                </a:solidFill>
              </a:rPr>
              <a:t>Select References </a:t>
            </a:r>
          </a:p>
        </p:txBody>
      </p:sp>
      <p:sp>
        <p:nvSpPr>
          <p:cNvPr id="3" name="Content Placeholder 2">
            <a:extLst>
              <a:ext uri="{FF2B5EF4-FFF2-40B4-BE49-F238E27FC236}">
                <a16:creationId xmlns:a16="http://schemas.microsoft.com/office/drawing/2014/main" id="{221F09F0-E990-FAB5-DBA5-9C8115666B90}"/>
              </a:ext>
            </a:extLst>
          </p:cNvPr>
          <p:cNvSpPr>
            <a:spLocks noGrp="1"/>
          </p:cNvSpPr>
          <p:nvPr>
            <p:ph idx="1"/>
          </p:nvPr>
        </p:nvSpPr>
        <p:spPr>
          <a:xfrm>
            <a:off x="838200" y="1048512"/>
            <a:ext cx="10515600" cy="4828032"/>
          </a:xfrm>
        </p:spPr>
        <p:txBody>
          <a:bodyPr vert="horz" lIns="91440" tIns="45720" rIns="91440" bIns="45720" rtlCol="0" anchor="t">
            <a:normAutofit fontScale="40000" lnSpcReduction="20000"/>
          </a:bodyPr>
          <a:lstStyle/>
          <a:p>
            <a:pPr marL="0" indent="0">
              <a:buNone/>
            </a:pPr>
            <a:r>
              <a:rPr lang="en-US">
                <a:ea typeface="+mn-lt"/>
                <a:cs typeface="+mn-lt"/>
              </a:rPr>
              <a:t>Abel, E. L., &amp; Kruger, M. (2002). Physician attitudes concerning legal coercion of pregnant alcohol and drug abusers. </a:t>
            </a:r>
            <a:r>
              <a:rPr lang="en-US" i="1">
                <a:ea typeface="+mn-lt"/>
                <a:cs typeface="+mn-lt"/>
              </a:rPr>
              <a:t>American Journal of Obstetrics and Gynecology, 186</a:t>
            </a:r>
            <a:r>
              <a:rPr lang="en-US">
                <a:ea typeface="+mn-lt"/>
                <a:cs typeface="+mn-lt"/>
              </a:rPr>
              <a:t>(4), 768–772. </a:t>
            </a:r>
            <a:r>
              <a:rPr lang="en-US">
                <a:ea typeface="+mn-lt"/>
                <a:cs typeface="+mn-lt"/>
                <a:hlinkClick r:id="rId3"/>
              </a:rPr>
              <a:t>https://doi.org/10.1067/mob.2002.122142</a:t>
            </a:r>
            <a:endParaRPr lang="en-US"/>
          </a:p>
          <a:p>
            <a:pPr marL="0" indent="0">
              <a:buNone/>
            </a:pPr>
            <a:r>
              <a:rPr lang="en-US"/>
              <a:t>Abraham, R., Wilkinson, E., </a:t>
            </a:r>
            <a:r>
              <a:rPr lang="en-US" err="1"/>
              <a:t>Jabbarpour</a:t>
            </a:r>
            <a:r>
              <a:rPr lang="en-US"/>
              <a:t>, Y., &amp; Bazemore, A. (2020). Family physicians play key role in bridging the gap in access to opioid use disorder treatment.</a:t>
            </a:r>
            <a:r>
              <a:rPr lang="en-US" i="1"/>
              <a:t> American Family Physician, 102</a:t>
            </a:r>
            <a:r>
              <a:rPr lang="en-US"/>
              <a:t>(1), 10.</a:t>
            </a:r>
          </a:p>
          <a:p>
            <a:pPr marL="0" lvl="0" indent="0">
              <a:buNone/>
            </a:pPr>
            <a:r>
              <a:rPr lang="en-US"/>
              <a:t>Allen, A. M., Weinberger, A. H., Wetherill, R. R., Howe, C. L., &amp; McKee, S. A. (2017). Oral contraceptives and cigarette smoking: A review of the literature and future directions. </a:t>
            </a:r>
            <a:r>
              <a:rPr lang="en-US" i="1"/>
              <a:t>Nicotine &amp; Tobacco Research, 21</a:t>
            </a:r>
            <a:r>
              <a:rPr lang="en-US"/>
              <a:t>(5), 592-601. </a:t>
            </a:r>
            <a:r>
              <a:rPr lang="en-US" u="sng">
                <a:hlinkClick r:id="rId4"/>
              </a:rPr>
              <a:t>https://pmc.ncbi.nlm.nih.gov/articles/PMC6468133/</a:t>
            </a:r>
            <a:endParaRPr lang="en-US"/>
          </a:p>
          <a:p>
            <a:pPr marL="0" lvl="0" indent="0">
              <a:buNone/>
            </a:pPr>
            <a:r>
              <a:rPr lang="en-US"/>
              <a:t>American College of Obstetricians and Gynecologists. (2018). ACOG committee opinion No. 736: Optimizing postpartum care. </a:t>
            </a:r>
            <a:r>
              <a:rPr lang="en-US" i="1"/>
              <a:t>Obstetrics &amp; Gynecology, 131</a:t>
            </a:r>
            <a:r>
              <a:rPr lang="en-US"/>
              <a:t>(5), e140–e150. </a:t>
            </a:r>
            <a:r>
              <a:rPr lang="en-US" u="sng">
                <a:hlinkClick r:id="rId5"/>
              </a:rPr>
              <a:t>https://doi.org/10.1097/AOG.0000000000002633</a:t>
            </a:r>
            <a:endParaRPr lang="en-US"/>
          </a:p>
          <a:p>
            <a:pPr marL="0" lvl="0" indent="0">
              <a:buNone/>
            </a:pPr>
            <a:r>
              <a:rPr lang="en-US"/>
              <a:t>American College of Obstetricians and Gynecologists. (2017). </a:t>
            </a:r>
            <a:r>
              <a:rPr lang="en-US" i="1"/>
              <a:t>Committee opinion No. 711: Opioid use and opioid use disorder in pregnancy. </a:t>
            </a:r>
            <a:r>
              <a:rPr lang="en-US"/>
              <a:t> </a:t>
            </a:r>
            <a:r>
              <a:rPr lang="en-US" u="sng">
                <a:hlinkClick r:id="rId6"/>
              </a:rPr>
              <a:t>https://www.acog.org/clinical/clinical-guidance/committee-opinion/articles/2017/08/opioid-use-and-opioid-use-disorder-in-pregnancy</a:t>
            </a:r>
            <a:endParaRPr lang="en-US"/>
          </a:p>
          <a:p>
            <a:pPr marL="0" lvl="0" indent="0">
              <a:buNone/>
            </a:pPr>
            <a:r>
              <a:rPr lang="en-US"/>
              <a:t>American College of Obstetricians and Gynecologists. (2020). </a:t>
            </a:r>
            <a:r>
              <a:rPr lang="en-US" i="1"/>
              <a:t>Opposition to criminalization of individuals during pregnancy and the postpartum period.</a:t>
            </a:r>
            <a:r>
              <a:rPr lang="en-US"/>
              <a:t> </a:t>
            </a:r>
            <a:r>
              <a:rPr lang="en-US" u="sng">
                <a:hlinkClick r:id="rId7"/>
              </a:rPr>
              <a:t>https://www.acog.org/clinical-information/policy-and-position-statements/statements-of-policy/2020/opposition-criminalization-of-individuals-pregnancy-and-postpartum-period</a:t>
            </a:r>
            <a:endParaRPr lang="en-US"/>
          </a:p>
          <a:p>
            <a:pPr marL="0" lvl="0" indent="0">
              <a:buNone/>
            </a:pPr>
            <a:r>
              <a:rPr lang="en-US"/>
              <a:t>American Psychiatric Association. (2022). </a:t>
            </a:r>
            <a:r>
              <a:rPr lang="en-US" i="1"/>
              <a:t>Diagnostic and statistical manual of mental disorders</a:t>
            </a:r>
            <a:r>
              <a:rPr lang="en-US"/>
              <a:t> (5th ed., text rev.). </a:t>
            </a:r>
            <a:r>
              <a:rPr lang="en-US" u="sng">
                <a:hlinkClick r:id="rId8"/>
              </a:rPr>
              <a:t>https://doi.org/10.1176/appi.books.9780890425787</a:t>
            </a:r>
            <a:endParaRPr lang="en-US"/>
          </a:p>
          <a:p>
            <a:pPr marL="0" lvl="0" indent="0">
              <a:buNone/>
            </a:pPr>
            <a:r>
              <a:rPr lang="en-US"/>
              <a:t>American Society for Addiction Medicine. (2020). </a:t>
            </a:r>
            <a:r>
              <a:rPr lang="en-US" i="1"/>
              <a:t>The ASAM national practice guideline for the treatment of opioid use disorder 2020: Focused update.</a:t>
            </a:r>
            <a:r>
              <a:rPr lang="en-US"/>
              <a:t> </a:t>
            </a:r>
            <a:r>
              <a:rPr lang="en-US" u="sng">
                <a:hlinkClick r:id="rId9"/>
              </a:rPr>
              <a:t>https://dss.sd.gov/formsandpubs/docs/BH/BHAO02_ASAM_National_Practice_Guideline.pdf</a:t>
            </a:r>
            <a:endParaRPr lang="en-US"/>
          </a:p>
          <a:p>
            <a:pPr marL="0" lvl="0" indent="0">
              <a:buNone/>
            </a:pPr>
            <a:r>
              <a:rPr lang="en-US"/>
              <a:t>Athey, A., Kilmer, B., &amp; Cerel, J. (2024). An overlooked emergency: More than one in eight US adults have had their lives disrupted by drug overdose deaths. </a:t>
            </a:r>
            <a:r>
              <a:rPr lang="en-US" i="1"/>
              <a:t>American Journal of Public Health, 114</a:t>
            </a:r>
            <a:r>
              <a:rPr lang="en-US"/>
              <a:t>(3), 276–279. </a:t>
            </a:r>
            <a:r>
              <a:rPr lang="en-US" u="sng">
                <a:hlinkClick r:id="rId10"/>
              </a:rPr>
              <a:t>https://doi.org/10.2105/AJPH.2023.307550</a:t>
            </a:r>
            <a:endParaRPr lang="en-US"/>
          </a:p>
          <a:p>
            <a:pPr marL="0" lvl="0" indent="0">
              <a:buNone/>
            </a:pPr>
            <a:r>
              <a:rPr lang="en-US" err="1"/>
              <a:t>Azuine</a:t>
            </a:r>
            <a:r>
              <a:rPr lang="en-US"/>
              <a:t>, R. E., Ji, Y., Chang, H. Y., Kim, Y., Ji, H., DiBari, J., Hong, X., Wang, G., Singh, G. K., Pearson, C., Zuckerman, B., </a:t>
            </a:r>
            <a:r>
              <a:rPr lang="en-US" err="1"/>
              <a:t>Surkan</a:t>
            </a:r>
            <a:r>
              <a:rPr lang="en-US"/>
              <a:t>, P., &amp; Wang, X. (2019). Prenatal risk factors and perinatal and postnatal outcomes associated with maternal opioid exposure in an urban, low‑income, multiethnic US population. </a:t>
            </a:r>
            <a:r>
              <a:rPr lang="en-US" i="1"/>
              <a:t>JAMA Network Open, 2</a:t>
            </a:r>
            <a:r>
              <a:rPr lang="en-US"/>
              <a:t>(6), e196405. </a:t>
            </a:r>
            <a:r>
              <a:rPr lang="en-US" u="sng">
                <a:hlinkClick r:id="rId11"/>
              </a:rPr>
              <a:t>https://doi.org/10.1001/jamanetworkopen.2019.6405</a:t>
            </a:r>
            <a:endParaRPr lang="en-US"/>
          </a:p>
          <a:p>
            <a:pPr marL="0" lvl="0" indent="0">
              <a:buNone/>
            </a:pPr>
            <a:r>
              <a:rPr lang="en-US" err="1"/>
              <a:t>Bahji</a:t>
            </a:r>
            <a:r>
              <a:rPr lang="en-US"/>
              <a:t>, A., Mazhar, M. N., Hudson, C. C., Nadkarni, P., MacNeil, B. A., &amp; Hawken, E. (2019). Prevalence of substance use disorder comorbidity among individuals with eating disorders: A systematic review and meta‑analysis. </a:t>
            </a:r>
            <a:r>
              <a:rPr lang="en-US" i="1"/>
              <a:t>Psychiatry Research, 273</a:t>
            </a:r>
            <a:r>
              <a:rPr lang="en-US"/>
              <a:t>, 58–66. </a:t>
            </a:r>
            <a:r>
              <a:rPr lang="en-US" u="sng">
                <a:hlinkClick r:id="rId12"/>
              </a:rPr>
              <a:t>https://doi.org/10.1016/j.psychres.2019.01.011</a:t>
            </a:r>
            <a:endParaRPr lang="en-US"/>
          </a:p>
          <a:p>
            <a:pPr marL="0" lvl="0" indent="0">
              <a:buNone/>
            </a:pPr>
            <a:r>
              <a:rPr lang="en-US" err="1"/>
              <a:t>Brasiliano</a:t>
            </a:r>
            <a:r>
              <a:rPr lang="en-US"/>
              <a:t>, S., </a:t>
            </a:r>
            <a:r>
              <a:rPr lang="en-US" err="1"/>
              <a:t>Kachani</a:t>
            </a:r>
            <a:r>
              <a:rPr lang="en-US"/>
              <a:t>, A. T., </a:t>
            </a:r>
            <a:r>
              <a:rPr lang="en-US" err="1"/>
              <a:t>Carezzato</a:t>
            </a:r>
            <a:r>
              <a:rPr lang="en-US"/>
              <a:t>, F., &amp; </a:t>
            </a:r>
            <a:r>
              <a:rPr lang="en-US" err="1"/>
              <a:t>Hochgraf</a:t>
            </a:r>
            <a:r>
              <a:rPr lang="en-US"/>
              <a:t>, P. B. (2020). Alcohol and Substance Use Disorders in Women. In J. </a:t>
            </a:r>
            <a:r>
              <a:rPr lang="en-US" err="1"/>
              <a:t>Rennó</a:t>
            </a:r>
            <a:r>
              <a:rPr lang="en-US"/>
              <a:t> Jr., G. Valadares, A. </a:t>
            </a:r>
            <a:r>
              <a:rPr lang="en-US" err="1"/>
              <a:t>Cantilino</a:t>
            </a:r>
            <a:r>
              <a:rPr lang="en-US"/>
              <a:t>, J. Mendes-Ribeiro, R. Rocha, &amp; A. G. da Silva (Eds.), </a:t>
            </a:r>
            <a:r>
              <a:rPr lang="en-US" i="1"/>
              <a:t>Women’s Mental Health</a:t>
            </a:r>
            <a:r>
              <a:rPr lang="en-US"/>
              <a:t> (pp. 191-214). Springer. </a:t>
            </a:r>
            <a:r>
              <a:rPr lang="en-US" u="sng">
                <a:hlinkClick r:id="rId13"/>
              </a:rPr>
              <a:t>https://doi.org/10.1007/978-3-030-29081-8_14</a:t>
            </a:r>
            <a:endParaRPr lang="en-US"/>
          </a:p>
          <a:p>
            <a:pPr marL="0" lvl="0" indent="0">
              <a:buNone/>
            </a:pPr>
            <a:r>
              <a:rPr lang="en-US"/>
              <a:t>Broers, B., Giner, F., Dumont, P., &amp; Mino, A. (2000). Inpatient opiate detoxification in Geneva: follow-up at 1 and 6 months. </a:t>
            </a:r>
            <a:r>
              <a:rPr lang="en-US" i="1"/>
              <a:t>Drug and Alcohol Dependence,</a:t>
            </a:r>
            <a:r>
              <a:rPr lang="en-US"/>
              <a:t> </a:t>
            </a:r>
            <a:r>
              <a:rPr lang="en-US" i="1"/>
              <a:t>58</a:t>
            </a:r>
            <a:r>
              <a:rPr lang="en-US"/>
              <a:t>(1-2), 85-92. </a:t>
            </a:r>
            <a:r>
              <a:rPr lang="en-US" u="sng">
                <a:hlinkClick r:id="rId14"/>
              </a:rPr>
              <a:t>https://pubmed.ncbi.nlm.nih.gov/10669058/</a:t>
            </a:r>
            <a:endParaRPr lang="en-US"/>
          </a:p>
        </p:txBody>
      </p:sp>
    </p:spTree>
    <p:extLst>
      <p:ext uri="{BB962C8B-B14F-4D97-AF65-F5344CB8AC3E}">
        <p14:creationId xmlns:p14="http://schemas.microsoft.com/office/powerpoint/2010/main" val="5422221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4AD90-219C-9E8D-83CF-83806AFFD1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66939C-1F15-C6E3-5041-7AB88146302B}"/>
              </a:ext>
            </a:extLst>
          </p:cNvPr>
          <p:cNvSpPr>
            <a:spLocks noGrp="1"/>
          </p:cNvSpPr>
          <p:nvPr>
            <p:ph type="title"/>
          </p:nvPr>
        </p:nvSpPr>
        <p:spPr/>
        <p:txBody>
          <a:bodyPr/>
          <a:lstStyle/>
          <a:p>
            <a:pPr algn="ctr">
              <a:spcBef>
                <a:spcPts val="1000"/>
              </a:spcBef>
            </a:pPr>
            <a:r>
              <a:rPr lang="en-US" b="1">
                <a:solidFill>
                  <a:srgbClr val="592A8A"/>
                </a:solidFill>
              </a:rPr>
              <a:t>Select References </a:t>
            </a:r>
          </a:p>
        </p:txBody>
      </p:sp>
      <p:sp>
        <p:nvSpPr>
          <p:cNvPr id="3" name="Content Placeholder 2">
            <a:extLst>
              <a:ext uri="{FF2B5EF4-FFF2-40B4-BE49-F238E27FC236}">
                <a16:creationId xmlns:a16="http://schemas.microsoft.com/office/drawing/2014/main" id="{99D1ABBD-74B6-E920-AB68-184BC74DA039}"/>
              </a:ext>
            </a:extLst>
          </p:cNvPr>
          <p:cNvSpPr>
            <a:spLocks noGrp="1"/>
          </p:cNvSpPr>
          <p:nvPr>
            <p:ph idx="1"/>
          </p:nvPr>
        </p:nvSpPr>
        <p:spPr>
          <a:xfrm>
            <a:off x="838200" y="1389888"/>
            <a:ext cx="10515600" cy="4787075"/>
          </a:xfrm>
        </p:spPr>
        <p:txBody>
          <a:bodyPr>
            <a:normAutofit/>
          </a:bodyPr>
          <a:lstStyle/>
          <a:p>
            <a:pPr marL="0" lvl="0" indent="0">
              <a:buNone/>
            </a:pPr>
            <a:r>
              <a:rPr lang="en-US" sz="1000"/>
              <a:t>Bruzelius, E., Underhill, K., Askari, M. S., </a:t>
            </a:r>
            <a:r>
              <a:rPr lang="en-US" sz="1000" err="1"/>
              <a:t>Kajeepeta</a:t>
            </a:r>
            <a:r>
              <a:rPr lang="en-US" sz="1000"/>
              <a:t>, S., Bates, L., </a:t>
            </a:r>
            <a:r>
              <a:rPr lang="en-US" sz="1000" err="1"/>
              <a:t>Jarlenski</a:t>
            </a:r>
            <a:r>
              <a:rPr lang="en-US" sz="1000"/>
              <a:t>, M., Martins, S. S. (2024). Punitive legal responses to prenatal drug use in the United States: A survey of state policies and systematic review of their public health impacts. </a:t>
            </a:r>
            <a:r>
              <a:rPr lang="en-US" sz="1000" i="1"/>
              <a:t>International Journal of Drug Policy, 126, </a:t>
            </a:r>
            <a:r>
              <a:rPr lang="en-US" sz="1000"/>
              <a:t>104380. </a:t>
            </a:r>
            <a:r>
              <a:rPr lang="en-US" sz="1000">
                <a:hlinkClick r:id="rId3"/>
              </a:rPr>
              <a:t>https://pmc.ncbi.nlm.nih.gov/articles/PMC9060417/</a:t>
            </a:r>
            <a:endParaRPr lang="en-US" sz="1000"/>
          </a:p>
          <a:p>
            <a:pPr marL="0" lvl="0" indent="0">
              <a:buNone/>
            </a:pPr>
            <a:r>
              <a:rPr lang="en-US" sz="1000"/>
              <a:t>Bruzelius, E., &amp; Martins, S. S. (2022). US trends in drug overdose mortality among pregnant and postpartum persons, 2017–2020. </a:t>
            </a:r>
            <a:r>
              <a:rPr lang="en-US" sz="1000" i="1"/>
              <a:t>The Journal of the American Medical Association, 328</a:t>
            </a:r>
            <a:r>
              <a:rPr lang="en-US" sz="1000"/>
              <a:t>(21), 2159–2161. </a:t>
            </a:r>
            <a:r>
              <a:rPr lang="en-US" sz="1000" u="sng">
                <a:hlinkClick r:id="rId4"/>
              </a:rPr>
              <a:t>https://doi.org/10.1001/jama.2022.17045</a:t>
            </a:r>
            <a:endParaRPr lang="en-US" sz="1000"/>
          </a:p>
          <a:p>
            <a:pPr marL="0" lvl="0" indent="0">
              <a:buNone/>
            </a:pPr>
            <a:r>
              <a:rPr lang="en-US" sz="1000"/>
              <a:t>Centers for Disease Control and Prevention (CDC). (2022). </a:t>
            </a:r>
            <a:r>
              <a:rPr lang="en-US" sz="1000" i="1"/>
              <a:t>OD2A case study: harm reduction.</a:t>
            </a:r>
            <a:r>
              <a:rPr lang="en-US" sz="1000"/>
              <a:t> </a:t>
            </a:r>
            <a:r>
              <a:rPr lang="en-US" sz="1000" u="sng">
                <a:hlinkClick r:id="rId5"/>
              </a:rPr>
              <a:t>https://www.cdc.gov/overdose-prevention/php/od2a/harm-reduction.html</a:t>
            </a:r>
            <a:endParaRPr lang="en-US" sz="1000"/>
          </a:p>
          <a:p>
            <a:pPr marL="0" lvl="0" indent="0">
              <a:buNone/>
            </a:pPr>
            <a:r>
              <a:rPr lang="en-US" sz="1000"/>
              <a:t>Centers for Disease Control and Prevention. (2025a). </a:t>
            </a:r>
            <a:r>
              <a:rPr lang="en-US" sz="1000" i="1"/>
              <a:t>Alcohol use and your health. </a:t>
            </a:r>
            <a:r>
              <a:rPr lang="en-US" sz="1000" i="1" u="sng">
                <a:hlinkClick r:id="rId6"/>
              </a:rPr>
              <a:t>https://www.cdc.gov/alcohol/about-alcohol-use/index.html</a:t>
            </a:r>
            <a:endParaRPr lang="en-US" sz="1000"/>
          </a:p>
          <a:p>
            <a:pPr marL="0" lvl="0" indent="0">
              <a:buNone/>
            </a:pPr>
            <a:r>
              <a:rPr lang="en-US" sz="1000"/>
              <a:t>Centers for Disease Control and Prevention. (2025b). </a:t>
            </a:r>
            <a:r>
              <a:rPr lang="en-US" sz="1000" i="1"/>
              <a:t>Provisional drug overdose death counts.</a:t>
            </a:r>
            <a:r>
              <a:rPr lang="en-US" sz="1000"/>
              <a:t> </a:t>
            </a:r>
            <a:r>
              <a:rPr lang="en-US" sz="1000" u="sng">
                <a:hlinkClick r:id="rId7"/>
              </a:rPr>
              <a:t>https://www.cdc.gov/nchs/nvss/vsrr/drug-overdose-data.htm</a:t>
            </a:r>
            <a:endParaRPr lang="en-US" sz="1000"/>
          </a:p>
          <a:p>
            <a:pPr marL="0" lvl="0" indent="0">
              <a:buNone/>
            </a:pPr>
            <a:r>
              <a:rPr lang="en-US" sz="1000"/>
              <a:t>Centers for Disease Control and Prevention. (2025c). </a:t>
            </a:r>
            <a:r>
              <a:rPr lang="en-US" sz="1000" i="1"/>
              <a:t>Understanding the opioid overdose epidemic.</a:t>
            </a:r>
            <a:r>
              <a:rPr lang="en-US" sz="1000"/>
              <a:t> </a:t>
            </a:r>
            <a:r>
              <a:rPr lang="en-US" sz="1000" u="sng">
                <a:hlinkClick r:id="rId8"/>
              </a:rPr>
              <a:t>https://www.cdc.gov/overdose-prevention/about/understanding-the-opioid-overdose-epidemic.html</a:t>
            </a:r>
            <a:endParaRPr lang="en-US" sz="1000"/>
          </a:p>
          <a:p>
            <a:pPr marL="0" lvl="0" indent="0">
              <a:buNone/>
            </a:pPr>
            <a:r>
              <a:rPr lang="en-US" sz="1000"/>
              <a:t>Children and Recovering Mothers (CHARM). (2023 October 31). </a:t>
            </a:r>
            <a:r>
              <a:rPr lang="en-US" sz="1000" i="1"/>
              <a:t>A roadmap to implementation in New York State.</a:t>
            </a:r>
            <a:r>
              <a:rPr lang="en-US" sz="1000"/>
              <a:t> </a:t>
            </a:r>
            <a:r>
              <a:rPr lang="en-US" sz="1000" u="sng">
                <a:hlinkClick r:id="rId9"/>
              </a:rPr>
              <a:t>https://www.acog.org/community/districts-and-sections/district-ii/programs-and-resources/medical-education/opioid-use-disorder-in-pregnancy/children-and-recovering-mothers-charm-a-roadmap-to-implementation-in-new-york-state</a:t>
            </a:r>
            <a:endParaRPr lang="en-US" sz="1000"/>
          </a:p>
          <a:p>
            <a:pPr marL="0" lvl="0" indent="0">
              <a:buNone/>
            </a:pPr>
            <a:r>
              <a:rPr lang="en-US" sz="1000"/>
              <a:t>Clemans-Cope, L., Lynch, V., Howell, E., Hill, I., Holla, N., Morgan, J., Johnson, P., Cross-Barnet, C., &amp; Thompson, J. A. (2019). Pregnant women with opioid use disorder and their infants in three state Medicaid programs in 2013–2016.</a:t>
            </a:r>
            <a:r>
              <a:rPr lang="en-US" sz="1000" i="1"/>
              <a:t> Drug and Alcohol Dependence, 195</a:t>
            </a:r>
            <a:r>
              <a:rPr lang="en-US" sz="1000"/>
              <a:t>, 156-163. </a:t>
            </a:r>
            <a:r>
              <a:rPr lang="en-US" sz="1000" u="sng">
                <a:hlinkClick r:id="rId10"/>
              </a:rPr>
              <a:t>https://doi.org/10.1016/j.drugalcdep.2018.12.005</a:t>
            </a:r>
            <a:endParaRPr lang="en-US" sz="1000"/>
          </a:p>
          <a:p>
            <a:pPr marL="0" lvl="0" indent="0">
              <a:buNone/>
            </a:pPr>
            <a:r>
              <a:rPr lang="en-US" sz="1000"/>
              <a:t>Drug Enforcement Agency. (n.d.)</a:t>
            </a:r>
            <a:r>
              <a:rPr lang="en-US" sz="1000" i="1"/>
              <a:t>. One pill can kill. </a:t>
            </a:r>
            <a:r>
              <a:rPr lang="en-US" sz="1000" u="sng">
                <a:hlinkClick r:id="rId11"/>
              </a:rPr>
              <a:t>https://www.dea.gov/onepill</a:t>
            </a:r>
            <a:endParaRPr lang="en-US" sz="1000"/>
          </a:p>
          <a:p>
            <a:pPr marL="0" lvl="0" indent="0">
              <a:buNone/>
            </a:pPr>
            <a:r>
              <a:rPr lang="en-US" sz="1000"/>
              <a:t>Dube, S. R., </a:t>
            </a:r>
            <a:r>
              <a:rPr lang="en-US" sz="1000" err="1"/>
              <a:t>Felitti</a:t>
            </a:r>
            <a:r>
              <a:rPr lang="en-US" sz="1000"/>
              <a:t>, V. J., Dong, M., Chapman, D. P., Giles, W. H., &amp; Anda, R. F. (2003). Childhood abuse, neglect, and household dysfunction and the risk of illicit drug use: The Adverse childhood experiences study. </a:t>
            </a:r>
            <a:r>
              <a:rPr lang="en-US" sz="1000" i="1"/>
              <a:t>Pediatrics, 111</a:t>
            </a:r>
            <a:r>
              <a:rPr lang="en-US" sz="1000"/>
              <a:t>(3), 564–572. </a:t>
            </a:r>
            <a:r>
              <a:rPr lang="en-US" sz="1000" u="sng">
                <a:hlinkClick r:id="rId12"/>
              </a:rPr>
              <a:t>https://doi.org/10.1542/peds.111.3.564</a:t>
            </a:r>
            <a:endParaRPr lang="en-US" sz="1000"/>
          </a:p>
          <a:p>
            <a:pPr marL="0" lvl="0" indent="0">
              <a:buNone/>
            </a:pPr>
            <a:r>
              <a:rPr lang="en-US" sz="1000"/>
              <a:t>Education Development Center. (2017). </a:t>
            </a:r>
            <a:r>
              <a:rPr lang="en-US" sz="1000" i="1"/>
              <a:t>Words matter: How language choice can reduce stigma. </a:t>
            </a:r>
            <a:r>
              <a:rPr lang="en-US" sz="1000"/>
              <a:t>Developed under the Substance Abuse and Mental Health Services Administration’s Center for the Application of Prevention Technologies task order. Reference #HHSS283201200024I/HHSS28342002T.</a:t>
            </a:r>
            <a:r>
              <a:rPr lang="en-US" sz="1000" i="1"/>
              <a:t> </a:t>
            </a:r>
            <a:r>
              <a:rPr lang="en-US" sz="1000" i="1" u="sng">
                <a:hlinkClick r:id="rId13"/>
              </a:rPr>
              <a:t>https://solutions.edc.org/sites/default/files/Words-Matter-How-Language-Choice-Can-Reduce-Stigma_0.pdf</a:t>
            </a:r>
            <a:endParaRPr lang="en-US" sz="1000"/>
          </a:p>
          <a:p>
            <a:pPr marL="0" lvl="0" indent="0">
              <a:buNone/>
            </a:pPr>
            <a:r>
              <a:rPr lang="en-US" sz="1000"/>
              <a:t>Federal Bureau of Prisons. (2021). </a:t>
            </a:r>
            <a:r>
              <a:rPr lang="en-US" sz="1000" i="1"/>
              <a:t>Clinical guidance: Opioid use disorder: Diagnosis, evaluation, and treatment. </a:t>
            </a:r>
            <a:r>
              <a:rPr lang="en-US" sz="1000" i="1" u="sng">
                <a:hlinkClick r:id="rId14"/>
              </a:rPr>
              <a:t>https://www.bop.gov/resources/pdfs/opioid_use_disorder_cg.pdf</a:t>
            </a:r>
            <a:endParaRPr lang="en-US" sz="1000" i="1" u="sng"/>
          </a:p>
          <a:p>
            <a:pPr marL="0" indent="0">
              <a:buNone/>
            </a:pPr>
            <a:r>
              <a:rPr lang="en-US" sz="1000" err="1"/>
              <a:t>Felitti</a:t>
            </a:r>
            <a:r>
              <a:rPr lang="en-US" sz="1000"/>
              <a:t>, V. J., Anda, R. F., Nordenberg, D., Williamson, D. F., Spitz, A. M., Edwards, V., Koss, M. P., &amp; Marks, J. S. (1998). Relationship of childhood abuse and household dysfunction to many of the leading causes of death in adults: The ACE Study. </a:t>
            </a:r>
            <a:r>
              <a:rPr lang="en-US" sz="1000" i="1"/>
              <a:t>American Journal of Preventive Medicine, 14</a:t>
            </a:r>
            <a:r>
              <a:rPr lang="en-US" sz="1000"/>
              <a:t>(4), 245–258. </a:t>
            </a:r>
            <a:r>
              <a:rPr lang="en-US" sz="1000" u="sng">
                <a:hlinkClick r:id="rId15"/>
              </a:rPr>
              <a:t>https://www.ajpmonline.org/article/S0749-3797(98)00017-8/pdf</a:t>
            </a:r>
            <a:endParaRPr lang="en-US" sz="1000"/>
          </a:p>
          <a:p>
            <a:pPr marL="0" lvl="0" indent="0">
              <a:buNone/>
            </a:pPr>
            <a:endParaRPr lang="en-US" sz="1000"/>
          </a:p>
        </p:txBody>
      </p:sp>
    </p:spTree>
    <p:extLst>
      <p:ext uri="{BB962C8B-B14F-4D97-AF65-F5344CB8AC3E}">
        <p14:creationId xmlns:p14="http://schemas.microsoft.com/office/powerpoint/2010/main" val="37439960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9D5A7-25D0-0269-7EA8-4EF3CF0415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DF4793-6E82-08C1-C5B9-5B7951CB1DBE}"/>
              </a:ext>
            </a:extLst>
          </p:cNvPr>
          <p:cNvSpPr>
            <a:spLocks noGrp="1"/>
          </p:cNvSpPr>
          <p:nvPr>
            <p:ph type="title"/>
          </p:nvPr>
        </p:nvSpPr>
        <p:spPr/>
        <p:txBody>
          <a:bodyPr/>
          <a:lstStyle/>
          <a:p>
            <a:pPr algn="ctr">
              <a:spcBef>
                <a:spcPts val="1000"/>
              </a:spcBef>
            </a:pPr>
            <a:r>
              <a:rPr lang="en-US" b="1">
                <a:solidFill>
                  <a:srgbClr val="592A8A"/>
                </a:solidFill>
              </a:rPr>
              <a:t>Select References </a:t>
            </a:r>
          </a:p>
        </p:txBody>
      </p:sp>
      <p:sp>
        <p:nvSpPr>
          <p:cNvPr id="3" name="Content Placeholder 2">
            <a:extLst>
              <a:ext uri="{FF2B5EF4-FFF2-40B4-BE49-F238E27FC236}">
                <a16:creationId xmlns:a16="http://schemas.microsoft.com/office/drawing/2014/main" id="{3E2D91DA-B4A2-E868-F676-5FAA367B78FB}"/>
              </a:ext>
            </a:extLst>
          </p:cNvPr>
          <p:cNvSpPr>
            <a:spLocks noGrp="1"/>
          </p:cNvSpPr>
          <p:nvPr>
            <p:ph idx="1"/>
          </p:nvPr>
        </p:nvSpPr>
        <p:spPr>
          <a:xfrm>
            <a:off x="838200" y="1389889"/>
            <a:ext cx="10515600" cy="4818406"/>
          </a:xfrm>
        </p:spPr>
        <p:txBody>
          <a:bodyPr>
            <a:noAutofit/>
          </a:bodyPr>
          <a:lstStyle/>
          <a:p>
            <a:pPr marL="0" lvl="0" indent="0">
              <a:buNone/>
            </a:pPr>
            <a:r>
              <a:rPr lang="en-US" sz="1000"/>
              <a:t>Gaither, J. R., Gordon, K., Crystal, S., Edelman, E. J., Kerns, R. D., Justice, A. C., </a:t>
            </a:r>
            <a:r>
              <a:rPr lang="en-US" sz="1000" err="1"/>
              <a:t>Fiellin</a:t>
            </a:r>
            <a:r>
              <a:rPr lang="en-US" sz="1000"/>
              <a:t>, D. A., &amp; Becker, W. C. (2018). Racial disparities in discontinuation of long‑term opioid therapy following illicit drug use among Black and White patients. </a:t>
            </a:r>
            <a:r>
              <a:rPr lang="en-US" sz="1000" i="1"/>
              <a:t>Drug and Alcohol Dependence, 192</a:t>
            </a:r>
            <a:r>
              <a:rPr lang="en-US" sz="1000"/>
              <a:t>, 371–376. </a:t>
            </a:r>
            <a:r>
              <a:rPr lang="en-US" sz="1000" u="sng">
                <a:hlinkClick r:id="rId3"/>
              </a:rPr>
              <a:t>https://doi.org/10.1016/j.drugalcdep.2018.05.033</a:t>
            </a:r>
            <a:endParaRPr lang="en-US" sz="1000"/>
          </a:p>
          <a:p>
            <a:pPr marL="0" lvl="0" indent="0">
              <a:buNone/>
            </a:pPr>
            <a:r>
              <a:rPr lang="en-US" sz="1000"/>
              <a:t>Garnett, M. F., &amp; </a:t>
            </a:r>
            <a:r>
              <a:rPr lang="en-US" sz="1000" err="1"/>
              <a:t>Miniño</a:t>
            </a:r>
            <a:r>
              <a:rPr lang="en-US" sz="1000"/>
              <a:t>, A. M. (2024). </a:t>
            </a:r>
            <a:r>
              <a:rPr lang="en-US" sz="1000" i="1"/>
              <a:t>Drug overdose deaths in the United States, 2003–2023. NCHS Data Brief (No. 522).</a:t>
            </a:r>
            <a:r>
              <a:rPr lang="en-US" sz="1000"/>
              <a:t> National Center for Health Statistics. </a:t>
            </a:r>
            <a:r>
              <a:rPr lang="en-US" sz="1000" u="sng">
                <a:hlinkClick r:id="rId4"/>
              </a:rPr>
              <a:t>https://doi.org/10.15620/cdc/170565</a:t>
            </a:r>
            <a:endParaRPr lang="en-US" sz="1000"/>
          </a:p>
          <a:p>
            <a:pPr marL="0" lvl="0" indent="0">
              <a:buNone/>
            </a:pPr>
            <a:r>
              <a:rPr lang="en-US" sz="1000"/>
              <a:t>Gibbons, J. B., McCullough, J. S., </a:t>
            </a:r>
            <a:r>
              <a:rPr lang="en-US" sz="1000" err="1"/>
              <a:t>Zivin</a:t>
            </a:r>
            <a:r>
              <a:rPr lang="en-US" sz="1000"/>
              <a:t>, K., Brown, Z. Y., &amp; Norton, E. C. (2024). Racial and ethnic disparities in medication for opioid use disorder access, use, and treatment outcomes in Medicare. </a:t>
            </a:r>
            <a:r>
              <a:rPr lang="en-US" sz="1000" i="1"/>
              <a:t>Journal of Substance Use and Addiction Treatment, 157</a:t>
            </a:r>
            <a:r>
              <a:rPr lang="en-US" sz="1000"/>
              <a:t>, 209271. </a:t>
            </a:r>
            <a:r>
              <a:rPr lang="en-US" sz="1000" u="sng">
                <a:hlinkClick r:id="rId5"/>
              </a:rPr>
              <a:t>https://doi.org/10.1016/j.josat.2023.209271</a:t>
            </a:r>
            <a:endParaRPr lang="en-US" sz="1000"/>
          </a:p>
          <a:p>
            <a:pPr marL="0" lvl="0" indent="0">
              <a:buNone/>
            </a:pPr>
            <a:r>
              <a:rPr lang="en-US" sz="1000"/>
              <a:t>Goodman, D. J., Saunders, E. C., Frew, J. R., Arsan, C., Xie, H., Bonasia, K. L., Flanagan, V. A., Lord, S. E., &amp; Brunette, M. F. (2022). Integrated vs nonintegrated treatment for perinatal opioid use disorder: Retrospective cohort study. </a:t>
            </a:r>
            <a:r>
              <a:rPr lang="en-US" sz="1000" i="1"/>
              <a:t>American Journal of Obstetrics &amp; Gynecology MFM, 4</a:t>
            </a:r>
            <a:r>
              <a:rPr lang="en-US" sz="1000"/>
              <a:t>(1), 100489. </a:t>
            </a:r>
            <a:r>
              <a:rPr lang="en-US" sz="1000" u="sng">
                <a:hlinkClick r:id="rId6"/>
              </a:rPr>
              <a:t>https://doi.org/10.1016/j.ajogmf.2021.100489</a:t>
            </a:r>
            <a:endParaRPr lang="en-US" sz="1000"/>
          </a:p>
          <a:p>
            <a:pPr marL="0" lvl="0" indent="0">
              <a:buNone/>
            </a:pPr>
            <a:r>
              <a:rPr lang="en-US" sz="1000"/>
              <a:t>Grant, B. F., Goldstein, R. B., Saha, T. D., Chou, S. P., Jung, J., Zhang, H., Pickering, R. P., Ruan, J., Smith, S., Huang, B., &amp; Hasin, D. S. (2015). Epidemiology of DSM-5 alcohol use disorder: results from the National Epidemiologic Survey on Alcohol and Related Conditions III. </a:t>
            </a:r>
            <a:r>
              <a:rPr lang="en-US" sz="1000" i="1"/>
              <a:t>JAMA Psychiatry, </a:t>
            </a:r>
            <a:r>
              <a:rPr lang="en-US" sz="1000"/>
              <a:t>72(8), 757-766. </a:t>
            </a:r>
            <a:r>
              <a:rPr lang="en-US" sz="1000" u="sng">
                <a:hlinkClick r:id="rId7"/>
              </a:rPr>
              <a:t>https://jamanetwork.com/journals/jamapsychiatry/fullarticle/2300494</a:t>
            </a:r>
            <a:endParaRPr lang="en-US" sz="1000"/>
          </a:p>
          <a:p>
            <a:pPr marL="0" indent="0">
              <a:buNone/>
            </a:pPr>
            <a:r>
              <a:rPr lang="en-US" sz="1000"/>
              <a:t>Hawk, M., Coulter, R. W. S., Egan, J. E., Fisk, S., Friedman, M. R., Tula, M., &amp; Kinsky, S. (2017). Harm reduction principles for healthcare settings. </a:t>
            </a:r>
            <a:r>
              <a:rPr lang="en-US" sz="1000" i="1"/>
              <a:t>Harm Reduction Journal, 14</a:t>
            </a:r>
            <a:r>
              <a:rPr lang="en-US" sz="1000"/>
              <a:t>(70). </a:t>
            </a:r>
            <a:r>
              <a:rPr lang="en-US" sz="1000" u="sng">
                <a:hlinkClick r:id="rId8"/>
              </a:rPr>
              <a:t>https://harmreductionjournal.biomedcentral.com/articles/10.1186/s12954-017-0196-4</a:t>
            </a:r>
            <a:endParaRPr lang="en-US" sz="1000"/>
          </a:p>
          <a:p>
            <a:pPr marL="0" lvl="0" indent="0">
              <a:buNone/>
            </a:pPr>
            <a:r>
              <a:rPr lang="en-US" sz="1000" err="1"/>
              <a:t>Jarlenski</a:t>
            </a:r>
            <a:r>
              <a:rPr lang="en-US" sz="1000"/>
              <a:t>, M., Shroff, J., </a:t>
            </a:r>
            <a:r>
              <a:rPr lang="en-US" sz="1000" err="1"/>
              <a:t>Terplan</a:t>
            </a:r>
            <a:r>
              <a:rPr lang="en-US" sz="1000"/>
              <a:t>, M., Roberts, S. C. M., Brown-Podgorski, B., &amp; Krans, E. E. (2023). Association of race with urine toxicology testing among pregnant patients during labor and delivery. </a:t>
            </a:r>
            <a:r>
              <a:rPr lang="en-US" sz="1000" i="1"/>
              <a:t>JAMA Health Forum, 4</a:t>
            </a:r>
            <a:r>
              <a:rPr lang="en-US" sz="1000"/>
              <a:t>(4), e230441. </a:t>
            </a:r>
            <a:r>
              <a:rPr lang="en-US" sz="1000" u="sng">
                <a:hlinkClick r:id="rId9"/>
              </a:rPr>
              <a:t>https://jamanetwork.com/journals/jama-health-forum/fullarticle/2803729</a:t>
            </a:r>
            <a:endParaRPr lang="en-US" sz="1000"/>
          </a:p>
          <a:p>
            <a:pPr marL="0" lvl="0" indent="0">
              <a:buNone/>
            </a:pPr>
            <a:r>
              <a:rPr lang="en-US" sz="1000"/>
              <a:t>Jones, C. M., Han, B., Baldwin, G. T., Einstein, E. B., &amp; Compton, W. M. (2023). Use of medication for opioid use disorder among adults with past-year opioid use disorder in the US, 2021.</a:t>
            </a:r>
            <a:r>
              <a:rPr lang="en-US" sz="1000" i="1"/>
              <a:t> JAMA Network Open, 6</a:t>
            </a:r>
            <a:r>
              <a:rPr lang="en-US" sz="1000"/>
              <a:t>(8), e2327488. </a:t>
            </a:r>
            <a:r>
              <a:rPr lang="en-US" sz="1000" u="sng">
                <a:hlinkClick r:id="rId10"/>
              </a:rPr>
              <a:t>https://doi.org/10.1001/jamanetworkopen.2023.27488</a:t>
            </a:r>
            <a:endParaRPr lang="en-US" sz="1000"/>
          </a:p>
          <a:p>
            <a:pPr marL="0" lvl="0" indent="0">
              <a:buNone/>
            </a:pPr>
            <a:r>
              <a:rPr lang="en-US" sz="1000"/>
              <a:t>Kelly, J. F., &amp; Westerhoff, C. M. (2010). Does it matter how we refer to individuals with substance‑related conditions? A randomized study of two commonly used terms. </a:t>
            </a:r>
            <a:r>
              <a:rPr lang="en-US" sz="1000" i="1"/>
              <a:t>International Journal of Drug Policy, 21</a:t>
            </a:r>
            <a:r>
              <a:rPr lang="en-US" sz="1000"/>
              <a:t>(3), 202–207. </a:t>
            </a:r>
            <a:r>
              <a:rPr lang="en-US" sz="1000" u="sng">
                <a:hlinkClick r:id="rId11"/>
              </a:rPr>
              <a:t>https://doi.org/10.1016/j.drugpo.2009.10.010</a:t>
            </a:r>
            <a:endParaRPr lang="en-US" sz="1000"/>
          </a:p>
          <a:p>
            <a:pPr marL="0" lvl="0" indent="0">
              <a:buNone/>
            </a:pPr>
            <a:r>
              <a:rPr lang="en-US" sz="1000"/>
              <a:t>Khan, S. S., Okuda, M., Hasin, D. S., </a:t>
            </a:r>
            <a:r>
              <a:rPr lang="en-US" sz="1000" err="1"/>
              <a:t>Secades</a:t>
            </a:r>
            <a:r>
              <a:rPr lang="en-US" sz="1000"/>
              <a:t>-Villa, R., Keyes, K., Lin, K-H., Grant, B., &amp; Blanco, C. (2013). Gender differences in lifetime alcohol dependence: Results from the National Epidemiologic Survey on Alcohol and Related Conditions. </a:t>
            </a:r>
            <a:r>
              <a:rPr lang="en-US" sz="1000" i="1"/>
              <a:t>Alcoholism: Clinical and Experimental Research, 37</a:t>
            </a:r>
            <a:r>
              <a:rPr lang="en-US" sz="1000"/>
              <a:t>(10), 1696–1705. </a:t>
            </a:r>
            <a:r>
              <a:rPr lang="en-US" sz="1000" u="sng">
                <a:hlinkClick r:id="rId12"/>
              </a:rPr>
              <a:t>https://pubmed.ncbi.nlm.nih.gov/23763329/</a:t>
            </a:r>
            <a:endParaRPr lang="en-US" sz="1000"/>
          </a:p>
          <a:p>
            <a:pPr marL="0" lvl="0" indent="0">
              <a:buNone/>
            </a:pPr>
            <a:r>
              <a:rPr lang="en-US" sz="1000"/>
              <a:t>Khan, S. S., </a:t>
            </a:r>
            <a:r>
              <a:rPr lang="en-US" sz="1000" err="1"/>
              <a:t>Secades</a:t>
            </a:r>
            <a:r>
              <a:rPr lang="en-US" sz="1000"/>
              <a:t>‑Villa, R., Okuda, M., Wang, S., Perez-Fuentes, G., </a:t>
            </a:r>
            <a:r>
              <a:rPr lang="en-US" sz="1000" err="1"/>
              <a:t>Kerridge</a:t>
            </a:r>
            <a:r>
              <a:rPr lang="en-US" sz="1000"/>
              <a:t>, B. T., &amp; Blanco, C. (2013). Gender differences in cannabis use disorders: Results from the National Epidemiologic Survey on Alcohol and Related Conditions. </a:t>
            </a:r>
            <a:r>
              <a:rPr lang="en-US" sz="1000" i="1"/>
              <a:t>Drug and Alcohol Dependence, 130</a:t>
            </a:r>
            <a:r>
              <a:rPr lang="en-US" sz="1000"/>
              <a:t>(1–3), 101–108. </a:t>
            </a:r>
            <a:r>
              <a:rPr lang="en-US" sz="1000" u="sng">
                <a:hlinkClick r:id="rId13"/>
              </a:rPr>
              <a:t>https://doi.org/10.1016/j.drugalcdep.2012.10.015</a:t>
            </a:r>
            <a:endParaRPr lang="en-US" sz="1000"/>
          </a:p>
        </p:txBody>
      </p:sp>
    </p:spTree>
    <p:extLst>
      <p:ext uri="{BB962C8B-B14F-4D97-AF65-F5344CB8AC3E}">
        <p14:creationId xmlns:p14="http://schemas.microsoft.com/office/powerpoint/2010/main" val="24725209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E39B7-E901-0C09-9B14-B2B2714146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36511D-BCAA-89F1-4C48-E970E2842A75}"/>
              </a:ext>
            </a:extLst>
          </p:cNvPr>
          <p:cNvSpPr>
            <a:spLocks noGrp="1"/>
          </p:cNvSpPr>
          <p:nvPr>
            <p:ph type="title"/>
          </p:nvPr>
        </p:nvSpPr>
        <p:spPr/>
        <p:txBody>
          <a:bodyPr/>
          <a:lstStyle/>
          <a:p>
            <a:pPr algn="ctr">
              <a:spcBef>
                <a:spcPts val="1000"/>
              </a:spcBef>
            </a:pPr>
            <a:r>
              <a:rPr lang="en-US" b="1">
                <a:solidFill>
                  <a:srgbClr val="592A8A"/>
                </a:solidFill>
              </a:rPr>
              <a:t>Select References </a:t>
            </a:r>
          </a:p>
        </p:txBody>
      </p:sp>
      <p:sp>
        <p:nvSpPr>
          <p:cNvPr id="3" name="Content Placeholder 2">
            <a:extLst>
              <a:ext uri="{FF2B5EF4-FFF2-40B4-BE49-F238E27FC236}">
                <a16:creationId xmlns:a16="http://schemas.microsoft.com/office/drawing/2014/main" id="{FA9C267F-64FE-6572-E226-0E8F8A5B29EF}"/>
              </a:ext>
            </a:extLst>
          </p:cNvPr>
          <p:cNvSpPr>
            <a:spLocks noGrp="1"/>
          </p:cNvSpPr>
          <p:nvPr>
            <p:ph idx="1"/>
          </p:nvPr>
        </p:nvSpPr>
        <p:spPr>
          <a:xfrm>
            <a:off x="838200" y="1377696"/>
            <a:ext cx="10515600" cy="4787075"/>
          </a:xfrm>
        </p:spPr>
        <p:txBody>
          <a:bodyPr>
            <a:noAutofit/>
          </a:bodyPr>
          <a:lstStyle/>
          <a:p>
            <a:pPr marL="0" lvl="0" indent="0">
              <a:buNone/>
            </a:pPr>
            <a:r>
              <a:rPr lang="en-US" sz="1000"/>
              <a:t>Kirsch, D. E., Belnap, M. A., Kady, A., &amp; Raya, L. A. (2025). A narrative review on alcohol use in women: Insight into the telescoping hypothesis from a biopsychosocial perspective. </a:t>
            </a:r>
            <a:r>
              <a:rPr lang="en-US" sz="1000" i="1"/>
              <a:t>American Journal of Drug and Alcohol Abuse, 51</a:t>
            </a:r>
            <a:r>
              <a:rPr lang="en-US" sz="1000"/>
              <a:t>(1), 14–30. </a:t>
            </a:r>
            <a:r>
              <a:rPr lang="en-US" sz="1000" u="sng">
                <a:hlinkClick r:id="rId3"/>
              </a:rPr>
              <a:t>https://doi.org/10.1080/00952990.2024.2419540</a:t>
            </a:r>
            <a:endParaRPr lang="en-US" sz="1000"/>
          </a:p>
          <a:p>
            <a:pPr marL="0" lvl="0" indent="0">
              <a:buNone/>
            </a:pPr>
            <a:r>
              <a:rPr lang="en-US" sz="1000"/>
              <a:t>Kropp, F. B., Smid, M. C., Lofwall, M. R., Wachman, E. M., Martin, P. R., Murphy, S. M., Wilder, C. M., &amp; </a:t>
            </a:r>
            <a:r>
              <a:rPr lang="en-US" sz="1000" err="1"/>
              <a:t>Winhusen</a:t>
            </a:r>
            <a:r>
              <a:rPr lang="en-US" sz="1000"/>
              <a:t>, T. J. (2023). Collaborative care programs for pregnant and postpartum individuals with opioid use disorder: Organizational characteristics of sites participating in the NIDA CTN0080 MOMs study. </a:t>
            </a:r>
            <a:r>
              <a:rPr lang="en-US" sz="1000" i="1"/>
              <a:t>Journal of Substance Use and Addiction Treatment, 149</a:t>
            </a:r>
            <a:r>
              <a:rPr lang="en-US" sz="1000"/>
              <a:t>, 209030. </a:t>
            </a:r>
            <a:r>
              <a:rPr lang="en-US" sz="1000" u="sng">
                <a:hlinkClick r:id="rId4"/>
              </a:rPr>
              <a:t>https://doi.org/10.1016/j.josat.2023.209030</a:t>
            </a:r>
            <a:endParaRPr lang="en-US" sz="1000"/>
          </a:p>
          <a:p>
            <a:pPr marL="0" lvl="0" indent="0">
              <a:buNone/>
            </a:pPr>
            <a:r>
              <a:rPr lang="en-US" sz="1000"/>
              <a:t>Latimore, A., Hinojosa, A. O., Kestner, L., &amp; Patel, P. (2021). Exploring urban-rural disparities in accessing treatment for opioid use disorder. </a:t>
            </a:r>
            <a:r>
              <a:rPr lang="en-US" sz="1000" i="1"/>
              <a:t>Advancing Evidence. Improving Lives. </a:t>
            </a:r>
            <a:r>
              <a:rPr lang="en-US" sz="1000"/>
              <a:t>American Institutes for Research. </a:t>
            </a:r>
            <a:r>
              <a:rPr lang="en-US" sz="1000" u="sng">
                <a:hlinkClick r:id="rId5"/>
              </a:rPr>
              <a:t>https://www.air.org/resource/field/exploring-urban-rural-disparities-accessing-treatment-opioid-use-disorder</a:t>
            </a:r>
            <a:endParaRPr lang="en-US" sz="1000"/>
          </a:p>
          <a:p>
            <a:pPr marL="0" lvl="0" indent="0">
              <a:buNone/>
            </a:pPr>
            <a:r>
              <a:rPr lang="en-US" sz="1000"/>
              <a:t>Lieberman, A., Dennis, A., &amp; Davis, C. (2024). Harm reduction laws in the United States. </a:t>
            </a:r>
            <a:r>
              <a:rPr lang="en-US" sz="1000" i="1"/>
              <a:t>The Network for Public Health Law.</a:t>
            </a:r>
            <a:r>
              <a:rPr lang="en-US" sz="1000"/>
              <a:t> </a:t>
            </a:r>
            <a:r>
              <a:rPr lang="en-US" sz="1000" u="sng">
                <a:hlinkClick r:id="rId6"/>
              </a:rPr>
              <a:t>https://www.networkforphl.org/resources/harm-reduction-laws-in-the-united-states/</a:t>
            </a:r>
            <a:endParaRPr lang="en-US" sz="1000"/>
          </a:p>
          <a:p>
            <a:pPr marL="0" lvl="0" indent="0">
              <a:buNone/>
            </a:pPr>
            <a:r>
              <a:rPr lang="en-US" sz="1000"/>
              <a:t>Martin, C. E., &amp; Parlier‑Ahmad, A. B. (2021). Addiction treatment in the postpartum period: An opportunity for evidence‑based personalized medicine. </a:t>
            </a:r>
            <a:r>
              <a:rPr lang="en-US" sz="1000" i="1"/>
              <a:t>International Review of Psychiatry, 33</a:t>
            </a:r>
            <a:r>
              <a:rPr lang="en-US" sz="1000"/>
              <a:t>(6), 579–590. </a:t>
            </a:r>
            <a:r>
              <a:rPr lang="en-US" sz="1000" u="sng">
                <a:hlinkClick r:id="rId7"/>
              </a:rPr>
              <a:t>https://doi.org/10.1080/09540261.2021.1898349</a:t>
            </a:r>
            <a:endParaRPr lang="en-US" sz="1000"/>
          </a:p>
          <a:p>
            <a:pPr marL="0" lvl="0" indent="0">
              <a:buNone/>
            </a:pPr>
            <a:r>
              <a:rPr lang="en-US" sz="1000"/>
              <a:t>Mayet, S., </a:t>
            </a:r>
            <a:r>
              <a:rPr lang="en-US" sz="1000" err="1"/>
              <a:t>Groshkova</a:t>
            </a:r>
            <a:r>
              <a:rPr lang="en-US" sz="1000"/>
              <a:t>, T., Morgan, L., MacCormack, T., &amp; Strang, J. (2008). Drugs and pregnancy—outcomes of women engaged with a specialist perinatal outreach addictions service. </a:t>
            </a:r>
            <a:r>
              <a:rPr lang="en-US" sz="1000" i="1"/>
              <a:t>Drug and Alcohol Review, 27</a:t>
            </a:r>
            <a:r>
              <a:rPr lang="en-US" sz="1000"/>
              <a:t>(5), 497–503. </a:t>
            </a:r>
            <a:r>
              <a:rPr lang="en-US" sz="1000" u="sng">
                <a:hlinkClick r:id="rId8"/>
              </a:rPr>
              <a:t>https://doi.org/10.1080/09595230802245261</a:t>
            </a:r>
            <a:endParaRPr lang="en-US" sz="1000"/>
          </a:p>
          <a:p>
            <a:pPr marL="0" lvl="0" indent="0">
              <a:buNone/>
            </a:pPr>
            <a:r>
              <a:rPr lang="en-US" sz="1000" err="1"/>
              <a:t>Meinhofer</a:t>
            </a:r>
            <a:r>
              <a:rPr lang="en-US" sz="1000"/>
              <a:t>, A., Hinde, J. M., &amp; Ali, M. M. (2020). Substance use disorder treatment services for pregnant and postpartum women in residential and outpatient settings. </a:t>
            </a:r>
            <a:r>
              <a:rPr lang="en-US" sz="1000" i="1"/>
              <a:t>Journal of Substance Abuse Treatment, 110</a:t>
            </a:r>
            <a:r>
              <a:rPr lang="en-US" sz="1000"/>
              <a:t>, 9–17. Retrieved July 7, 2025, from  </a:t>
            </a:r>
            <a:r>
              <a:rPr lang="en-US" sz="1000" u="sng">
                <a:hlinkClick r:id="rId9"/>
              </a:rPr>
              <a:t>https://doi.org/10.1016/j.jsat.2019.12.005</a:t>
            </a:r>
            <a:endParaRPr lang="en-US" sz="1000"/>
          </a:p>
          <a:p>
            <a:pPr marL="0" lvl="0" indent="0">
              <a:buNone/>
            </a:pPr>
            <a:r>
              <a:rPr lang="en-US" sz="1000"/>
              <a:t>Miles, J., Treitler, P., Hermida, R., </a:t>
            </a:r>
            <a:r>
              <a:rPr lang="en-US" sz="1000" err="1"/>
              <a:t>Nyaku</a:t>
            </a:r>
            <a:r>
              <a:rPr lang="en-US" sz="1000"/>
              <a:t>, A. N., Simon, K., Gupta, S., Crystal, S., &amp; Samples, H. (2023). Racial/ethnic disparities in timely receipt of buprenorphine among Medicare disability beneficiaries. </a:t>
            </a:r>
            <a:r>
              <a:rPr lang="en-US" sz="1000" i="1"/>
              <a:t>Drug and Alcohol Dependence, 252</a:t>
            </a:r>
            <a:r>
              <a:rPr lang="en-US" sz="1000"/>
              <a:t>, 110963. </a:t>
            </a:r>
            <a:r>
              <a:rPr lang="en-US" sz="1000" u="sng">
                <a:hlinkClick r:id="rId10"/>
              </a:rPr>
              <a:t>https://doi.org/10.1016/j.drugalcdep.2023.110963</a:t>
            </a:r>
            <a:endParaRPr lang="en-US" sz="1000"/>
          </a:p>
          <a:p>
            <a:pPr marL="0" lvl="0" indent="0">
              <a:buNone/>
            </a:pPr>
            <a:r>
              <a:rPr lang="en-US" sz="1000"/>
              <a:t>National Institute on Drug Abuse (NIDA). (2020, January). </a:t>
            </a:r>
            <a:r>
              <a:rPr lang="en-US" sz="1000" i="1"/>
              <a:t>Substance use in women.</a:t>
            </a:r>
            <a:r>
              <a:rPr lang="en-US" sz="1000"/>
              <a:t> U.S. Department of Health and Human Services. </a:t>
            </a:r>
            <a:r>
              <a:rPr lang="en-US" sz="1000" u="sng">
                <a:hlinkClick r:id="rId11"/>
              </a:rPr>
              <a:t>https://nida.nih.gov/sites/default/files/18910-substance-use-in-women_1.pdf</a:t>
            </a:r>
            <a:endParaRPr lang="en-US" sz="1000"/>
          </a:p>
          <a:p>
            <a:pPr marL="0" lvl="0" indent="0">
              <a:buNone/>
            </a:pPr>
            <a:r>
              <a:rPr lang="en-US" sz="1000" i="1"/>
              <a:t>Never Use Alone</a:t>
            </a:r>
            <a:r>
              <a:rPr lang="en-US" sz="1000"/>
              <a:t>. (2024 March 30). </a:t>
            </a:r>
            <a:r>
              <a:rPr lang="en-US" sz="1000" u="sng">
                <a:hlinkClick r:id="rId12"/>
              </a:rPr>
              <a:t>https://neverusealone.com/</a:t>
            </a:r>
            <a:endParaRPr lang="en-US" sz="1000"/>
          </a:p>
          <a:p>
            <a:pPr marL="0" lvl="0" indent="0">
              <a:buNone/>
            </a:pPr>
            <a:r>
              <a:rPr lang="en-US" sz="1000"/>
              <a:t>North Carolina Department of Health and Human Services (NCDHHS). (2021). </a:t>
            </a:r>
            <a:r>
              <a:rPr lang="en-US" sz="1000" i="1"/>
              <a:t>Opioid and substance use action plan data dashboard.</a:t>
            </a:r>
            <a:r>
              <a:rPr lang="en-US" sz="1000"/>
              <a:t> Retrieved July 7, 2025, from </a:t>
            </a:r>
            <a:r>
              <a:rPr lang="en-US" sz="1000" u="sng">
                <a:hlinkClick r:id="rId13"/>
              </a:rPr>
              <a:t>https://www.ncdhhs.gov/opioid-and-substance-use-action‑plan-data-dashboard</a:t>
            </a:r>
            <a:endParaRPr lang="en-US" sz="1000"/>
          </a:p>
        </p:txBody>
      </p:sp>
    </p:spTree>
    <p:extLst>
      <p:ext uri="{BB962C8B-B14F-4D97-AF65-F5344CB8AC3E}">
        <p14:creationId xmlns:p14="http://schemas.microsoft.com/office/powerpoint/2010/main" val="2820966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67099-6B7F-490A-8241-062AEBA606C5}"/>
              </a:ext>
            </a:extLst>
          </p:cNvPr>
          <p:cNvSpPr>
            <a:spLocks noGrp="1"/>
          </p:cNvSpPr>
          <p:nvPr>
            <p:ph type="title" idx="4294967295"/>
          </p:nvPr>
        </p:nvSpPr>
        <p:spPr>
          <a:xfrm>
            <a:off x="2363219" y="230655"/>
            <a:ext cx="7138988" cy="1189038"/>
          </a:xfrm>
          <a:prstGeom prst="rect">
            <a:avLst/>
          </a:prstGeom>
        </p:spPr>
        <p:txBody>
          <a:bodyPr>
            <a:normAutofit fontScale="90000"/>
          </a:bodyPr>
          <a:lstStyle/>
          <a:p>
            <a:pPr algn="ctr"/>
            <a:r>
              <a:rPr lang="en" b="1" dirty="0">
                <a:solidFill>
                  <a:srgbClr val="592A8A"/>
                </a:solidFill>
                <a:cs typeface="Calibri Light"/>
              </a:rPr>
              <a:t>Overdose Epidemic 2015-2021</a:t>
            </a:r>
          </a:p>
        </p:txBody>
      </p:sp>
      <p:sp>
        <p:nvSpPr>
          <p:cNvPr id="3" name="Content Placeholder 2">
            <a:extLst>
              <a:ext uri="{FF2B5EF4-FFF2-40B4-BE49-F238E27FC236}">
                <a16:creationId xmlns:a16="http://schemas.microsoft.com/office/drawing/2014/main" id="{E11976DA-D7EF-497F-8A30-34FB905BC67E}"/>
              </a:ext>
            </a:extLst>
          </p:cNvPr>
          <p:cNvSpPr>
            <a:spLocks noGrp="1"/>
          </p:cNvSpPr>
          <p:nvPr>
            <p:ph idx="4294967295"/>
          </p:nvPr>
        </p:nvSpPr>
        <p:spPr>
          <a:xfrm>
            <a:off x="2824163" y="3765550"/>
            <a:ext cx="9367837" cy="4041775"/>
          </a:xfrm>
          <a:prstGeom prst="rect">
            <a:avLst/>
          </a:prstGeom>
        </p:spPr>
        <p:txBody>
          <a:bodyPr anchor="t">
            <a:normAutofit/>
          </a:bodyPr>
          <a:lstStyle/>
          <a:p>
            <a:pPr marL="114300" indent="0">
              <a:spcBef>
                <a:spcPts val="0"/>
              </a:spcBef>
              <a:buNone/>
            </a:pPr>
            <a:endParaRPr lang="en" sz="2400">
              <a:ea typeface="+mn-lt"/>
              <a:cs typeface="+mn-lt"/>
            </a:endParaRPr>
          </a:p>
          <a:p>
            <a:pPr marL="685800">
              <a:lnSpc>
                <a:spcPct val="40000"/>
              </a:lnSpc>
              <a:spcBef>
                <a:spcPts val="1600"/>
              </a:spcBef>
            </a:pPr>
            <a:endParaRPr lang="en" sz="1100">
              <a:ea typeface="+mn-lt"/>
              <a:cs typeface="+mn-lt"/>
            </a:endParaRPr>
          </a:p>
          <a:p>
            <a:pPr marL="342900" indent="-342900">
              <a:spcBef>
                <a:spcPct val="20000"/>
              </a:spcBef>
              <a:spcAft>
                <a:spcPts val="600"/>
              </a:spcAft>
              <a:buFont typeface="Wingdings" panose="020B0604020202020204" pitchFamily="34" charset="0"/>
              <a:buChar char="Ø"/>
            </a:pPr>
            <a:endParaRPr lang="en-US" sz="2400">
              <a:ea typeface="+mn-lt"/>
              <a:cs typeface="+mn-lt"/>
            </a:endParaRPr>
          </a:p>
        </p:txBody>
      </p:sp>
      <p:sp>
        <p:nvSpPr>
          <p:cNvPr id="14" name="TextBox 13">
            <a:extLst>
              <a:ext uri="{FF2B5EF4-FFF2-40B4-BE49-F238E27FC236}">
                <a16:creationId xmlns:a16="http://schemas.microsoft.com/office/drawing/2014/main" id="{756F156F-C0A6-4274-9A19-E6240F612241}"/>
              </a:ext>
            </a:extLst>
          </p:cNvPr>
          <p:cNvSpPr txBox="1"/>
          <p:nvPr/>
        </p:nvSpPr>
        <p:spPr>
          <a:xfrm>
            <a:off x="4561114" y="1231898"/>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pic>
        <p:nvPicPr>
          <p:cNvPr id="12" name="Picture 11">
            <a:extLst>
              <a:ext uri="{FF2B5EF4-FFF2-40B4-BE49-F238E27FC236}">
                <a16:creationId xmlns:a16="http://schemas.microsoft.com/office/drawing/2014/main" id="{AE94DBF3-1A72-AA96-491E-F0EC8AA021E6}"/>
              </a:ext>
            </a:extLst>
          </p:cNvPr>
          <p:cNvPicPr>
            <a:picLocks noChangeAspect="1"/>
          </p:cNvPicPr>
          <p:nvPr/>
        </p:nvPicPr>
        <p:blipFill rotWithShape="1">
          <a:blip r:embed="rId3"/>
          <a:srcRect r="32025" b="6409"/>
          <a:stretch/>
        </p:blipFill>
        <p:spPr>
          <a:xfrm>
            <a:off x="1146065" y="1633272"/>
            <a:ext cx="8287518" cy="4717258"/>
          </a:xfrm>
          <a:prstGeom prst="rect">
            <a:avLst/>
          </a:prstGeom>
        </p:spPr>
      </p:pic>
      <p:sp>
        <p:nvSpPr>
          <p:cNvPr id="20" name="TextBox 19">
            <a:extLst>
              <a:ext uri="{FF2B5EF4-FFF2-40B4-BE49-F238E27FC236}">
                <a16:creationId xmlns:a16="http://schemas.microsoft.com/office/drawing/2014/main" id="{FEF52A72-4841-11BA-70EF-ECC8EC675B13}"/>
              </a:ext>
            </a:extLst>
          </p:cNvPr>
          <p:cNvSpPr txBox="1"/>
          <p:nvPr/>
        </p:nvSpPr>
        <p:spPr>
          <a:xfrm>
            <a:off x="2894314" y="5644474"/>
            <a:ext cx="83655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b="1">
                <a:solidFill>
                  <a:srgbClr val="FF0000"/>
                </a:solidFill>
              </a:rPr>
              <a:t>21%</a:t>
            </a:r>
          </a:p>
        </p:txBody>
      </p:sp>
      <p:sp>
        <p:nvSpPr>
          <p:cNvPr id="27" name="TextBox 26">
            <a:extLst>
              <a:ext uri="{FF2B5EF4-FFF2-40B4-BE49-F238E27FC236}">
                <a16:creationId xmlns:a16="http://schemas.microsoft.com/office/drawing/2014/main" id="{D3672DAC-4D48-9B19-075F-A5B487ED93F9}"/>
              </a:ext>
            </a:extLst>
          </p:cNvPr>
          <p:cNvSpPr txBox="1"/>
          <p:nvPr/>
        </p:nvSpPr>
        <p:spPr>
          <a:xfrm>
            <a:off x="3705328" y="5653360"/>
            <a:ext cx="90888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b="1">
                <a:solidFill>
                  <a:srgbClr val="FF0000"/>
                </a:solidFill>
              </a:rPr>
              <a:t>11%</a:t>
            </a:r>
          </a:p>
        </p:txBody>
      </p:sp>
      <p:sp>
        <p:nvSpPr>
          <p:cNvPr id="29" name="TextBox 28">
            <a:extLst>
              <a:ext uri="{FF2B5EF4-FFF2-40B4-BE49-F238E27FC236}">
                <a16:creationId xmlns:a16="http://schemas.microsoft.com/office/drawing/2014/main" id="{39A126E0-9521-FE1B-7523-FBC7F41BB27E}"/>
              </a:ext>
            </a:extLst>
          </p:cNvPr>
          <p:cNvSpPr txBox="1"/>
          <p:nvPr/>
        </p:nvSpPr>
        <p:spPr>
          <a:xfrm>
            <a:off x="5288309" y="5653360"/>
            <a:ext cx="58856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b="1">
                <a:solidFill>
                  <a:srgbClr val="FF0000"/>
                </a:solidFill>
              </a:rPr>
              <a:t>4%</a:t>
            </a:r>
          </a:p>
        </p:txBody>
      </p:sp>
      <p:sp>
        <p:nvSpPr>
          <p:cNvPr id="30" name="TextBox 29">
            <a:extLst>
              <a:ext uri="{FF2B5EF4-FFF2-40B4-BE49-F238E27FC236}">
                <a16:creationId xmlns:a16="http://schemas.microsoft.com/office/drawing/2014/main" id="{B3BB8272-960A-D2D7-BC59-5C6CFD53F27D}"/>
              </a:ext>
            </a:extLst>
          </p:cNvPr>
          <p:cNvSpPr txBox="1"/>
          <p:nvPr/>
        </p:nvSpPr>
        <p:spPr>
          <a:xfrm>
            <a:off x="4614209" y="5653360"/>
            <a:ext cx="58856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b="1">
                <a:solidFill>
                  <a:srgbClr val="0070C0"/>
                </a:solidFill>
              </a:rPr>
              <a:t>4%</a:t>
            </a:r>
          </a:p>
        </p:txBody>
      </p:sp>
      <p:sp>
        <p:nvSpPr>
          <p:cNvPr id="33" name="Arrow: Up 32">
            <a:extLst>
              <a:ext uri="{FF2B5EF4-FFF2-40B4-BE49-F238E27FC236}">
                <a16:creationId xmlns:a16="http://schemas.microsoft.com/office/drawing/2014/main" id="{165DB1FF-C9B4-215A-CE75-694F16736B79}"/>
              </a:ext>
            </a:extLst>
          </p:cNvPr>
          <p:cNvSpPr/>
          <p:nvPr/>
        </p:nvSpPr>
        <p:spPr>
          <a:xfrm rot="3494318" flipH="1">
            <a:off x="5914300" y="3415084"/>
            <a:ext cx="129172" cy="955723"/>
          </a:xfrm>
          <a:prstGeom prst="upArrow">
            <a:avLst/>
          </a:prstGeom>
          <a:solidFill>
            <a:srgbClr val="FF00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37" name="Straight Connector 36">
            <a:extLst>
              <a:ext uri="{FF2B5EF4-FFF2-40B4-BE49-F238E27FC236}">
                <a16:creationId xmlns:a16="http://schemas.microsoft.com/office/drawing/2014/main" id="{60F04ED9-369F-EC1E-EC66-CE2AF4BDFF92}"/>
              </a:ext>
            </a:extLst>
          </p:cNvPr>
          <p:cNvCxnSpPr/>
          <p:nvPr/>
        </p:nvCxnSpPr>
        <p:spPr>
          <a:xfrm flipV="1">
            <a:off x="1783811" y="3768394"/>
            <a:ext cx="4956958" cy="32042"/>
          </a:xfrm>
          <a:prstGeom prst="line">
            <a:avLst/>
          </a:prstGeom>
          <a:ln w="381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AFE7BD4-E858-9240-F86E-C3EF914999AC}"/>
              </a:ext>
            </a:extLst>
          </p:cNvPr>
          <p:cNvCxnSpPr>
            <a:cxnSpLocks/>
          </p:cNvCxnSpPr>
          <p:nvPr/>
        </p:nvCxnSpPr>
        <p:spPr>
          <a:xfrm flipV="1">
            <a:off x="6740769" y="3774734"/>
            <a:ext cx="0" cy="2236088"/>
          </a:xfrm>
          <a:prstGeom prst="line">
            <a:avLst/>
          </a:prstGeom>
          <a:ln w="38100">
            <a:solidFill>
              <a:srgbClr val="FFC000"/>
            </a:solidFill>
            <a:prstDash val="sysDash"/>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B0CE54E1-58F7-ADF0-5BAC-B76867FE23A5}"/>
              </a:ext>
            </a:extLst>
          </p:cNvPr>
          <p:cNvSpPr txBox="1"/>
          <p:nvPr/>
        </p:nvSpPr>
        <p:spPr>
          <a:xfrm>
            <a:off x="6883731" y="4074058"/>
            <a:ext cx="2406890" cy="646331"/>
          </a:xfrm>
          <a:prstGeom prst="rect">
            <a:avLst/>
          </a:prstGeom>
          <a:solidFill>
            <a:schemeClr val="accent5">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600" b="1" dirty="0">
                <a:solidFill>
                  <a:schemeClr val="tx1"/>
                </a:solidFill>
                <a:latin typeface="Arial Black" panose="020B0A04020102020204" pitchFamily="34" charset="0"/>
              </a:rPr>
              <a:t>100,000</a:t>
            </a:r>
          </a:p>
        </p:txBody>
      </p:sp>
      <p:sp>
        <p:nvSpPr>
          <p:cNvPr id="42" name="TextBox 41">
            <a:extLst>
              <a:ext uri="{FF2B5EF4-FFF2-40B4-BE49-F238E27FC236}">
                <a16:creationId xmlns:a16="http://schemas.microsoft.com/office/drawing/2014/main" id="{77026A29-DCC0-92B3-A85E-FBE70036147E}"/>
              </a:ext>
            </a:extLst>
          </p:cNvPr>
          <p:cNvSpPr txBox="1"/>
          <p:nvPr/>
        </p:nvSpPr>
        <p:spPr>
          <a:xfrm>
            <a:off x="183767" y="6511590"/>
            <a:ext cx="6557002" cy="369332"/>
          </a:xfrm>
          <a:prstGeom prst="rect">
            <a:avLst/>
          </a:prstGeom>
          <a:noFill/>
        </p:spPr>
        <p:txBody>
          <a:bodyPr wrap="square" rtlCol="0">
            <a:spAutoFit/>
          </a:bodyPr>
          <a:lstStyle/>
          <a:p>
            <a:r>
              <a:rPr lang="en-US" dirty="0"/>
              <a:t>Source: CDC, 2025b</a:t>
            </a:r>
          </a:p>
        </p:txBody>
      </p:sp>
      <p:sp>
        <p:nvSpPr>
          <p:cNvPr id="5" name="TextBox 4">
            <a:extLst>
              <a:ext uri="{FF2B5EF4-FFF2-40B4-BE49-F238E27FC236}">
                <a16:creationId xmlns:a16="http://schemas.microsoft.com/office/drawing/2014/main" id="{56861AB2-CF5F-2BA3-5D1E-E6E377627759}"/>
              </a:ext>
            </a:extLst>
          </p:cNvPr>
          <p:cNvSpPr txBox="1"/>
          <p:nvPr/>
        </p:nvSpPr>
        <p:spPr>
          <a:xfrm>
            <a:off x="9677400" y="4461006"/>
            <a:ext cx="1653310" cy="523220"/>
          </a:xfrm>
          <a:prstGeom prst="rect">
            <a:avLst/>
          </a:prstGeom>
          <a:noFill/>
        </p:spPr>
        <p:txBody>
          <a:bodyPr wrap="square" rtlCol="0">
            <a:spAutoFit/>
          </a:bodyPr>
          <a:lstStyle/>
          <a:p>
            <a:r>
              <a:rPr lang="en-US" sz="2800" b="1"/>
              <a:t>113,290</a:t>
            </a:r>
          </a:p>
        </p:txBody>
      </p:sp>
      <p:sp>
        <p:nvSpPr>
          <p:cNvPr id="7" name="TextBox 6">
            <a:extLst>
              <a:ext uri="{FF2B5EF4-FFF2-40B4-BE49-F238E27FC236}">
                <a16:creationId xmlns:a16="http://schemas.microsoft.com/office/drawing/2014/main" id="{064B07C9-0A75-26ED-A312-EB8A3B59D21D}"/>
              </a:ext>
            </a:extLst>
          </p:cNvPr>
          <p:cNvSpPr txBox="1"/>
          <p:nvPr/>
        </p:nvSpPr>
        <p:spPr>
          <a:xfrm>
            <a:off x="9677400" y="3058369"/>
            <a:ext cx="2073165" cy="523220"/>
          </a:xfrm>
          <a:prstGeom prst="rect">
            <a:avLst/>
          </a:prstGeom>
          <a:noFill/>
        </p:spPr>
        <p:txBody>
          <a:bodyPr wrap="square" rtlCol="0">
            <a:spAutoFit/>
          </a:bodyPr>
          <a:lstStyle/>
          <a:p>
            <a:r>
              <a:rPr lang="en-US" sz="2800" b="0" i="0" dirty="0">
                <a:solidFill>
                  <a:srgbClr val="592A8A"/>
                </a:solidFill>
                <a:effectLst/>
                <a:latin typeface="Arial Black" panose="020B0A04020102020204" pitchFamily="34" charset="0"/>
                <a:cs typeface="Narkisim" panose="020B0604020202020204" pitchFamily="34" charset="-79"/>
              </a:rPr>
              <a:t>107,622</a:t>
            </a:r>
            <a:endParaRPr lang="en-US" sz="2800" dirty="0">
              <a:solidFill>
                <a:srgbClr val="592A8A"/>
              </a:solidFill>
              <a:latin typeface="Arial Black" panose="020B0A04020102020204" pitchFamily="34" charset="0"/>
              <a:cs typeface="Narkisim" panose="020B0604020202020204" pitchFamily="34" charset="-79"/>
            </a:endParaRPr>
          </a:p>
        </p:txBody>
      </p:sp>
      <p:sp>
        <p:nvSpPr>
          <p:cNvPr id="9" name="TextBox 8">
            <a:extLst>
              <a:ext uri="{FF2B5EF4-FFF2-40B4-BE49-F238E27FC236}">
                <a16:creationId xmlns:a16="http://schemas.microsoft.com/office/drawing/2014/main" id="{D260E2C1-8843-2C88-83E7-53DD7598969C}"/>
              </a:ext>
            </a:extLst>
          </p:cNvPr>
          <p:cNvSpPr txBox="1"/>
          <p:nvPr/>
        </p:nvSpPr>
        <p:spPr>
          <a:xfrm>
            <a:off x="9677400" y="3571624"/>
            <a:ext cx="3105807" cy="1292662"/>
          </a:xfrm>
          <a:prstGeom prst="rect">
            <a:avLst/>
          </a:prstGeom>
          <a:noFill/>
        </p:spPr>
        <p:txBody>
          <a:bodyPr wrap="square" rtlCol="0">
            <a:spAutoFit/>
          </a:bodyPr>
          <a:lstStyle/>
          <a:p>
            <a:r>
              <a:rPr lang="en-US" sz="2000"/>
              <a:t>45,799 suicides </a:t>
            </a:r>
            <a:r>
              <a:rPr lang="en-US" sz="1600"/>
              <a:t>(2020)</a:t>
            </a:r>
            <a:endParaRPr lang="en-US" sz="2000"/>
          </a:p>
          <a:p>
            <a:r>
              <a:rPr lang="en-US" sz="2000"/>
              <a:t>42,915 traffic deaths</a:t>
            </a:r>
          </a:p>
          <a:p>
            <a:r>
              <a:rPr lang="en-US" sz="2000" u="sng"/>
              <a:t>24,576 homicides</a:t>
            </a:r>
          </a:p>
          <a:p>
            <a:endParaRPr lang="en-US" sz="1600"/>
          </a:p>
        </p:txBody>
      </p:sp>
      <p:sp>
        <p:nvSpPr>
          <p:cNvPr id="19" name="TextBox 18">
            <a:extLst>
              <a:ext uri="{FF2B5EF4-FFF2-40B4-BE49-F238E27FC236}">
                <a16:creationId xmlns:a16="http://schemas.microsoft.com/office/drawing/2014/main" id="{2E2A4BF1-ADBF-CC7C-A443-A6B41684B7C2}"/>
              </a:ext>
            </a:extLst>
          </p:cNvPr>
          <p:cNvSpPr txBox="1"/>
          <p:nvPr/>
        </p:nvSpPr>
        <p:spPr>
          <a:xfrm>
            <a:off x="9833311" y="2285793"/>
            <a:ext cx="1533292"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u="sng">
                <a:cs typeface="Calibri"/>
              </a:rPr>
              <a:t>2021</a:t>
            </a:r>
          </a:p>
        </p:txBody>
      </p:sp>
      <p:sp>
        <p:nvSpPr>
          <p:cNvPr id="17" name="TextBox 1">
            <a:extLst>
              <a:ext uri="{FF2B5EF4-FFF2-40B4-BE49-F238E27FC236}">
                <a16:creationId xmlns:a16="http://schemas.microsoft.com/office/drawing/2014/main" id="{98264755-326B-A557-7E31-D98349164960}"/>
              </a:ext>
            </a:extLst>
          </p:cNvPr>
          <p:cNvSpPr txBox="1"/>
          <p:nvPr/>
        </p:nvSpPr>
        <p:spPr>
          <a:xfrm>
            <a:off x="5863858" y="5241381"/>
            <a:ext cx="1312126" cy="76944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400" b="1" dirty="0">
                <a:solidFill>
                  <a:srgbClr val="FF0000"/>
                </a:solidFill>
              </a:rPr>
              <a:t>32% </a:t>
            </a:r>
          </a:p>
        </p:txBody>
      </p:sp>
    </p:spTree>
    <p:extLst>
      <p:ext uri="{BB962C8B-B14F-4D97-AF65-F5344CB8AC3E}">
        <p14:creationId xmlns:p14="http://schemas.microsoft.com/office/powerpoint/2010/main" val="43405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500"/>
                                        <p:tgtEl>
                                          <p:spTgt spid="37"/>
                                        </p:tgtEl>
                                      </p:cBhvr>
                                    </p:animEffect>
                                  </p:childTnLst>
                                </p:cTn>
                              </p:par>
                              <p:par>
                                <p:cTn id="12" presetID="10" presetClass="entr" presetSubtype="0" fill="hold" nodeType="with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fade">
                                      <p:cBhvr>
                                        <p:cTn id="14" dur="500"/>
                                        <p:tgtEl>
                                          <p:spTgt spid="38"/>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1000"/>
                                        <p:tgtEl>
                                          <p:spTgt spid="41"/>
                                        </p:tgtEl>
                                      </p:cBhvr>
                                    </p:animEffect>
                                    <p:anim calcmode="lin" valueType="num">
                                      <p:cBhvr>
                                        <p:cTn id="24" dur="1000" fill="hold"/>
                                        <p:tgtEl>
                                          <p:spTgt spid="41"/>
                                        </p:tgtEl>
                                        <p:attrNameLst>
                                          <p:attrName>ppt_x</p:attrName>
                                        </p:attrNameLst>
                                      </p:cBhvr>
                                      <p:tavLst>
                                        <p:tav tm="0">
                                          <p:val>
                                            <p:strVal val="#ppt_x"/>
                                          </p:val>
                                        </p:tav>
                                        <p:tav tm="100000">
                                          <p:val>
                                            <p:strVal val="#ppt_x"/>
                                          </p:val>
                                        </p:tav>
                                      </p:tavLst>
                                    </p:anim>
                                    <p:anim calcmode="lin" valueType="num">
                                      <p:cBhvr>
                                        <p:cTn id="25"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1" grpId="0" animBg="1"/>
      <p:bldP spid="5" grpId="0"/>
      <p:bldP spid="7" grpId="0"/>
      <p:bldP spid="9" grpId="0"/>
      <p:bldP spid="19" grpId="0"/>
      <p:bldP spid="1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FCB84-6928-4B87-CF83-C76AD39FBE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A9363D-BCDD-238C-31F6-FB3036345B45}"/>
              </a:ext>
            </a:extLst>
          </p:cNvPr>
          <p:cNvSpPr>
            <a:spLocks noGrp="1"/>
          </p:cNvSpPr>
          <p:nvPr>
            <p:ph type="title"/>
          </p:nvPr>
        </p:nvSpPr>
        <p:spPr/>
        <p:txBody>
          <a:bodyPr/>
          <a:lstStyle/>
          <a:p>
            <a:pPr algn="ctr">
              <a:spcBef>
                <a:spcPts val="1000"/>
              </a:spcBef>
            </a:pPr>
            <a:r>
              <a:rPr lang="en-US" b="1">
                <a:solidFill>
                  <a:srgbClr val="592A8A"/>
                </a:solidFill>
              </a:rPr>
              <a:t>Select References </a:t>
            </a:r>
          </a:p>
        </p:txBody>
      </p:sp>
      <p:sp>
        <p:nvSpPr>
          <p:cNvPr id="3" name="Content Placeholder 2">
            <a:extLst>
              <a:ext uri="{FF2B5EF4-FFF2-40B4-BE49-F238E27FC236}">
                <a16:creationId xmlns:a16="http://schemas.microsoft.com/office/drawing/2014/main" id="{CAEB316D-D3A1-06FC-2D37-F998BD93B272}"/>
              </a:ext>
            </a:extLst>
          </p:cNvPr>
          <p:cNvSpPr>
            <a:spLocks noGrp="1"/>
          </p:cNvSpPr>
          <p:nvPr>
            <p:ph idx="1"/>
          </p:nvPr>
        </p:nvSpPr>
        <p:spPr>
          <a:xfrm>
            <a:off x="609600" y="1381888"/>
            <a:ext cx="10515600" cy="4787075"/>
          </a:xfrm>
        </p:spPr>
        <p:txBody>
          <a:bodyPr>
            <a:noAutofit/>
          </a:bodyPr>
          <a:lstStyle/>
          <a:p>
            <a:pPr marL="0" lvl="0" indent="0">
              <a:buNone/>
            </a:pPr>
            <a:r>
              <a:rPr lang="en-US" sz="1000"/>
              <a:t>North Carolina Department of Health and Human Services (NCDHHS). (2025). </a:t>
            </a:r>
            <a:r>
              <a:rPr lang="en-US" sz="1000" i="1"/>
              <a:t>North Carolina 2018-2020 maternal mortality review report: August 2025. </a:t>
            </a:r>
            <a:r>
              <a:rPr lang="en-US" sz="1000">
                <a:hlinkClick r:id="rId3"/>
              </a:rPr>
              <a:t>https://www.dph.ncdhhs.gov/women-infant-and-community-wellness/mmrcreportwebpdf/open</a:t>
            </a:r>
            <a:endParaRPr lang="en-US" sz="1000"/>
          </a:p>
          <a:p>
            <a:pPr marL="0" lvl="0" indent="0">
              <a:buNone/>
            </a:pPr>
            <a:r>
              <a:rPr lang="en-US" sz="1000"/>
              <a:t>North Carolina Department of Health and Human Services (NCDHHS). (2023). </a:t>
            </a:r>
            <a:r>
              <a:rPr lang="en-US" sz="1000" i="1"/>
              <a:t>NC Safer Syringe Initiative Annual Report, 2022-2023</a:t>
            </a:r>
            <a:r>
              <a:rPr lang="en-US" sz="1000"/>
              <a:t>. </a:t>
            </a:r>
            <a:r>
              <a:rPr lang="en-US" sz="1000" u="sng">
                <a:hlinkClick r:id="rId4"/>
              </a:rPr>
              <a:t>https://www.ncdhhs.gov/nc-safer-syringe-initiative-annual-report-2022-2023/download?attachment</a:t>
            </a:r>
            <a:endParaRPr lang="en-US" sz="1000"/>
          </a:p>
          <a:p>
            <a:pPr marL="0" lvl="0" indent="0">
              <a:buNone/>
            </a:pPr>
            <a:r>
              <a:rPr lang="en-US" sz="1000"/>
              <a:t>North Carolina Department of Health and Human Services (NCDHHS). (2025). </a:t>
            </a:r>
            <a:r>
              <a:rPr lang="en-US" sz="1000" i="1"/>
              <a:t>Syringe services program in North Carolina.</a:t>
            </a:r>
            <a:r>
              <a:rPr lang="en-US" sz="1000"/>
              <a:t> </a:t>
            </a:r>
            <a:r>
              <a:rPr lang="en-US" sz="1000" u="sng">
                <a:hlinkClick r:id="rId5"/>
              </a:rPr>
              <a:t>https://www.ncdhhs.gov/divisions/public-health/north-carolina-safer-syringe-initiative/syringe-services-program-north-carolina</a:t>
            </a:r>
            <a:endParaRPr lang="en-US" sz="1000"/>
          </a:p>
          <a:p>
            <a:pPr marL="0" lvl="0" indent="0">
              <a:buNone/>
            </a:pPr>
            <a:r>
              <a:rPr lang="en-US" sz="1000"/>
              <a:t>Olsen, Y., &amp; Sharfstein, J. M. (2014). Confronting the stigma of opioid use disorder—and its treatment. </a:t>
            </a:r>
            <a:r>
              <a:rPr lang="en-US" sz="1000" i="1"/>
              <a:t>JAMA, 311</a:t>
            </a:r>
            <a:r>
              <a:rPr lang="en-US" sz="1000"/>
              <a:t>(14), 1393–1394. </a:t>
            </a:r>
            <a:r>
              <a:rPr lang="en-US" sz="1000" u="sng">
                <a:hlinkClick r:id="rId6"/>
              </a:rPr>
              <a:t>https://doi.org/10.1001/jama.2014.2147</a:t>
            </a:r>
            <a:endParaRPr lang="en-US" sz="1000"/>
          </a:p>
          <a:p>
            <a:pPr marL="0" lvl="0" indent="0">
              <a:buNone/>
            </a:pPr>
            <a:r>
              <a:rPr lang="en-US" sz="1000"/>
              <a:t>Ordean, A., Kahan, M., Graves, L., Abrahams, R., &amp; Boyajian, T. (2013). Integrated care for pregnant women on methadone maintenance treatment. </a:t>
            </a:r>
            <a:r>
              <a:rPr lang="en-US" sz="1000" i="1"/>
              <a:t>Canadian Family Physician, 59</a:t>
            </a:r>
            <a:r>
              <a:rPr lang="en-US" sz="1000"/>
              <a:t>(10), e462–e469. </a:t>
            </a:r>
            <a:r>
              <a:rPr lang="en-US" sz="1000" u="sng">
                <a:hlinkClick r:id="rId7"/>
              </a:rPr>
              <a:t>https://www.ncbi.nlm.nih.gov/pmc/articles/PMC3796993/</a:t>
            </a:r>
            <a:endParaRPr lang="en-US" sz="1000"/>
          </a:p>
          <a:p>
            <a:pPr marL="0" lvl="0" indent="0">
              <a:buNone/>
            </a:pPr>
            <a:r>
              <a:rPr lang="en-US" sz="1000"/>
              <a:t>Patton, E. W., Saia, K., &amp; Stein, M. D. (2021). Integrated substance use and prenatal care delivery in the era of COVID‑19. </a:t>
            </a:r>
            <a:r>
              <a:rPr lang="en-US" sz="1000" i="1"/>
              <a:t>Journal of Substance Abuse Treatment, 124</a:t>
            </a:r>
            <a:r>
              <a:rPr lang="en-US" sz="1000"/>
              <a:t>, 108273. </a:t>
            </a:r>
            <a:r>
              <a:rPr lang="en-US" sz="1000" u="sng">
                <a:hlinkClick r:id="rId8"/>
              </a:rPr>
              <a:t>https://doi.org/10.1016/j.jsat.2020.108273</a:t>
            </a:r>
            <a:endParaRPr lang="en-US" sz="1000"/>
          </a:p>
          <a:p>
            <a:pPr marL="0" lvl="0" indent="0">
              <a:buNone/>
            </a:pPr>
            <a:r>
              <a:rPr lang="en-US" sz="1000"/>
              <a:t>Peters, W., Guille, C., &amp; Mittal, L. (2019). Substance Use Disorders in Women. In M. A. O’Neal (Ed.), Neurology and Psychiatry of Women (pp. 103-113). Springer. </a:t>
            </a:r>
            <a:r>
              <a:rPr lang="en-US" sz="1000" u="sng">
                <a:hlinkClick r:id="rId9"/>
              </a:rPr>
              <a:t>https://doi.org/10.1007/978-3-030-04245-5</a:t>
            </a:r>
            <a:endParaRPr lang="en-US" sz="1000"/>
          </a:p>
          <a:p>
            <a:pPr marL="0" lvl="0" indent="0">
              <a:buNone/>
            </a:pPr>
            <a:r>
              <a:rPr lang="en-US" sz="1000"/>
              <a:t>Quick‑Graham, L., Jones, B., Moore‑Patterson, R., &amp; Sheffield‑Abdullah, K. (2023). A closer look at preventable pregnancy‑associated deaths due to opioid overdose in North Carolina. </a:t>
            </a:r>
            <a:r>
              <a:rPr lang="en-US" sz="1000" i="1"/>
              <a:t>North Carolina Medical Journal, 84</a:t>
            </a:r>
            <a:r>
              <a:rPr lang="en-US" sz="1000"/>
              <a:t>(1). </a:t>
            </a:r>
            <a:r>
              <a:rPr lang="en-US" sz="1000" u="sng">
                <a:hlinkClick r:id="rId10"/>
              </a:rPr>
              <a:t>https://doi.org/10.18043/001c.6778</a:t>
            </a:r>
            <a:endParaRPr lang="en-US" sz="1000"/>
          </a:p>
          <a:p>
            <a:pPr marL="0" lvl="0" indent="0">
              <a:buNone/>
            </a:pPr>
            <a:r>
              <a:rPr lang="en-US" sz="1000"/>
              <a:t>Rao, T., &amp; Lattimore, A. (2021). Exploring urban‑rural disparities in accessing treatment for opioid use disorder. </a:t>
            </a:r>
            <a:r>
              <a:rPr lang="en-US" sz="1000" i="1"/>
              <a:t>American Institutes for Research.</a:t>
            </a:r>
            <a:r>
              <a:rPr lang="en-US" sz="1000"/>
              <a:t> Retrieved April 8, 2024, from </a:t>
            </a:r>
            <a:r>
              <a:rPr lang="en-US" sz="1000" u="sng">
                <a:hlinkClick r:id="rId11"/>
              </a:rPr>
              <a:t>https://www.air.org/resource/equity-focus/exploring-urban-rural-disparities-accessing-treatment-opioid-use-disorder</a:t>
            </a:r>
            <a:endParaRPr lang="en-US" sz="1000"/>
          </a:p>
          <a:p>
            <a:pPr marL="0" lvl="0" indent="0">
              <a:buNone/>
            </a:pPr>
            <a:r>
              <a:rPr lang="en-US" sz="1000"/>
              <a:t>Reed, M. K., Guth, A., Salcedo, V. J., Hom, J. K., &amp; Rising, K. L. (2022). “You can’t go wrong being safe”: Motivations, patterns, and context surrounding use of fentanyl test strips for heroin and other drugs. </a:t>
            </a:r>
            <a:r>
              <a:rPr lang="en-US" sz="1000" i="1"/>
              <a:t>The International Journal of Drug Policy</a:t>
            </a:r>
            <a:r>
              <a:rPr lang="en-US" sz="1000"/>
              <a:t>, </a:t>
            </a:r>
            <a:r>
              <a:rPr lang="en-US" sz="1000" i="1"/>
              <a:t>103</a:t>
            </a:r>
            <a:r>
              <a:rPr lang="en-US" sz="1000"/>
              <a:t>, 103643. </a:t>
            </a:r>
            <a:r>
              <a:rPr lang="en-US" sz="1000" u="sng">
                <a:hlinkClick r:id="rId12"/>
              </a:rPr>
              <a:t>https://doi.org/10.1016/j.drugpo.2022.103643</a:t>
            </a:r>
            <a:endParaRPr lang="en-US" sz="1000"/>
          </a:p>
          <a:p>
            <a:pPr marL="0" indent="0">
              <a:buNone/>
            </a:pPr>
            <a:r>
              <a:rPr lang="en-US" sz="1000"/>
              <a:t>Richelle, L., </a:t>
            </a:r>
            <a:r>
              <a:rPr lang="en-US" sz="1000" err="1"/>
              <a:t>Dramaix-Wilmit</a:t>
            </a:r>
            <a:r>
              <a:rPr lang="en-US" sz="1000"/>
              <a:t>, M., Roland, M., &amp; </a:t>
            </a:r>
            <a:r>
              <a:rPr lang="en-US" sz="1000" err="1"/>
              <a:t>Kacenelenbogen</a:t>
            </a:r>
            <a:r>
              <a:rPr lang="en-US" sz="1000"/>
              <a:t>, N. (2022). Factors influencing medical students’ attitudes towards substance use during pregnancy. </a:t>
            </a:r>
            <a:r>
              <a:rPr lang="en-US" sz="1000" i="1"/>
              <a:t>BMC Medical Education, 22, 335.</a:t>
            </a:r>
            <a:r>
              <a:rPr lang="en-US" sz="1000"/>
              <a:t> </a:t>
            </a:r>
            <a:r>
              <a:rPr lang="en-US" sz="1000">
                <a:hlinkClick r:id="rId13"/>
              </a:rPr>
              <a:t>https://pmc.ncbi.nlm.nih.gov/articles/PMC9060417/</a:t>
            </a:r>
            <a:endParaRPr lang="en-US" sz="1000"/>
          </a:p>
          <a:p>
            <a:pPr marL="0" lvl="0" indent="0">
              <a:buNone/>
            </a:pPr>
            <a:r>
              <a:rPr lang="en-US" sz="1000"/>
              <a:t>Rosenblatt, R. A., </a:t>
            </a:r>
            <a:r>
              <a:rPr lang="en-US" sz="1000" err="1"/>
              <a:t>Andrilla</a:t>
            </a:r>
            <a:r>
              <a:rPr lang="en-US" sz="1000"/>
              <a:t>, H. A., Catlin, M., &amp; Larson, E. H. (2015). Geographic and specialty distribution of US physicians trained to treat opioid use disorder. </a:t>
            </a:r>
            <a:r>
              <a:rPr lang="en-US" sz="1000" i="1"/>
              <a:t>Annals of Family Medicine, 13</a:t>
            </a:r>
            <a:r>
              <a:rPr lang="en-US" sz="1000"/>
              <a:t>(1), 23-26. </a:t>
            </a:r>
            <a:r>
              <a:rPr lang="en-US" sz="1000" u="sng">
                <a:hlinkClick r:id="rId14"/>
              </a:rPr>
              <a:t>https://www.annfammed.org/content/13/1/23</a:t>
            </a:r>
            <a:endParaRPr lang="en-US" sz="1000"/>
          </a:p>
        </p:txBody>
      </p:sp>
    </p:spTree>
    <p:extLst>
      <p:ext uri="{BB962C8B-B14F-4D97-AF65-F5344CB8AC3E}">
        <p14:creationId xmlns:p14="http://schemas.microsoft.com/office/powerpoint/2010/main" val="39607813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11A90-AFA2-F214-9E48-5C6F41C3A3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1B4AE4-8029-F46A-F987-181C4CD6150A}"/>
              </a:ext>
            </a:extLst>
          </p:cNvPr>
          <p:cNvSpPr>
            <a:spLocks noGrp="1"/>
          </p:cNvSpPr>
          <p:nvPr>
            <p:ph type="title"/>
          </p:nvPr>
        </p:nvSpPr>
        <p:spPr/>
        <p:txBody>
          <a:bodyPr/>
          <a:lstStyle/>
          <a:p>
            <a:pPr algn="ctr">
              <a:spcBef>
                <a:spcPts val="1000"/>
              </a:spcBef>
            </a:pPr>
            <a:r>
              <a:rPr lang="en-US" b="1">
                <a:solidFill>
                  <a:srgbClr val="592A8A"/>
                </a:solidFill>
              </a:rPr>
              <a:t>Select References</a:t>
            </a:r>
          </a:p>
        </p:txBody>
      </p:sp>
      <p:sp>
        <p:nvSpPr>
          <p:cNvPr id="3" name="Content Placeholder 2">
            <a:extLst>
              <a:ext uri="{FF2B5EF4-FFF2-40B4-BE49-F238E27FC236}">
                <a16:creationId xmlns:a16="http://schemas.microsoft.com/office/drawing/2014/main" id="{A268854F-A114-4686-AC3E-3480DA31E6C2}"/>
              </a:ext>
            </a:extLst>
          </p:cNvPr>
          <p:cNvSpPr>
            <a:spLocks noGrp="1"/>
          </p:cNvSpPr>
          <p:nvPr>
            <p:ph idx="1"/>
          </p:nvPr>
        </p:nvSpPr>
        <p:spPr>
          <a:xfrm>
            <a:off x="838200" y="1498675"/>
            <a:ext cx="10515600" cy="4787075"/>
          </a:xfrm>
        </p:spPr>
        <p:txBody>
          <a:bodyPr>
            <a:noAutofit/>
          </a:bodyPr>
          <a:lstStyle/>
          <a:p>
            <a:pPr marL="0" lvl="0" indent="0">
              <a:buNone/>
            </a:pPr>
            <a:r>
              <a:rPr lang="en-US" sz="1000"/>
              <a:t>Santo, T., Clark, B., Hickman, M., </a:t>
            </a:r>
            <a:r>
              <a:rPr lang="en-US" sz="1000" err="1"/>
              <a:t>Grebely</a:t>
            </a:r>
            <a:r>
              <a:rPr lang="en-US" sz="1000"/>
              <a:t>, J., Campbell, G., Sordo, L., Chen, A., Tran, L. T., Bharat, C., </a:t>
            </a:r>
            <a:r>
              <a:rPr lang="en-US" sz="1000" err="1"/>
              <a:t>Padmanathan</a:t>
            </a:r>
            <a:r>
              <a:rPr lang="en-US" sz="1000"/>
              <a:t>, P., Cousins, G., Dupouy, J., Kelty, E., Muga, R., </a:t>
            </a:r>
            <a:r>
              <a:rPr lang="en-US" sz="1000" err="1"/>
              <a:t>Nosyk</a:t>
            </a:r>
            <a:r>
              <a:rPr lang="en-US" sz="1000"/>
              <a:t>, B., Min, J., </a:t>
            </a:r>
            <a:r>
              <a:rPr lang="en-US" sz="1000" err="1"/>
              <a:t>Pavarin</a:t>
            </a:r>
            <a:r>
              <a:rPr lang="en-US" sz="1000"/>
              <a:t>, R., Farrell, M., &amp; Degenhardt, L. (2021). Association of opioid agonist treatment with all-cause mortality and specific causes of death among people with opioid dependence: A systematic review and meta-analysis.</a:t>
            </a:r>
            <a:r>
              <a:rPr lang="en-US" sz="1000" i="1"/>
              <a:t> JAMA Psychiatry (Chicago, Ill.), 78</a:t>
            </a:r>
            <a:r>
              <a:rPr lang="en-US" sz="1000"/>
              <a:t>(9), 979-993. </a:t>
            </a:r>
            <a:r>
              <a:rPr lang="en-US" sz="1000" u="sng">
                <a:hlinkClick r:id="rId3"/>
              </a:rPr>
              <a:t>https://doi.org/10.1001/jamapsychiatry.2021.0976</a:t>
            </a:r>
            <a:endParaRPr lang="en-US" sz="1000"/>
          </a:p>
          <a:p>
            <a:pPr marL="0" lvl="0" indent="0">
              <a:buNone/>
            </a:pPr>
            <a:r>
              <a:rPr lang="en-US" sz="1000"/>
              <a:t>Santoro, T. N., &amp; Santoro, J. D. (2018). Racial bias in the US opioid epidemic: A review of the history of systemic bias and implications for care. </a:t>
            </a:r>
            <a:r>
              <a:rPr lang="en-US" sz="1000" i="1" err="1"/>
              <a:t>Cureus</a:t>
            </a:r>
            <a:r>
              <a:rPr lang="en-US" sz="1000" i="1"/>
              <a:t>, 10</a:t>
            </a:r>
            <a:r>
              <a:rPr lang="en-US" sz="1000"/>
              <a:t>(12), e3733. </a:t>
            </a:r>
            <a:r>
              <a:rPr lang="en-US" sz="1000" u="sng">
                <a:hlinkClick r:id="rId4"/>
              </a:rPr>
              <a:t>https://doi.org/10.7759/cureus.3733</a:t>
            </a:r>
            <a:endParaRPr lang="en-US" sz="1000"/>
          </a:p>
          <a:p>
            <a:pPr marL="0" lvl="0" indent="0">
              <a:buNone/>
            </a:pPr>
            <a:r>
              <a:rPr lang="en-US" sz="1000"/>
              <a:t>Schiff, D. M., Nielsen, T., </a:t>
            </a:r>
            <a:r>
              <a:rPr lang="en-US" sz="1000" err="1"/>
              <a:t>Terplan</a:t>
            </a:r>
            <a:r>
              <a:rPr lang="en-US" sz="1000"/>
              <a:t>, M., Hood, M., Bernson, D., Diop, H., </a:t>
            </a:r>
            <a:r>
              <a:rPr lang="en-US" sz="1000" err="1"/>
              <a:t>Bharel</a:t>
            </a:r>
            <a:r>
              <a:rPr lang="en-US" sz="1000"/>
              <a:t>, M., Wilens, T. E., LaRochelle, M., Walley, A. Y., &amp; Land, T. (2018). Fatal and nonfatal overdose among pregnant and postpartum women in Massachusetts. </a:t>
            </a:r>
            <a:r>
              <a:rPr lang="en-US" sz="1000" i="1"/>
              <a:t>Obstetrics &amp; Gynecology 132</a:t>
            </a:r>
            <a:r>
              <a:rPr lang="en-US" sz="1000"/>
              <a:t> (2), 466-474. </a:t>
            </a:r>
            <a:r>
              <a:rPr lang="en-US" sz="1000" u="sng">
                <a:hlinkClick r:id="rId5"/>
              </a:rPr>
              <a:t>https://journals.lww.com/greenjournal/Abstract/2018/08000/Fatal_and_Nonfatal_Overdose_Among_Pregnant_and.26.aspx</a:t>
            </a:r>
            <a:endParaRPr lang="en-US" sz="1000"/>
          </a:p>
          <a:p>
            <a:pPr marL="0" lvl="0" indent="0">
              <a:buNone/>
            </a:pPr>
            <a:r>
              <a:rPr lang="en-US" sz="1000"/>
              <a:t>Smid, M. C., Stone, N. M., Baksh, L., Debbink, M. P., Einerson, B. D., Varner, M. W., Gordon, A. J., &amp; Clark, E. A. S. (2019). Pregnancy‑associated death in Utah: Contribution of drug‑induced deaths. </a:t>
            </a:r>
            <a:r>
              <a:rPr lang="en-US" sz="1000" i="1"/>
              <a:t>Obstetrics &amp; Gynecology, 133</a:t>
            </a:r>
            <a:r>
              <a:rPr lang="en-US" sz="1000"/>
              <a:t>(6), 1131–1140. https://doi.org/10.1097/AOG.0000000000003279</a:t>
            </a:r>
          </a:p>
          <a:p>
            <a:pPr marL="0" lvl="0" indent="0">
              <a:buNone/>
            </a:pPr>
            <a:r>
              <a:rPr lang="en-US" sz="1000"/>
              <a:t>Smyth BP, Barry J, Keenan E, &amp; </a:t>
            </a:r>
            <a:r>
              <a:rPr lang="en-US" sz="1000" err="1"/>
              <a:t>Ducray</a:t>
            </a:r>
            <a:r>
              <a:rPr lang="en-US" sz="1000"/>
              <a:t> K. Lapse and relapse following inpatient treatment of opiate dependence. Irish Medical Journal. 2010 Jun;103(6):176-9. PMID: 20669601</a:t>
            </a:r>
          </a:p>
          <a:p>
            <a:pPr marL="0" lvl="0" indent="0">
              <a:buNone/>
            </a:pPr>
            <a:r>
              <a:rPr lang="en-US" sz="1000"/>
              <a:t>Suarez, E.A., Huybrechts, K.F., Straub, L., Hernandez-Diaz, S., Creanga, A.A., Connery, H. S., Gray, K. J., Vine, S. M., Jones, H. E., &amp; Bateman, B. T. (2023). Postpartum Opioid-Related Mortality in Patients With Public Insurance. </a:t>
            </a:r>
            <a:r>
              <a:rPr lang="en-US" sz="1000" i="1"/>
              <a:t>Obstetrics &amp; Gynecology 141</a:t>
            </a:r>
            <a:r>
              <a:rPr lang="en-US" sz="1000"/>
              <a:t>(4):p 657-665. </a:t>
            </a:r>
            <a:r>
              <a:rPr lang="en-US" sz="1000" u="sng">
                <a:hlinkClick r:id="rId6"/>
              </a:rPr>
              <a:t>https://pubmed.ncbi.nlm.nih.gov/36897177/</a:t>
            </a:r>
            <a:endParaRPr lang="en-US" sz="1000"/>
          </a:p>
          <a:p>
            <a:pPr marL="0" lvl="0" indent="0">
              <a:buNone/>
            </a:pPr>
            <a:r>
              <a:rPr lang="en-US" sz="1000"/>
              <a:t>Substance Abuse and Mental Health Services Administration (SAMHSA). (n.d.-a). </a:t>
            </a:r>
            <a:r>
              <a:rPr lang="en-US" sz="1000" i="1"/>
              <a:t>Clinical guidance for treating pregnant and parenting women with opioid use disorder and their infants.</a:t>
            </a:r>
            <a:r>
              <a:rPr lang="en-US" sz="1000"/>
              <a:t> Retrieved January 24, 2024, from </a:t>
            </a:r>
            <a:r>
              <a:rPr lang="en-US" sz="1000" u="sng">
                <a:hlinkClick r:id="rId7"/>
              </a:rPr>
              <a:t>https://store.samhsa.gov/product/clinical-guidance‑treating‑pregnant‑and‑parenting‑women‑opioid‑use‑disorder‑and‑their</a:t>
            </a:r>
            <a:endParaRPr lang="en-US" sz="1000"/>
          </a:p>
          <a:p>
            <a:pPr marL="0" lvl="0" indent="0">
              <a:buNone/>
            </a:pPr>
            <a:r>
              <a:rPr lang="en-US" sz="1000"/>
              <a:t>Substance Abuse and Mental Health Services Administration (SAMHSA). (n.d.-b). </a:t>
            </a:r>
            <a:r>
              <a:rPr lang="en-US" sz="1000" i="1"/>
              <a:t>A collaborative approach to the treatment of pregnant women with opioid use disorders.</a:t>
            </a:r>
            <a:r>
              <a:rPr lang="en-US" sz="1000"/>
              <a:t> Retrieved January 23, 2024, from </a:t>
            </a:r>
            <a:r>
              <a:rPr lang="en-US" sz="1000" u="sng">
                <a:hlinkClick r:id="rId8"/>
              </a:rPr>
              <a:t>https://store.samhsa.gov/product/collaborative-approach-treatment-pregnant-women-opioid-use-disorders/sma16-4978</a:t>
            </a:r>
            <a:endParaRPr lang="en-US" sz="1000"/>
          </a:p>
          <a:p>
            <a:pPr marL="0" lvl="0" indent="0">
              <a:buNone/>
            </a:pPr>
            <a:r>
              <a:rPr lang="en-US" sz="1000"/>
              <a:t>Substance Abuse and Mental Health Services Administration. (n.d.-c). </a:t>
            </a:r>
            <a:r>
              <a:rPr lang="en-US" sz="1000" i="1"/>
              <a:t>Buprenorphine treatment practitioner locator.</a:t>
            </a:r>
            <a:r>
              <a:rPr lang="en-US" sz="1000"/>
              <a:t> Retrieved April 15, 2024, from </a:t>
            </a:r>
            <a:r>
              <a:rPr lang="en-US" sz="1000" u="sng">
                <a:hlinkClick r:id="rId9"/>
              </a:rPr>
              <a:t>https://www.samhsa.gov/medication-assisted-treatment/find-treatment/treatment-practitioner-locator</a:t>
            </a:r>
            <a:endParaRPr lang="en-US" sz="1000"/>
          </a:p>
          <a:p>
            <a:pPr marL="0" lvl="0" indent="0">
              <a:buNone/>
            </a:pPr>
            <a:r>
              <a:rPr lang="en-US" sz="1000"/>
              <a:t>Substance Abuse and Mental Health Services Administration. (n.d.-d). </a:t>
            </a:r>
            <a:r>
              <a:rPr lang="en-US" sz="1000" i="1"/>
              <a:t>Opioid treatment program locator.</a:t>
            </a:r>
            <a:r>
              <a:rPr lang="en-US" sz="1000"/>
              <a:t> Retrieved April 15, 2024, from </a:t>
            </a:r>
            <a:r>
              <a:rPr lang="en-US" sz="1000" u="sng">
                <a:hlinkClick r:id="rId10"/>
              </a:rPr>
              <a:t>https://dpt2.samhsa.gov/treatment/</a:t>
            </a:r>
            <a:endParaRPr lang="en-US" sz="1000"/>
          </a:p>
          <a:p>
            <a:pPr marL="0" lvl="0" indent="0">
              <a:buNone/>
            </a:pPr>
            <a:r>
              <a:rPr lang="en-US" sz="1000"/>
              <a:t>Substance Abuse and Mental Health Services Administration (SAMHSA). (2014). </a:t>
            </a:r>
            <a:r>
              <a:rPr lang="en-US" sz="1000" i="1"/>
              <a:t>Results from the 2013 National Survey on Drug Use and Health: Summary of national findings</a:t>
            </a:r>
            <a:r>
              <a:rPr lang="en-US" sz="1000"/>
              <a:t>. (NSDUH Series H‑48, HHS Publication No. (SMA) 14‑4863). </a:t>
            </a:r>
          </a:p>
        </p:txBody>
      </p:sp>
    </p:spTree>
    <p:extLst>
      <p:ext uri="{BB962C8B-B14F-4D97-AF65-F5344CB8AC3E}">
        <p14:creationId xmlns:p14="http://schemas.microsoft.com/office/powerpoint/2010/main" val="2558632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aph of a number of deaths&#10;&#10;AI-generated content may be incorrect.">
            <a:extLst>
              <a:ext uri="{FF2B5EF4-FFF2-40B4-BE49-F238E27FC236}">
                <a16:creationId xmlns:a16="http://schemas.microsoft.com/office/drawing/2014/main" id="{A484DC32-230D-1A71-3AB7-2378E36B1491}"/>
              </a:ext>
            </a:extLst>
          </p:cNvPr>
          <p:cNvPicPr>
            <a:picLocks noChangeAspect="1"/>
          </p:cNvPicPr>
          <p:nvPr/>
        </p:nvPicPr>
        <p:blipFill>
          <a:blip r:embed="rId3"/>
          <a:stretch>
            <a:fillRect/>
          </a:stretch>
        </p:blipFill>
        <p:spPr>
          <a:xfrm>
            <a:off x="248334" y="599028"/>
            <a:ext cx="9973123" cy="5897793"/>
          </a:xfrm>
          <a:prstGeom prst="rect">
            <a:avLst/>
          </a:prstGeom>
        </p:spPr>
      </p:pic>
      <p:sp>
        <p:nvSpPr>
          <p:cNvPr id="6" name="Arrow: Left 5">
            <a:extLst>
              <a:ext uri="{FF2B5EF4-FFF2-40B4-BE49-F238E27FC236}">
                <a16:creationId xmlns:a16="http://schemas.microsoft.com/office/drawing/2014/main" id="{81134683-6C89-7FE9-8A24-EA6EBB4A760C}"/>
              </a:ext>
            </a:extLst>
          </p:cNvPr>
          <p:cNvSpPr/>
          <p:nvPr/>
        </p:nvSpPr>
        <p:spPr>
          <a:xfrm>
            <a:off x="8396728" y="3374167"/>
            <a:ext cx="1065865" cy="560981"/>
          </a:xfrm>
          <a:prstGeom prst="leftArrow">
            <a:avLst/>
          </a:prstGeom>
          <a:solidFill>
            <a:srgbClr val="592A8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10A24D1-A489-181B-0210-6B9FF1436E65}"/>
              </a:ext>
            </a:extLst>
          </p:cNvPr>
          <p:cNvSpPr txBox="1"/>
          <p:nvPr/>
        </p:nvSpPr>
        <p:spPr>
          <a:xfrm>
            <a:off x="9563881" y="4205461"/>
            <a:ext cx="2223418" cy="800219"/>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2800" dirty="0">
                <a:solidFill>
                  <a:srgbClr val="002060"/>
                </a:solidFill>
                <a:latin typeface="Arial Black"/>
                <a:cs typeface="Calibri"/>
              </a:rPr>
              <a:t>22%</a:t>
            </a:r>
            <a:r>
              <a:rPr lang="en-US" dirty="0">
                <a:solidFill>
                  <a:srgbClr val="002060"/>
                </a:solidFill>
                <a:latin typeface="Arial Black"/>
                <a:cs typeface="Calibri"/>
              </a:rPr>
              <a:t> DECREASE</a:t>
            </a:r>
          </a:p>
        </p:txBody>
      </p:sp>
      <p:sp>
        <p:nvSpPr>
          <p:cNvPr id="9" name="TextBox 8">
            <a:extLst>
              <a:ext uri="{FF2B5EF4-FFF2-40B4-BE49-F238E27FC236}">
                <a16:creationId xmlns:a16="http://schemas.microsoft.com/office/drawing/2014/main" id="{CEE0F7CE-973C-3F30-007E-37FD53732453}"/>
              </a:ext>
            </a:extLst>
          </p:cNvPr>
          <p:cNvSpPr txBox="1"/>
          <p:nvPr/>
        </p:nvSpPr>
        <p:spPr>
          <a:xfrm>
            <a:off x="9302019" y="3162078"/>
            <a:ext cx="2749289" cy="769441"/>
          </a:xfrm>
          <a:prstGeom prst="rect">
            <a:avLst/>
          </a:prstGeom>
          <a:solidFill>
            <a:schemeClr val="accent5">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lIns="91440" tIns="45720" rIns="91440" bIns="45720" rtlCol="0" anchor="t">
            <a:spAutoFit/>
          </a:bodyPr>
          <a:lstStyle/>
          <a:p>
            <a:pPr algn="ctr"/>
            <a:r>
              <a:rPr lang="en-US" sz="4400" dirty="0">
                <a:solidFill>
                  <a:srgbClr val="592A8A"/>
                </a:solidFill>
                <a:latin typeface="Arial Black"/>
                <a:cs typeface="Narkisim"/>
              </a:rPr>
              <a:t>~87,000</a:t>
            </a:r>
          </a:p>
        </p:txBody>
      </p:sp>
      <p:sp>
        <p:nvSpPr>
          <p:cNvPr id="3" name="TextBox 2">
            <a:extLst>
              <a:ext uri="{FF2B5EF4-FFF2-40B4-BE49-F238E27FC236}">
                <a16:creationId xmlns:a16="http://schemas.microsoft.com/office/drawing/2014/main" id="{75F66D4E-1296-F8FC-1F51-479EA1E0E3CC}"/>
              </a:ext>
            </a:extLst>
          </p:cNvPr>
          <p:cNvSpPr txBox="1"/>
          <p:nvPr/>
        </p:nvSpPr>
        <p:spPr>
          <a:xfrm>
            <a:off x="183767" y="6511590"/>
            <a:ext cx="6557002" cy="369332"/>
          </a:xfrm>
          <a:prstGeom prst="rect">
            <a:avLst/>
          </a:prstGeom>
          <a:noFill/>
        </p:spPr>
        <p:txBody>
          <a:bodyPr wrap="square" rtlCol="0">
            <a:spAutoFit/>
          </a:bodyPr>
          <a:lstStyle/>
          <a:p>
            <a:r>
              <a:rPr lang="en-US" dirty="0"/>
              <a:t>Source: CDC, 2025b</a:t>
            </a:r>
          </a:p>
        </p:txBody>
      </p:sp>
    </p:spTree>
    <p:extLst>
      <p:ext uri="{BB962C8B-B14F-4D97-AF65-F5344CB8AC3E}">
        <p14:creationId xmlns:p14="http://schemas.microsoft.com/office/powerpoint/2010/main" val="2276245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080D0-2302-F58D-2571-3335C314EFA5}"/>
              </a:ext>
            </a:extLst>
          </p:cNvPr>
          <p:cNvSpPr>
            <a:spLocks noGrp="1"/>
          </p:cNvSpPr>
          <p:nvPr>
            <p:ph type="title"/>
          </p:nvPr>
        </p:nvSpPr>
        <p:spPr/>
        <p:txBody>
          <a:bodyPr/>
          <a:lstStyle/>
          <a:p>
            <a:pPr algn="ctr"/>
            <a:r>
              <a:rPr lang="en-US" sz="5400" b="1" i="1" dirty="0">
                <a:solidFill>
                  <a:srgbClr val="592A8A"/>
                </a:solidFill>
              </a:rPr>
              <a:t>Theories</a:t>
            </a:r>
            <a:r>
              <a:rPr lang="en-US" sz="5400" b="1" dirty="0">
                <a:solidFill>
                  <a:srgbClr val="592A8A"/>
                </a:solidFill>
              </a:rPr>
              <a:t> Behind Decline</a:t>
            </a:r>
          </a:p>
        </p:txBody>
      </p:sp>
      <p:sp>
        <p:nvSpPr>
          <p:cNvPr id="3" name="Content Placeholder 2">
            <a:extLst>
              <a:ext uri="{FF2B5EF4-FFF2-40B4-BE49-F238E27FC236}">
                <a16:creationId xmlns:a16="http://schemas.microsoft.com/office/drawing/2014/main" id="{D3AE79C5-E40B-054A-275A-92B182411501}"/>
              </a:ext>
            </a:extLst>
          </p:cNvPr>
          <p:cNvSpPr>
            <a:spLocks noGrp="1"/>
          </p:cNvSpPr>
          <p:nvPr>
            <p:ph idx="1"/>
          </p:nvPr>
        </p:nvSpPr>
        <p:spPr>
          <a:xfrm>
            <a:off x="609600" y="1945532"/>
            <a:ext cx="10972800" cy="4180632"/>
          </a:xfrm>
        </p:spPr>
        <p:txBody>
          <a:bodyPr/>
          <a:lstStyle/>
          <a:p>
            <a:r>
              <a:rPr lang="en-US" dirty="0"/>
              <a:t>Removing treatment barriers </a:t>
            </a:r>
          </a:p>
          <a:p>
            <a:r>
              <a:rPr lang="en-US" dirty="0"/>
              <a:t>Naloxone distribution </a:t>
            </a:r>
          </a:p>
          <a:p>
            <a:r>
              <a:rPr lang="en-US" dirty="0"/>
              <a:t>Fentanyl seizures/arrests </a:t>
            </a:r>
          </a:p>
          <a:p>
            <a:r>
              <a:rPr lang="en-US" dirty="0"/>
              <a:t>Xylazine presence </a:t>
            </a:r>
          </a:p>
          <a:p>
            <a:r>
              <a:rPr lang="en-US" dirty="0"/>
              <a:t>Alternate routes -- Shift to smoking </a:t>
            </a:r>
          </a:p>
          <a:p>
            <a:r>
              <a:rPr lang="en-US" dirty="0"/>
              <a:t>Fewer susceptible people alive </a:t>
            </a:r>
          </a:p>
          <a:p>
            <a:r>
              <a:rPr lang="en-US" sz="2800" dirty="0"/>
              <a:t>Education – Anti-Stigma/Public Awareness </a:t>
            </a:r>
          </a:p>
          <a:p>
            <a:pPr marL="0" indent="0">
              <a:buNone/>
            </a:pPr>
            <a:r>
              <a:rPr lang="en-US" sz="2400" dirty="0"/>
              <a:t>Source: Miller, 2025</a:t>
            </a:r>
          </a:p>
          <a:p>
            <a:pPr marL="0" indent="0">
              <a:buNone/>
            </a:pPr>
            <a:endParaRPr lang="en-US" sz="2800" dirty="0"/>
          </a:p>
        </p:txBody>
      </p:sp>
    </p:spTree>
    <p:extLst>
      <p:ext uri="{BB962C8B-B14F-4D97-AF65-F5344CB8AC3E}">
        <p14:creationId xmlns:p14="http://schemas.microsoft.com/office/powerpoint/2010/main" val="3374635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C23E5E-4423-EC0F-0D67-1CAC600E2A3D}"/>
              </a:ext>
            </a:extLst>
          </p:cNvPr>
          <p:cNvSpPr>
            <a:spLocks noGrp="1"/>
          </p:cNvSpPr>
          <p:nvPr>
            <p:ph idx="4294967295"/>
          </p:nvPr>
        </p:nvSpPr>
        <p:spPr>
          <a:xfrm>
            <a:off x="0" y="1600200"/>
            <a:ext cx="10972800" cy="4525963"/>
          </a:xfrm>
        </p:spPr>
        <p:txBody>
          <a:bodyPr/>
          <a:lstStyle/>
          <a:p>
            <a:pPr marL="0" indent="0" algn="ctr">
              <a:spcBef>
                <a:spcPct val="0"/>
              </a:spcBef>
              <a:buNone/>
            </a:pPr>
            <a:r>
              <a:rPr lang="en-US" sz="9600" b="1" dirty="0">
                <a:solidFill>
                  <a:srgbClr val="592A8A"/>
                </a:solidFill>
                <a:latin typeface="Avenir Next Medium" charset="0"/>
                <a:ea typeface="+mj-ea"/>
                <a:cs typeface="+mj-cs"/>
              </a:rPr>
              <a:t>BUT. . . .     </a:t>
            </a:r>
          </a:p>
        </p:txBody>
      </p:sp>
    </p:spTree>
    <p:extLst>
      <p:ext uri="{BB962C8B-B14F-4D97-AF65-F5344CB8AC3E}">
        <p14:creationId xmlns:p14="http://schemas.microsoft.com/office/powerpoint/2010/main" val="30099990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31A8257242AF24BBD26F59E42D835D5" ma:contentTypeVersion="11" ma:contentTypeDescription="Create a new document." ma:contentTypeScope="" ma:versionID="59d2d27e434232620e9bbc270398f393">
  <xsd:schema xmlns:xsd="http://www.w3.org/2001/XMLSchema" xmlns:xs="http://www.w3.org/2001/XMLSchema" xmlns:p="http://schemas.microsoft.com/office/2006/metadata/properties" xmlns:ns2="96583565-32cd-4a62-a2b2-c6bab6fd8d6d" xmlns:ns3="f82a8e4b-d7f1-43c4-8b82-1fbf2625a5e1" targetNamespace="http://schemas.microsoft.com/office/2006/metadata/properties" ma:root="true" ma:fieldsID="42f8d239cfa8359f5fa94a1892c3f017" ns2:_="" ns3:_="">
    <xsd:import namespace="96583565-32cd-4a62-a2b2-c6bab6fd8d6d"/>
    <xsd:import namespace="f82a8e4b-d7f1-43c4-8b82-1fbf2625a5e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583565-32cd-4a62-a2b2-c6bab6fd8d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da0cd38b-47d1-479b-a863-216ca283e7c1"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82a8e4b-d7f1-43c4-8b82-1fbf2625a5e1"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01fb5333-6c8b-4170-a2ff-288fe47905f3}" ma:internalName="TaxCatchAll" ma:showField="CatchAllData" ma:web="f82a8e4b-d7f1-43c4-8b82-1fbf2625a5e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6583565-32cd-4a62-a2b2-c6bab6fd8d6d">
      <Terms xmlns="http://schemas.microsoft.com/office/infopath/2007/PartnerControls"/>
    </lcf76f155ced4ddcb4097134ff3c332f>
    <TaxCatchAll xmlns="f82a8e4b-d7f1-43c4-8b82-1fbf2625a5e1" xsi:nil="true"/>
  </documentManagement>
</p:properties>
</file>

<file path=customXml/itemProps1.xml><?xml version="1.0" encoding="utf-8"?>
<ds:datastoreItem xmlns:ds="http://schemas.openxmlformats.org/officeDocument/2006/customXml" ds:itemID="{1F77B592-8422-410A-9A80-727CC7CDA150}">
  <ds:schemaRefs>
    <ds:schemaRef ds:uri="http://schemas.microsoft.com/sharepoint/v3/contenttype/forms"/>
  </ds:schemaRefs>
</ds:datastoreItem>
</file>

<file path=customXml/itemProps2.xml><?xml version="1.0" encoding="utf-8"?>
<ds:datastoreItem xmlns:ds="http://schemas.openxmlformats.org/officeDocument/2006/customXml" ds:itemID="{76C87B79-3542-44DD-93B7-4095CD4695F3}">
  <ds:schemaRefs>
    <ds:schemaRef ds:uri="96583565-32cd-4a62-a2b2-c6bab6fd8d6d"/>
    <ds:schemaRef ds:uri="f82a8e4b-d7f1-43c4-8b82-1fbf2625a5e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37A4E71-D8E8-4F61-8CE5-92C3BD8F9F61}">
  <ds:schemaRefs>
    <ds:schemaRef ds:uri="http://schemas.microsoft.com/office/2006/metadata/properties"/>
    <ds:schemaRef ds:uri="http://schemas.openxmlformats.org/package/2006/metadata/core-properties"/>
    <ds:schemaRef ds:uri="96583565-32cd-4a62-a2b2-c6bab6fd8d6d"/>
    <ds:schemaRef ds:uri="http://www.w3.org/XML/1998/namespace"/>
    <ds:schemaRef ds:uri="f82a8e4b-d7f1-43c4-8b82-1fbf2625a5e1"/>
    <ds:schemaRef ds:uri="http://purl.org/dc/dcmitype/"/>
    <ds:schemaRef ds:uri="http://schemas.microsoft.com/office/2006/documentManagement/types"/>
    <ds:schemaRef ds:uri="http://purl.org/dc/terms/"/>
    <ds:schemaRef ds:uri="http://purl.org/dc/elements/1.1/"/>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1986</TotalTime>
  <Words>6858</Words>
  <Application>Microsoft Office PowerPoint</Application>
  <PresentationFormat>Widescreen</PresentationFormat>
  <Paragraphs>590</Paragraphs>
  <Slides>61</Slides>
  <Notes>56</Notes>
  <HiddenSlides>2</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61</vt:i4>
      </vt:variant>
    </vt:vector>
  </HeadingPairs>
  <TitlesOfParts>
    <vt:vector size="79" baseType="lpstr">
      <vt:lpstr>Aharoni</vt:lpstr>
      <vt:lpstr>Amasis MT Pro Black</vt:lpstr>
      <vt:lpstr>Aptos</vt:lpstr>
      <vt:lpstr>Aptos Display</vt:lpstr>
      <vt:lpstr>Arial</vt:lpstr>
      <vt:lpstr>Arial Black</vt:lpstr>
      <vt:lpstr>Avenir Next Medium</vt:lpstr>
      <vt:lpstr>Calibri</vt:lpstr>
      <vt:lpstr>Calibri Light</vt:lpstr>
      <vt:lpstr>Courier New</vt:lpstr>
      <vt:lpstr>Helvetica Neue</vt:lpstr>
      <vt:lpstr>interfaceregular</vt:lpstr>
      <vt:lpstr>Open Sans</vt:lpstr>
      <vt:lpstr>Tempus Sans ITC</vt:lpstr>
      <vt:lpstr>Tw Cen MT</vt:lpstr>
      <vt:lpstr>Wingdings</vt:lpstr>
      <vt:lpstr>Wingdings,Sans-Serif</vt:lpstr>
      <vt:lpstr>Office Theme</vt:lpstr>
      <vt:lpstr>ECU IMPACT</vt:lpstr>
      <vt:lpstr>PowerPoint Presentation</vt:lpstr>
      <vt:lpstr>History of Substance Use Crisis</vt:lpstr>
      <vt:lpstr>           In the US alone, there were 240 million opioid prescriptions dispensed in 2015, nearly one for every adult in the general population. </vt:lpstr>
      <vt:lpstr>The Overdose Crisis </vt:lpstr>
      <vt:lpstr>Overdose Epidemic 2015-2021</vt:lpstr>
      <vt:lpstr>PowerPoint Presentation</vt:lpstr>
      <vt:lpstr>Theories Behind Decline</vt:lpstr>
      <vt:lpstr>PowerPoint Presentation</vt:lpstr>
      <vt:lpstr>SUD in Eastern North Carolina</vt:lpstr>
      <vt:lpstr>Rural Disparities: Why?</vt:lpstr>
      <vt:lpstr>NC MMRC Report (2018-2020)</vt:lpstr>
      <vt:lpstr>NC MMRC Report (2018-2020)</vt:lpstr>
      <vt:lpstr>SUD and Perinatal Population</vt:lpstr>
      <vt:lpstr>Eastern North Carolina</vt:lpstr>
      <vt:lpstr>Integrated Substance Use and Obstetric Care</vt:lpstr>
      <vt:lpstr>David H. Ryan</vt:lpstr>
      <vt:lpstr>PowerPoint Presentation</vt:lpstr>
      <vt:lpstr>Substance Use Disorders in Women</vt:lpstr>
      <vt:lpstr>Substance Use Before and During Pregnancy</vt:lpstr>
      <vt:lpstr>PowerPoint Presentation</vt:lpstr>
      <vt:lpstr>Who is at risk?</vt:lpstr>
      <vt:lpstr>Why do some develop a use disorder?</vt:lpstr>
      <vt:lpstr>What is addiction?</vt:lpstr>
      <vt:lpstr>Diagnosis of a Use Disorder - DSM5</vt:lpstr>
      <vt:lpstr>PowerPoint Presentation</vt:lpstr>
      <vt:lpstr>PowerPoint Presentation</vt:lpstr>
      <vt:lpstr>Withdrawal management IS NOT treatment</vt:lpstr>
      <vt:lpstr>Medication for OUD SAVES LIVES</vt:lpstr>
      <vt:lpstr>PowerPoint Presentation</vt:lpstr>
      <vt:lpstr>PowerPoint Presentation</vt:lpstr>
      <vt:lpstr>Lack of access</vt:lpstr>
      <vt:lpstr>Barriers to Care</vt:lpstr>
      <vt:lpstr>Stigma</vt:lpstr>
      <vt:lpstr>Isn’t Addiction a Behavior?</vt:lpstr>
      <vt:lpstr>Stigma </vt:lpstr>
      <vt:lpstr>Factors Contributing to Stigma</vt:lpstr>
      <vt:lpstr>What does stigmatizing language look like?</vt:lpstr>
      <vt:lpstr>PowerPoint Presentation</vt:lpstr>
      <vt:lpstr>YES, Words Matter</vt:lpstr>
      <vt:lpstr>What does “person-centered” language look like? </vt:lpstr>
      <vt:lpstr>Person First Language</vt:lpstr>
      <vt:lpstr>Q: Should we correct how patients/clients identify themselves or describe their experiences?</vt:lpstr>
      <vt:lpstr>Stigma </vt:lpstr>
      <vt:lpstr>One woman was pregnant, using heroin, and incarcerated in her third trimester. A nurse in the jail said to the woman that she was a junkie and does not deserve to be a mother…        (Interview conducted by Hendrée Jones, PhD, University of North Carolina, February 25, 2021) </vt:lpstr>
      <vt:lpstr>Integrated Substance Use and Obstetric Care</vt:lpstr>
      <vt:lpstr>Evidence-Based</vt:lpstr>
      <vt:lpstr>PowerPoint Presentation</vt:lpstr>
      <vt:lpstr>Postpartum is a  VULNERABLE TIME</vt:lpstr>
      <vt:lpstr>Who, When, Where</vt:lpstr>
      <vt:lpstr>HOW TO REFER</vt:lpstr>
      <vt:lpstr>Screening &amp; Referral (Draft) </vt:lpstr>
      <vt:lpstr>Screening &amp; Referral (Draft) </vt:lpstr>
      <vt:lpstr>We Need Your Input, Please!</vt:lpstr>
      <vt:lpstr>Final Thoughts </vt:lpstr>
      <vt:lpstr>Select References </vt:lpstr>
      <vt:lpstr>Select References </vt:lpstr>
      <vt:lpstr>Select References </vt:lpstr>
      <vt:lpstr>Select References </vt:lpstr>
      <vt:lpstr>Select References </vt:lpstr>
      <vt:lpstr>Select References</vt:lpstr>
    </vt:vector>
  </TitlesOfParts>
  <Company>East Carolina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Caiola, Courtney</dc:creator>
  <cp:lastModifiedBy>Sharnese Ransome</cp:lastModifiedBy>
  <cp:revision>3</cp:revision>
  <cp:lastPrinted>2025-10-13T21:18:10Z</cp:lastPrinted>
  <dcterms:created xsi:type="dcterms:W3CDTF">2025-06-27T17:09:59Z</dcterms:created>
  <dcterms:modified xsi:type="dcterms:W3CDTF">2025-10-24T14:20:04Z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0x010100D31A8257242AF24BBD26F59E42D835D5</vt:lpwstr>
  </property>
  <property fmtid="{D5CDD505-2E9C-101B-9397-08002B2CF9AE}" pid="3" name="MediaServiceImageTags">
    <vt:lpwstr/>
  </property>
</Properties>
</file>