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0" r:id="rId5"/>
    <p:sldId id="261" r:id="rId6"/>
    <p:sldId id="277" r:id="rId7"/>
    <p:sldId id="262" r:id="rId8"/>
    <p:sldId id="273" r:id="rId9"/>
    <p:sldId id="279" r:id="rId10"/>
    <p:sldId id="278" r:id="rId11"/>
    <p:sldId id="271" r:id="rId12"/>
    <p:sldId id="266" r:id="rId13"/>
    <p:sldId id="267" r:id="rId14"/>
    <p:sldId id="275" r:id="rId15"/>
    <p:sldId id="269" r:id="rId16"/>
    <p:sldId id="270" r:id="rId17"/>
    <p:sldId id="280" r:id="rId1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B31166"/>
    <a:srgbClr val="E81684"/>
    <a:srgbClr val="753469"/>
    <a:srgbClr val="E6E6E6"/>
    <a:srgbClr val="512A59"/>
    <a:srgbClr val="402552"/>
    <a:srgbClr val="EF53A5"/>
    <a:srgbClr val="4E2958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36" autoAdjust="0"/>
    <p:restoredTop sz="96357" autoAdjust="0"/>
  </p:normalViewPr>
  <p:slideViewPr>
    <p:cSldViewPr snapToGrid="0">
      <p:cViewPr varScale="1">
        <p:scale>
          <a:sx n="110" d="100"/>
          <a:sy n="110" d="100"/>
        </p:scale>
        <p:origin x="6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109FFA-BD8D-4725-8EAA-F5C20DD411B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3B5455D-FAD8-4B5C-BEF1-696FB6B402BB}">
      <dgm:prSet/>
      <dgm:spPr/>
      <dgm:t>
        <a:bodyPr/>
        <a:lstStyle/>
        <a:p>
          <a:r>
            <a:rPr lang="en-US" dirty="0"/>
            <a:t>Did you meet MOE? Did you spend all your capped allocations?</a:t>
          </a:r>
        </a:p>
      </dgm:t>
    </dgm:pt>
    <dgm:pt modelId="{49251F87-A057-414B-837C-3DE15D5F7CD1}" type="parTrans" cxnId="{CEAACAC6-5303-423A-8CAB-F0344E6C0EBF}">
      <dgm:prSet/>
      <dgm:spPr/>
      <dgm:t>
        <a:bodyPr/>
        <a:lstStyle/>
        <a:p>
          <a:endParaRPr lang="en-US"/>
        </a:p>
      </dgm:t>
    </dgm:pt>
    <dgm:pt modelId="{9ECAC3E1-94E9-4926-A2E8-F3F56AFA0AB8}" type="sibTrans" cxnId="{CEAACAC6-5303-423A-8CAB-F0344E6C0EBF}">
      <dgm:prSet/>
      <dgm:spPr/>
      <dgm:t>
        <a:bodyPr/>
        <a:lstStyle/>
        <a:p>
          <a:endParaRPr lang="en-US"/>
        </a:p>
      </dgm:t>
    </dgm:pt>
    <dgm:pt modelId="{03506BF3-F3A8-484A-8039-AD83A9206A07}">
      <dgm:prSet/>
      <dgm:spPr/>
      <dgm:t>
        <a:bodyPr/>
        <a:lstStyle/>
        <a:p>
          <a:r>
            <a:rPr lang="en-US" dirty="0"/>
            <a:t>Did you have to submit a letter?</a:t>
          </a:r>
        </a:p>
      </dgm:t>
    </dgm:pt>
    <dgm:pt modelId="{DC262CCD-0676-482F-A1EB-3BF304B337B0}" type="parTrans" cxnId="{36764BC9-DA19-439E-9205-3317F8FBFBA3}">
      <dgm:prSet/>
      <dgm:spPr/>
      <dgm:t>
        <a:bodyPr/>
        <a:lstStyle/>
        <a:p>
          <a:endParaRPr lang="en-US"/>
        </a:p>
      </dgm:t>
    </dgm:pt>
    <dgm:pt modelId="{DBE657BA-4165-49FA-86E3-9512F6F83D0A}" type="sibTrans" cxnId="{36764BC9-DA19-439E-9205-3317F8FBFBA3}">
      <dgm:prSet/>
      <dgm:spPr/>
      <dgm:t>
        <a:bodyPr/>
        <a:lstStyle/>
        <a:p>
          <a:endParaRPr lang="en-US"/>
        </a:p>
      </dgm:t>
    </dgm:pt>
    <dgm:pt modelId="{3283B134-27FE-4EA0-9BC5-BE8E2ED98D72}">
      <dgm:prSet/>
      <dgm:spPr/>
      <dgm:t>
        <a:bodyPr/>
        <a:lstStyle/>
        <a:p>
          <a:r>
            <a:rPr lang="en-US" dirty="0"/>
            <a:t>Were you able to pull in additional capped funding?</a:t>
          </a:r>
        </a:p>
      </dgm:t>
    </dgm:pt>
    <dgm:pt modelId="{6A3898DE-520B-4E1B-A352-D88A254782FB}" type="parTrans" cxnId="{49425048-F0BC-413B-B247-B07788C9E006}">
      <dgm:prSet/>
      <dgm:spPr/>
      <dgm:t>
        <a:bodyPr/>
        <a:lstStyle/>
        <a:p>
          <a:endParaRPr lang="en-US"/>
        </a:p>
      </dgm:t>
    </dgm:pt>
    <dgm:pt modelId="{2F9A1B2F-130A-4B8C-9332-6CB89823E1B9}" type="sibTrans" cxnId="{49425048-F0BC-413B-B247-B07788C9E006}">
      <dgm:prSet/>
      <dgm:spPr/>
      <dgm:t>
        <a:bodyPr/>
        <a:lstStyle/>
        <a:p>
          <a:endParaRPr lang="en-US"/>
        </a:p>
      </dgm:t>
    </dgm:pt>
    <dgm:pt modelId="{08266B43-0F2E-4ACA-BE0A-979E64AFBD5C}">
      <dgm:prSet/>
      <dgm:spPr/>
      <dgm:t>
        <a:bodyPr/>
        <a:lstStyle/>
        <a:p>
          <a:r>
            <a:rPr lang="en-US" dirty="0"/>
            <a:t>Were you prepared?</a:t>
          </a:r>
        </a:p>
      </dgm:t>
    </dgm:pt>
    <dgm:pt modelId="{DED4E429-314E-43C8-A335-BF3B8955F28D}" type="parTrans" cxnId="{E4A0BE38-1382-4498-A354-1077FA04DB3F}">
      <dgm:prSet/>
      <dgm:spPr/>
      <dgm:t>
        <a:bodyPr/>
        <a:lstStyle/>
        <a:p>
          <a:endParaRPr lang="en-US"/>
        </a:p>
      </dgm:t>
    </dgm:pt>
    <dgm:pt modelId="{BD828EB1-9C71-498E-9A6C-BC95916C24DB}" type="sibTrans" cxnId="{E4A0BE38-1382-4498-A354-1077FA04DB3F}">
      <dgm:prSet/>
      <dgm:spPr/>
      <dgm:t>
        <a:bodyPr/>
        <a:lstStyle/>
        <a:p>
          <a:endParaRPr lang="en-US"/>
        </a:p>
      </dgm:t>
    </dgm:pt>
    <dgm:pt modelId="{2811A5FF-095E-4D7D-9639-0515CF9E4AE7}" type="pres">
      <dgm:prSet presAssocID="{B8109FFA-BD8D-4725-8EAA-F5C20DD411B0}" presName="root" presStyleCnt="0">
        <dgm:presLayoutVars>
          <dgm:dir/>
          <dgm:resizeHandles val="exact"/>
        </dgm:presLayoutVars>
      </dgm:prSet>
      <dgm:spPr/>
    </dgm:pt>
    <dgm:pt modelId="{047C6FD7-43C1-4713-BBB9-52581A4FA6A7}" type="pres">
      <dgm:prSet presAssocID="{93B5455D-FAD8-4B5C-BEF1-696FB6B402BB}" presName="compNode" presStyleCnt="0"/>
      <dgm:spPr/>
    </dgm:pt>
    <dgm:pt modelId="{F5D1EC7C-B9AC-4F25-81C8-5F8DAD802F85}" type="pres">
      <dgm:prSet presAssocID="{93B5455D-FAD8-4B5C-BEF1-696FB6B402BB}" presName="bgRect" presStyleLbl="bgShp" presStyleIdx="0" presStyleCnt="4"/>
      <dgm:spPr/>
    </dgm:pt>
    <dgm:pt modelId="{13693C7D-C669-4DBE-B198-6812DF8F0741}" type="pres">
      <dgm:prSet presAssocID="{93B5455D-FAD8-4B5C-BEF1-696FB6B402BB}" presName="iconRect" presStyleLbl="node1" presStyleIdx="0" presStyleCnt="4"/>
      <dgm:spPr>
        <a:blipFill rotWithShape="1">
          <a:blip xmlns:r="http://schemas.openxmlformats.org/officeDocument/2006/relationships" r:embed="rId1"/>
          <a:srcRect/>
          <a:stretch>
            <a:fillRect l="-5000" r="-5000"/>
          </a:stretch>
        </a:blipFill>
        <a:ln>
          <a:noFill/>
        </a:ln>
      </dgm:spPr>
    </dgm:pt>
    <dgm:pt modelId="{9365C28E-2D01-484B-B7CF-743CA4548599}" type="pres">
      <dgm:prSet presAssocID="{93B5455D-FAD8-4B5C-BEF1-696FB6B402BB}" presName="spaceRect" presStyleCnt="0"/>
      <dgm:spPr/>
    </dgm:pt>
    <dgm:pt modelId="{7D412256-55DA-42D2-BA4E-5DEBBF4C953A}" type="pres">
      <dgm:prSet presAssocID="{93B5455D-FAD8-4B5C-BEF1-696FB6B402BB}" presName="parTx" presStyleLbl="revTx" presStyleIdx="0" presStyleCnt="4">
        <dgm:presLayoutVars>
          <dgm:chMax val="0"/>
          <dgm:chPref val="0"/>
        </dgm:presLayoutVars>
      </dgm:prSet>
      <dgm:spPr/>
    </dgm:pt>
    <dgm:pt modelId="{F05D9A4E-5580-46AC-B02A-5A174D6F1E98}" type="pres">
      <dgm:prSet presAssocID="{9ECAC3E1-94E9-4926-A2E8-F3F56AFA0AB8}" presName="sibTrans" presStyleCnt="0"/>
      <dgm:spPr/>
    </dgm:pt>
    <dgm:pt modelId="{34F6A661-0C6C-4660-AB46-C0811C8ADED8}" type="pres">
      <dgm:prSet presAssocID="{03506BF3-F3A8-484A-8039-AD83A9206A07}" presName="compNode" presStyleCnt="0"/>
      <dgm:spPr/>
    </dgm:pt>
    <dgm:pt modelId="{B250667D-A7BA-4977-ADFE-573B33BE80D6}" type="pres">
      <dgm:prSet presAssocID="{03506BF3-F3A8-484A-8039-AD83A9206A07}" presName="bgRect" presStyleLbl="bgShp" presStyleIdx="1" presStyleCnt="4"/>
      <dgm:spPr/>
    </dgm:pt>
    <dgm:pt modelId="{36E866CF-D583-40D2-85DE-342633CA8ABB}" type="pres">
      <dgm:prSet presAssocID="{03506BF3-F3A8-484A-8039-AD83A9206A07}" presName="iconRect" presStyleLbl="node1" presStyleIdx="1" presStyleCnt="4"/>
      <dgm:spPr>
        <a:blipFill rotWithShape="1">
          <a:blip xmlns:r="http://schemas.openxmlformats.org/officeDocument/2006/relationships" r:embed="rId2"/>
          <a:srcRect/>
          <a:stretch>
            <a:fillRect l="-3000" r="-3000"/>
          </a:stretch>
        </a:blipFill>
        <a:ln>
          <a:noFill/>
        </a:ln>
      </dgm:spPr>
    </dgm:pt>
    <dgm:pt modelId="{E983BCD1-50A2-4A8F-9DB0-2B6D615EF2FE}" type="pres">
      <dgm:prSet presAssocID="{03506BF3-F3A8-484A-8039-AD83A9206A07}" presName="spaceRect" presStyleCnt="0"/>
      <dgm:spPr/>
    </dgm:pt>
    <dgm:pt modelId="{D506D905-CA46-48ED-9A04-4FE3345F6548}" type="pres">
      <dgm:prSet presAssocID="{03506BF3-F3A8-484A-8039-AD83A9206A07}" presName="parTx" presStyleLbl="revTx" presStyleIdx="1" presStyleCnt="4">
        <dgm:presLayoutVars>
          <dgm:chMax val="0"/>
          <dgm:chPref val="0"/>
        </dgm:presLayoutVars>
      </dgm:prSet>
      <dgm:spPr/>
    </dgm:pt>
    <dgm:pt modelId="{B7F7B552-CCAD-435F-A3DB-F10E264E57A5}" type="pres">
      <dgm:prSet presAssocID="{DBE657BA-4165-49FA-86E3-9512F6F83D0A}" presName="sibTrans" presStyleCnt="0"/>
      <dgm:spPr/>
    </dgm:pt>
    <dgm:pt modelId="{1D07B0CB-074A-42A1-9922-2731F49EBD03}" type="pres">
      <dgm:prSet presAssocID="{3283B134-27FE-4EA0-9BC5-BE8E2ED98D72}" presName="compNode" presStyleCnt="0"/>
      <dgm:spPr/>
    </dgm:pt>
    <dgm:pt modelId="{D53A4BDA-5CC3-45D6-80D9-DB4E42502A13}" type="pres">
      <dgm:prSet presAssocID="{3283B134-27FE-4EA0-9BC5-BE8E2ED98D72}" presName="bgRect" presStyleLbl="bgShp" presStyleIdx="2" presStyleCnt="4"/>
      <dgm:spPr/>
    </dgm:pt>
    <dgm:pt modelId="{91FE9BCE-1AFC-4116-BC86-2B796B4DC63B}" type="pres">
      <dgm:prSet presAssocID="{3283B134-27FE-4EA0-9BC5-BE8E2ED98D72}" presName="iconRect" presStyleLbl="nod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D054698F-F01F-4739-9CA5-624A5D921BC1}" type="pres">
      <dgm:prSet presAssocID="{3283B134-27FE-4EA0-9BC5-BE8E2ED98D72}" presName="spaceRect" presStyleCnt="0"/>
      <dgm:spPr/>
    </dgm:pt>
    <dgm:pt modelId="{915C7D14-34A6-4A39-9856-0A33475A69A1}" type="pres">
      <dgm:prSet presAssocID="{3283B134-27FE-4EA0-9BC5-BE8E2ED98D72}" presName="parTx" presStyleLbl="revTx" presStyleIdx="2" presStyleCnt="4">
        <dgm:presLayoutVars>
          <dgm:chMax val="0"/>
          <dgm:chPref val="0"/>
        </dgm:presLayoutVars>
      </dgm:prSet>
      <dgm:spPr/>
    </dgm:pt>
    <dgm:pt modelId="{41AB146E-812B-4FC9-BD05-11B934C79E0F}" type="pres">
      <dgm:prSet presAssocID="{2F9A1B2F-130A-4B8C-9332-6CB89823E1B9}" presName="sibTrans" presStyleCnt="0"/>
      <dgm:spPr/>
    </dgm:pt>
    <dgm:pt modelId="{6D2F8982-CBFE-48D1-8126-728CD7F33476}" type="pres">
      <dgm:prSet presAssocID="{08266B43-0F2E-4ACA-BE0A-979E64AFBD5C}" presName="compNode" presStyleCnt="0"/>
      <dgm:spPr/>
    </dgm:pt>
    <dgm:pt modelId="{2BBEA2E1-823A-4A4C-8D5D-4D0F31AB02F6}" type="pres">
      <dgm:prSet presAssocID="{08266B43-0F2E-4ACA-BE0A-979E64AFBD5C}" presName="bgRect" presStyleLbl="bgShp" presStyleIdx="3" presStyleCnt="4"/>
      <dgm:spPr/>
    </dgm:pt>
    <dgm:pt modelId="{92CEB40F-FD2B-40A1-ACB0-1550094B68BA}" type="pres">
      <dgm:prSet presAssocID="{08266B43-0F2E-4ACA-BE0A-979E64AFBD5C}" presName="iconRect" presStyleLbl="node1" presStyleIdx="3" presStyleCnt="4"/>
      <dgm:spPr>
        <a:blipFill rotWithShape="1">
          <a:blip xmlns:r="http://schemas.openxmlformats.org/officeDocument/2006/relationships" r:embed="rId5"/>
          <a:srcRect/>
          <a:stretch>
            <a:fillRect t="-2000" b="-2000"/>
          </a:stretch>
        </a:blipFill>
        <a:ln>
          <a:noFill/>
        </a:ln>
      </dgm:spPr>
    </dgm:pt>
    <dgm:pt modelId="{34D61887-C6AC-4984-A4DF-77E3DF4D3144}" type="pres">
      <dgm:prSet presAssocID="{08266B43-0F2E-4ACA-BE0A-979E64AFBD5C}" presName="spaceRect" presStyleCnt="0"/>
      <dgm:spPr/>
    </dgm:pt>
    <dgm:pt modelId="{52ADD657-234D-40F6-B6B8-5B9730FB49DB}" type="pres">
      <dgm:prSet presAssocID="{08266B43-0F2E-4ACA-BE0A-979E64AFBD5C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E06D0C30-8486-4A41-B559-54BD01C42128}" type="presOf" srcId="{B8109FFA-BD8D-4725-8EAA-F5C20DD411B0}" destId="{2811A5FF-095E-4D7D-9639-0515CF9E4AE7}" srcOrd="0" destOrd="0" presId="urn:microsoft.com/office/officeart/2018/2/layout/IconVerticalSolidList"/>
    <dgm:cxn modelId="{E4A0BE38-1382-4498-A354-1077FA04DB3F}" srcId="{B8109FFA-BD8D-4725-8EAA-F5C20DD411B0}" destId="{08266B43-0F2E-4ACA-BE0A-979E64AFBD5C}" srcOrd="3" destOrd="0" parTransId="{DED4E429-314E-43C8-A335-BF3B8955F28D}" sibTransId="{BD828EB1-9C71-498E-9A6C-BC95916C24DB}"/>
    <dgm:cxn modelId="{49425048-F0BC-413B-B247-B07788C9E006}" srcId="{B8109FFA-BD8D-4725-8EAA-F5C20DD411B0}" destId="{3283B134-27FE-4EA0-9BC5-BE8E2ED98D72}" srcOrd="2" destOrd="0" parTransId="{6A3898DE-520B-4E1B-A352-D88A254782FB}" sibTransId="{2F9A1B2F-130A-4B8C-9332-6CB89823E1B9}"/>
    <dgm:cxn modelId="{0A487488-26EF-4798-9FB7-869A1681D2E4}" type="presOf" srcId="{03506BF3-F3A8-484A-8039-AD83A9206A07}" destId="{D506D905-CA46-48ED-9A04-4FE3345F6548}" srcOrd="0" destOrd="0" presId="urn:microsoft.com/office/officeart/2018/2/layout/IconVerticalSolidList"/>
    <dgm:cxn modelId="{799637A3-3ECF-44D5-9201-2F38171ED110}" type="presOf" srcId="{93B5455D-FAD8-4B5C-BEF1-696FB6B402BB}" destId="{7D412256-55DA-42D2-BA4E-5DEBBF4C953A}" srcOrd="0" destOrd="0" presId="urn:microsoft.com/office/officeart/2018/2/layout/IconVerticalSolidList"/>
    <dgm:cxn modelId="{CEAACAC6-5303-423A-8CAB-F0344E6C0EBF}" srcId="{B8109FFA-BD8D-4725-8EAA-F5C20DD411B0}" destId="{93B5455D-FAD8-4B5C-BEF1-696FB6B402BB}" srcOrd="0" destOrd="0" parTransId="{49251F87-A057-414B-837C-3DE15D5F7CD1}" sibTransId="{9ECAC3E1-94E9-4926-A2E8-F3F56AFA0AB8}"/>
    <dgm:cxn modelId="{36764BC9-DA19-439E-9205-3317F8FBFBA3}" srcId="{B8109FFA-BD8D-4725-8EAA-F5C20DD411B0}" destId="{03506BF3-F3A8-484A-8039-AD83A9206A07}" srcOrd="1" destOrd="0" parTransId="{DC262CCD-0676-482F-A1EB-3BF304B337B0}" sibTransId="{DBE657BA-4165-49FA-86E3-9512F6F83D0A}"/>
    <dgm:cxn modelId="{B82644CC-8475-4D1C-95DB-974FCFC665D8}" type="presOf" srcId="{3283B134-27FE-4EA0-9BC5-BE8E2ED98D72}" destId="{915C7D14-34A6-4A39-9856-0A33475A69A1}" srcOrd="0" destOrd="0" presId="urn:microsoft.com/office/officeart/2018/2/layout/IconVerticalSolidList"/>
    <dgm:cxn modelId="{492114FE-04F6-40CE-AC80-C02F2ED00764}" type="presOf" srcId="{08266B43-0F2E-4ACA-BE0A-979E64AFBD5C}" destId="{52ADD657-234D-40F6-B6B8-5B9730FB49DB}" srcOrd="0" destOrd="0" presId="urn:microsoft.com/office/officeart/2018/2/layout/IconVerticalSolidList"/>
    <dgm:cxn modelId="{A1369389-722A-488E-9AB5-39C114DDB00C}" type="presParOf" srcId="{2811A5FF-095E-4D7D-9639-0515CF9E4AE7}" destId="{047C6FD7-43C1-4713-BBB9-52581A4FA6A7}" srcOrd="0" destOrd="0" presId="urn:microsoft.com/office/officeart/2018/2/layout/IconVerticalSolidList"/>
    <dgm:cxn modelId="{7ACF0FD0-FCC9-4C4E-B57F-001350ED82EF}" type="presParOf" srcId="{047C6FD7-43C1-4713-BBB9-52581A4FA6A7}" destId="{F5D1EC7C-B9AC-4F25-81C8-5F8DAD802F85}" srcOrd="0" destOrd="0" presId="urn:microsoft.com/office/officeart/2018/2/layout/IconVerticalSolidList"/>
    <dgm:cxn modelId="{89C005A2-3A65-465C-A8D3-805F7B8F8811}" type="presParOf" srcId="{047C6FD7-43C1-4713-BBB9-52581A4FA6A7}" destId="{13693C7D-C669-4DBE-B198-6812DF8F0741}" srcOrd="1" destOrd="0" presId="urn:microsoft.com/office/officeart/2018/2/layout/IconVerticalSolidList"/>
    <dgm:cxn modelId="{752A344F-F3AC-4883-93A0-38F665EA5710}" type="presParOf" srcId="{047C6FD7-43C1-4713-BBB9-52581A4FA6A7}" destId="{9365C28E-2D01-484B-B7CF-743CA4548599}" srcOrd="2" destOrd="0" presId="urn:microsoft.com/office/officeart/2018/2/layout/IconVerticalSolidList"/>
    <dgm:cxn modelId="{07585D9C-BA1D-479B-972C-D4C3AF3E9DA3}" type="presParOf" srcId="{047C6FD7-43C1-4713-BBB9-52581A4FA6A7}" destId="{7D412256-55DA-42D2-BA4E-5DEBBF4C953A}" srcOrd="3" destOrd="0" presId="urn:microsoft.com/office/officeart/2018/2/layout/IconVerticalSolidList"/>
    <dgm:cxn modelId="{82D5B910-D48B-4577-A2B2-05847CF1CA7A}" type="presParOf" srcId="{2811A5FF-095E-4D7D-9639-0515CF9E4AE7}" destId="{F05D9A4E-5580-46AC-B02A-5A174D6F1E98}" srcOrd="1" destOrd="0" presId="urn:microsoft.com/office/officeart/2018/2/layout/IconVerticalSolidList"/>
    <dgm:cxn modelId="{EB7AF0AC-7ED1-4488-8772-94A0D9F07ACF}" type="presParOf" srcId="{2811A5FF-095E-4D7D-9639-0515CF9E4AE7}" destId="{34F6A661-0C6C-4660-AB46-C0811C8ADED8}" srcOrd="2" destOrd="0" presId="urn:microsoft.com/office/officeart/2018/2/layout/IconVerticalSolidList"/>
    <dgm:cxn modelId="{1A096AED-0D0E-4F2A-AEC9-8B1BBE9022BB}" type="presParOf" srcId="{34F6A661-0C6C-4660-AB46-C0811C8ADED8}" destId="{B250667D-A7BA-4977-ADFE-573B33BE80D6}" srcOrd="0" destOrd="0" presId="urn:microsoft.com/office/officeart/2018/2/layout/IconVerticalSolidList"/>
    <dgm:cxn modelId="{B65E34B5-6B23-48D1-A8EF-9AA85E48C650}" type="presParOf" srcId="{34F6A661-0C6C-4660-AB46-C0811C8ADED8}" destId="{36E866CF-D583-40D2-85DE-342633CA8ABB}" srcOrd="1" destOrd="0" presId="urn:microsoft.com/office/officeart/2018/2/layout/IconVerticalSolidList"/>
    <dgm:cxn modelId="{E7FCCB6C-7AF6-41FE-BB0E-BA04500B36FE}" type="presParOf" srcId="{34F6A661-0C6C-4660-AB46-C0811C8ADED8}" destId="{E983BCD1-50A2-4A8F-9DB0-2B6D615EF2FE}" srcOrd="2" destOrd="0" presId="urn:microsoft.com/office/officeart/2018/2/layout/IconVerticalSolidList"/>
    <dgm:cxn modelId="{123D7EC0-2A72-4336-86A4-9A6BE8F45B2B}" type="presParOf" srcId="{34F6A661-0C6C-4660-AB46-C0811C8ADED8}" destId="{D506D905-CA46-48ED-9A04-4FE3345F6548}" srcOrd="3" destOrd="0" presId="urn:microsoft.com/office/officeart/2018/2/layout/IconVerticalSolidList"/>
    <dgm:cxn modelId="{511BB893-77AB-405F-BD48-B03B2EE07B52}" type="presParOf" srcId="{2811A5FF-095E-4D7D-9639-0515CF9E4AE7}" destId="{B7F7B552-CCAD-435F-A3DB-F10E264E57A5}" srcOrd="3" destOrd="0" presId="urn:microsoft.com/office/officeart/2018/2/layout/IconVerticalSolidList"/>
    <dgm:cxn modelId="{661FAB0A-B006-4E5D-9313-299D7B7736F4}" type="presParOf" srcId="{2811A5FF-095E-4D7D-9639-0515CF9E4AE7}" destId="{1D07B0CB-074A-42A1-9922-2731F49EBD03}" srcOrd="4" destOrd="0" presId="urn:microsoft.com/office/officeart/2018/2/layout/IconVerticalSolidList"/>
    <dgm:cxn modelId="{BA843F41-94D9-4543-AB05-2C75274076DD}" type="presParOf" srcId="{1D07B0CB-074A-42A1-9922-2731F49EBD03}" destId="{D53A4BDA-5CC3-45D6-80D9-DB4E42502A13}" srcOrd="0" destOrd="0" presId="urn:microsoft.com/office/officeart/2018/2/layout/IconVerticalSolidList"/>
    <dgm:cxn modelId="{CFBDAD19-1824-48A8-9237-449651BA1180}" type="presParOf" srcId="{1D07B0CB-074A-42A1-9922-2731F49EBD03}" destId="{91FE9BCE-1AFC-4116-BC86-2B796B4DC63B}" srcOrd="1" destOrd="0" presId="urn:microsoft.com/office/officeart/2018/2/layout/IconVerticalSolidList"/>
    <dgm:cxn modelId="{4A1028A5-05A3-4EA7-8FF1-0B9E1DC107BE}" type="presParOf" srcId="{1D07B0CB-074A-42A1-9922-2731F49EBD03}" destId="{D054698F-F01F-4739-9CA5-624A5D921BC1}" srcOrd="2" destOrd="0" presId="urn:microsoft.com/office/officeart/2018/2/layout/IconVerticalSolidList"/>
    <dgm:cxn modelId="{D0CD588E-3BAC-4E1D-8D67-D4F38C20E1FD}" type="presParOf" srcId="{1D07B0CB-074A-42A1-9922-2731F49EBD03}" destId="{915C7D14-34A6-4A39-9856-0A33475A69A1}" srcOrd="3" destOrd="0" presId="urn:microsoft.com/office/officeart/2018/2/layout/IconVerticalSolidList"/>
    <dgm:cxn modelId="{F0C306B1-320B-418D-8E1B-A01D2FB412D7}" type="presParOf" srcId="{2811A5FF-095E-4D7D-9639-0515CF9E4AE7}" destId="{41AB146E-812B-4FC9-BD05-11B934C79E0F}" srcOrd="5" destOrd="0" presId="urn:microsoft.com/office/officeart/2018/2/layout/IconVerticalSolidList"/>
    <dgm:cxn modelId="{5CAEBFA6-5D93-4183-9B8B-399989E1F721}" type="presParOf" srcId="{2811A5FF-095E-4D7D-9639-0515CF9E4AE7}" destId="{6D2F8982-CBFE-48D1-8126-728CD7F33476}" srcOrd="6" destOrd="0" presId="urn:microsoft.com/office/officeart/2018/2/layout/IconVerticalSolidList"/>
    <dgm:cxn modelId="{826E30E7-7417-42B8-935A-FB137A936211}" type="presParOf" srcId="{6D2F8982-CBFE-48D1-8126-728CD7F33476}" destId="{2BBEA2E1-823A-4A4C-8D5D-4D0F31AB02F6}" srcOrd="0" destOrd="0" presId="urn:microsoft.com/office/officeart/2018/2/layout/IconVerticalSolidList"/>
    <dgm:cxn modelId="{3A5CC1FB-C21A-4293-94C1-DD4F4FCB0B85}" type="presParOf" srcId="{6D2F8982-CBFE-48D1-8126-728CD7F33476}" destId="{92CEB40F-FD2B-40A1-ACB0-1550094B68BA}" srcOrd="1" destOrd="0" presId="urn:microsoft.com/office/officeart/2018/2/layout/IconVerticalSolidList"/>
    <dgm:cxn modelId="{DE8CFDBF-7F5C-4E84-9EAA-DF564DC6EA43}" type="presParOf" srcId="{6D2F8982-CBFE-48D1-8126-728CD7F33476}" destId="{34D61887-C6AC-4984-A4DF-77E3DF4D3144}" srcOrd="2" destOrd="0" presId="urn:microsoft.com/office/officeart/2018/2/layout/IconVerticalSolidList"/>
    <dgm:cxn modelId="{07146BE4-1A54-4A70-B2D2-4DE3292BA709}" type="presParOf" srcId="{6D2F8982-CBFE-48D1-8126-728CD7F33476}" destId="{52ADD657-234D-40F6-B6B8-5B9730FB49D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337BF5-A22A-444D-993A-CDF39BC90BA4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5661F1C-9482-44DB-B966-1180319ECCC9}">
      <dgm:prSet custT="1"/>
      <dgm:spPr>
        <a:solidFill>
          <a:srgbClr val="5B3470"/>
        </a:solidFill>
      </dgm:spPr>
      <dgm:t>
        <a:bodyPr/>
        <a:lstStyle/>
        <a:p>
          <a:r>
            <a:rPr lang="en-US" sz="1800" b="0" i="0" dirty="0"/>
            <a:t>Virtual Visits</a:t>
          </a:r>
          <a:endParaRPr lang="en-US" sz="1800" b="0" dirty="0"/>
        </a:p>
      </dgm:t>
    </dgm:pt>
    <dgm:pt modelId="{1739BAE8-461F-4061-BB79-4DD593D7A784}" type="parTrans" cxnId="{C03919DF-899C-4FC6-9929-EF4887C4B8F7}">
      <dgm:prSet/>
      <dgm:spPr/>
      <dgm:t>
        <a:bodyPr/>
        <a:lstStyle/>
        <a:p>
          <a:endParaRPr lang="en-US"/>
        </a:p>
      </dgm:t>
    </dgm:pt>
    <dgm:pt modelId="{732D919C-D277-4B6C-AA50-7439B11B89F1}" type="sibTrans" cxnId="{C03919DF-899C-4FC6-9929-EF4887C4B8F7}">
      <dgm:prSet/>
      <dgm:spPr/>
      <dgm:t>
        <a:bodyPr/>
        <a:lstStyle/>
        <a:p>
          <a:endParaRPr lang="en-US"/>
        </a:p>
      </dgm:t>
    </dgm:pt>
    <dgm:pt modelId="{C704B422-27AA-49B5-A41A-0560A3F83145}">
      <dgm:prSet custT="1"/>
      <dgm:spPr>
        <a:solidFill>
          <a:srgbClr val="866290"/>
        </a:solidFill>
      </dgm:spPr>
      <dgm:t>
        <a:bodyPr/>
        <a:lstStyle/>
        <a:p>
          <a:r>
            <a:rPr lang="en-US" sz="1800" b="0" i="0" dirty="0"/>
            <a:t>Balancing General Ledger</a:t>
          </a:r>
          <a:endParaRPr lang="en-US" sz="1800" dirty="0"/>
        </a:p>
      </dgm:t>
    </dgm:pt>
    <dgm:pt modelId="{6B7DA0D1-7E86-47DE-9F40-EB98D564FBF8}" type="parTrans" cxnId="{5BA3E96A-DF95-4DC4-8E33-B7A803CAA2ED}">
      <dgm:prSet/>
      <dgm:spPr/>
      <dgm:t>
        <a:bodyPr/>
        <a:lstStyle/>
        <a:p>
          <a:endParaRPr lang="en-US"/>
        </a:p>
      </dgm:t>
    </dgm:pt>
    <dgm:pt modelId="{A2A52C5A-AB98-4AF3-AD4F-320AE6A436B1}" type="sibTrans" cxnId="{5BA3E96A-DF95-4DC4-8E33-B7A803CAA2ED}">
      <dgm:prSet/>
      <dgm:spPr/>
      <dgm:t>
        <a:bodyPr/>
        <a:lstStyle/>
        <a:p>
          <a:endParaRPr lang="en-US"/>
        </a:p>
      </dgm:t>
    </dgm:pt>
    <dgm:pt modelId="{E332FB22-22CF-49AF-B506-683381D9EA29}">
      <dgm:prSet custT="1"/>
      <dgm:spPr>
        <a:solidFill>
          <a:srgbClr val="B77FB3"/>
        </a:solidFill>
      </dgm:spPr>
      <dgm:t>
        <a:bodyPr/>
        <a:lstStyle/>
        <a:p>
          <a:r>
            <a:rPr lang="en-US" sz="1800" b="0" i="0" dirty="0"/>
            <a:t>Current Indirect Cost Plan</a:t>
          </a:r>
          <a:endParaRPr lang="en-US" sz="1800" dirty="0"/>
        </a:p>
      </dgm:t>
    </dgm:pt>
    <dgm:pt modelId="{B0300685-5D40-4B27-B455-7544D58563F8}" type="parTrans" cxnId="{B34D3915-84F9-4D1D-81B8-A589CFD2923A}">
      <dgm:prSet/>
      <dgm:spPr/>
      <dgm:t>
        <a:bodyPr/>
        <a:lstStyle/>
        <a:p>
          <a:endParaRPr lang="en-US"/>
        </a:p>
      </dgm:t>
    </dgm:pt>
    <dgm:pt modelId="{DEAE5D8C-B0EF-41A3-813A-DE634DE36BB0}" type="sibTrans" cxnId="{B34D3915-84F9-4D1D-81B8-A589CFD2923A}">
      <dgm:prSet/>
      <dgm:spPr/>
      <dgm:t>
        <a:bodyPr/>
        <a:lstStyle/>
        <a:p>
          <a:endParaRPr lang="en-US"/>
        </a:p>
      </dgm:t>
    </dgm:pt>
    <dgm:pt modelId="{D3A02D07-5B30-4F77-B724-F695F76C2024}">
      <dgm:prSet custT="1"/>
      <dgm:spPr>
        <a:solidFill>
          <a:srgbClr val="DC9CCE"/>
        </a:solidFill>
      </dgm:spPr>
      <dgm:t>
        <a:bodyPr/>
        <a:lstStyle/>
        <a:p>
          <a:r>
            <a:rPr lang="en-US" sz="1800" b="0" i="0" dirty="0"/>
            <a:t>Excel Spreadsheets</a:t>
          </a:r>
          <a:endParaRPr lang="en-US" sz="1800" dirty="0"/>
        </a:p>
      </dgm:t>
    </dgm:pt>
    <dgm:pt modelId="{A6A9FB5E-B66E-40BE-9A69-3A956621E4DF}" type="parTrans" cxnId="{14AD2428-4B7D-4D7D-8CFB-F867786C14FE}">
      <dgm:prSet/>
      <dgm:spPr/>
      <dgm:t>
        <a:bodyPr/>
        <a:lstStyle/>
        <a:p>
          <a:endParaRPr lang="en-US"/>
        </a:p>
      </dgm:t>
    </dgm:pt>
    <dgm:pt modelId="{7D25FBC1-B308-4F54-9ECF-B5D66E01D014}" type="sibTrans" cxnId="{14AD2428-4B7D-4D7D-8CFB-F867786C14FE}">
      <dgm:prSet/>
      <dgm:spPr/>
      <dgm:t>
        <a:bodyPr/>
        <a:lstStyle/>
        <a:p>
          <a:endParaRPr lang="en-US"/>
        </a:p>
      </dgm:t>
    </dgm:pt>
    <dgm:pt modelId="{9B635BAF-07C4-4005-BCE6-2400AC98FC23}">
      <dgm:prSet custT="1"/>
      <dgm:spPr>
        <a:solidFill>
          <a:srgbClr val="F593C6"/>
        </a:solidFill>
      </dgm:spPr>
      <dgm:t>
        <a:bodyPr/>
        <a:lstStyle/>
        <a:p>
          <a:r>
            <a:rPr lang="en-US" sz="1800" b="0" i="0" dirty="0"/>
            <a:t>FTE’s</a:t>
          </a:r>
          <a:endParaRPr lang="en-US" sz="1800" dirty="0"/>
        </a:p>
      </dgm:t>
    </dgm:pt>
    <dgm:pt modelId="{4F9CF810-0553-4368-9E33-1E4C9B5AABA3}" type="parTrans" cxnId="{A0CDC2F7-7EC9-4AC5-B4DC-0D4021191C17}">
      <dgm:prSet/>
      <dgm:spPr/>
      <dgm:t>
        <a:bodyPr/>
        <a:lstStyle/>
        <a:p>
          <a:endParaRPr lang="en-US"/>
        </a:p>
      </dgm:t>
    </dgm:pt>
    <dgm:pt modelId="{3C67E178-721B-40B4-8AA8-FE160D334404}" type="sibTrans" cxnId="{A0CDC2F7-7EC9-4AC5-B4DC-0D4021191C17}">
      <dgm:prSet/>
      <dgm:spPr/>
      <dgm:t>
        <a:bodyPr/>
        <a:lstStyle/>
        <a:p>
          <a:endParaRPr lang="en-US"/>
        </a:p>
      </dgm:t>
    </dgm:pt>
    <dgm:pt modelId="{91913F57-50BF-41C2-9B97-54D8836F7CAA}">
      <dgm:prSet custT="1"/>
      <dgm:spPr>
        <a:solidFill>
          <a:srgbClr val="F062AC"/>
        </a:solidFill>
      </dgm:spPr>
      <dgm:t>
        <a:bodyPr/>
        <a:lstStyle/>
        <a:p>
          <a:r>
            <a:rPr lang="en-US" sz="1800" b="0" i="0" dirty="0"/>
            <a:t>Daysheets</a:t>
          </a:r>
          <a:endParaRPr lang="en-US" sz="1800" dirty="0"/>
        </a:p>
      </dgm:t>
    </dgm:pt>
    <dgm:pt modelId="{3D349DA9-D902-468F-9EB7-248873C84C9C}" type="parTrans" cxnId="{7094D4FC-E629-4A4C-879A-F41CBF834810}">
      <dgm:prSet/>
      <dgm:spPr/>
      <dgm:t>
        <a:bodyPr/>
        <a:lstStyle/>
        <a:p>
          <a:endParaRPr lang="en-US"/>
        </a:p>
      </dgm:t>
    </dgm:pt>
    <dgm:pt modelId="{5161755D-C839-48DD-B4EA-A1032DA20A86}" type="sibTrans" cxnId="{7094D4FC-E629-4A4C-879A-F41CBF834810}">
      <dgm:prSet/>
      <dgm:spPr/>
      <dgm:t>
        <a:bodyPr/>
        <a:lstStyle/>
        <a:p>
          <a:endParaRPr lang="en-US"/>
        </a:p>
      </dgm:t>
    </dgm:pt>
    <dgm:pt modelId="{F988140E-2C8F-4523-9CD8-C67915CD1F77}">
      <dgm:prSet custT="1"/>
      <dgm:spPr>
        <a:solidFill>
          <a:srgbClr val="E81684"/>
        </a:solidFill>
      </dgm:spPr>
      <dgm:t>
        <a:bodyPr/>
        <a:lstStyle/>
        <a:p>
          <a:r>
            <a:rPr lang="en-US" sz="1800" b="0" i="0" dirty="0"/>
            <a:t>Reconciling NCHC &amp; HCWD Fees</a:t>
          </a:r>
          <a:endParaRPr lang="en-US" sz="1800" dirty="0"/>
        </a:p>
      </dgm:t>
    </dgm:pt>
    <dgm:pt modelId="{7886048F-D3BA-446B-9691-AE58A674F46D}" type="parTrans" cxnId="{8106F677-6385-4852-9655-F08A0FE1A548}">
      <dgm:prSet/>
      <dgm:spPr/>
      <dgm:t>
        <a:bodyPr/>
        <a:lstStyle/>
        <a:p>
          <a:endParaRPr lang="en-US"/>
        </a:p>
      </dgm:t>
    </dgm:pt>
    <dgm:pt modelId="{08723DE4-0713-42D4-B07F-0893E7AAAAD6}" type="sibTrans" cxnId="{8106F677-6385-4852-9655-F08A0FE1A548}">
      <dgm:prSet/>
      <dgm:spPr/>
      <dgm:t>
        <a:bodyPr/>
        <a:lstStyle/>
        <a:p>
          <a:endParaRPr lang="en-US"/>
        </a:p>
      </dgm:t>
    </dgm:pt>
    <dgm:pt modelId="{2D457E7A-17FB-4D9C-96B4-67420F6DD5ED}">
      <dgm:prSet custT="1"/>
      <dgm:spPr>
        <a:solidFill>
          <a:srgbClr val="B31166"/>
        </a:solidFill>
      </dgm:spPr>
      <dgm:t>
        <a:bodyPr/>
        <a:lstStyle/>
        <a:p>
          <a:r>
            <a:rPr lang="en-US" sz="1800" dirty="0"/>
            <a:t>Entrance &amp; Exit Conferences</a:t>
          </a:r>
        </a:p>
      </dgm:t>
    </dgm:pt>
    <dgm:pt modelId="{AF5B1E33-A12C-4CEA-91B0-A1A404547C59}" type="parTrans" cxnId="{719E98DE-2B42-4B9E-9046-0DFCEACD6B17}">
      <dgm:prSet/>
      <dgm:spPr/>
      <dgm:t>
        <a:bodyPr/>
        <a:lstStyle/>
        <a:p>
          <a:endParaRPr lang="en-US"/>
        </a:p>
      </dgm:t>
    </dgm:pt>
    <dgm:pt modelId="{232A4673-9845-4553-B5C7-C10FA3CC3036}" type="sibTrans" cxnId="{719E98DE-2B42-4B9E-9046-0DFCEACD6B17}">
      <dgm:prSet/>
      <dgm:spPr/>
      <dgm:t>
        <a:bodyPr/>
        <a:lstStyle/>
        <a:p>
          <a:endParaRPr lang="en-US"/>
        </a:p>
      </dgm:t>
    </dgm:pt>
    <dgm:pt modelId="{907E8F24-B178-455D-8CCE-BF6D68B30FF1}" type="pres">
      <dgm:prSet presAssocID="{E3337BF5-A22A-444D-993A-CDF39BC90BA4}" presName="linear" presStyleCnt="0">
        <dgm:presLayoutVars>
          <dgm:dir/>
          <dgm:animLvl val="lvl"/>
          <dgm:resizeHandles val="exact"/>
        </dgm:presLayoutVars>
      </dgm:prSet>
      <dgm:spPr/>
    </dgm:pt>
    <dgm:pt modelId="{1B3A0669-544C-4269-BFF9-D7950CD61645}" type="pres">
      <dgm:prSet presAssocID="{C5661F1C-9482-44DB-B966-1180319ECCC9}" presName="parentLin" presStyleCnt="0"/>
      <dgm:spPr/>
    </dgm:pt>
    <dgm:pt modelId="{3527C62A-B201-4277-9479-14ED6EABB02B}" type="pres">
      <dgm:prSet presAssocID="{C5661F1C-9482-44DB-B966-1180319ECCC9}" presName="parentLeftMargin" presStyleLbl="node1" presStyleIdx="0" presStyleCnt="8"/>
      <dgm:spPr/>
    </dgm:pt>
    <dgm:pt modelId="{3D9BBB09-EFAF-4FD9-B7EA-07D329B73BE2}" type="pres">
      <dgm:prSet presAssocID="{C5661F1C-9482-44DB-B966-1180319ECCC9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DA61EFBC-93A9-44D0-918B-516E49AE96FE}" type="pres">
      <dgm:prSet presAssocID="{C5661F1C-9482-44DB-B966-1180319ECCC9}" presName="negativeSpace" presStyleCnt="0"/>
      <dgm:spPr/>
    </dgm:pt>
    <dgm:pt modelId="{54FC0EAD-F363-4BB7-8932-7CBEC36310BD}" type="pres">
      <dgm:prSet presAssocID="{C5661F1C-9482-44DB-B966-1180319ECCC9}" presName="childText" presStyleLbl="conFgAcc1" presStyleIdx="0" presStyleCnt="8">
        <dgm:presLayoutVars>
          <dgm:bulletEnabled val="1"/>
        </dgm:presLayoutVars>
      </dgm:prSet>
      <dgm:spPr>
        <a:ln>
          <a:solidFill>
            <a:srgbClr val="715379"/>
          </a:solidFill>
        </a:ln>
      </dgm:spPr>
    </dgm:pt>
    <dgm:pt modelId="{04DD3044-532E-4522-921C-2CC2F5FF392C}" type="pres">
      <dgm:prSet presAssocID="{732D919C-D277-4B6C-AA50-7439B11B89F1}" presName="spaceBetweenRectangles" presStyleCnt="0"/>
      <dgm:spPr/>
    </dgm:pt>
    <dgm:pt modelId="{CE30B147-A479-4390-A4D6-2541B373613E}" type="pres">
      <dgm:prSet presAssocID="{C704B422-27AA-49B5-A41A-0560A3F83145}" presName="parentLin" presStyleCnt="0"/>
      <dgm:spPr/>
    </dgm:pt>
    <dgm:pt modelId="{10671E1B-CC86-40BB-93B3-557EFC8F4EA7}" type="pres">
      <dgm:prSet presAssocID="{C704B422-27AA-49B5-A41A-0560A3F83145}" presName="parentLeftMargin" presStyleLbl="node1" presStyleIdx="0" presStyleCnt="8"/>
      <dgm:spPr/>
    </dgm:pt>
    <dgm:pt modelId="{6ABED964-CE00-4A0D-B0E9-1E1988F6AAF7}" type="pres">
      <dgm:prSet presAssocID="{C704B422-27AA-49B5-A41A-0560A3F83145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EF173FCD-ACF4-403A-AC1E-035D811F6F66}" type="pres">
      <dgm:prSet presAssocID="{C704B422-27AA-49B5-A41A-0560A3F83145}" presName="negativeSpace" presStyleCnt="0"/>
      <dgm:spPr/>
    </dgm:pt>
    <dgm:pt modelId="{28AB3CA3-7065-4002-86D4-74F1C5667CEE}" type="pres">
      <dgm:prSet presAssocID="{C704B422-27AA-49B5-A41A-0560A3F83145}" presName="childText" presStyleLbl="conFgAcc1" presStyleIdx="1" presStyleCnt="8">
        <dgm:presLayoutVars>
          <dgm:bulletEnabled val="1"/>
        </dgm:presLayoutVars>
      </dgm:prSet>
      <dgm:spPr>
        <a:ln>
          <a:solidFill>
            <a:srgbClr val="B77FB3"/>
          </a:solidFill>
        </a:ln>
      </dgm:spPr>
    </dgm:pt>
    <dgm:pt modelId="{F3748B87-5681-437D-8B65-7AFB041E1FE9}" type="pres">
      <dgm:prSet presAssocID="{A2A52C5A-AB98-4AF3-AD4F-320AE6A436B1}" presName="spaceBetweenRectangles" presStyleCnt="0"/>
      <dgm:spPr/>
    </dgm:pt>
    <dgm:pt modelId="{DBB623D0-6661-4469-B750-C4044BA57164}" type="pres">
      <dgm:prSet presAssocID="{E332FB22-22CF-49AF-B506-683381D9EA29}" presName="parentLin" presStyleCnt="0"/>
      <dgm:spPr/>
    </dgm:pt>
    <dgm:pt modelId="{C578F451-3925-43C6-A4F0-2AF271336A9E}" type="pres">
      <dgm:prSet presAssocID="{E332FB22-22CF-49AF-B506-683381D9EA29}" presName="parentLeftMargin" presStyleLbl="node1" presStyleIdx="1" presStyleCnt="8"/>
      <dgm:spPr/>
    </dgm:pt>
    <dgm:pt modelId="{9C5564A7-3BA8-4DBA-A349-8C00900F66F6}" type="pres">
      <dgm:prSet presAssocID="{E332FB22-22CF-49AF-B506-683381D9EA29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5B739613-785F-4427-B650-140898539163}" type="pres">
      <dgm:prSet presAssocID="{E332FB22-22CF-49AF-B506-683381D9EA29}" presName="negativeSpace" presStyleCnt="0"/>
      <dgm:spPr/>
    </dgm:pt>
    <dgm:pt modelId="{D5372A00-FFAB-4F00-9CD1-A0FC5809407D}" type="pres">
      <dgm:prSet presAssocID="{E332FB22-22CF-49AF-B506-683381D9EA29}" presName="childText" presStyleLbl="conFgAcc1" presStyleIdx="2" presStyleCnt="8">
        <dgm:presLayoutVars>
          <dgm:bulletEnabled val="1"/>
        </dgm:presLayoutVars>
      </dgm:prSet>
      <dgm:spPr>
        <a:ln>
          <a:solidFill>
            <a:srgbClr val="B77FB3"/>
          </a:solidFill>
        </a:ln>
      </dgm:spPr>
    </dgm:pt>
    <dgm:pt modelId="{81E551D8-240E-4156-B8A4-00392C00836C}" type="pres">
      <dgm:prSet presAssocID="{DEAE5D8C-B0EF-41A3-813A-DE634DE36BB0}" presName="spaceBetweenRectangles" presStyleCnt="0"/>
      <dgm:spPr/>
    </dgm:pt>
    <dgm:pt modelId="{89011337-D143-494D-A36D-C9F41984FC98}" type="pres">
      <dgm:prSet presAssocID="{D3A02D07-5B30-4F77-B724-F695F76C2024}" presName="parentLin" presStyleCnt="0"/>
      <dgm:spPr/>
    </dgm:pt>
    <dgm:pt modelId="{D68B2220-42E3-4539-8767-8EDB5F480B5F}" type="pres">
      <dgm:prSet presAssocID="{D3A02D07-5B30-4F77-B724-F695F76C2024}" presName="parentLeftMargin" presStyleLbl="node1" presStyleIdx="2" presStyleCnt="8"/>
      <dgm:spPr/>
    </dgm:pt>
    <dgm:pt modelId="{BCEEDFED-712B-4298-9A29-A790B63F6181}" type="pres">
      <dgm:prSet presAssocID="{D3A02D07-5B30-4F77-B724-F695F76C2024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5418ADBB-B14B-4013-82D1-8DC078466338}" type="pres">
      <dgm:prSet presAssocID="{D3A02D07-5B30-4F77-B724-F695F76C2024}" presName="negativeSpace" presStyleCnt="0"/>
      <dgm:spPr/>
    </dgm:pt>
    <dgm:pt modelId="{32890BE9-C7B6-4387-9B09-13A080CEDC59}" type="pres">
      <dgm:prSet presAssocID="{D3A02D07-5B30-4F77-B724-F695F76C2024}" presName="childText" presStyleLbl="conFgAcc1" presStyleIdx="3" presStyleCnt="8">
        <dgm:presLayoutVars>
          <dgm:bulletEnabled val="1"/>
        </dgm:presLayoutVars>
      </dgm:prSet>
      <dgm:spPr>
        <a:ln>
          <a:solidFill>
            <a:srgbClr val="DC9CCE"/>
          </a:solidFill>
        </a:ln>
      </dgm:spPr>
    </dgm:pt>
    <dgm:pt modelId="{F77C8D9E-3CDC-418F-8BE8-943D01E8CFDA}" type="pres">
      <dgm:prSet presAssocID="{7D25FBC1-B308-4F54-9ECF-B5D66E01D014}" presName="spaceBetweenRectangles" presStyleCnt="0"/>
      <dgm:spPr/>
    </dgm:pt>
    <dgm:pt modelId="{59AB82B3-6A3B-4CB6-B37E-6A552B00A2BB}" type="pres">
      <dgm:prSet presAssocID="{9B635BAF-07C4-4005-BCE6-2400AC98FC23}" presName="parentLin" presStyleCnt="0"/>
      <dgm:spPr/>
    </dgm:pt>
    <dgm:pt modelId="{156A62D4-A0C7-4C3D-8990-54CB509E6DCF}" type="pres">
      <dgm:prSet presAssocID="{9B635BAF-07C4-4005-BCE6-2400AC98FC23}" presName="parentLeftMargin" presStyleLbl="node1" presStyleIdx="3" presStyleCnt="8"/>
      <dgm:spPr/>
    </dgm:pt>
    <dgm:pt modelId="{B514F67D-7F7D-4914-AE71-5807CA7BBE32}" type="pres">
      <dgm:prSet presAssocID="{9B635BAF-07C4-4005-BCE6-2400AC98FC23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487E95F0-5D76-47C8-96D3-6302D876C85F}" type="pres">
      <dgm:prSet presAssocID="{9B635BAF-07C4-4005-BCE6-2400AC98FC23}" presName="negativeSpace" presStyleCnt="0"/>
      <dgm:spPr/>
    </dgm:pt>
    <dgm:pt modelId="{09047036-3DF7-4003-BCE4-9351F32454FD}" type="pres">
      <dgm:prSet presAssocID="{9B635BAF-07C4-4005-BCE6-2400AC98FC23}" presName="childText" presStyleLbl="conFgAcc1" presStyleIdx="4" presStyleCnt="8">
        <dgm:presLayoutVars>
          <dgm:bulletEnabled val="1"/>
        </dgm:presLayoutVars>
      </dgm:prSet>
      <dgm:spPr>
        <a:ln>
          <a:solidFill>
            <a:srgbClr val="F593C6"/>
          </a:solidFill>
        </a:ln>
      </dgm:spPr>
    </dgm:pt>
    <dgm:pt modelId="{6CEAB10C-08B4-4211-9451-C4ECBC254D8A}" type="pres">
      <dgm:prSet presAssocID="{3C67E178-721B-40B4-8AA8-FE160D334404}" presName="spaceBetweenRectangles" presStyleCnt="0"/>
      <dgm:spPr/>
    </dgm:pt>
    <dgm:pt modelId="{A78EAE06-5242-4B96-B362-4CF5B03B0131}" type="pres">
      <dgm:prSet presAssocID="{91913F57-50BF-41C2-9B97-54D8836F7CAA}" presName="parentLin" presStyleCnt="0"/>
      <dgm:spPr/>
    </dgm:pt>
    <dgm:pt modelId="{3D932916-600A-4DB7-A84E-41E50640B6D5}" type="pres">
      <dgm:prSet presAssocID="{91913F57-50BF-41C2-9B97-54D8836F7CAA}" presName="parentLeftMargin" presStyleLbl="node1" presStyleIdx="4" presStyleCnt="8"/>
      <dgm:spPr/>
    </dgm:pt>
    <dgm:pt modelId="{78B7BAAC-7C06-46BB-A540-44C8360A3BFC}" type="pres">
      <dgm:prSet presAssocID="{91913F57-50BF-41C2-9B97-54D8836F7CAA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E04A96E7-9427-4295-BA42-6C171627781D}" type="pres">
      <dgm:prSet presAssocID="{91913F57-50BF-41C2-9B97-54D8836F7CAA}" presName="negativeSpace" presStyleCnt="0"/>
      <dgm:spPr/>
    </dgm:pt>
    <dgm:pt modelId="{B563C110-0609-4481-BB41-9D77873B5333}" type="pres">
      <dgm:prSet presAssocID="{91913F57-50BF-41C2-9B97-54D8836F7CAA}" presName="childText" presStyleLbl="conFgAcc1" presStyleIdx="5" presStyleCnt="8">
        <dgm:presLayoutVars>
          <dgm:bulletEnabled val="1"/>
        </dgm:presLayoutVars>
      </dgm:prSet>
      <dgm:spPr>
        <a:ln>
          <a:solidFill>
            <a:srgbClr val="F062AC"/>
          </a:solidFill>
        </a:ln>
      </dgm:spPr>
    </dgm:pt>
    <dgm:pt modelId="{7F6D54C8-2ABD-4FC4-B236-DDCF57B125DA}" type="pres">
      <dgm:prSet presAssocID="{5161755D-C839-48DD-B4EA-A1032DA20A86}" presName="spaceBetweenRectangles" presStyleCnt="0"/>
      <dgm:spPr/>
    </dgm:pt>
    <dgm:pt modelId="{71E72C5D-A418-469C-9BF5-CEB07E28FBAF}" type="pres">
      <dgm:prSet presAssocID="{F988140E-2C8F-4523-9CD8-C67915CD1F77}" presName="parentLin" presStyleCnt="0"/>
      <dgm:spPr/>
    </dgm:pt>
    <dgm:pt modelId="{553A680C-A675-41F4-900A-CDABACDF8058}" type="pres">
      <dgm:prSet presAssocID="{F988140E-2C8F-4523-9CD8-C67915CD1F77}" presName="parentLeftMargin" presStyleLbl="node1" presStyleIdx="5" presStyleCnt="8"/>
      <dgm:spPr/>
    </dgm:pt>
    <dgm:pt modelId="{08F61E8D-84CC-4F54-91D3-4634C93EBF66}" type="pres">
      <dgm:prSet presAssocID="{F988140E-2C8F-4523-9CD8-C67915CD1F77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3E516316-BE1A-4140-97AF-F1559ADC7DCC}" type="pres">
      <dgm:prSet presAssocID="{F988140E-2C8F-4523-9CD8-C67915CD1F77}" presName="negativeSpace" presStyleCnt="0"/>
      <dgm:spPr/>
    </dgm:pt>
    <dgm:pt modelId="{3A398464-47F0-4145-B788-BD070446B182}" type="pres">
      <dgm:prSet presAssocID="{F988140E-2C8F-4523-9CD8-C67915CD1F77}" presName="childText" presStyleLbl="conFgAcc1" presStyleIdx="6" presStyleCnt="8">
        <dgm:presLayoutVars>
          <dgm:bulletEnabled val="1"/>
        </dgm:presLayoutVars>
      </dgm:prSet>
      <dgm:spPr>
        <a:ln>
          <a:solidFill>
            <a:srgbClr val="E81684"/>
          </a:solidFill>
        </a:ln>
      </dgm:spPr>
    </dgm:pt>
    <dgm:pt modelId="{1056DA4C-D7C3-4C77-B9B4-078E71413B22}" type="pres">
      <dgm:prSet presAssocID="{08723DE4-0713-42D4-B07F-0893E7AAAAD6}" presName="spaceBetweenRectangles" presStyleCnt="0"/>
      <dgm:spPr/>
    </dgm:pt>
    <dgm:pt modelId="{BBF615F3-545E-41C2-959D-F635A3572735}" type="pres">
      <dgm:prSet presAssocID="{2D457E7A-17FB-4D9C-96B4-67420F6DD5ED}" presName="parentLin" presStyleCnt="0"/>
      <dgm:spPr/>
    </dgm:pt>
    <dgm:pt modelId="{B0ECA689-97BD-40B1-A556-334FBBD79AAB}" type="pres">
      <dgm:prSet presAssocID="{2D457E7A-17FB-4D9C-96B4-67420F6DD5ED}" presName="parentLeftMargin" presStyleLbl="node1" presStyleIdx="6" presStyleCnt="8"/>
      <dgm:spPr/>
    </dgm:pt>
    <dgm:pt modelId="{BD66C70C-1D98-4DAF-A464-648ADFC35BF5}" type="pres">
      <dgm:prSet presAssocID="{2D457E7A-17FB-4D9C-96B4-67420F6DD5ED}" presName="parentText" presStyleLbl="node1" presStyleIdx="7" presStyleCnt="8">
        <dgm:presLayoutVars>
          <dgm:chMax val="0"/>
          <dgm:bulletEnabled val="1"/>
        </dgm:presLayoutVars>
      </dgm:prSet>
      <dgm:spPr/>
    </dgm:pt>
    <dgm:pt modelId="{85222B61-946F-47E8-80C8-AE3A972DEC8E}" type="pres">
      <dgm:prSet presAssocID="{2D457E7A-17FB-4D9C-96B4-67420F6DD5ED}" presName="negativeSpace" presStyleCnt="0"/>
      <dgm:spPr/>
    </dgm:pt>
    <dgm:pt modelId="{200D1387-2638-4323-B5E9-16A340CEA352}" type="pres">
      <dgm:prSet presAssocID="{2D457E7A-17FB-4D9C-96B4-67420F6DD5ED}" presName="childText" presStyleLbl="conFgAcc1" presStyleIdx="7" presStyleCnt="8">
        <dgm:presLayoutVars>
          <dgm:bulletEnabled val="1"/>
        </dgm:presLayoutVars>
      </dgm:prSet>
      <dgm:spPr>
        <a:ln>
          <a:solidFill>
            <a:srgbClr val="B31166"/>
          </a:solidFill>
        </a:ln>
      </dgm:spPr>
    </dgm:pt>
  </dgm:ptLst>
  <dgm:cxnLst>
    <dgm:cxn modelId="{B34D3915-84F9-4D1D-81B8-A589CFD2923A}" srcId="{E3337BF5-A22A-444D-993A-CDF39BC90BA4}" destId="{E332FB22-22CF-49AF-B506-683381D9EA29}" srcOrd="2" destOrd="0" parTransId="{B0300685-5D40-4B27-B455-7544D58563F8}" sibTransId="{DEAE5D8C-B0EF-41A3-813A-DE634DE36BB0}"/>
    <dgm:cxn modelId="{8EA48A1C-A9C7-406D-9B64-EC5782485379}" type="presOf" srcId="{91913F57-50BF-41C2-9B97-54D8836F7CAA}" destId="{3D932916-600A-4DB7-A84E-41E50640B6D5}" srcOrd="0" destOrd="0" presId="urn:microsoft.com/office/officeart/2005/8/layout/list1"/>
    <dgm:cxn modelId="{8B70B427-1F4C-4C97-8EAD-73ACD9520364}" type="presOf" srcId="{D3A02D07-5B30-4F77-B724-F695F76C2024}" destId="{BCEEDFED-712B-4298-9A29-A790B63F6181}" srcOrd="1" destOrd="0" presId="urn:microsoft.com/office/officeart/2005/8/layout/list1"/>
    <dgm:cxn modelId="{14AD2428-4B7D-4D7D-8CFB-F867786C14FE}" srcId="{E3337BF5-A22A-444D-993A-CDF39BC90BA4}" destId="{D3A02D07-5B30-4F77-B724-F695F76C2024}" srcOrd="3" destOrd="0" parTransId="{A6A9FB5E-B66E-40BE-9A69-3A956621E4DF}" sibTransId="{7D25FBC1-B308-4F54-9ECF-B5D66E01D014}"/>
    <dgm:cxn modelId="{8ED1173B-BAC7-41C8-AAA4-DB5EAD3F0888}" type="presOf" srcId="{E332FB22-22CF-49AF-B506-683381D9EA29}" destId="{9C5564A7-3BA8-4DBA-A349-8C00900F66F6}" srcOrd="1" destOrd="0" presId="urn:microsoft.com/office/officeart/2005/8/layout/list1"/>
    <dgm:cxn modelId="{76268A3B-D9D8-405E-A70B-CD0C17C612F4}" type="presOf" srcId="{C5661F1C-9482-44DB-B966-1180319ECCC9}" destId="{3527C62A-B201-4277-9479-14ED6EABB02B}" srcOrd="0" destOrd="0" presId="urn:microsoft.com/office/officeart/2005/8/layout/list1"/>
    <dgm:cxn modelId="{264E7D63-B329-4720-AD0A-5B3BFFC5AC00}" type="presOf" srcId="{D3A02D07-5B30-4F77-B724-F695F76C2024}" destId="{D68B2220-42E3-4539-8767-8EDB5F480B5F}" srcOrd="0" destOrd="0" presId="urn:microsoft.com/office/officeart/2005/8/layout/list1"/>
    <dgm:cxn modelId="{197B7866-CF44-484F-AAE0-67DE4D9DFBEA}" type="presOf" srcId="{C704B422-27AA-49B5-A41A-0560A3F83145}" destId="{6ABED964-CE00-4A0D-B0E9-1E1988F6AAF7}" srcOrd="1" destOrd="0" presId="urn:microsoft.com/office/officeart/2005/8/layout/list1"/>
    <dgm:cxn modelId="{56DF4D4A-1A6B-402F-8F53-4E098DCF400F}" type="presOf" srcId="{9B635BAF-07C4-4005-BCE6-2400AC98FC23}" destId="{B514F67D-7F7D-4914-AE71-5807CA7BBE32}" srcOrd="1" destOrd="0" presId="urn:microsoft.com/office/officeart/2005/8/layout/list1"/>
    <dgm:cxn modelId="{5BA3E96A-DF95-4DC4-8E33-B7A803CAA2ED}" srcId="{E3337BF5-A22A-444D-993A-CDF39BC90BA4}" destId="{C704B422-27AA-49B5-A41A-0560A3F83145}" srcOrd="1" destOrd="0" parTransId="{6B7DA0D1-7E86-47DE-9F40-EB98D564FBF8}" sibTransId="{A2A52C5A-AB98-4AF3-AD4F-320AE6A436B1}"/>
    <dgm:cxn modelId="{8106F677-6385-4852-9655-F08A0FE1A548}" srcId="{E3337BF5-A22A-444D-993A-CDF39BC90BA4}" destId="{F988140E-2C8F-4523-9CD8-C67915CD1F77}" srcOrd="6" destOrd="0" parTransId="{7886048F-D3BA-446B-9691-AE58A674F46D}" sibTransId="{08723DE4-0713-42D4-B07F-0893E7AAAAD6}"/>
    <dgm:cxn modelId="{70F0FF77-003D-4D07-9278-2F0CFFC2F1FD}" type="presOf" srcId="{C704B422-27AA-49B5-A41A-0560A3F83145}" destId="{10671E1B-CC86-40BB-93B3-557EFC8F4EA7}" srcOrd="0" destOrd="0" presId="urn:microsoft.com/office/officeart/2005/8/layout/list1"/>
    <dgm:cxn modelId="{66178798-9CA6-46B1-944D-A6FD3954E179}" type="presOf" srcId="{9B635BAF-07C4-4005-BCE6-2400AC98FC23}" destId="{156A62D4-A0C7-4C3D-8990-54CB509E6DCF}" srcOrd="0" destOrd="0" presId="urn:microsoft.com/office/officeart/2005/8/layout/list1"/>
    <dgm:cxn modelId="{B890A698-B2A0-4A41-A37A-89061FC33629}" type="presOf" srcId="{F988140E-2C8F-4523-9CD8-C67915CD1F77}" destId="{08F61E8D-84CC-4F54-91D3-4634C93EBF66}" srcOrd="1" destOrd="0" presId="urn:microsoft.com/office/officeart/2005/8/layout/list1"/>
    <dgm:cxn modelId="{0FD41E9C-CF4A-4C58-ABB4-5D023A044D2F}" type="presOf" srcId="{2D457E7A-17FB-4D9C-96B4-67420F6DD5ED}" destId="{BD66C70C-1D98-4DAF-A464-648ADFC35BF5}" srcOrd="1" destOrd="0" presId="urn:microsoft.com/office/officeart/2005/8/layout/list1"/>
    <dgm:cxn modelId="{7625BEB9-AAD0-44FD-A83C-B73E56EEF797}" type="presOf" srcId="{F988140E-2C8F-4523-9CD8-C67915CD1F77}" destId="{553A680C-A675-41F4-900A-CDABACDF8058}" srcOrd="0" destOrd="0" presId="urn:microsoft.com/office/officeart/2005/8/layout/list1"/>
    <dgm:cxn modelId="{2BA805D7-9D9D-4B78-AEAE-DA679CE69037}" type="presOf" srcId="{E3337BF5-A22A-444D-993A-CDF39BC90BA4}" destId="{907E8F24-B178-455D-8CCE-BF6D68B30FF1}" srcOrd="0" destOrd="0" presId="urn:microsoft.com/office/officeart/2005/8/layout/list1"/>
    <dgm:cxn modelId="{719E98DE-2B42-4B9E-9046-0DFCEACD6B17}" srcId="{E3337BF5-A22A-444D-993A-CDF39BC90BA4}" destId="{2D457E7A-17FB-4D9C-96B4-67420F6DD5ED}" srcOrd="7" destOrd="0" parTransId="{AF5B1E33-A12C-4CEA-91B0-A1A404547C59}" sibTransId="{232A4673-9845-4553-B5C7-C10FA3CC3036}"/>
    <dgm:cxn modelId="{C03919DF-899C-4FC6-9929-EF4887C4B8F7}" srcId="{E3337BF5-A22A-444D-993A-CDF39BC90BA4}" destId="{C5661F1C-9482-44DB-B966-1180319ECCC9}" srcOrd="0" destOrd="0" parTransId="{1739BAE8-461F-4061-BB79-4DD593D7A784}" sibTransId="{732D919C-D277-4B6C-AA50-7439B11B89F1}"/>
    <dgm:cxn modelId="{E24296E1-0CDF-428B-842A-05E2546C59D9}" type="presOf" srcId="{E332FB22-22CF-49AF-B506-683381D9EA29}" destId="{C578F451-3925-43C6-A4F0-2AF271336A9E}" srcOrd="0" destOrd="0" presId="urn:microsoft.com/office/officeart/2005/8/layout/list1"/>
    <dgm:cxn modelId="{A81816EB-7861-47D5-B539-56FB08B27C21}" type="presOf" srcId="{91913F57-50BF-41C2-9B97-54D8836F7CAA}" destId="{78B7BAAC-7C06-46BB-A540-44C8360A3BFC}" srcOrd="1" destOrd="0" presId="urn:microsoft.com/office/officeart/2005/8/layout/list1"/>
    <dgm:cxn modelId="{7C4465EC-9CDB-4DB2-9904-7E4011D42DB3}" type="presOf" srcId="{C5661F1C-9482-44DB-B966-1180319ECCC9}" destId="{3D9BBB09-EFAF-4FD9-B7EA-07D329B73BE2}" srcOrd="1" destOrd="0" presId="urn:microsoft.com/office/officeart/2005/8/layout/list1"/>
    <dgm:cxn modelId="{A0CDC2F7-7EC9-4AC5-B4DC-0D4021191C17}" srcId="{E3337BF5-A22A-444D-993A-CDF39BC90BA4}" destId="{9B635BAF-07C4-4005-BCE6-2400AC98FC23}" srcOrd="4" destOrd="0" parTransId="{4F9CF810-0553-4368-9E33-1E4C9B5AABA3}" sibTransId="{3C67E178-721B-40B4-8AA8-FE160D334404}"/>
    <dgm:cxn modelId="{7094D4FC-E629-4A4C-879A-F41CBF834810}" srcId="{E3337BF5-A22A-444D-993A-CDF39BC90BA4}" destId="{91913F57-50BF-41C2-9B97-54D8836F7CAA}" srcOrd="5" destOrd="0" parTransId="{3D349DA9-D902-468F-9EB7-248873C84C9C}" sibTransId="{5161755D-C839-48DD-B4EA-A1032DA20A86}"/>
    <dgm:cxn modelId="{7EA8CBFE-5F28-461B-B692-1F36AEBBB5D2}" type="presOf" srcId="{2D457E7A-17FB-4D9C-96B4-67420F6DD5ED}" destId="{B0ECA689-97BD-40B1-A556-334FBBD79AAB}" srcOrd="0" destOrd="0" presId="urn:microsoft.com/office/officeart/2005/8/layout/list1"/>
    <dgm:cxn modelId="{FF99633E-D8E9-4923-BA3B-CC56C7E14CD7}" type="presParOf" srcId="{907E8F24-B178-455D-8CCE-BF6D68B30FF1}" destId="{1B3A0669-544C-4269-BFF9-D7950CD61645}" srcOrd="0" destOrd="0" presId="urn:microsoft.com/office/officeart/2005/8/layout/list1"/>
    <dgm:cxn modelId="{FD574700-709C-4DBD-AA5A-638BC2C6A200}" type="presParOf" srcId="{1B3A0669-544C-4269-BFF9-D7950CD61645}" destId="{3527C62A-B201-4277-9479-14ED6EABB02B}" srcOrd="0" destOrd="0" presId="urn:microsoft.com/office/officeart/2005/8/layout/list1"/>
    <dgm:cxn modelId="{C197A824-B1A1-4004-A638-E9C9FB7B7ABD}" type="presParOf" srcId="{1B3A0669-544C-4269-BFF9-D7950CD61645}" destId="{3D9BBB09-EFAF-4FD9-B7EA-07D329B73BE2}" srcOrd="1" destOrd="0" presId="urn:microsoft.com/office/officeart/2005/8/layout/list1"/>
    <dgm:cxn modelId="{247FD724-B46C-40EC-A987-B8661F5F2EF7}" type="presParOf" srcId="{907E8F24-B178-455D-8CCE-BF6D68B30FF1}" destId="{DA61EFBC-93A9-44D0-918B-516E49AE96FE}" srcOrd="1" destOrd="0" presId="urn:microsoft.com/office/officeart/2005/8/layout/list1"/>
    <dgm:cxn modelId="{B5ED08D6-5D07-455B-8004-082F1A530FB3}" type="presParOf" srcId="{907E8F24-B178-455D-8CCE-BF6D68B30FF1}" destId="{54FC0EAD-F363-4BB7-8932-7CBEC36310BD}" srcOrd="2" destOrd="0" presId="urn:microsoft.com/office/officeart/2005/8/layout/list1"/>
    <dgm:cxn modelId="{82D4D5E7-4EEE-4B22-B24B-689E6B84D0C8}" type="presParOf" srcId="{907E8F24-B178-455D-8CCE-BF6D68B30FF1}" destId="{04DD3044-532E-4522-921C-2CC2F5FF392C}" srcOrd="3" destOrd="0" presId="urn:microsoft.com/office/officeart/2005/8/layout/list1"/>
    <dgm:cxn modelId="{C904724E-CBA3-4EA4-AAA9-D483B199C094}" type="presParOf" srcId="{907E8F24-B178-455D-8CCE-BF6D68B30FF1}" destId="{CE30B147-A479-4390-A4D6-2541B373613E}" srcOrd="4" destOrd="0" presId="urn:microsoft.com/office/officeart/2005/8/layout/list1"/>
    <dgm:cxn modelId="{8C11D374-1E0F-481E-8D5D-EF6AA2223E2C}" type="presParOf" srcId="{CE30B147-A479-4390-A4D6-2541B373613E}" destId="{10671E1B-CC86-40BB-93B3-557EFC8F4EA7}" srcOrd="0" destOrd="0" presId="urn:microsoft.com/office/officeart/2005/8/layout/list1"/>
    <dgm:cxn modelId="{4B9BB2A0-3F96-42DE-AD4E-5023BE449C12}" type="presParOf" srcId="{CE30B147-A479-4390-A4D6-2541B373613E}" destId="{6ABED964-CE00-4A0D-B0E9-1E1988F6AAF7}" srcOrd="1" destOrd="0" presId="urn:microsoft.com/office/officeart/2005/8/layout/list1"/>
    <dgm:cxn modelId="{B4A82B2C-5502-4FE5-BD58-EB71AD7EF546}" type="presParOf" srcId="{907E8F24-B178-455D-8CCE-BF6D68B30FF1}" destId="{EF173FCD-ACF4-403A-AC1E-035D811F6F66}" srcOrd="5" destOrd="0" presId="urn:microsoft.com/office/officeart/2005/8/layout/list1"/>
    <dgm:cxn modelId="{16541BAE-30D3-4179-A434-1692105A96A6}" type="presParOf" srcId="{907E8F24-B178-455D-8CCE-BF6D68B30FF1}" destId="{28AB3CA3-7065-4002-86D4-74F1C5667CEE}" srcOrd="6" destOrd="0" presId="urn:microsoft.com/office/officeart/2005/8/layout/list1"/>
    <dgm:cxn modelId="{31648584-0334-47D0-9469-4943FCF08752}" type="presParOf" srcId="{907E8F24-B178-455D-8CCE-BF6D68B30FF1}" destId="{F3748B87-5681-437D-8B65-7AFB041E1FE9}" srcOrd="7" destOrd="0" presId="urn:microsoft.com/office/officeart/2005/8/layout/list1"/>
    <dgm:cxn modelId="{0E249D68-A2E4-4D8C-983B-E78991F26D35}" type="presParOf" srcId="{907E8F24-B178-455D-8CCE-BF6D68B30FF1}" destId="{DBB623D0-6661-4469-B750-C4044BA57164}" srcOrd="8" destOrd="0" presId="urn:microsoft.com/office/officeart/2005/8/layout/list1"/>
    <dgm:cxn modelId="{45C06E84-50CD-418E-BAE4-B9F97CCB061F}" type="presParOf" srcId="{DBB623D0-6661-4469-B750-C4044BA57164}" destId="{C578F451-3925-43C6-A4F0-2AF271336A9E}" srcOrd="0" destOrd="0" presId="urn:microsoft.com/office/officeart/2005/8/layout/list1"/>
    <dgm:cxn modelId="{F63A6160-16C1-4BF3-9235-6327A4CD0784}" type="presParOf" srcId="{DBB623D0-6661-4469-B750-C4044BA57164}" destId="{9C5564A7-3BA8-4DBA-A349-8C00900F66F6}" srcOrd="1" destOrd="0" presId="urn:microsoft.com/office/officeart/2005/8/layout/list1"/>
    <dgm:cxn modelId="{BABC14D6-52A4-4A57-850C-8F19F15BA8BF}" type="presParOf" srcId="{907E8F24-B178-455D-8CCE-BF6D68B30FF1}" destId="{5B739613-785F-4427-B650-140898539163}" srcOrd="9" destOrd="0" presId="urn:microsoft.com/office/officeart/2005/8/layout/list1"/>
    <dgm:cxn modelId="{C8102B1B-5341-4D6D-8128-E79481EF983E}" type="presParOf" srcId="{907E8F24-B178-455D-8CCE-BF6D68B30FF1}" destId="{D5372A00-FFAB-4F00-9CD1-A0FC5809407D}" srcOrd="10" destOrd="0" presId="urn:microsoft.com/office/officeart/2005/8/layout/list1"/>
    <dgm:cxn modelId="{10F32B21-DEE0-446D-88AD-56E1B77E6ECE}" type="presParOf" srcId="{907E8F24-B178-455D-8CCE-BF6D68B30FF1}" destId="{81E551D8-240E-4156-B8A4-00392C00836C}" srcOrd="11" destOrd="0" presId="urn:microsoft.com/office/officeart/2005/8/layout/list1"/>
    <dgm:cxn modelId="{BE84F69E-0B91-4CA7-857A-7E2D7CF4F4BA}" type="presParOf" srcId="{907E8F24-B178-455D-8CCE-BF6D68B30FF1}" destId="{89011337-D143-494D-A36D-C9F41984FC98}" srcOrd="12" destOrd="0" presId="urn:microsoft.com/office/officeart/2005/8/layout/list1"/>
    <dgm:cxn modelId="{2EC85E23-B7FF-4AF1-A81C-4BF5E1C6BFE4}" type="presParOf" srcId="{89011337-D143-494D-A36D-C9F41984FC98}" destId="{D68B2220-42E3-4539-8767-8EDB5F480B5F}" srcOrd="0" destOrd="0" presId="urn:microsoft.com/office/officeart/2005/8/layout/list1"/>
    <dgm:cxn modelId="{0CC4774B-7009-451C-89F0-55C4F5E92A02}" type="presParOf" srcId="{89011337-D143-494D-A36D-C9F41984FC98}" destId="{BCEEDFED-712B-4298-9A29-A790B63F6181}" srcOrd="1" destOrd="0" presId="urn:microsoft.com/office/officeart/2005/8/layout/list1"/>
    <dgm:cxn modelId="{C012D875-4D80-433D-A269-CB05F704490A}" type="presParOf" srcId="{907E8F24-B178-455D-8CCE-BF6D68B30FF1}" destId="{5418ADBB-B14B-4013-82D1-8DC078466338}" srcOrd="13" destOrd="0" presId="urn:microsoft.com/office/officeart/2005/8/layout/list1"/>
    <dgm:cxn modelId="{2458DEBD-E266-4A24-B71D-2C015D452EB0}" type="presParOf" srcId="{907E8F24-B178-455D-8CCE-BF6D68B30FF1}" destId="{32890BE9-C7B6-4387-9B09-13A080CEDC59}" srcOrd="14" destOrd="0" presId="urn:microsoft.com/office/officeart/2005/8/layout/list1"/>
    <dgm:cxn modelId="{2059ED33-D1D1-4621-9C2E-7BBF11368537}" type="presParOf" srcId="{907E8F24-B178-455D-8CCE-BF6D68B30FF1}" destId="{F77C8D9E-3CDC-418F-8BE8-943D01E8CFDA}" srcOrd="15" destOrd="0" presId="urn:microsoft.com/office/officeart/2005/8/layout/list1"/>
    <dgm:cxn modelId="{709164FF-C1B5-4ACE-A458-47AC7292BC3A}" type="presParOf" srcId="{907E8F24-B178-455D-8CCE-BF6D68B30FF1}" destId="{59AB82B3-6A3B-4CB6-B37E-6A552B00A2BB}" srcOrd="16" destOrd="0" presId="urn:microsoft.com/office/officeart/2005/8/layout/list1"/>
    <dgm:cxn modelId="{D45DD58D-B126-4A16-B70B-63AA8CEE92A1}" type="presParOf" srcId="{59AB82B3-6A3B-4CB6-B37E-6A552B00A2BB}" destId="{156A62D4-A0C7-4C3D-8990-54CB509E6DCF}" srcOrd="0" destOrd="0" presId="urn:microsoft.com/office/officeart/2005/8/layout/list1"/>
    <dgm:cxn modelId="{9C59DD45-622B-4A6E-84F8-3B49455B6D42}" type="presParOf" srcId="{59AB82B3-6A3B-4CB6-B37E-6A552B00A2BB}" destId="{B514F67D-7F7D-4914-AE71-5807CA7BBE32}" srcOrd="1" destOrd="0" presId="urn:microsoft.com/office/officeart/2005/8/layout/list1"/>
    <dgm:cxn modelId="{A52E1D6E-396B-4DC6-BA3C-72114C03C790}" type="presParOf" srcId="{907E8F24-B178-455D-8CCE-BF6D68B30FF1}" destId="{487E95F0-5D76-47C8-96D3-6302D876C85F}" srcOrd="17" destOrd="0" presId="urn:microsoft.com/office/officeart/2005/8/layout/list1"/>
    <dgm:cxn modelId="{F767FBBE-6E02-4FAA-900E-B9D7F6DD89EE}" type="presParOf" srcId="{907E8F24-B178-455D-8CCE-BF6D68B30FF1}" destId="{09047036-3DF7-4003-BCE4-9351F32454FD}" srcOrd="18" destOrd="0" presId="urn:microsoft.com/office/officeart/2005/8/layout/list1"/>
    <dgm:cxn modelId="{494C9C59-60BD-428A-8B5E-39EAA6857A27}" type="presParOf" srcId="{907E8F24-B178-455D-8CCE-BF6D68B30FF1}" destId="{6CEAB10C-08B4-4211-9451-C4ECBC254D8A}" srcOrd="19" destOrd="0" presId="urn:microsoft.com/office/officeart/2005/8/layout/list1"/>
    <dgm:cxn modelId="{1B645DD1-3A7C-44AC-8A09-3BBF3146BC1C}" type="presParOf" srcId="{907E8F24-B178-455D-8CCE-BF6D68B30FF1}" destId="{A78EAE06-5242-4B96-B362-4CF5B03B0131}" srcOrd="20" destOrd="0" presId="urn:microsoft.com/office/officeart/2005/8/layout/list1"/>
    <dgm:cxn modelId="{C96E5269-8070-4501-9B4D-DD6A4A00AE96}" type="presParOf" srcId="{A78EAE06-5242-4B96-B362-4CF5B03B0131}" destId="{3D932916-600A-4DB7-A84E-41E50640B6D5}" srcOrd="0" destOrd="0" presId="urn:microsoft.com/office/officeart/2005/8/layout/list1"/>
    <dgm:cxn modelId="{D67C8464-7B1C-428A-9A36-9F920B57238F}" type="presParOf" srcId="{A78EAE06-5242-4B96-B362-4CF5B03B0131}" destId="{78B7BAAC-7C06-46BB-A540-44C8360A3BFC}" srcOrd="1" destOrd="0" presId="urn:microsoft.com/office/officeart/2005/8/layout/list1"/>
    <dgm:cxn modelId="{FA677884-6781-4D10-88E2-FA41F777A03D}" type="presParOf" srcId="{907E8F24-B178-455D-8CCE-BF6D68B30FF1}" destId="{E04A96E7-9427-4295-BA42-6C171627781D}" srcOrd="21" destOrd="0" presId="urn:microsoft.com/office/officeart/2005/8/layout/list1"/>
    <dgm:cxn modelId="{2DA11820-27B6-44E9-94AB-74106FCD1E85}" type="presParOf" srcId="{907E8F24-B178-455D-8CCE-BF6D68B30FF1}" destId="{B563C110-0609-4481-BB41-9D77873B5333}" srcOrd="22" destOrd="0" presId="urn:microsoft.com/office/officeart/2005/8/layout/list1"/>
    <dgm:cxn modelId="{2312F38D-B1F7-4DAD-BEBA-328CD382E7D4}" type="presParOf" srcId="{907E8F24-B178-455D-8CCE-BF6D68B30FF1}" destId="{7F6D54C8-2ABD-4FC4-B236-DDCF57B125DA}" srcOrd="23" destOrd="0" presId="urn:microsoft.com/office/officeart/2005/8/layout/list1"/>
    <dgm:cxn modelId="{DF9803AC-597B-4A96-8FEF-92D3958388C8}" type="presParOf" srcId="{907E8F24-B178-455D-8CCE-BF6D68B30FF1}" destId="{71E72C5D-A418-469C-9BF5-CEB07E28FBAF}" srcOrd="24" destOrd="0" presId="urn:microsoft.com/office/officeart/2005/8/layout/list1"/>
    <dgm:cxn modelId="{02A4419B-69D9-4F20-BB61-079D05374E7E}" type="presParOf" srcId="{71E72C5D-A418-469C-9BF5-CEB07E28FBAF}" destId="{553A680C-A675-41F4-900A-CDABACDF8058}" srcOrd="0" destOrd="0" presId="urn:microsoft.com/office/officeart/2005/8/layout/list1"/>
    <dgm:cxn modelId="{41D2CC47-17F9-45AA-8EAC-8BD9C707109E}" type="presParOf" srcId="{71E72C5D-A418-469C-9BF5-CEB07E28FBAF}" destId="{08F61E8D-84CC-4F54-91D3-4634C93EBF66}" srcOrd="1" destOrd="0" presId="urn:microsoft.com/office/officeart/2005/8/layout/list1"/>
    <dgm:cxn modelId="{B115542B-0084-4B56-8767-4620A68433B2}" type="presParOf" srcId="{907E8F24-B178-455D-8CCE-BF6D68B30FF1}" destId="{3E516316-BE1A-4140-97AF-F1559ADC7DCC}" srcOrd="25" destOrd="0" presId="urn:microsoft.com/office/officeart/2005/8/layout/list1"/>
    <dgm:cxn modelId="{9774AD4A-AFE1-4BB1-ADB0-B818DC621737}" type="presParOf" srcId="{907E8F24-B178-455D-8CCE-BF6D68B30FF1}" destId="{3A398464-47F0-4145-B788-BD070446B182}" srcOrd="26" destOrd="0" presId="urn:microsoft.com/office/officeart/2005/8/layout/list1"/>
    <dgm:cxn modelId="{87E062B6-00DC-44EB-91CD-0ACEBAAAFA3F}" type="presParOf" srcId="{907E8F24-B178-455D-8CCE-BF6D68B30FF1}" destId="{1056DA4C-D7C3-4C77-B9B4-078E71413B22}" srcOrd="27" destOrd="0" presId="urn:microsoft.com/office/officeart/2005/8/layout/list1"/>
    <dgm:cxn modelId="{3B33D3B1-8C05-4BA1-AB73-6A260AB94C33}" type="presParOf" srcId="{907E8F24-B178-455D-8CCE-BF6D68B30FF1}" destId="{BBF615F3-545E-41C2-959D-F635A3572735}" srcOrd="28" destOrd="0" presId="urn:microsoft.com/office/officeart/2005/8/layout/list1"/>
    <dgm:cxn modelId="{F48B25AE-98D8-4812-A16A-ED44438847EA}" type="presParOf" srcId="{BBF615F3-545E-41C2-959D-F635A3572735}" destId="{B0ECA689-97BD-40B1-A556-334FBBD79AAB}" srcOrd="0" destOrd="0" presId="urn:microsoft.com/office/officeart/2005/8/layout/list1"/>
    <dgm:cxn modelId="{363C84D9-8B41-499B-9CE4-FB671158FACF}" type="presParOf" srcId="{BBF615F3-545E-41C2-959D-F635A3572735}" destId="{BD66C70C-1D98-4DAF-A464-648ADFC35BF5}" srcOrd="1" destOrd="0" presId="urn:microsoft.com/office/officeart/2005/8/layout/list1"/>
    <dgm:cxn modelId="{D07E57CE-40E3-4F51-A2F6-88F4D4BAC64E}" type="presParOf" srcId="{907E8F24-B178-455D-8CCE-BF6D68B30FF1}" destId="{85222B61-946F-47E8-80C8-AE3A972DEC8E}" srcOrd="29" destOrd="0" presId="urn:microsoft.com/office/officeart/2005/8/layout/list1"/>
    <dgm:cxn modelId="{1FFD9AF0-B0AE-4773-A497-4E508C81E2DD}" type="presParOf" srcId="{907E8F24-B178-455D-8CCE-BF6D68B30FF1}" destId="{200D1387-2638-4323-B5E9-16A340CEA352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D1EC7C-B9AC-4F25-81C8-5F8DAD802F85}">
      <dsp:nvSpPr>
        <dsp:cNvPr id="0" name=""/>
        <dsp:cNvSpPr/>
      </dsp:nvSpPr>
      <dsp:spPr>
        <a:xfrm>
          <a:off x="0" y="2177"/>
          <a:ext cx="6391275" cy="11036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693C7D-C669-4DBE-B198-6812DF8F0741}">
      <dsp:nvSpPr>
        <dsp:cNvPr id="0" name=""/>
        <dsp:cNvSpPr/>
      </dsp:nvSpPr>
      <dsp:spPr>
        <a:xfrm>
          <a:off x="333853" y="250498"/>
          <a:ext cx="607006" cy="607006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5000" r="-5000"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412256-55DA-42D2-BA4E-5DEBBF4C953A}">
      <dsp:nvSpPr>
        <dsp:cNvPr id="0" name=""/>
        <dsp:cNvSpPr/>
      </dsp:nvSpPr>
      <dsp:spPr>
        <a:xfrm>
          <a:off x="1274714" y="2177"/>
          <a:ext cx="5116560" cy="1103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03" tIns="116803" rIns="116803" bIns="11680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Did you meet MOE? Did you spend all your capped allocations?</a:t>
          </a:r>
        </a:p>
      </dsp:txBody>
      <dsp:txXfrm>
        <a:off x="1274714" y="2177"/>
        <a:ext cx="5116560" cy="1103648"/>
      </dsp:txXfrm>
    </dsp:sp>
    <dsp:sp modelId="{B250667D-A7BA-4977-ADFE-573B33BE80D6}">
      <dsp:nvSpPr>
        <dsp:cNvPr id="0" name=""/>
        <dsp:cNvSpPr/>
      </dsp:nvSpPr>
      <dsp:spPr>
        <a:xfrm>
          <a:off x="0" y="1381738"/>
          <a:ext cx="6391275" cy="11036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E866CF-D583-40D2-85DE-342633CA8ABB}">
      <dsp:nvSpPr>
        <dsp:cNvPr id="0" name=""/>
        <dsp:cNvSpPr/>
      </dsp:nvSpPr>
      <dsp:spPr>
        <a:xfrm>
          <a:off x="333853" y="1630059"/>
          <a:ext cx="607006" cy="607006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3000" r="-3000"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06D905-CA46-48ED-9A04-4FE3345F6548}">
      <dsp:nvSpPr>
        <dsp:cNvPr id="0" name=""/>
        <dsp:cNvSpPr/>
      </dsp:nvSpPr>
      <dsp:spPr>
        <a:xfrm>
          <a:off x="1274714" y="1381738"/>
          <a:ext cx="5116560" cy="1103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03" tIns="116803" rIns="116803" bIns="11680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Did you have to submit a letter?</a:t>
          </a:r>
        </a:p>
      </dsp:txBody>
      <dsp:txXfrm>
        <a:off x="1274714" y="1381738"/>
        <a:ext cx="5116560" cy="1103648"/>
      </dsp:txXfrm>
    </dsp:sp>
    <dsp:sp modelId="{D53A4BDA-5CC3-45D6-80D9-DB4E42502A13}">
      <dsp:nvSpPr>
        <dsp:cNvPr id="0" name=""/>
        <dsp:cNvSpPr/>
      </dsp:nvSpPr>
      <dsp:spPr>
        <a:xfrm>
          <a:off x="0" y="2761299"/>
          <a:ext cx="6391275" cy="11036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FE9BCE-1AFC-4116-BC86-2B796B4DC63B}">
      <dsp:nvSpPr>
        <dsp:cNvPr id="0" name=""/>
        <dsp:cNvSpPr/>
      </dsp:nvSpPr>
      <dsp:spPr>
        <a:xfrm>
          <a:off x="333853" y="3009620"/>
          <a:ext cx="607006" cy="60700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5C7D14-34A6-4A39-9856-0A33475A69A1}">
      <dsp:nvSpPr>
        <dsp:cNvPr id="0" name=""/>
        <dsp:cNvSpPr/>
      </dsp:nvSpPr>
      <dsp:spPr>
        <a:xfrm>
          <a:off x="1274714" y="2761299"/>
          <a:ext cx="5116560" cy="1103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03" tIns="116803" rIns="116803" bIns="11680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Were you able to pull in additional capped funding?</a:t>
          </a:r>
        </a:p>
      </dsp:txBody>
      <dsp:txXfrm>
        <a:off x="1274714" y="2761299"/>
        <a:ext cx="5116560" cy="1103648"/>
      </dsp:txXfrm>
    </dsp:sp>
    <dsp:sp modelId="{2BBEA2E1-823A-4A4C-8D5D-4D0F31AB02F6}">
      <dsp:nvSpPr>
        <dsp:cNvPr id="0" name=""/>
        <dsp:cNvSpPr/>
      </dsp:nvSpPr>
      <dsp:spPr>
        <a:xfrm>
          <a:off x="0" y="4140860"/>
          <a:ext cx="6391275" cy="11036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CEB40F-FD2B-40A1-ACB0-1550094B68BA}">
      <dsp:nvSpPr>
        <dsp:cNvPr id="0" name=""/>
        <dsp:cNvSpPr/>
      </dsp:nvSpPr>
      <dsp:spPr>
        <a:xfrm>
          <a:off x="333853" y="4389181"/>
          <a:ext cx="607006" cy="607006"/>
        </a:xfrm>
        <a:prstGeom prst="rect">
          <a:avLst/>
        </a:prstGeom>
        <a:blipFill rotWithShape="1">
          <a:blip xmlns:r="http://schemas.openxmlformats.org/officeDocument/2006/relationships" r:embed="rId5"/>
          <a:srcRect/>
          <a:stretch>
            <a:fillRect t="-2000" b="-2000"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ADD657-234D-40F6-B6B8-5B9730FB49DB}">
      <dsp:nvSpPr>
        <dsp:cNvPr id="0" name=""/>
        <dsp:cNvSpPr/>
      </dsp:nvSpPr>
      <dsp:spPr>
        <a:xfrm>
          <a:off x="1274714" y="4140860"/>
          <a:ext cx="5116560" cy="1103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03" tIns="116803" rIns="116803" bIns="11680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Were you prepared?</a:t>
          </a:r>
        </a:p>
      </dsp:txBody>
      <dsp:txXfrm>
        <a:off x="1274714" y="4140860"/>
        <a:ext cx="5116560" cy="11036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FC0EAD-F363-4BB7-8932-7CBEC36310BD}">
      <dsp:nvSpPr>
        <dsp:cNvPr id="0" name=""/>
        <dsp:cNvSpPr/>
      </dsp:nvSpPr>
      <dsp:spPr>
        <a:xfrm>
          <a:off x="0" y="403155"/>
          <a:ext cx="6116795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rgbClr val="7153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9BBB09-EFAF-4FD9-B7EA-07D329B73BE2}">
      <dsp:nvSpPr>
        <dsp:cNvPr id="0" name=""/>
        <dsp:cNvSpPr/>
      </dsp:nvSpPr>
      <dsp:spPr>
        <a:xfrm>
          <a:off x="305839" y="166995"/>
          <a:ext cx="4281756" cy="472320"/>
        </a:xfrm>
        <a:prstGeom prst="roundRect">
          <a:avLst/>
        </a:prstGeom>
        <a:solidFill>
          <a:srgbClr val="5B347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840" tIns="0" rIns="16184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Virtual Visits</a:t>
          </a:r>
          <a:endParaRPr lang="en-US" sz="1800" b="0" kern="1200" dirty="0"/>
        </a:p>
      </dsp:txBody>
      <dsp:txXfrm>
        <a:off x="328896" y="190052"/>
        <a:ext cx="4235642" cy="426206"/>
      </dsp:txXfrm>
    </dsp:sp>
    <dsp:sp modelId="{28AB3CA3-7065-4002-86D4-74F1C5667CEE}">
      <dsp:nvSpPr>
        <dsp:cNvPr id="0" name=""/>
        <dsp:cNvSpPr/>
      </dsp:nvSpPr>
      <dsp:spPr>
        <a:xfrm>
          <a:off x="0" y="1128915"/>
          <a:ext cx="6116795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rgbClr val="B77FB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BED964-CE00-4A0D-B0E9-1E1988F6AAF7}">
      <dsp:nvSpPr>
        <dsp:cNvPr id="0" name=""/>
        <dsp:cNvSpPr/>
      </dsp:nvSpPr>
      <dsp:spPr>
        <a:xfrm>
          <a:off x="305839" y="892755"/>
          <a:ext cx="4281756" cy="472320"/>
        </a:xfrm>
        <a:prstGeom prst="roundRect">
          <a:avLst/>
        </a:prstGeom>
        <a:solidFill>
          <a:srgbClr val="86629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840" tIns="0" rIns="16184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Balancing General Ledger</a:t>
          </a:r>
          <a:endParaRPr lang="en-US" sz="1800" kern="1200" dirty="0"/>
        </a:p>
      </dsp:txBody>
      <dsp:txXfrm>
        <a:off x="328896" y="915812"/>
        <a:ext cx="4235642" cy="426206"/>
      </dsp:txXfrm>
    </dsp:sp>
    <dsp:sp modelId="{D5372A00-FFAB-4F00-9CD1-A0FC5809407D}">
      <dsp:nvSpPr>
        <dsp:cNvPr id="0" name=""/>
        <dsp:cNvSpPr/>
      </dsp:nvSpPr>
      <dsp:spPr>
        <a:xfrm>
          <a:off x="0" y="1854675"/>
          <a:ext cx="6116795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rgbClr val="B77FB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5564A7-3BA8-4DBA-A349-8C00900F66F6}">
      <dsp:nvSpPr>
        <dsp:cNvPr id="0" name=""/>
        <dsp:cNvSpPr/>
      </dsp:nvSpPr>
      <dsp:spPr>
        <a:xfrm>
          <a:off x="305839" y="1618515"/>
          <a:ext cx="4281756" cy="472320"/>
        </a:xfrm>
        <a:prstGeom prst="roundRect">
          <a:avLst/>
        </a:prstGeom>
        <a:solidFill>
          <a:srgbClr val="B77FB3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840" tIns="0" rIns="16184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Current Indirect Cost Plan</a:t>
          </a:r>
          <a:endParaRPr lang="en-US" sz="1800" kern="1200" dirty="0"/>
        </a:p>
      </dsp:txBody>
      <dsp:txXfrm>
        <a:off x="328896" y="1641572"/>
        <a:ext cx="4235642" cy="426206"/>
      </dsp:txXfrm>
    </dsp:sp>
    <dsp:sp modelId="{32890BE9-C7B6-4387-9B09-13A080CEDC59}">
      <dsp:nvSpPr>
        <dsp:cNvPr id="0" name=""/>
        <dsp:cNvSpPr/>
      </dsp:nvSpPr>
      <dsp:spPr>
        <a:xfrm>
          <a:off x="0" y="2580434"/>
          <a:ext cx="6116795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rgbClr val="DC9CC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EEDFED-712B-4298-9A29-A790B63F6181}">
      <dsp:nvSpPr>
        <dsp:cNvPr id="0" name=""/>
        <dsp:cNvSpPr/>
      </dsp:nvSpPr>
      <dsp:spPr>
        <a:xfrm>
          <a:off x="305839" y="2344274"/>
          <a:ext cx="4281756" cy="472320"/>
        </a:xfrm>
        <a:prstGeom prst="roundRect">
          <a:avLst/>
        </a:prstGeom>
        <a:solidFill>
          <a:srgbClr val="DC9CCE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840" tIns="0" rIns="16184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Excel Spreadsheets</a:t>
          </a:r>
          <a:endParaRPr lang="en-US" sz="1800" kern="1200" dirty="0"/>
        </a:p>
      </dsp:txBody>
      <dsp:txXfrm>
        <a:off x="328896" y="2367331"/>
        <a:ext cx="4235642" cy="426206"/>
      </dsp:txXfrm>
    </dsp:sp>
    <dsp:sp modelId="{09047036-3DF7-4003-BCE4-9351F32454FD}">
      <dsp:nvSpPr>
        <dsp:cNvPr id="0" name=""/>
        <dsp:cNvSpPr/>
      </dsp:nvSpPr>
      <dsp:spPr>
        <a:xfrm>
          <a:off x="0" y="3306195"/>
          <a:ext cx="6116795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rgbClr val="F593C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14F67D-7F7D-4914-AE71-5807CA7BBE32}">
      <dsp:nvSpPr>
        <dsp:cNvPr id="0" name=""/>
        <dsp:cNvSpPr/>
      </dsp:nvSpPr>
      <dsp:spPr>
        <a:xfrm>
          <a:off x="305839" y="3070035"/>
          <a:ext cx="4281756" cy="472320"/>
        </a:xfrm>
        <a:prstGeom prst="roundRect">
          <a:avLst/>
        </a:prstGeom>
        <a:solidFill>
          <a:srgbClr val="F593C6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840" tIns="0" rIns="16184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FTE’s</a:t>
          </a:r>
          <a:endParaRPr lang="en-US" sz="1800" kern="1200" dirty="0"/>
        </a:p>
      </dsp:txBody>
      <dsp:txXfrm>
        <a:off x="328896" y="3093092"/>
        <a:ext cx="4235642" cy="426206"/>
      </dsp:txXfrm>
    </dsp:sp>
    <dsp:sp modelId="{B563C110-0609-4481-BB41-9D77873B5333}">
      <dsp:nvSpPr>
        <dsp:cNvPr id="0" name=""/>
        <dsp:cNvSpPr/>
      </dsp:nvSpPr>
      <dsp:spPr>
        <a:xfrm>
          <a:off x="0" y="4031955"/>
          <a:ext cx="6116795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rgbClr val="F062A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B7BAAC-7C06-46BB-A540-44C8360A3BFC}">
      <dsp:nvSpPr>
        <dsp:cNvPr id="0" name=""/>
        <dsp:cNvSpPr/>
      </dsp:nvSpPr>
      <dsp:spPr>
        <a:xfrm>
          <a:off x="305839" y="3795795"/>
          <a:ext cx="4281756" cy="472320"/>
        </a:xfrm>
        <a:prstGeom prst="roundRect">
          <a:avLst/>
        </a:prstGeom>
        <a:solidFill>
          <a:srgbClr val="F062AC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840" tIns="0" rIns="16184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Daysheets</a:t>
          </a:r>
          <a:endParaRPr lang="en-US" sz="1800" kern="1200" dirty="0"/>
        </a:p>
      </dsp:txBody>
      <dsp:txXfrm>
        <a:off x="328896" y="3818852"/>
        <a:ext cx="4235642" cy="426206"/>
      </dsp:txXfrm>
    </dsp:sp>
    <dsp:sp modelId="{3A398464-47F0-4145-B788-BD070446B182}">
      <dsp:nvSpPr>
        <dsp:cNvPr id="0" name=""/>
        <dsp:cNvSpPr/>
      </dsp:nvSpPr>
      <dsp:spPr>
        <a:xfrm>
          <a:off x="0" y="4757715"/>
          <a:ext cx="6116795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rgbClr val="E8168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F61E8D-84CC-4F54-91D3-4634C93EBF66}">
      <dsp:nvSpPr>
        <dsp:cNvPr id="0" name=""/>
        <dsp:cNvSpPr/>
      </dsp:nvSpPr>
      <dsp:spPr>
        <a:xfrm>
          <a:off x="305839" y="4521555"/>
          <a:ext cx="4281756" cy="472320"/>
        </a:xfrm>
        <a:prstGeom prst="roundRect">
          <a:avLst/>
        </a:prstGeom>
        <a:solidFill>
          <a:srgbClr val="E81684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840" tIns="0" rIns="16184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Reconciling NCHC &amp; HCWD Fees</a:t>
          </a:r>
          <a:endParaRPr lang="en-US" sz="1800" kern="1200" dirty="0"/>
        </a:p>
      </dsp:txBody>
      <dsp:txXfrm>
        <a:off x="328896" y="4544612"/>
        <a:ext cx="4235642" cy="426206"/>
      </dsp:txXfrm>
    </dsp:sp>
    <dsp:sp modelId="{200D1387-2638-4323-B5E9-16A340CEA352}">
      <dsp:nvSpPr>
        <dsp:cNvPr id="0" name=""/>
        <dsp:cNvSpPr/>
      </dsp:nvSpPr>
      <dsp:spPr>
        <a:xfrm>
          <a:off x="0" y="5483475"/>
          <a:ext cx="6116795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rgbClr val="B3116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66C70C-1D98-4DAF-A464-648ADFC35BF5}">
      <dsp:nvSpPr>
        <dsp:cNvPr id="0" name=""/>
        <dsp:cNvSpPr/>
      </dsp:nvSpPr>
      <dsp:spPr>
        <a:xfrm>
          <a:off x="305839" y="5247315"/>
          <a:ext cx="4281756" cy="472320"/>
        </a:xfrm>
        <a:prstGeom prst="roundRect">
          <a:avLst/>
        </a:prstGeom>
        <a:solidFill>
          <a:srgbClr val="B31166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840" tIns="0" rIns="16184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Entrance &amp; Exit Conferences</a:t>
          </a:r>
        </a:p>
      </dsp:txBody>
      <dsp:txXfrm>
        <a:off x="328896" y="5270372"/>
        <a:ext cx="4235642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1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C13B6BD0-6B90-40F5-8123-CAB382CC9A98}" type="datetimeFigureOut">
              <a:rPr lang="en-US" smtClean="0"/>
              <a:t>12/2/2020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3" rIns="91427" bIns="4571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73575"/>
            <a:ext cx="5607050" cy="3660775"/>
          </a:xfrm>
          <a:prstGeom prst="rect">
            <a:avLst/>
          </a:prstGeom>
        </p:spPr>
        <p:txBody>
          <a:bodyPr vert="horz" lIns="91427" tIns="45713" rIns="91427" bIns="4571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6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9676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58E2FB16-B45B-4BEE-8BC6-212FC7E546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81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2FB16-B45B-4BEE-8BC6-212FC7E5460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2942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2FB16-B45B-4BEE-8BC6-212FC7E5460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1628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2FB16-B45B-4BEE-8BC6-212FC7E5460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997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2FB16-B45B-4BEE-8BC6-212FC7E5460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5571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2FB16-B45B-4BEE-8BC6-212FC7E5460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8517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2FB16-B45B-4BEE-8BC6-212FC7E5460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3195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2FB16-B45B-4BEE-8BC6-212FC7E5460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3855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2FB16-B45B-4BEE-8BC6-212FC7E5460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2698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2FB16-B45B-4BEE-8BC6-212FC7E5460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958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2FB16-B45B-4BEE-8BC6-212FC7E5460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186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2FB16-B45B-4BEE-8BC6-212FC7E5460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771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2FB16-B45B-4BEE-8BC6-212FC7E5460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231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2FB16-B45B-4BEE-8BC6-212FC7E5460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67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2FB16-B45B-4BEE-8BC6-212FC7E5460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806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2FB16-B45B-4BEE-8BC6-212FC7E5460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744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2FB16-B45B-4BEE-8BC6-212FC7E5460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343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2FB16-B45B-4BEE-8BC6-212FC7E5460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590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DHHS.CORELS.SUPPORT@dhhs.nc.gov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policies.ncdhhs.gov/departmental/policies-manuals/section-ii-budget-and-finance/manuals/dss-fiscal-manual" TargetMode="External"/><Relationship Id="rId3" Type="http://schemas.openxmlformats.org/officeDocument/2006/relationships/image" Target="../media/image24.jpeg"/><Relationship Id="rId7" Type="http://schemas.openxmlformats.org/officeDocument/2006/relationships/hyperlink" Target="https://ncgov.service-now.com/nav_to.do?uri=%2Fcom.glideapp.servicecatalog_cat_item_view.do%3Fv%3D1%26sysparm_id%3D34ee8752db9cf740f9275ad3ca961974%26sysparm_link_parent%3Ddf32d3fc1b353f400b48524d0d4bcbc1%26sysparm_catalog%3D8e1bef5bdb072f007ea9d2e3ca96192c%26sysparm_catalog_view%3Dcatalog_default%26sysparm_view%3Dtext_search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t.nc.gov/sysware" TargetMode="External"/><Relationship Id="rId11" Type="http://schemas.openxmlformats.org/officeDocument/2006/relationships/image" Target="../media/image26.png"/><Relationship Id="rId5" Type="http://schemas.openxmlformats.org/officeDocument/2006/relationships/hyperlink" Target="mailto:Dashawn.Page@dhhs.nc.gov" TargetMode="External"/><Relationship Id="rId10" Type="http://schemas.openxmlformats.org/officeDocument/2006/relationships/image" Target="../media/image25.png"/><Relationship Id="rId4" Type="http://schemas.openxmlformats.org/officeDocument/2006/relationships/image" Target="../media/image12.png"/><Relationship Id="rId9" Type="http://schemas.openxmlformats.org/officeDocument/2006/relationships/hyperlink" Target="https://policies.ncdhhs.gov/divisional/social-services/services-information-system-sis/policy-manual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mailto:Caroline.Hedrick@dhhs.nc.gov" TargetMode="External"/><Relationship Id="rId3" Type="http://schemas.openxmlformats.org/officeDocument/2006/relationships/hyperlink" Target="mailto:Pamela.Bell@dhhs.nc.gov" TargetMode="External"/><Relationship Id="rId7" Type="http://schemas.openxmlformats.org/officeDocument/2006/relationships/hyperlink" Target="mailto:Pamela.Graham@dhhs.nc.gov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hyperlink" Target="mailto:Jennifer.Gonzales@dhhs.nc.gov" TargetMode="External"/><Relationship Id="rId11" Type="http://schemas.openxmlformats.org/officeDocument/2006/relationships/hyperlink" Target="mailto:Charles.robertson@dhhs.nc.gov" TargetMode="External"/><Relationship Id="rId5" Type="http://schemas.openxmlformats.org/officeDocument/2006/relationships/hyperlink" Target="mailto:Margaret.Faircloth@dhhs.nc.gov" TargetMode="External"/><Relationship Id="rId10" Type="http://schemas.openxmlformats.org/officeDocument/2006/relationships/hyperlink" Target="mailto:Regina.French@dhhs.nc.gov" TargetMode="External"/><Relationship Id="rId4" Type="http://schemas.openxmlformats.org/officeDocument/2006/relationships/hyperlink" Target="mailto:Joyce.Blackburn@dhhs.nc.gov" TargetMode="External"/><Relationship Id="rId9" Type="http://schemas.openxmlformats.org/officeDocument/2006/relationships/hyperlink" Target="mailto:Jane.Long@dhhs.nc.gov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Tina.Bumgarner@dhhs.nc.gov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mailto:Erin.Conner@dhhs.nc.gov" TargetMode="External"/><Relationship Id="rId4" Type="http://schemas.openxmlformats.org/officeDocument/2006/relationships/hyperlink" Target="mailto:linksreimbursement@dhhs.nc.gov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id="{D22D1B95-2B54-43E9-85D9-B489F6C5D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21010068">
            <a:off x="8490951" y="4185117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7D0F3F6D-A49D-4406-8D61-1C4F8D792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455612" y="4241801"/>
            <a:ext cx="11277600" cy="2337161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D953A318-DA8D-4405-9536-D889E45C5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E382A3D-2F90-475C-8DF2-F666FEA34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39AEA-5C39-4E99-BD6D-7D8E251FE6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3171" y="1143000"/>
            <a:ext cx="8825658" cy="3389217"/>
          </a:xfrm>
        </p:spPr>
        <p:txBody>
          <a:bodyPr anchor="ctr">
            <a:normAutofit/>
          </a:bodyPr>
          <a:lstStyle/>
          <a:p>
            <a:pPr algn="ctr">
              <a:spcBef>
                <a:spcPts val="0"/>
              </a:spcBef>
            </a:pPr>
            <a:r>
              <a:rPr lang="en-US" sz="6600" dirty="0">
                <a:solidFill>
                  <a:srgbClr val="FFFFFF"/>
                </a:solidFill>
              </a:rPr>
              <a:t>Western Virtual Regional Meeting</a:t>
            </a:r>
            <a:br>
              <a:rPr lang="en-US" sz="6600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>  </a:t>
            </a:r>
            <a:br>
              <a:rPr lang="en-US" sz="66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December 4, 2020</a:t>
            </a:r>
            <a:endParaRPr lang="en-US" sz="66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440A4C-B627-4487-95E4-8E9AF8341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3171" y="5240851"/>
            <a:ext cx="8825658" cy="82893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2400" b="1" cap="none" dirty="0">
                <a:solidFill>
                  <a:srgbClr val="B31166"/>
                </a:solidFill>
              </a:rPr>
              <a:t>Presented by NC DHHS Business Operations</a:t>
            </a:r>
          </a:p>
          <a:p>
            <a:pPr algn="ctr"/>
            <a:r>
              <a:rPr lang="en-US" sz="2400" b="1" cap="none" dirty="0">
                <a:solidFill>
                  <a:srgbClr val="B31166"/>
                </a:solidFill>
              </a:rPr>
              <a:t>Local Business Liaisons &amp; Fiscal Monitors</a:t>
            </a:r>
          </a:p>
        </p:txBody>
      </p:sp>
    </p:spTree>
    <p:extLst>
      <p:ext uri="{BB962C8B-B14F-4D97-AF65-F5344CB8AC3E}">
        <p14:creationId xmlns:p14="http://schemas.microsoft.com/office/powerpoint/2010/main" val="832619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F67F299-BC31-473F-B5FD-29D4B13D703B}"/>
              </a:ext>
            </a:extLst>
          </p:cNvPr>
          <p:cNvSpPr txBox="1"/>
          <p:nvPr/>
        </p:nvSpPr>
        <p:spPr>
          <a:xfrm>
            <a:off x="10299032" y="0"/>
            <a:ext cx="938463" cy="12031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E6BFB9-29BF-48FE-9E46-215AE0239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673" y="430389"/>
            <a:ext cx="11268075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4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2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643780CE-2BE5-46F6-97B2-60DF30217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Freeform: Shape 11">
            <a:extLst>
              <a:ext uri="{FF2B5EF4-FFF2-40B4-BE49-F238E27FC236}">
                <a16:creationId xmlns:a16="http://schemas.microsoft.com/office/drawing/2014/main" id="{61A87A49-68E6-459E-A5A6-46229FF42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F6ACD5FC-CAFE-48EB-B765-60EED2E0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189428-4788-44A3-8129-4092E125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65" y="1073874"/>
            <a:ext cx="2942210" cy="102023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NC-CoReLS</a:t>
            </a: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9F33B405-D785-4738-B1C0-6A0AA5E98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Oval 17">
            <a:extLst>
              <a:ext uri="{FF2B5EF4-FFF2-40B4-BE49-F238E27FC236}">
                <a16:creationId xmlns:a16="http://schemas.microsoft.com/office/drawing/2014/main" id="{4233DC0E-DE6C-4FB6-A529-51B162641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Oval 19">
            <a:extLst>
              <a:ext uri="{FF2B5EF4-FFF2-40B4-BE49-F238E27FC236}">
                <a16:creationId xmlns:a16="http://schemas.microsoft.com/office/drawing/2014/main" id="{3870477F-E451-4BC3-863F-0E2FC5728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95486-B5A6-4ED9-A630-B78A0C5EB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157" y="2494683"/>
            <a:ext cx="4467164" cy="3240196"/>
          </a:xfrm>
        </p:spPr>
        <p:txBody>
          <a:bodyPr>
            <a:normAutofit/>
          </a:bodyPr>
          <a:lstStyle/>
          <a:p>
            <a:pPr marL="574675"/>
            <a:r>
              <a:rPr lang="en-US" dirty="0">
                <a:solidFill>
                  <a:srgbClr val="FFFFFF"/>
                </a:solidFill>
              </a:rPr>
              <a:t>Process Allocations –</a:t>
            </a:r>
          </a:p>
          <a:p>
            <a:pPr marL="574675">
              <a:spcBef>
                <a:spcPts val="0"/>
              </a:spcBef>
              <a:buNone/>
            </a:pPr>
            <a:r>
              <a:rPr lang="en-US" dirty="0">
                <a:solidFill>
                  <a:srgbClr val="FFFFFF"/>
                </a:solidFill>
              </a:rPr>
              <a:t>	Now REQUIRED prior to uploading</a:t>
            </a:r>
          </a:p>
          <a:p>
            <a:pPr marL="574675"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574675"/>
            <a:r>
              <a:rPr lang="en-US" dirty="0">
                <a:solidFill>
                  <a:srgbClr val="FFFFFF"/>
                </a:solidFill>
              </a:rPr>
              <a:t>Are you checking the Effort Detail option “Multiple Import Sources”?</a:t>
            </a: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DHHS.CORELS.SUPPORT@dhhs.nc.gov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B4A81DE1-E2BC-4A31-99EE-71350421B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9F2EC38-A0B2-4DCB-B2B4-90A461D9EEA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210906" y="1672011"/>
            <a:ext cx="6434189" cy="11525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D677E6C-993F-4358-B1EB-4A8E30AE45F4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5210905" y="3132386"/>
            <a:ext cx="6434189" cy="13036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30798C7-8D75-433E-8497-00D2FFDCD6AB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5210905" y="4757347"/>
            <a:ext cx="6434189" cy="95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9126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8AEE7-BA03-4E7D-8160-1C391266B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US" dirty="0"/>
              <a:t>Virtual Visits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32105-CCD6-4B5D-8BF5-C6D7EC434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150" y="2987040"/>
            <a:ext cx="7393576" cy="3683726"/>
          </a:xfrm>
        </p:spPr>
        <p:txBody>
          <a:bodyPr anchor="ctr">
            <a:normAutofit fontScale="77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600" b="1" dirty="0"/>
              <a:t>It is very important to us that we continue to give counties the support needed during these challenging times.</a:t>
            </a:r>
          </a:p>
          <a:p>
            <a:pPr>
              <a:lnSpc>
                <a:spcPct val="110000"/>
              </a:lnSpc>
              <a:spcBef>
                <a:spcPts val="3000"/>
              </a:spcBef>
              <a:buClr>
                <a:srgbClr val="B31166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400" dirty="0"/>
              <a:t>Microsoft Teams is a great resource for us to be able to carry out our virtual visits.</a:t>
            </a:r>
          </a:p>
          <a:p>
            <a:pPr>
              <a:lnSpc>
                <a:spcPct val="110000"/>
              </a:lnSpc>
              <a:buClr>
                <a:srgbClr val="B31166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400" dirty="0"/>
              <a:t>We also have a conference call line we can utilize when needed.</a:t>
            </a:r>
          </a:p>
          <a:p>
            <a:pPr>
              <a:lnSpc>
                <a:spcPct val="110000"/>
              </a:lnSpc>
              <a:buClr>
                <a:srgbClr val="B31166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400" dirty="0"/>
              <a:t>We will continue to offer Virtual Fiscal Trainings.</a:t>
            </a:r>
          </a:p>
          <a:p>
            <a:pPr marL="0" indent="0">
              <a:lnSpc>
                <a:spcPct val="110000"/>
              </a:lnSpc>
              <a:buNone/>
            </a:pPr>
            <a:endParaRPr lang="en-US" sz="2400" i="1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25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Please give us feedback…it does help for future events!</a:t>
            </a:r>
          </a:p>
          <a:p>
            <a:pPr marL="0" indent="0">
              <a:lnSpc>
                <a:spcPct val="90000"/>
              </a:lnSpc>
              <a:buNone/>
            </a:pPr>
            <a:endParaRPr lang="en-US" sz="1500" i="1" dirty="0"/>
          </a:p>
          <a:p>
            <a:pPr marL="0" indent="0">
              <a:lnSpc>
                <a:spcPct val="90000"/>
              </a:lnSpc>
              <a:buNone/>
            </a:pPr>
            <a:endParaRPr lang="en-US" sz="15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986E2E-BB24-47CF-B44E-EF5F7FF4F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7591" y="4493742"/>
            <a:ext cx="1524000" cy="15654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EC2627-40E3-490F-965C-C0262FD445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5363" y="2318291"/>
            <a:ext cx="1524000" cy="15377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A0B4D6-D294-4273-9F37-1FF5799A39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2299" y="3731823"/>
            <a:ext cx="1524000" cy="39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754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000C36E-AAFD-4188-BB55-FAE4A8272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blipFill>
            <a:blip r:embed="rId3">
              <a:duotone>
                <a:schemeClr val="dk2">
                  <a:shade val="69000"/>
                  <a:hueMod val="91000"/>
                  <a:satMod val="164000"/>
                  <a:lumMod val="74000"/>
                </a:schemeClr>
                <a:schemeClr val="dk2">
                  <a:hueMod val="124000"/>
                  <a:satMod val="140000"/>
                  <a:lumMod val="14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CB6D4A-4ADE-4BAF-BB67-7E9E8AB2C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flipH="1">
            <a:off x="343043" y="402165"/>
            <a:ext cx="6738659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065753A-F15B-43F6-B811-03D543426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9519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219AED55-7F29-4A42-9B4E-43EA05510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677511" flipH="1">
            <a:off x="6355223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3394EDF3-F539-40F8-9354-FE02885829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4512068" y="2801721"/>
            <a:ext cx="6053670" cy="1254558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5236E71-242B-4CE7-96BC-B66F91F9D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81884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683A5930-ABB0-4C7A-8E96-AB945DFB0D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flipH="1"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F182B2-AA5D-4B9A-84CE-B9EFDCDEA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1239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Fiscal Monitoring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3E51D9F-DA72-49DE-9183-76B062B38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1EB848C-6536-45C2-B31C-6136F64DE2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9983531"/>
              </p:ext>
            </p:extLst>
          </p:nvPr>
        </p:nvGraphicFramePr>
        <p:xfrm>
          <a:off x="964907" y="402165"/>
          <a:ext cx="6116795" cy="6053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95927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Tornado Hurricane Infographics Natural Disaster vector">
            <a:extLst>
              <a:ext uri="{FF2B5EF4-FFF2-40B4-BE49-F238E27FC236}">
                <a16:creationId xmlns:a16="http://schemas.microsoft.com/office/drawing/2014/main" id="{B431B32A-DAEF-4029-8CFB-8A5E5DB8C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770" y="4400641"/>
            <a:ext cx="1835328" cy="192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4B6F1C8-489C-4A31-8DBE-4FE9B621F8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902" y="254725"/>
            <a:ext cx="1383677" cy="634854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C05D7B2-F77F-42AD-B06D-EA93BFF824B9}"/>
              </a:ext>
            </a:extLst>
          </p:cNvPr>
          <p:cNvSpPr txBox="1">
            <a:spLocks/>
          </p:cNvSpPr>
          <p:nvPr/>
        </p:nvSpPr>
        <p:spPr>
          <a:xfrm rot="16200000">
            <a:off x="-473813" y="3087550"/>
            <a:ext cx="3053107" cy="70696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Odds &amp; Ends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D6889C1-DAB7-47DE-AFA1-DCAC7F301144}"/>
              </a:ext>
            </a:extLst>
          </p:cNvPr>
          <p:cNvSpPr txBox="1">
            <a:spLocks/>
          </p:cNvSpPr>
          <p:nvPr/>
        </p:nvSpPr>
        <p:spPr>
          <a:xfrm>
            <a:off x="1852864" y="298354"/>
            <a:ext cx="8506326" cy="660327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New FNS Employment &amp; Training Coordinator is Dashawn Page </a:t>
            </a:r>
            <a:r>
              <a:rPr lang="en-US" sz="1900" dirty="0">
                <a:solidFill>
                  <a:srgbClr val="B31166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Dashawn.Page@dhhs.nc.gov</a:t>
            </a:r>
            <a:endParaRPr lang="en-US" sz="1900" dirty="0">
              <a:solidFill>
                <a:srgbClr val="B31166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NCXCloud – All users are encouraged to use the new system. Removal of XTND &amp; XNET has been postponed.</a:t>
            </a:r>
          </a:p>
          <a:p>
            <a:pPr marL="627063" indent="-277813">
              <a:lnSpc>
                <a:spcPct val="11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Training modules – </a:t>
            </a:r>
            <a:r>
              <a:rPr lang="en-US" sz="1900" dirty="0">
                <a:solidFill>
                  <a:srgbClr val="B31166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https://it.nc.gov/sysware</a:t>
            </a:r>
            <a:endParaRPr lang="en-US" sz="1900" dirty="0">
              <a:solidFill>
                <a:srgbClr val="B31166"/>
              </a:solidFill>
            </a:endParaRPr>
          </a:p>
          <a:p>
            <a:pPr marL="627063" indent="-277813">
              <a:lnSpc>
                <a:spcPct val="11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Level 1 Support – County Help Desk (county staff that sets up RACF or managed XNET/XTND)</a:t>
            </a:r>
          </a:p>
          <a:p>
            <a:pPr marL="627063" indent="-277813">
              <a:lnSpc>
                <a:spcPct val="11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Level 2 Support – Contact DIT Help Desk through Service Now ticket </a:t>
            </a:r>
            <a:r>
              <a:rPr lang="en-US" sz="1900" dirty="0">
                <a:solidFill>
                  <a:srgbClr val="B31166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DIT Service Now (Mainframe – Tools)</a:t>
            </a: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requires your NCID or call 919-754-6000</a:t>
            </a:r>
          </a:p>
          <a:p>
            <a:pPr>
              <a:spcBef>
                <a:spcPts val="600"/>
              </a:spcBef>
            </a:pP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Keep a watch out for our monthly newsletter!</a:t>
            </a:r>
          </a:p>
          <a:p>
            <a:pPr>
              <a:spcBef>
                <a:spcPts val="600"/>
              </a:spcBef>
            </a:pP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Always reference your </a:t>
            </a:r>
            <a:r>
              <a:rPr lang="en-US" sz="1900" dirty="0">
                <a:solidFill>
                  <a:srgbClr val="B31166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Fiscal</a:t>
            </a: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</a:t>
            </a:r>
            <a:r>
              <a:rPr lang="en-US" sz="1900" dirty="0">
                <a:solidFill>
                  <a:srgbClr val="B31166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SIS</a:t>
            </a: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Manuals</a:t>
            </a:r>
          </a:p>
          <a:p>
            <a:pPr>
              <a:spcBef>
                <a:spcPts val="600"/>
              </a:spcBef>
            </a:pP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Daysheet codes for Admin Staff</a:t>
            </a:r>
          </a:p>
          <a:p>
            <a:pPr>
              <a:spcBef>
                <a:spcPts val="600"/>
              </a:spcBef>
            </a:pP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Combined Funding Authorizations / DAAS Funding Authorization</a:t>
            </a:r>
          </a:p>
          <a:p>
            <a:pPr>
              <a:spcBef>
                <a:spcPts val="600"/>
              </a:spcBef>
            </a:pP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WF EA Counts – send to LBL monthly</a:t>
            </a:r>
          </a:p>
          <a:p>
            <a:pPr>
              <a:spcBef>
                <a:spcPts val="600"/>
              </a:spcBef>
            </a:pP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MAC Training</a:t>
            </a:r>
          </a:p>
          <a:p>
            <a:pPr>
              <a:spcBef>
                <a:spcPts val="600"/>
              </a:spcBef>
            </a:pP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Hurricane Season</a:t>
            </a:r>
          </a:p>
          <a:p>
            <a:pPr>
              <a:spcBef>
                <a:spcPts val="600"/>
              </a:spcBef>
            </a:pP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Data Breaches</a:t>
            </a:r>
          </a:p>
          <a:p>
            <a:pPr>
              <a:spcBef>
                <a:spcPts val="600"/>
              </a:spcBef>
            </a:pP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Family First Prevention Services Act (FFPSA) / County Administrative Reimbursement System (CARS)</a:t>
            </a:r>
            <a:endParaRPr lang="en-US" sz="19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8A49EC-CD43-4C3C-8CD7-D05D19D80E8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59190" y="1439812"/>
            <a:ext cx="993734" cy="11278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651A40-6E81-4E99-AB85-EA9C51CDE34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25320" y="3261070"/>
            <a:ext cx="2627604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80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5CAA3-14C7-4B7E-B1EF-615CC836F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Meetings/Trainings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FA0FF3-E6E7-4508-8D42-044DF2C7E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815120"/>
            <a:ext cx="8825659" cy="3554858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Central Regional Meeting – Virtual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sz="2600" dirty="0"/>
              <a:t>February 18-19, 2020</a:t>
            </a:r>
            <a:endParaRPr lang="en-US" sz="2800" dirty="0"/>
          </a:p>
          <a:p>
            <a:r>
              <a:rPr lang="en-US" sz="2800" dirty="0"/>
              <a:t>Eastern Regional Meeting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sz="2600" dirty="0"/>
              <a:t>March 18-19, 2020</a:t>
            </a:r>
            <a:endParaRPr lang="en-US" sz="2800" dirty="0"/>
          </a:p>
          <a:p>
            <a:r>
              <a:rPr lang="en-US" sz="2800" dirty="0"/>
              <a:t>Western Regional Meeting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sz="2600" dirty="0"/>
              <a:t>March 25-26, 2020</a:t>
            </a:r>
            <a:endParaRPr lang="en-US" sz="2800" dirty="0"/>
          </a:p>
          <a:p>
            <a:pPr marL="0" indent="0" algn="ctr">
              <a:spcBef>
                <a:spcPts val="3000"/>
              </a:spcBef>
              <a:buNone/>
            </a:pPr>
            <a:r>
              <a:rPr lang="en-US" sz="2800" dirty="0">
                <a:solidFill>
                  <a:srgbClr val="B31166"/>
                </a:solidFill>
              </a:rPr>
              <a:t>New Fiscal Officer Trainings forthcoming in January!</a:t>
            </a:r>
            <a:endParaRPr lang="en-US" sz="2600" dirty="0">
              <a:solidFill>
                <a:srgbClr val="B31166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0E167C-EA97-452E-9C70-C86B58D3A2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2409" y="3501848"/>
            <a:ext cx="2400472" cy="19263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5831BE-CEF0-4DF0-A1C1-0E85188167CD}"/>
              </a:ext>
            </a:extLst>
          </p:cNvPr>
          <p:cNvSpPr txBox="1"/>
          <p:nvPr/>
        </p:nvSpPr>
        <p:spPr>
          <a:xfrm rot="789745">
            <a:off x="9485593" y="2720863"/>
            <a:ext cx="18596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B31166"/>
                </a:solidFill>
                <a:latin typeface="Bradley Hand ITC" panose="03070402050302030203" pitchFamily="66" charset="0"/>
              </a:rPr>
              <a:t>Mark your calendar!</a:t>
            </a:r>
          </a:p>
        </p:txBody>
      </p:sp>
    </p:spTree>
    <p:extLst>
      <p:ext uri="{BB962C8B-B14F-4D97-AF65-F5344CB8AC3E}">
        <p14:creationId xmlns:p14="http://schemas.microsoft.com/office/powerpoint/2010/main" val="2032040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78E62-099B-4AB9-B86C-ED60C84D1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071" y="1295400"/>
            <a:ext cx="2793158" cy="1600200"/>
          </a:xfrm>
        </p:spPr>
        <p:txBody>
          <a:bodyPr/>
          <a:lstStyle/>
          <a:p>
            <a:r>
              <a:rPr lang="en-US" sz="3200" dirty="0"/>
              <a:t>Need Assistance?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58E0F-F08E-4DF2-96D2-31BC1EDED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411" y="444137"/>
            <a:ext cx="5099801" cy="6413863"/>
          </a:xfrm>
        </p:spPr>
        <p:txBody>
          <a:bodyPr>
            <a:normAutofit fontScale="77500" lnSpcReduction="2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200" b="1" i="1" dirty="0">
                <a:solidFill>
                  <a:srgbClr val="512A59"/>
                </a:solidFill>
              </a:rPr>
              <a:t>Local Business Liaisons</a:t>
            </a:r>
          </a:p>
          <a:p>
            <a:pPr marL="339725" indent="-339725">
              <a:lnSpc>
                <a:spcPct val="120000"/>
              </a:lnSpc>
              <a:spcBef>
                <a:spcPts val="0"/>
              </a:spcBef>
              <a:tabLst>
                <a:tab pos="339725" algn="l"/>
              </a:tabLst>
            </a:pPr>
            <a:r>
              <a:rPr lang="en-US" sz="2100" dirty="0">
                <a:solidFill>
                  <a:srgbClr val="B31166"/>
                </a:solidFill>
              </a:rPr>
              <a:t>Pamela Bell</a:t>
            </a:r>
          </a:p>
          <a:p>
            <a:pPr marL="339725" indent="-33972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339725" algn="l"/>
              </a:tabLst>
            </a:pPr>
            <a:r>
              <a:rPr lang="en-US" sz="2100" dirty="0"/>
              <a:t>	</a:t>
            </a:r>
            <a:r>
              <a:rPr lang="en-US" sz="2100" dirty="0">
                <a:solidFill>
                  <a:srgbClr val="40404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Pamela.Bell@dhhs.nc.gov </a:t>
            </a:r>
            <a:endParaRPr lang="en-US" sz="2100" dirty="0">
              <a:solidFill>
                <a:srgbClr val="404040"/>
              </a:solidFill>
            </a:endParaRPr>
          </a:p>
          <a:p>
            <a:pPr marL="339725" indent="-339725">
              <a:lnSpc>
                <a:spcPct val="120000"/>
              </a:lnSpc>
              <a:spcBef>
                <a:spcPts val="0"/>
              </a:spcBef>
              <a:tabLst>
                <a:tab pos="339725" algn="l"/>
              </a:tabLst>
            </a:pPr>
            <a:r>
              <a:rPr lang="en-US" sz="2100" dirty="0">
                <a:solidFill>
                  <a:srgbClr val="B31166"/>
                </a:solidFill>
              </a:rPr>
              <a:t>Joyce Blackburn</a:t>
            </a:r>
          </a:p>
          <a:p>
            <a:pPr marL="339725" indent="-33972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339725" algn="l"/>
              </a:tabLst>
            </a:pPr>
            <a:r>
              <a:rPr lang="en-US" sz="2100" dirty="0"/>
              <a:t>	</a:t>
            </a:r>
            <a:r>
              <a:rPr lang="en-US" sz="21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Joyce.Blackburn@</a:t>
            </a:r>
            <a:r>
              <a:rPr lang="en-US" sz="2100" dirty="0">
                <a:solidFill>
                  <a:srgbClr val="40404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dhhs.nc.gov</a:t>
            </a:r>
            <a:r>
              <a:rPr lang="en-US" sz="2100" dirty="0">
                <a:solidFill>
                  <a:srgbClr val="404040"/>
                </a:solidFill>
              </a:rPr>
              <a:t> </a:t>
            </a:r>
          </a:p>
          <a:p>
            <a:pPr marL="339725" indent="-33972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339725" algn="l"/>
              </a:tabLst>
            </a:pPr>
            <a:r>
              <a:rPr lang="en-US" sz="2100" dirty="0">
                <a:solidFill>
                  <a:srgbClr val="B31166"/>
                </a:solidFill>
              </a:rPr>
              <a:t>Margaret Faircloth </a:t>
            </a:r>
            <a:r>
              <a:rPr lang="en-US" sz="21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Margaret.Faircloth@dhhs.nc.gov</a:t>
            </a:r>
            <a:r>
              <a:rPr lang="en-US" sz="2100" dirty="0"/>
              <a:t> </a:t>
            </a:r>
          </a:p>
          <a:p>
            <a:pPr marL="339725" indent="-33972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339725" algn="l"/>
              </a:tabLst>
            </a:pPr>
            <a:r>
              <a:rPr lang="en-US" sz="2100" dirty="0">
                <a:solidFill>
                  <a:srgbClr val="B31166"/>
                </a:solidFill>
              </a:rPr>
              <a:t>Jennifer Gonzales </a:t>
            </a:r>
            <a:r>
              <a:rPr lang="en-US" sz="21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Jennifer.Gonzales@dhhs.nc.gov</a:t>
            </a:r>
            <a:r>
              <a:rPr lang="en-US" sz="2100" dirty="0"/>
              <a:t> </a:t>
            </a:r>
          </a:p>
          <a:p>
            <a:pPr marL="339725" indent="-339725">
              <a:lnSpc>
                <a:spcPct val="120000"/>
              </a:lnSpc>
              <a:spcBef>
                <a:spcPts val="0"/>
              </a:spcBef>
              <a:tabLst>
                <a:tab pos="339725" algn="l"/>
              </a:tabLst>
            </a:pPr>
            <a:r>
              <a:rPr lang="en-US" sz="2100" dirty="0">
                <a:solidFill>
                  <a:srgbClr val="B31166"/>
                </a:solidFill>
              </a:rPr>
              <a:t>Pam Graham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339725" algn="l"/>
              </a:tabLst>
            </a:pPr>
            <a:r>
              <a:rPr lang="en-US" sz="2100" dirty="0"/>
              <a:t>	</a:t>
            </a:r>
            <a:r>
              <a:rPr lang="en-US" sz="21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Pamela.Graham@dhhs.nc.gov</a:t>
            </a:r>
            <a:r>
              <a:rPr lang="en-US" sz="2100" dirty="0"/>
              <a:t> </a:t>
            </a:r>
          </a:p>
          <a:p>
            <a:pPr marL="339725" indent="-339725">
              <a:lnSpc>
                <a:spcPct val="120000"/>
              </a:lnSpc>
              <a:spcBef>
                <a:spcPts val="0"/>
              </a:spcBef>
              <a:tabLst>
                <a:tab pos="339725" algn="l"/>
              </a:tabLst>
            </a:pPr>
            <a:r>
              <a:rPr lang="en-US" sz="2100" dirty="0">
                <a:solidFill>
                  <a:srgbClr val="B31166"/>
                </a:solidFill>
              </a:rPr>
              <a:t>Caroline Hedrick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339725" algn="l"/>
              </a:tabLst>
            </a:pPr>
            <a:r>
              <a:rPr lang="en-US" sz="2100" dirty="0"/>
              <a:t>	</a:t>
            </a:r>
            <a:r>
              <a:rPr lang="en-US" sz="2100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Caroline.Hedrick@dhhs.nc.gov</a:t>
            </a:r>
            <a:r>
              <a:rPr lang="en-US" sz="2100" dirty="0"/>
              <a:t> </a:t>
            </a:r>
          </a:p>
          <a:p>
            <a:pPr marL="339725" indent="-339725">
              <a:lnSpc>
                <a:spcPct val="120000"/>
              </a:lnSpc>
              <a:spcBef>
                <a:spcPts val="0"/>
              </a:spcBef>
              <a:tabLst>
                <a:tab pos="339725" algn="l"/>
              </a:tabLst>
            </a:pPr>
            <a:r>
              <a:rPr lang="en-US" sz="2100" dirty="0">
                <a:solidFill>
                  <a:srgbClr val="B31166"/>
                </a:solidFill>
              </a:rPr>
              <a:t>Jane Long</a:t>
            </a:r>
          </a:p>
          <a:p>
            <a:pPr marL="339725" indent="-33972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339725" algn="l"/>
              </a:tabLst>
            </a:pPr>
            <a:r>
              <a:rPr lang="en-US" sz="2100" dirty="0">
                <a:solidFill>
                  <a:srgbClr val="B31166"/>
                </a:solidFill>
              </a:rPr>
              <a:t>	</a:t>
            </a:r>
            <a:r>
              <a:rPr lang="en-US" sz="2100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Jane.Long@dhhs.nc.gov</a:t>
            </a:r>
            <a:endParaRPr lang="en-US" sz="2100" dirty="0"/>
          </a:p>
          <a:p>
            <a:pPr marL="339725" indent="-339725">
              <a:lnSpc>
                <a:spcPct val="120000"/>
              </a:lnSpc>
              <a:spcBef>
                <a:spcPts val="0"/>
              </a:spcBef>
              <a:buNone/>
              <a:tabLst>
                <a:tab pos="347663" algn="l"/>
              </a:tabLst>
            </a:pPr>
            <a:endParaRPr lang="en-US" sz="2200" dirty="0"/>
          </a:p>
          <a:p>
            <a:pPr marL="339725" indent="-339725">
              <a:spcBef>
                <a:spcPts val="0"/>
              </a:spcBef>
              <a:spcAft>
                <a:spcPts val="1200"/>
              </a:spcAft>
              <a:buNone/>
              <a:tabLst>
                <a:tab pos="347663" algn="l"/>
              </a:tabLst>
            </a:pPr>
            <a:r>
              <a:rPr lang="en-US" sz="2200" b="1" i="1" dirty="0">
                <a:solidFill>
                  <a:srgbClr val="512A59"/>
                </a:solidFill>
              </a:rPr>
              <a:t>Fiscal Monitors</a:t>
            </a:r>
          </a:p>
          <a:p>
            <a:pPr marL="339725" indent="-339725">
              <a:lnSpc>
                <a:spcPct val="120000"/>
              </a:lnSpc>
              <a:spcBef>
                <a:spcPts val="0"/>
              </a:spcBef>
            </a:pPr>
            <a:r>
              <a:rPr lang="en-US" sz="2100" dirty="0">
                <a:solidFill>
                  <a:srgbClr val="B31166"/>
                </a:solidFill>
              </a:rPr>
              <a:t>Regina French</a:t>
            </a:r>
          </a:p>
          <a:p>
            <a:pPr marL="339725" indent="-33972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100" dirty="0"/>
              <a:t>	</a:t>
            </a:r>
            <a:r>
              <a:rPr lang="en-US" sz="2100" dirty="0"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Regina.French@dhhs.nc.gov</a:t>
            </a:r>
            <a:endParaRPr lang="en-US" sz="2100" dirty="0"/>
          </a:p>
          <a:p>
            <a:pPr marL="339725" indent="-339725">
              <a:lnSpc>
                <a:spcPct val="120000"/>
              </a:lnSpc>
              <a:spcBef>
                <a:spcPts val="0"/>
              </a:spcBef>
            </a:pPr>
            <a:r>
              <a:rPr lang="en-US" sz="2100" dirty="0">
                <a:solidFill>
                  <a:srgbClr val="B31166"/>
                </a:solidFill>
              </a:rPr>
              <a:t>Charles Robertson</a:t>
            </a:r>
          </a:p>
          <a:p>
            <a:pPr marL="339725" indent="-33972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100" dirty="0"/>
              <a:t>	</a:t>
            </a:r>
            <a:r>
              <a:rPr lang="en-US" sz="2100" dirty="0"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Charles.Robertson@dhhs.nc.gov</a:t>
            </a:r>
            <a:endParaRPr lang="en-US" sz="2100" dirty="0"/>
          </a:p>
          <a:p>
            <a:pPr marL="339725" indent="-339725">
              <a:buNone/>
            </a:pPr>
            <a:endParaRPr lang="en-US" sz="21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60C6AC-0DAF-49B1-82ED-BEC86ABDA8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72071" y="3716386"/>
            <a:ext cx="3403984" cy="2595879"/>
          </a:xfrm>
        </p:spPr>
        <p:txBody>
          <a:bodyPr>
            <a:normAutofit/>
          </a:bodyPr>
          <a:lstStyle/>
          <a:p>
            <a:r>
              <a:rPr lang="en-US" sz="3200" dirty="0"/>
              <a:t>Our team will be glad to help!</a:t>
            </a:r>
          </a:p>
        </p:txBody>
      </p:sp>
    </p:spTree>
    <p:extLst>
      <p:ext uri="{BB962C8B-B14F-4D97-AF65-F5344CB8AC3E}">
        <p14:creationId xmlns:p14="http://schemas.microsoft.com/office/powerpoint/2010/main" val="4105404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9FD4A-B6DA-48B4-897D-CF663FA6E4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4" y="739861"/>
            <a:ext cx="10046445" cy="2857500"/>
          </a:xfrm>
        </p:spPr>
        <p:txBody>
          <a:bodyPr/>
          <a:lstStyle/>
          <a:p>
            <a:pPr algn="ctr"/>
            <a:r>
              <a:rPr lang="en-US" dirty="0"/>
              <a:t>QUESTIONS???</a:t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 descr="Help button vector image">
            <a:extLst>
              <a:ext uri="{FF2B5EF4-FFF2-40B4-BE49-F238E27FC236}">
                <a16:creationId xmlns:a16="http://schemas.microsoft.com/office/drawing/2014/main" id="{A9E75144-E6D7-4B7D-B359-EB3247DBE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3260639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583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314C310-850D-4491-AA52-C75BEA68B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4EC3799-3F52-48CE-85CC-83AED368E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3FC2939-BF10-4CBC-904B-74A17D4B9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266B6D5D-11B6-40A6-9CEF-F0B0D104C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4AAB77F-0E4D-46C7-AC1F-23C60DC6E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247" y="1085548"/>
            <a:ext cx="3430947" cy="4686903"/>
          </a:xfrm>
        </p:spPr>
        <p:txBody>
          <a:bodyPr anchor="ctr">
            <a:norm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Agenda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89E20C7-BB50-4317-93C7-90C8ED80B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930986"/>
            <a:ext cx="0" cy="3200400"/>
          </a:xfrm>
          <a:prstGeom prst="line">
            <a:avLst/>
          </a:prstGeom>
          <a:ln w="15875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E509AF6-87D9-475D-9E70-174CD8FCF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1399" y="1120385"/>
            <a:ext cx="5781275" cy="4827571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New Funding Related to COVID-19</a:t>
            </a:r>
          </a:p>
          <a:p>
            <a:r>
              <a:rPr lang="en-US" sz="2400" dirty="0">
                <a:solidFill>
                  <a:schemeClr val="tx1"/>
                </a:solidFill>
              </a:rPr>
              <a:t>FY 19-20 Results</a:t>
            </a:r>
          </a:p>
          <a:p>
            <a:r>
              <a:rPr lang="en-US" sz="2400" dirty="0">
                <a:solidFill>
                  <a:schemeClr val="tx1"/>
                </a:solidFill>
              </a:rPr>
              <a:t>FY 20-21 Current Status</a:t>
            </a:r>
          </a:p>
          <a:p>
            <a:r>
              <a:rPr lang="en-US" sz="2400" dirty="0">
                <a:solidFill>
                  <a:schemeClr val="tx1"/>
                </a:solidFill>
              </a:rPr>
              <a:t>NC-CoReLS</a:t>
            </a:r>
          </a:p>
          <a:p>
            <a:r>
              <a:rPr lang="en-US" sz="2400" dirty="0">
                <a:solidFill>
                  <a:schemeClr val="tx1"/>
                </a:solidFill>
              </a:rPr>
              <a:t>Virtual Visits</a:t>
            </a:r>
          </a:p>
          <a:p>
            <a:r>
              <a:rPr lang="en-US" sz="2400" dirty="0">
                <a:solidFill>
                  <a:schemeClr val="tx1"/>
                </a:solidFill>
              </a:rPr>
              <a:t>Fiscal Monitoring</a:t>
            </a:r>
          </a:p>
          <a:p>
            <a:r>
              <a:rPr lang="en-US" sz="2400" dirty="0">
                <a:solidFill>
                  <a:schemeClr val="tx1"/>
                </a:solidFill>
              </a:rPr>
              <a:t>Odds &amp; Ends</a:t>
            </a:r>
          </a:p>
          <a:p>
            <a:r>
              <a:rPr lang="en-US" sz="2400" dirty="0">
                <a:solidFill>
                  <a:schemeClr val="tx1"/>
                </a:solidFill>
              </a:rPr>
              <a:t>Upcoming Meetings/Trainings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0143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CD955-389C-4119-9E78-F77196B83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66514-527D-428C-9F51-E075C7588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253" y="2362221"/>
            <a:ext cx="11146934" cy="431074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Additional Funding for:</a:t>
            </a:r>
          </a:p>
          <a:p>
            <a:pPr>
              <a:buNone/>
              <a:tabLst>
                <a:tab pos="627063" algn="l"/>
              </a:tabLst>
            </a:pPr>
            <a:r>
              <a:rPr lang="en-US" dirty="0"/>
              <a:t>		APS/CPS, Foster Care, &amp; LINKS</a:t>
            </a:r>
          </a:p>
          <a:p>
            <a:pPr>
              <a:tabLst>
                <a:tab pos="627063" algn="l"/>
              </a:tabLst>
            </a:pPr>
            <a:r>
              <a:rPr lang="en-US" dirty="0"/>
              <a:t>Must be expensed/encumbered between March 1, 2020 - December 30, 2020 </a:t>
            </a:r>
          </a:p>
          <a:p>
            <a:pPr>
              <a:tabLst>
                <a:tab pos="627063" algn="l"/>
              </a:tabLst>
            </a:pPr>
            <a:r>
              <a:rPr lang="en-US" dirty="0"/>
              <a:t>DCDL dates 6/15/2020, 7/16/2020, 8/28/2020, &amp; </a:t>
            </a:r>
            <a:r>
              <a:rPr lang="en-US" b="1" dirty="0"/>
              <a:t>9/16/2020</a:t>
            </a:r>
          </a:p>
          <a:p>
            <a:pPr>
              <a:tabLst>
                <a:tab pos="627063" algn="l"/>
              </a:tabLst>
            </a:pPr>
            <a:r>
              <a:rPr lang="en-US" b="1" dirty="0">
                <a:solidFill>
                  <a:srgbClr val="B31166"/>
                </a:solidFill>
              </a:rPr>
              <a:t>UPDATE:</a:t>
            </a:r>
            <a:r>
              <a:rPr lang="en-US" dirty="0"/>
              <a:t>  Effective 9/16/20, funds shifted from reimbursement to an advance.</a:t>
            </a:r>
          </a:p>
          <a:p>
            <a:pPr marL="0" indent="0">
              <a:buNone/>
              <a:tabLst>
                <a:tab pos="627063" algn="l"/>
              </a:tabLst>
            </a:pPr>
            <a:r>
              <a:rPr lang="en-US" dirty="0"/>
              <a:t>	APS/CPS cost claimed via 1571 as non-reimbursable</a:t>
            </a:r>
          </a:p>
          <a:p>
            <a:pPr>
              <a:tabLst>
                <a:tab pos="627063" algn="l"/>
              </a:tabLst>
            </a:pPr>
            <a:r>
              <a:rPr lang="en-US" dirty="0"/>
              <a:t>No ADP or Direct Charge Letter required</a:t>
            </a:r>
          </a:p>
          <a:p>
            <a:pPr>
              <a:tabLst>
                <a:tab pos="627063" algn="l"/>
              </a:tabLst>
            </a:pPr>
            <a:r>
              <a:rPr lang="en-US" dirty="0"/>
              <a:t>Was this cost already claimed to COVID???</a:t>
            </a:r>
          </a:p>
          <a:p>
            <a:r>
              <a:rPr lang="en-US" dirty="0"/>
              <a:t>Documentation &amp; Reconciliation is Key!</a:t>
            </a:r>
          </a:p>
          <a:p>
            <a:r>
              <a:rPr lang="en-US" b="1" dirty="0">
                <a:solidFill>
                  <a:srgbClr val="B31166"/>
                </a:solidFill>
              </a:rPr>
              <a:t>UPDATE:</a:t>
            </a:r>
            <a:r>
              <a:rPr lang="en-US" dirty="0"/>
              <a:t>  Foster Care </a:t>
            </a:r>
            <a:r>
              <a:rPr lang="en-US" dirty="0">
                <a:solidFill>
                  <a:srgbClr val="404040"/>
                </a:solidFill>
              </a:rPr>
              <a:t>monthly $100 supplemental </a:t>
            </a:r>
            <a:r>
              <a:rPr lang="en-US" dirty="0"/>
              <a:t>payment was shifted to an advance and extended through 9/2020.  See DCDL dated 9/22/2020.  Submit questions to </a:t>
            </a:r>
            <a:r>
              <a:rPr lang="en-US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Tina.Bumgarner@dhhs.nc.gov</a:t>
            </a:r>
            <a:r>
              <a:rPr lang="en-US" dirty="0">
                <a:solidFill>
                  <a:srgbClr val="0070C0"/>
                </a:solidFill>
              </a:rPr>
              <a:t>.</a:t>
            </a:r>
          </a:p>
          <a:p>
            <a:r>
              <a:rPr lang="en-US" dirty="0"/>
              <a:t>LINKS COVID-19 Funds reimbursed by form submitted to </a:t>
            </a:r>
            <a:r>
              <a:rPr lang="en-US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linksreimbursement@dhhs.nc.gov</a:t>
            </a:r>
            <a:r>
              <a:rPr lang="en-US" dirty="0">
                <a:solidFill>
                  <a:srgbClr val="0070C0"/>
                </a:solidFill>
              </a:rPr>
              <a:t>.  </a:t>
            </a:r>
            <a:r>
              <a:rPr lang="en-US" dirty="0">
                <a:solidFill>
                  <a:srgbClr val="404040"/>
                </a:solidFill>
              </a:rPr>
              <a:t>Submit questio</a:t>
            </a:r>
            <a:r>
              <a:rPr lang="en-US" dirty="0"/>
              <a:t>ns to </a:t>
            </a:r>
            <a:r>
              <a:rPr lang="en-US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Erin.Conner@dhhs.nc.gov</a:t>
            </a:r>
            <a:r>
              <a:rPr lang="en-US" dirty="0">
                <a:solidFill>
                  <a:srgbClr val="0070C0"/>
                </a:solidFill>
              </a:rPr>
              <a:t>. </a:t>
            </a:r>
            <a:r>
              <a:rPr lang="en-US" dirty="0">
                <a:solidFill>
                  <a:srgbClr val="CC5E98"/>
                </a:solidFill>
              </a:rPr>
              <a:t>(No process change)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ABF6A6B-1052-436D-B121-CC814AFF3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4054" y="2547255"/>
            <a:ext cx="2141133" cy="241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420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89CD955-389C-4119-9E78-F77196B83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rgbClr val="EBEBEB"/>
                </a:solidFill>
              </a:rPr>
            </a:br>
            <a:br>
              <a:rPr lang="en-US" dirty="0">
                <a:solidFill>
                  <a:srgbClr val="EBEBEB"/>
                </a:solidFill>
              </a:rPr>
            </a:br>
            <a:br>
              <a:rPr lang="en-US" dirty="0">
                <a:solidFill>
                  <a:srgbClr val="EBEBEB"/>
                </a:solidFill>
              </a:rPr>
            </a:br>
            <a:r>
              <a:rPr lang="en-US" dirty="0">
                <a:solidFill>
                  <a:srgbClr val="EBEBEB"/>
                </a:solidFill>
              </a:rPr>
              <a:t>Fiscal Year 19-20 Results</a:t>
            </a:r>
            <a:br>
              <a:rPr lang="en-US" dirty="0">
                <a:solidFill>
                  <a:srgbClr val="EBEBEB"/>
                </a:solidFill>
              </a:rPr>
            </a:br>
            <a:br>
              <a:rPr lang="en-US" dirty="0">
                <a:solidFill>
                  <a:srgbClr val="EBEBEB"/>
                </a:solidFill>
              </a:rPr>
            </a:br>
            <a:r>
              <a:rPr lang="en-US" sz="27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Plan now for year end.</a:t>
            </a:r>
            <a:br>
              <a:rPr lang="en-US" sz="27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br>
              <a:rPr lang="en-US" sz="27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27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Try not to make corrections in the May 1571 uploaded in June. </a:t>
            </a:r>
            <a:br>
              <a:rPr lang="en-US" sz="27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b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b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br>
              <a:rPr lang="en-US" dirty="0">
                <a:solidFill>
                  <a:srgbClr val="EBEBEB"/>
                </a:solidFill>
              </a:rPr>
            </a:br>
            <a:br>
              <a:rPr lang="en-US" dirty="0">
                <a:solidFill>
                  <a:srgbClr val="EBEBEB"/>
                </a:solidFill>
              </a:rPr>
            </a:br>
            <a:endParaRPr lang="en-US" dirty="0">
              <a:solidFill>
                <a:srgbClr val="EBEBEB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C345717-7680-47FC-A9E8-09503FD58E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9161445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19769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068EE-16CC-4A30-8D30-95F0A01BA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784" y="1295400"/>
            <a:ext cx="3133702" cy="1600200"/>
          </a:xfrm>
        </p:spPr>
        <p:txBody>
          <a:bodyPr/>
          <a:lstStyle/>
          <a:p>
            <a:r>
              <a:rPr lang="en-US" dirty="0"/>
              <a:t>How to know if you received additional capped funds at Fiscal Year End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D50478B-7283-4325-B9D0-901F7A4C70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5784" y="3129280"/>
            <a:ext cx="2942114" cy="2895599"/>
          </a:xfrm>
        </p:spPr>
        <p:txBody>
          <a:bodyPr/>
          <a:lstStyle/>
          <a:p>
            <a:r>
              <a:rPr lang="en-US" sz="2400" dirty="0"/>
              <a:t>Compare the Annual Allocation amounts from April State XS411 to the May XS411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564F85-F763-4F69-90B2-87FAD8104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4166" y="894081"/>
            <a:ext cx="2380292" cy="51307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B72228-E0F1-4AF4-BCD0-309D20D279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7904" y="998584"/>
            <a:ext cx="2380292" cy="526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937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1FE9B0B-B07F-4753-A30F-8E9DA6A06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7755" y="1109724"/>
            <a:ext cx="6296298" cy="52531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BFB363-98FD-4989-97BA-3889FE8581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4462" y="2720754"/>
            <a:ext cx="6421442" cy="29643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89632E-4538-41E7-9B7E-CEC66DD24B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625905" y="-1828984"/>
            <a:ext cx="1384995" cy="587741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9944BB6-A4E2-4872-A43E-556B0ED098B2}"/>
              </a:ext>
            </a:extLst>
          </p:cNvPr>
          <p:cNvSpPr txBox="1"/>
          <p:nvPr/>
        </p:nvSpPr>
        <p:spPr>
          <a:xfrm>
            <a:off x="595721" y="622316"/>
            <a:ext cx="56613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/>
                </a:solidFill>
              </a:rPr>
              <a:t>Quick glance…downloading  NC-CoReLS to .csv</a:t>
            </a:r>
          </a:p>
          <a:p>
            <a:endParaRPr lang="en-US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626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FDC78-6BA1-4EAD-A61C-3F6C175FA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Fiscal Year 20-21 Current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819DB-7E19-42E7-B4ED-EC424AF16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603499"/>
            <a:ext cx="10399593" cy="3906483"/>
          </a:xfrm>
        </p:spPr>
        <p:txBody>
          <a:bodyPr>
            <a:normAutofit lnSpcReduction="10000"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en-US" sz="2800" b="1" dirty="0"/>
              <a:t>November service month reported on December 1571 is the end of the second quarter.</a:t>
            </a:r>
          </a:p>
          <a:p>
            <a:pPr marL="0" indent="0">
              <a:buNone/>
            </a:pPr>
            <a:r>
              <a:rPr lang="en-US" sz="2400" dirty="0"/>
              <a:t>Things to check for…</a:t>
            </a:r>
          </a:p>
          <a:p>
            <a:pPr marL="573088"/>
            <a:r>
              <a:rPr lang="en-US" sz="2400" dirty="0"/>
              <a:t>Were quarterly allocations overspent?</a:t>
            </a:r>
          </a:p>
          <a:p>
            <a:pPr marL="573088"/>
            <a:r>
              <a:rPr lang="en-US" sz="2400" dirty="0"/>
              <a:t>Were “0” funds utilized before “R”?</a:t>
            </a:r>
          </a:p>
          <a:p>
            <a:pPr marL="573088"/>
            <a:r>
              <a:rPr lang="en-US" sz="2400" dirty="0"/>
              <a:t>Links – do you have a plan – expenses or daysheet coding?</a:t>
            </a:r>
          </a:p>
          <a:p>
            <a:pPr marL="573088"/>
            <a:r>
              <a:rPr lang="en-US" sz="2400" dirty="0"/>
              <a:t>Family Reunification – expenses or daysheet coding?</a:t>
            </a:r>
          </a:p>
          <a:p>
            <a:pPr marL="573088"/>
            <a:r>
              <a:rPr lang="en-US" sz="2400" dirty="0"/>
              <a:t>MOE and TANF tracking/Both are tracked on NC-CoReLS XS411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08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5F0FBD-ED37-4E2B-9BAA-B8A7A14144C0}"/>
              </a:ext>
            </a:extLst>
          </p:cNvPr>
          <p:cNvSpPr txBox="1"/>
          <p:nvPr/>
        </p:nvSpPr>
        <p:spPr>
          <a:xfrm>
            <a:off x="422046" y="454379"/>
            <a:ext cx="885661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Example of what to review:   </a:t>
            </a:r>
            <a:r>
              <a:rPr lang="en-US" sz="2400" b="1" dirty="0">
                <a:solidFill>
                  <a:srgbClr val="B31166"/>
                </a:solidFill>
              </a:rPr>
              <a:t>TANF &amp; MOE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D9983B-C332-4B5B-BE82-87629D1A11D5}"/>
              </a:ext>
            </a:extLst>
          </p:cNvPr>
          <p:cNvSpPr txBox="1"/>
          <p:nvPr/>
        </p:nvSpPr>
        <p:spPr>
          <a:xfrm>
            <a:off x="422047" y="1110281"/>
            <a:ext cx="35242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rgbClr val="B31166"/>
                </a:solidFill>
              </a:rPr>
              <a:t>Program Code “R”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3865CF-D656-42A6-A216-ED2B05FC8207}"/>
              </a:ext>
            </a:extLst>
          </p:cNvPr>
          <p:cNvSpPr txBox="1"/>
          <p:nvPr/>
        </p:nvSpPr>
        <p:spPr>
          <a:xfrm>
            <a:off x="4242444" y="1110281"/>
            <a:ext cx="37305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rgbClr val="B31166"/>
                </a:solidFill>
              </a:rPr>
              <a:t>Program Code “0” (zero)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E0AC5FF-138C-464E-959D-AA35341CCB25}"/>
              </a:ext>
            </a:extLst>
          </p:cNvPr>
          <p:cNvSpPr txBox="1"/>
          <p:nvPr/>
        </p:nvSpPr>
        <p:spPr>
          <a:xfrm>
            <a:off x="422048" y="3888104"/>
            <a:ext cx="35433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rgbClr val="B31166"/>
                </a:solidFill>
              </a:rPr>
              <a:t>Program Code “9” (MOE)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0" name="Text Box 2">
            <a:extLst>
              <a:ext uri="{FF2B5EF4-FFF2-40B4-BE49-F238E27FC236}">
                <a16:creationId xmlns:a16="http://schemas.microsoft.com/office/drawing/2014/main" id="{25ADE53A-DD72-441A-A5C7-016B3DF5E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925" y="3844214"/>
            <a:ext cx="5418907" cy="2568300"/>
          </a:xfrm>
          <a:prstGeom prst="rect">
            <a:avLst/>
          </a:prstGeom>
          <a:solidFill>
            <a:srgbClr val="99FF66"/>
          </a:solidFill>
          <a:ln w="57150">
            <a:solidFill>
              <a:srgbClr val="B3116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Notice how the county utilized the 0 funds first because it is an annual allocation.   This allows R funding to build since it is a quarterly allocation.  This will assist in preventing the county to overspend in the first quarter.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Also notice they are starting the beginning of the year in spending their MOE and spending steadily.  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84EFB66-F442-42F7-B787-ACED4B064FFF}"/>
              </a:ext>
            </a:extLst>
          </p:cNvPr>
          <p:cNvSpPr txBox="1"/>
          <p:nvPr/>
        </p:nvSpPr>
        <p:spPr>
          <a:xfrm>
            <a:off x="8423910" y="1517194"/>
            <a:ext cx="3166157" cy="1754326"/>
          </a:xfrm>
          <a:custGeom>
            <a:avLst/>
            <a:gdLst>
              <a:gd name="connsiteX0" fmla="*/ 0 w 3166157"/>
              <a:gd name="connsiteY0" fmla="*/ 0 h 1754326"/>
              <a:gd name="connsiteX1" fmla="*/ 496031 w 3166157"/>
              <a:gd name="connsiteY1" fmla="*/ 0 h 1754326"/>
              <a:gd name="connsiteX2" fmla="*/ 928739 w 3166157"/>
              <a:gd name="connsiteY2" fmla="*/ 0 h 1754326"/>
              <a:gd name="connsiteX3" fmla="*/ 1519755 w 3166157"/>
              <a:gd name="connsiteY3" fmla="*/ 0 h 1754326"/>
              <a:gd name="connsiteX4" fmla="*/ 2015787 w 3166157"/>
              <a:gd name="connsiteY4" fmla="*/ 0 h 1754326"/>
              <a:gd name="connsiteX5" fmla="*/ 2511818 w 3166157"/>
              <a:gd name="connsiteY5" fmla="*/ 0 h 1754326"/>
              <a:gd name="connsiteX6" fmla="*/ 3166157 w 3166157"/>
              <a:gd name="connsiteY6" fmla="*/ 0 h 1754326"/>
              <a:gd name="connsiteX7" fmla="*/ 3166157 w 3166157"/>
              <a:gd name="connsiteY7" fmla="*/ 549689 h 1754326"/>
              <a:gd name="connsiteX8" fmla="*/ 3166157 w 3166157"/>
              <a:gd name="connsiteY8" fmla="*/ 1134464 h 1754326"/>
              <a:gd name="connsiteX9" fmla="*/ 3166157 w 3166157"/>
              <a:gd name="connsiteY9" fmla="*/ 1754326 h 1754326"/>
              <a:gd name="connsiteX10" fmla="*/ 2701787 w 3166157"/>
              <a:gd name="connsiteY10" fmla="*/ 1754326 h 1754326"/>
              <a:gd name="connsiteX11" fmla="*/ 2174094 w 3166157"/>
              <a:gd name="connsiteY11" fmla="*/ 1754326 h 1754326"/>
              <a:gd name="connsiteX12" fmla="*/ 1678063 w 3166157"/>
              <a:gd name="connsiteY12" fmla="*/ 1754326 h 1754326"/>
              <a:gd name="connsiteX13" fmla="*/ 1087047 w 3166157"/>
              <a:gd name="connsiteY13" fmla="*/ 1754326 h 1754326"/>
              <a:gd name="connsiteX14" fmla="*/ 496031 w 3166157"/>
              <a:gd name="connsiteY14" fmla="*/ 1754326 h 1754326"/>
              <a:gd name="connsiteX15" fmla="*/ 0 w 3166157"/>
              <a:gd name="connsiteY15" fmla="*/ 1754326 h 1754326"/>
              <a:gd name="connsiteX16" fmla="*/ 0 w 3166157"/>
              <a:gd name="connsiteY16" fmla="*/ 1169551 h 1754326"/>
              <a:gd name="connsiteX17" fmla="*/ 0 w 3166157"/>
              <a:gd name="connsiteY17" fmla="*/ 602319 h 1754326"/>
              <a:gd name="connsiteX18" fmla="*/ 0 w 3166157"/>
              <a:gd name="connsiteY18" fmla="*/ 0 h 175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166157" h="1754326" extrusionOk="0">
                <a:moveTo>
                  <a:pt x="0" y="0"/>
                </a:moveTo>
                <a:cubicBezTo>
                  <a:pt x="222296" y="-57160"/>
                  <a:pt x="282015" y="32280"/>
                  <a:pt x="496031" y="0"/>
                </a:cubicBezTo>
                <a:cubicBezTo>
                  <a:pt x="710047" y="-32280"/>
                  <a:pt x="766924" y="32738"/>
                  <a:pt x="928739" y="0"/>
                </a:cubicBezTo>
                <a:cubicBezTo>
                  <a:pt x="1090554" y="-32738"/>
                  <a:pt x="1258676" y="69954"/>
                  <a:pt x="1519755" y="0"/>
                </a:cubicBezTo>
                <a:cubicBezTo>
                  <a:pt x="1780834" y="-69954"/>
                  <a:pt x="1874914" y="35046"/>
                  <a:pt x="2015787" y="0"/>
                </a:cubicBezTo>
                <a:cubicBezTo>
                  <a:pt x="2156660" y="-35046"/>
                  <a:pt x="2356234" y="42407"/>
                  <a:pt x="2511818" y="0"/>
                </a:cubicBezTo>
                <a:cubicBezTo>
                  <a:pt x="2667402" y="-42407"/>
                  <a:pt x="3034040" y="68679"/>
                  <a:pt x="3166157" y="0"/>
                </a:cubicBezTo>
                <a:cubicBezTo>
                  <a:pt x="3214301" y="136794"/>
                  <a:pt x="3140985" y="435709"/>
                  <a:pt x="3166157" y="549689"/>
                </a:cubicBezTo>
                <a:cubicBezTo>
                  <a:pt x="3191329" y="663669"/>
                  <a:pt x="3153843" y="899444"/>
                  <a:pt x="3166157" y="1134464"/>
                </a:cubicBezTo>
                <a:cubicBezTo>
                  <a:pt x="3178471" y="1369484"/>
                  <a:pt x="3145402" y="1578820"/>
                  <a:pt x="3166157" y="1754326"/>
                </a:cubicBezTo>
                <a:cubicBezTo>
                  <a:pt x="3039240" y="1779843"/>
                  <a:pt x="2823551" y="1713577"/>
                  <a:pt x="2701787" y="1754326"/>
                </a:cubicBezTo>
                <a:cubicBezTo>
                  <a:pt x="2580023" y="1795075"/>
                  <a:pt x="2336670" y="1718168"/>
                  <a:pt x="2174094" y="1754326"/>
                </a:cubicBezTo>
                <a:cubicBezTo>
                  <a:pt x="2011518" y="1790484"/>
                  <a:pt x="1919158" y="1723587"/>
                  <a:pt x="1678063" y="1754326"/>
                </a:cubicBezTo>
                <a:cubicBezTo>
                  <a:pt x="1436968" y="1785065"/>
                  <a:pt x="1337207" y="1745148"/>
                  <a:pt x="1087047" y="1754326"/>
                </a:cubicBezTo>
                <a:cubicBezTo>
                  <a:pt x="836887" y="1763504"/>
                  <a:pt x="654441" y="1685979"/>
                  <a:pt x="496031" y="1754326"/>
                </a:cubicBezTo>
                <a:cubicBezTo>
                  <a:pt x="337621" y="1822673"/>
                  <a:pt x="216108" y="1751582"/>
                  <a:pt x="0" y="1754326"/>
                </a:cubicBezTo>
                <a:cubicBezTo>
                  <a:pt x="-37908" y="1617298"/>
                  <a:pt x="53521" y="1403000"/>
                  <a:pt x="0" y="1169551"/>
                </a:cubicBezTo>
                <a:cubicBezTo>
                  <a:pt x="-53521" y="936103"/>
                  <a:pt x="54520" y="773700"/>
                  <a:pt x="0" y="602319"/>
                </a:cubicBezTo>
                <a:cubicBezTo>
                  <a:pt x="-54520" y="430938"/>
                  <a:pt x="38214" y="288831"/>
                  <a:pt x="0" y="0"/>
                </a:cubicBezTo>
                <a:close/>
              </a:path>
            </a:pathLst>
          </a:custGeom>
          <a:noFill/>
          <a:ln w="31750">
            <a:solidFill>
              <a:srgbClr val="4D2957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Best practice is to review the 411 report monthly for allowable admin shifts </a:t>
            </a:r>
            <a:r>
              <a:rPr lang="en-US" b="1" dirty="0">
                <a:solidFill>
                  <a:srgbClr val="B31166"/>
                </a:solidFill>
              </a:rPr>
              <a:t>after</a:t>
            </a:r>
            <a:r>
              <a:rPr lang="en-US" b="1" dirty="0"/>
              <a:t> </a:t>
            </a:r>
            <a:r>
              <a:rPr lang="en-US" dirty="0"/>
              <a:t>processing allocations, but before transferring the 1571.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FFC8001-D2D6-4594-A33C-4C13EA7C6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47" y="4263853"/>
            <a:ext cx="3543300" cy="20288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8656055-F513-492A-9BFE-E0120B77E3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0936" y="1504584"/>
            <a:ext cx="3752034" cy="20078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797BC8-11B4-4D63-A53E-611C18BE2B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047" y="1473998"/>
            <a:ext cx="3524250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96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BFECF96-C8EE-4B3F-B8FB-E66D57E78D98}"/>
              </a:ext>
            </a:extLst>
          </p:cNvPr>
          <p:cNvSpPr txBox="1"/>
          <p:nvPr/>
        </p:nvSpPr>
        <p:spPr>
          <a:xfrm>
            <a:off x="10299032" y="0"/>
            <a:ext cx="938463" cy="12031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3C538F-B876-4A06-BE3F-E0B02C92F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299" y="142762"/>
            <a:ext cx="10920236" cy="648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4826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3541</TotalTime>
  <Words>965</Words>
  <Application>Microsoft Office PowerPoint</Application>
  <PresentationFormat>Widescreen</PresentationFormat>
  <Paragraphs>147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Bradley Hand ITC</vt:lpstr>
      <vt:lpstr>Calibri</vt:lpstr>
      <vt:lpstr>Century Gothic</vt:lpstr>
      <vt:lpstr>Wingdings</vt:lpstr>
      <vt:lpstr>Wingdings 3</vt:lpstr>
      <vt:lpstr>Ion Boardroom</vt:lpstr>
      <vt:lpstr>Western Virtual Regional Meeting    December 4, 2020</vt:lpstr>
      <vt:lpstr>Agenda</vt:lpstr>
      <vt:lpstr>COVID-19 </vt:lpstr>
      <vt:lpstr>   Fiscal Year 19-20 Results  Plan now for year end.  Try not to make corrections in the May 1571 uploaded in June.      </vt:lpstr>
      <vt:lpstr>How to know if you received additional capped funds at Fiscal Year End</vt:lpstr>
      <vt:lpstr>PowerPoint Presentation</vt:lpstr>
      <vt:lpstr>Fiscal Year 20-21 Current Status</vt:lpstr>
      <vt:lpstr>PowerPoint Presentation</vt:lpstr>
      <vt:lpstr>PowerPoint Presentation</vt:lpstr>
      <vt:lpstr>PowerPoint Presentation</vt:lpstr>
      <vt:lpstr>NC-CoReLS</vt:lpstr>
      <vt:lpstr>Virtual Visits</vt:lpstr>
      <vt:lpstr>Fiscal Monitoring</vt:lpstr>
      <vt:lpstr>PowerPoint Presentation</vt:lpstr>
      <vt:lpstr>Upcoming Meetings/Trainings</vt:lpstr>
      <vt:lpstr>Need Assistance?</vt:lpstr>
      <vt:lpstr>QUESTIONS???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Central/East Virtual Regional Meeting</dc:title>
  <dc:creator>Faircloth, Margaret M</dc:creator>
  <cp:lastModifiedBy>Hedrick, Caroline H</cp:lastModifiedBy>
  <cp:revision>170</cp:revision>
  <cp:lastPrinted>2020-09-22T13:46:27Z</cp:lastPrinted>
  <dcterms:created xsi:type="dcterms:W3CDTF">2020-09-11T01:31:58Z</dcterms:created>
  <dcterms:modified xsi:type="dcterms:W3CDTF">2020-12-02T14:26:09Z</dcterms:modified>
</cp:coreProperties>
</file>