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59" r:id="rId2"/>
    <p:sldId id="477" r:id="rId3"/>
    <p:sldId id="478" r:id="rId4"/>
    <p:sldId id="479" r:id="rId5"/>
    <p:sldId id="487" r:id="rId6"/>
    <p:sldId id="489" r:id="rId7"/>
    <p:sldId id="461" r:id="rId8"/>
    <p:sldId id="462" r:id="rId9"/>
    <p:sldId id="466" r:id="rId10"/>
    <p:sldId id="464" r:id="rId11"/>
    <p:sldId id="463" r:id="rId12"/>
    <p:sldId id="465" r:id="rId13"/>
    <p:sldId id="467" r:id="rId14"/>
    <p:sldId id="486" r:id="rId15"/>
    <p:sldId id="484" r:id="rId16"/>
    <p:sldId id="491" r:id="rId17"/>
    <p:sldId id="490" r:id="rId18"/>
    <p:sldId id="492" r:id="rId19"/>
    <p:sldId id="46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E65334-B2E3-CAD7-E841-5B5B78C0E2BE}" name="Hubbard, Amanda K" initials="HAK" userId="S::Amanda.Hubbard@dhhs.nc.gov::2c351b94-7958-4fc0-9754-010e3e2bc901" providerId="AD"/>
  <p188:author id="{6B01B4D1-408B-9F76-A4A6-373BFD59AB99}" name="Baldwin-Hamm, Jadie" initials="JB" userId="S::jadie.baldwin@dhhs.nc.gov::a6bdf8f7-2474-4450-8209-80411c49f50a" providerId="AD"/>
  <p188:author id="{53E9A5FD-0F93-0BA6-9C12-AA10AB95C4AB}" name="Daye, Adrian W" initials="AD" userId="S::adrian.daye@dhhs.nc.gov::de9d813a-804b-49f3-9e6b-f579a1839d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luyot, Erin B" initials="BEB" lastIdx="2" clrIdx="0">
    <p:extLst>
      <p:ext uri="{19B8F6BF-5375-455C-9EA6-DF929625EA0E}">
        <p15:presenceInfo xmlns:p15="http://schemas.microsoft.com/office/powerpoint/2012/main" userId="S::Erin.Baluyot@dhhs.nc.gov::e7301da0-8e49-4a92-9538-9cc24eda22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81242" autoAdjust="0"/>
  </p:normalViewPr>
  <p:slideViewPr>
    <p:cSldViewPr>
      <p:cViewPr varScale="1">
        <p:scale>
          <a:sx n="81" d="100"/>
          <a:sy n="81" d="100"/>
        </p:scale>
        <p:origin x="2058"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072" cy="466031"/>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71170" y="3"/>
            <a:ext cx="3038072" cy="466031"/>
          </a:xfrm>
          <a:prstGeom prst="rect">
            <a:avLst/>
          </a:prstGeom>
        </p:spPr>
        <p:txBody>
          <a:bodyPr vert="horz" lIns="87316" tIns="43658" rIns="87316" bIns="43658" rtlCol="0"/>
          <a:lstStyle>
            <a:lvl1pPr algn="r">
              <a:defRPr sz="1100"/>
            </a:lvl1pPr>
          </a:lstStyle>
          <a:p>
            <a:fld id="{026BEDCD-2169-4561-8729-0EB491E1CE75}" type="datetimeFigureOut">
              <a:rPr lang="en-US" smtClean="0"/>
              <a:t>1/7/2026</a:t>
            </a:fld>
            <a:endParaRPr lang="en-US"/>
          </a:p>
        </p:txBody>
      </p:sp>
      <p:sp>
        <p:nvSpPr>
          <p:cNvPr id="4" name="Footer Placeholder 3"/>
          <p:cNvSpPr>
            <a:spLocks noGrp="1"/>
          </p:cNvSpPr>
          <p:nvPr>
            <p:ph type="ftr" sz="quarter" idx="2"/>
          </p:nvPr>
        </p:nvSpPr>
        <p:spPr>
          <a:xfrm>
            <a:off x="1" y="8830370"/>
            <a:ext cx="3038072" cy="466030"/>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71170" y="8830370"/>
            <a:ext cx="3038072" cy="466030"/>
          </a:xfrm>
          <a:prstGeom prst="rect">
            <a:avLst/>
          </a:prstGeom>
        </p:spPr>
        <p:txBody>
          <a:bodyPr vert="horz" lIns="87316" tIns="43658" rIns="87316" bIns="43658" rtlCol="0" anchor="b"/>
          <a:lstStyle>
            <a:lvl1pPr algn="r">
              <a:defRPr sz="1100"/>
            </a:lvl1pPr>
          </a:lstStyle>
          <a:p>
            <a:fld id="{22F2E9FB-245B-4774-ADA0-BCF68C4D8040}" type="slidenum">
              <a:rPr lang="en-US" smtClean="0"/>
              <a:t>‹#›</a:t>
            </a:fld>
            <a:endParaRPr lang="en-US"/>
          </a:p>
        </p:txBody>
      </p:sp>
    </p:spTree>
    <p:extLst>
      <p:ext uri="{BB962C8B-B14F-4D97-AF65-F5344CB8AC3E}">
        <p14:creationId xmlns:p14="http://schemas.microsoft.com/office/powerpoint/2010/main" val="218370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78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5658-E52B-73E1-D69E-A7C5AF30C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4E5FD-0E17-A06C-AD97-C4B30EC72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D6657-87FE-76BA-E960-1355213F60B4}"/>
              </a:ext>
            </a:extLst>
          </p:cNvPr>
          <p:cNvSpPr>
            <a:spLocks noGrp="1"/>
          </p:cNvSpPr>
          <p:nvPr>
            <p:ph type="body" idx="1"/>
          </p:nvPr>
        </p:nvSpPr>
        <p:spPr/>
        <p:txBody>
          <a:bodyPr/>
          <a:lstStyle/>
          <a:p>
            <a:pPr marL="171450" indent="-171450">
              <a:buFont typeface="Arial" panose="020B0604020202020204" pitchFamily="34" charset="0"/>
              <a:buChar char="•"/>
            </a:pPr>
            <a:r>
              <a:rPr lang="en-US" dirty="0"/>
              <a:t>Citizen Review Panels have been outsourced to HMA; 3 regional teams</a:t>
            </a:r>
          </a:p>
        </p:txBody>
      </p:sp>
      <p:sp>
        <p:nvSpPr>
          <p:cNvPr id="4" name="Slide Number Placeholder 3">
            <a:extLst>
              <a:ext uri="{FF2B5EF4-FFF2-40B4-BE49-F238E27FC236}">
                <a16:creationId xmlns:a16="http://schemas.microsoft.com/office/drawing/2014/main" id="{FBE54037-4ED8-CF26-D4C1-511D8BAC7E9D}"/>
              </a:ext>
            </a:extLst>
          </p:cNvPr>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75916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Reference the DCDL (</a:t>
            </a:r>
            <a:r>
              <a:rPr lang="en-US" sz="1200" b="0" i="0" kern="1200" dirty="0">
                <a:solidFill>
                  <a:schemeClr val="tx1"/>
                </a:solidFill>
                <a:effectLst/>
                <a:latin typeface="+mn-lt"/>
                <a:ea typeface="+mn-ea"/>
                <a:cs typeface="+mn-cs"/>
              </a:rPr>
              <a:t>CWS-04-2025) </a:t>
            </a:r>
            <a:r>
              <a:rPr lang="en-US" dirty="0"/>
              <a:t>that was sent out regarding tiered reviews</a:t>
            </a: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238075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09338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195172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5" name="Holder 5"/>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16636" y="2051304"/>
            <a:ext cx="2023871" cy="202082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4572"/>
            <a:ext cx="9144000" cy="249935"/>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6608064"/>
            <a:ext cx="9144000" cy="249936"/>
          </a:xfrm>
          <a:prstGeom prst="rect">
            <a:avLst/>
          </a:prstGeom>
          <a:blipFill>
            <a:blip r:embed="rId3"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8"/>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8" indent="0">
              <a:buNone/>
              <a:defRPr sz="2100">
                <a:latin typeface="Franklin Gothic Demi Cond" panose="020B0706030402020204" pitchFamily="34" charset="0"/>
              </a:defRPr>
            </a:lvl2pPr>
            <a:lvl3pPr marL="514337" indent="0">
              <a:buNone/>
              <a:defRPr sz="2100">
                <a:latin typeface="Franklin Gothic Demi Cond" panose="020B0706030402020204" pitchFamily="34" charset="0"/>
              </a:defRPr>
            </a:lvl3pPr>
            <a:lvl4pPr marL="771506" indent="0">
              <a:buNone/>
              <a:defRPr sz="2100">
                <a:latin typeface="Franklin Gothic Demi Cond" panose="020B0706030402020204" pitchFamily="34" charset="0"/>
              </a:defRPr>
            </a:lvl4pPr>
            <a:lvl5pPr marL="1028675"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8"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3"/>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2"/>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7" y="230100"/>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
        <p:nvSpPr>
          <p:cNvPr id="2" name="Footer Placeholder 1">
            <a:extLst>
              <a:ext uri="{FF2B5EF4-FFF2-40B4-BE49-F238E27FC236}">
                <a16:creationId xmlns:a16="http://schemas.microsoft.com/office/drawing/2014/main" id="{FD24554C-92C3-AC6C-87DB-3881E52C442F}"/>
              </a:ext>
            </a:extLst>
          </p:cNvPr>
          <p:cNvSpPr>
            <a:spLocks noGrp="1"/>
          </p:cNvSpPr>
          <p:nvPr>
            <p:ph type="ftr" sz="quarter" idx="13"/>
          </p:nvPr>
        </p:nvSpPr>
        <p:spPr/>
        <p:txBody>
          <a:bodyPr/>
          <a:lstStyle/>
          <a:p>
            <a:pPr marL="12700">
              <a:lnSpc>
                <a:spcPct val="100000"/>
              </a:lnSpc>
            </a:pPr>
            <a:r>
              <a:rPr lang="en-US" spc="-5" dirty="0"/>
              <a:t>JUNIFIED LEADERSHIP TEAM| </a:t>
            </a:r>
            <a:r>
              <a:rPr lang="en-US" spc="-10" dirty="0"/>
              <a:t>FEB</a:t>
            </a:r>
            <a:r>
              <a:rPr lang="en-US" spc="-5" dirty="0"/>
              <a:t>.</a:t>
            </a:r>
            <a:r>
              <a:rPr lang="en-US" dirty="0"/>
              <a:t> </a:t>
            </a:r>
            <a:r>
              <a:rPr lang="en-US" spc="-20" dirty="0"/>
              <a:t>2025</a:t>
            </a:r>
          </a:p>
        </p:txBody>
      </p:sp>
      <p:sp>
        <p:nvSpPr>
          <p:cNvPr id="3" name="Slide Number Placeholder 2">
            <a:extLst>
              <a:ext uri="{FF2B5EF4-FFF2-40B4-BE49-F238E27FC236}">
                <a16:creationId xmlns:a16="http://schemas.microsoft.com/office/drawing/2014/main" id="{7754AC53-52F4-4CA9-2DFB-65E7BF0B144C}"/>
              </a:ext>
            </a:extLst>
          </p:cNvPr>
          <p:cNvSpPr>
            <a:spLocks noGrp="1"/>
          </p:cNvSpPr>
          <p:nvPr>
            <p:ph type="sldNum" sz="quarter" idx="14"/>
          </p:nvPr>
        </p:nvSpPr>
        <p:spPr/>
        <p:txBody>
          <a:bodyPr/>
          <a:lstStyle/>
          <a:p>
            <a:pPr marL="88900">
              <a:lnSpc>
                <a:spcPct val="100000"/>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160784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2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572"/>
            <a:ext cx="9144000" cy="27432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627380" y="521960"/>
            <a:ext cx="7889239" cy="457200"/>
          </a:xfrm>
          <a:prstGeom prst="rect">
            <a:avLst/>
          </a:prstGeom>
        </p:spPr>
        <p:txBody>
          <a:bodyPr wrap="square" lIns="0" tIns="0" rIns="0" bIns="0">
            <a:spAutoFit/>
          </a:bodyPr>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a:xfrm>
            <a:off x="627881" y="1426385"/>
            <a:ext cx="7888236" cy="472821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a:xfrm>
            <a:off x="601027" y="6646755"/>
            <a:ext cx="4043045" cy="153888"/>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12700"/>
            <a:r>
              <a:rPr lang="en-US" spc="-5" dirty="0">
                <a:solidFill>
                  <a:schemeClr val="tx1"/>
                </a:solidFill>
              </a:rPr>
              <a:t>COMMUNICATION PLAN | ULT | FEB 2025</a:t>
            </a:r>
            <a:r>
              <a:rPr lang="en-US" spc="5" dirty="0"/>
              <a:t> </a:t>
            </a:r>
            <a:r>
              <a:rPr lang="en-US" spc="-15" dirty="0"/>
              <a:t>HUM</a:t>
            </a:r>
            <a:r>
              <a:rPr lang="en-US" spc="-20" dirty="0"/>
              <a:t>A</a:t>
            </a:r>
            <a:r>
              <a:rPr lang="en-US" spc="-10" dirty="0"/>
              <a:t>N</a:t>
            </a:r>
            <a:r>
              <a:rPr lang="en-US" spc="20" dirty="0"/>
              <a:t> </a:t>
            </a:r>
            <a:r>
              <a:rPr lang="en-US" spc="-20" dirty="0"/>
              <a:t>S</a:t>
            </a:r>
            <a:r>
              <a:rPr lang="en-US" spc="-5" dirty="0"/>
              <a:t>E</a:t>
            </a:r>
            <a:r>
              <a:rPr lang="en-US" spc="-10" dirty="0"/>
              <a:t>RV</a:t>
            </a:r>
            <a:r>
              <a:rPr lang="en-US" spc="-5" dirty="0"/>
              <a:t>I</a:t>
            </a:r>
            <a:r>
              <a:rPr lang="en-US" spc="-15" dirty="0"/>
              <a:t>C</a:t>
            </a:r>
            <a:r>
              <a:rPr lang="en-US" spc="-5" dirty="0"/>
              <a:t>ES</a:t>
            </a:r>
            <a:r>
              <a:rPr lang="en-US" spc="20" dirty="0"/>
              <a:t> </a:t>
            </a:r>
            <a:r>
              <a:rPr lang="en-US" spc="-5" dirty="0"/>
              <a:t>| </a:t>
            </a:r>
            <a:r>
              <a:rPr lang="en-US" spc="-10" dirty="0"/>
              <a:t>O</a:t>
            </a:r>
            <a:r>
              <a:rPr lang="en-US" spc="-15" dirty="0"/>
              <a:t>C</a:t>
            </a:r>
            <a:r>
              <a:rPr lang="en-US" dirty="0"/>
              <a:t>T</a:t>
            </a:r>
            <a:r>
              <a:rPr lang="en-US" spc="-5" dirty="0"/>
              <a:t>.</a:t>
            </a:r>
            <a:r>
              <a:rPr lang="en-US" dirty="0"/>
              <a:t> </a:t>
            </a:r>
            <a:r>
              <a:rPr lang="en-US" spc="-20" dirty="0"/>
              <a:t>10</a:t>
            </a:r>
            <a:r>
              <a:rPr lang="en-US" spc="-5" dirty="0"/>
              <a:t>,</a:t>
            </a:r>
            <a:r>
              <a:rPr lang="en-US" spc="10" dirty="0"/>
              <a:t> </a:t>
            </a:r>
            <a:r>
              <a:rPr lang="en-US" spc="-20" dirty="0"/>
              <a:t>2017</a:t>
            </a:r>
          </a:p>
        </p:txBody>
      </p:sp>
      <p:sp>
        <p:nvSpPr>
          <p:cNvPr id="6" name="Holder 6"/>
          <p:cNvSpPr>
            <a:spLocks noGrp="1"/>
          </p:cNvSpPr>
          <p:nvPr>
            <p:ph type="sldNum" sz="quarter" idx="7"/>
          </p:nvPr>
        </p:nvSpPr>
        <p:spPr>
          <a:xfrm>
            <a:off x="8624823" y="6647948"/>
            <a:ext cx="179070" cy="152400"/>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pxhere.com/en/photo/84428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pxhere.com/en/photo/84428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en/photo/844281"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n/photo/844281"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ntosicuro.it/sicurezza-sul-lavoro-C-1/tipologie-di-contenuto-C-6/normativa-C-65/decreto-milleproroghe-cosa-cambia-in-materia-di-sicurezza-AR-16646/"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2012books.lardbucket.org/books/job-searching-in-six-steps/s12-step-4-continued-master-the-in.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policies.ncdhhs.gov/document/dss-5278-request-for-placement-evaluation-for-infant-born-to-an-incarcerated-mother/" TargetMode="External"/><Relationship Id="rId2" Type="http://schemas.openxmlformats.org/officeDocument/2006/relationships/hyperlink" Target="https://policies.ncdhhs.gov/divisional-n-z/social-services/child-welfare-services/cws-policies-manuals/" TargetMode="External"/><Relationship Id="rId1" Type="http://schemas.openxmlformats.org/officeDocument/2006/relationships/slideLayout" Target="../slideLayouts/slideLayout2.xml"/><Relationship Id="rId4" Type="http://schemas.openxmlformats.org/officeDocument/2006/relationships/hyperlink" Target="https://policies.ncdhhs.gov/wp-content/uploads/icpc.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ncleg.gov/EnactedLegislation/Statutes/PDF/BySection/Chapter_148/GS_148-47.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mgacademy.com/en/itsm/change-management/"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qcnerve.com/5-things-to-know-voting-rights-groups-challenge-new-district-maps-in-cou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jpbowlin.com/linked-content/news/site-safety-is-our-primary-commitment/"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3048000" y="2133600"/>
            <a:ext cx="5391152" cy="2895600"/>
          </a:xfrm>
        </p:spPr>
        <p:txBody>
          <a:bodyPr/>
          <a:lstStyle/>
          <a:p>
            <a:r>
              <a:rPr lang="en-US" sz="2000" dirty="0">
                <a:latin typeface="+mn-lt"/>
                <a:cs typeface="Arial"/>
              </a:rPr>
              <a:t>NC Department of Health and Human Services</a:t>
            </a:r>
          </a:p>
          <a:p>
            <a:r>
              <a:rPr lang="en-US" sz="2000" dirty="0">
                <a:latin typeface="+mn-lt"/>
                <a:cs typeface="Arial"/>
              </a:rPr>
              <a:t>Division of Social Services</a:t>
            </a:r>
          </a:p>
          <a:p>
            <a:r>
              <a:rPr lang="en-US" sz="1350" dirty="0">
                <a:latin typeface="+mn-lt"/>
                <a:cs typeface="Arial"/>
              </a:rPr>
              <a:t> </a:t>
            </a:r>
          </a:p>
          <a:p>
            <a:endParaRPr lang="en-US" sz="1350" dirty="0">
              <a:latin typeface="+mn-lt"/>
              <a:cs typeface="Arial"/>
            </a:endParaRPr>
          </a:p>
          <a:p>
            <a:r>
              <a:rPr lang="en-US" sz="3200" dirty="0">
                <a:latin typeface="+mn-lt"/>
              </a:rPr>
              <a:t>Policy Updates</a:t>
            </a:r>
          </a:p>
        </p:txBody>
      </p:sp>
      <p:sp>
        <p:nvSpPr>
          <p:cNvPr id="11" name="Text Placeholder 9"/>
          <p:cNvSpPr>
            <a:spLocks noGrp="1"/>
          </p:cNvSpPr>
          <p:nvPr>
            <p:ph type="body" sz="quarter" idx="12"/>
          </p:nvPr>
        </p:nvSpPr>
        <p:spPr>
          <a:xfrm>
            <a:off x="3074276" y="5715000"/>
            <a:ext cx="4330700" cy="381000"/>
          </a:xfrm>
        </p:spPr>
        <p:txBody>
          <a:bodyPr>
            <a:normAutofit/>
          </a:bodyPr>
          <a:lstStyle/>
          <a:p>
            <a:r>
              <a:rPr lang="en-US" sz="1500" dirty="0">
                <a:latin typeface="+mn-lt"/>
              </a:rPr>
              <a:t>January 2026</a:t>
            </a:r>
          </a:p>
        </p:txBody>
      </p:sp>
      <p:sp>
        <p:nvSpPr>
          <p:cNvPr id="3" name="Text Placeholder 2">
            <a:extLst>
              <a:ext uri="{FF2B5EF4-FFF2-40B4-BE49-F238E27FC236}">
                <a16:creationId xmlns:a16="http://schemas.microsoft.com/office/drawing/2014/main" id="{01373B91-094E-40DC-B179-40E024676F0C}"/>
              </a:ext>
            </a:extLst>
          </p:cNvPr>
          <p:cNvSpPr>
            <a:spLocks noGrp="1"/>
          </p:cNvSpPr>
          <p:nvPr>
            <p:ph type="body" sz="quarter" idx="11"/>
          </p:nvPr>
        </p:nvSpPr>
        <p:spPr>
          <a:xfrm>
            <a:off x="3074276" y="4038600"/>
            <a:ext cx="5323417" cy="1676400"/>
          </a:xfrm>
        </p:spPr>
        <p:txBody>
          <a:bodyPr/>
          <a:lstStyle/>
          <a:p>
            <a:r>
              <a:rPr lang="en-US" sz="2400" dirty="0">
                <a:latin typeface="+mn-lt"/>
              </a:rPr>
              <a:t>Kathy Stone</a:t>
            </a:r>
          </a:p>
          <a:p>
            <a:r>
              <a:rPr lang="en-US" sz="2000" dirty="0">
                <a:latin typeface="+mn-lt"/>
              </a:rPr>
              <a:t>Section Chief for Safety</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BEBA8EAE-BF5A-486C-A8C5-ECC9F3942E4B}">
                <a14:imgProps xmlns:a14="http://schemas.microsoft.com/office/drawing/2010/main">
                  <a14:imgLayer r:embed="rId3">
                    <a14:imgEffect>
                      <a14:saturation sat="97000"/>
                    </a14:imgEffect>
                  </a14:imgLayer>
                </a14:imgProps>
              </a:ext>
              <a:ext uri="{837473B0-CC2E-450A-ABE3-18F120FF3D39}">
                <a1611:picAttrSrcUrl xmlns:a1611="http://schemas.microsoft.com/office/drawing/2016/11/main" r:id="rId4"/>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1E23-1909-F512-F524-2738A6CD41EA}"/>
              </a:ext>
            </a:extLst>
          </p:cNvPr>
          <p:cNvSpPr>
            <a:spLocks noGrp="1"/>
          </p:cNvSpPr>
          <p:nvPr>
            <p:ph type="title"/>
          </p:nvPr>
        </p:nvSpPr>
        <p:spPr/>
        <p:txBody>
          <a:bodyPr/>
          <a:lstStyle/>
          <a:p>
            <a:r>
              <a:rPr lang="en-US" dirty="0"/>
              <a:t>NEW System Process</a:t>
            </a:r>
          </a:p>
        </p:txBody>
      </p:sp>
      <p:sp>
        <p:nvSpPr>
          <p:cNvPr id="3" name="Text Placeholder 2">
            <a:extLst>
              <a:ext uri="{FF2B5EF4-FFF2-40B4-BE49-F238E27FC236}">
                <a16:creationId xmlns:a16="http://schemas.microsoft.com/office/drawing/2014/main" id="{E4DDC2DF-6902-F27C-0500-223507D02387}"/>
              </a:ext>
            </a:extLst>
          </p:cNvPr>
          <p:cNvSpPr>
            <a:spLocks noGrp="1"/>
          </p:cNvSpPr>
          <p:nvPr>
            <p:ph type="body" sz="quarter" idx="10"/>
          </p:nvPr>
        </p:nvSpPr>
        <p:spPr/>
        <p:txBody>
          <a:bodyPr/>
          <a:lstStyle/>
          <a:p>
            <a:pPr marL="342900" indent="-342900">
              <a:buFont typeface="Arial" panose="020B0604020202020204" pitchFamily="34" charset="0"/>
              <a:buChar char="•"/>
            </a:pPr>
            <a:r>
              <a:rPr lang="en-US" sz="2400" dirty="0">
                <a:ea typeface="Calibri" panose="020F0502020204030204" pitchFamily="34" charset="0"/>
              </a:rPr>
              <a:t>Office of Child Fatality Prevention (OFCP) (through the Local Teams) schedules all fatality review team meetings.  </a:t>
            </a:r>
          </a:p>
          <a:p>
            <a:pPr marL="342900" indent="-342900">
              <a:buFont typeface="Arial" panose="020B0604020202020204" pitchFamily="34" charset="0"/>
              <a:buChar char="•"/>
            </a:pPr>
            <a:r>
              <a:rPr lang="en-US" sz="2400" dirty="0">
                <a:ea typeface="Calibri" panose="020F0502020204030204" pitchFamily="34" charset="0"/>
              </a:rPr>
              <a:t>Required team members consist of county level DSS Director or designee and one additional DSS employee, among others. </a:t>
            </a:r>
          </a:p>
          <a:p>
            <a:pPr marL="342900" indent="-342900">
              <a:buFont typeface="Arial" panose="020B0604020202020204" pitchFamily="34" charset="0"/>
              <a:buChar char="•"/>
            </a:pPr>
            <a:r>
              <a:rPr lang="en-US" sz="2400" dirty="0">
                <a:ea typeface="Calibri" panose="020F0502020204030204" pitchFamily="34" charset="0"/>
              </a:rPr>
              <a:t>RCWSs participate in the maltreatment fatality reviews as the child welfare policy expert for the team.</a:t>
            </a:r>
          </a:p>
          <a:p>
            <a:pPr marL="342900" indent="-342900">
              <a:buFont typeface="Arial" panose="020B0604020202020204" pitchFamily="34" charset="0"/>
              <a:buChar char="•"/>
            </a:pPr>
            <a:r>
              <a:rPr lang="en-US" sz="2400" dirty="0">
                <a:ea typeface="Calibri" panose="020F0502020204030204" pitchFamily="34" charset="0"/>
              </a:rPr>
              <a:t>These reviews take place at least a year after the death of the child.</a:t>
            </a:r>
          </a:p>
        </p:txBody>
      </p:sp>
      <p:sp>
        <p:nvSpPr>
          <p:cNvPr id="4" name="Text Placeholder 3">
            <a:extLst>
              <a:ext uri="{FF2B5EF4-FFF2-40B4-BE49-F238E27FC236}">
                <a16:creationId xmlns:a16="http://schemas.microsoft.com/office/drawing/2014/main" id="{AF2D525E-F4EE-CC8B-6CE0-3A444AF93AA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6118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837473B0-CC2E-450A-ABE3-18F120FF3D39}">
                <a1611:picAttrSrcUrl xmlns:a1611="http://schemas.microsoft.com/office/drawing/2016/11/main" r:id="rId4"/>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98D4-A505-73F0-D066-DE511B465F08}"/>
              </a:ext>
            </a:extLst>
          </p:cNvPr>
          <p:cNvSpPr>
            <a:spLocks noGrp="1"/>
          </p:cNvSpPr>
          <p:nvPr>
            <p:ph type="title"/>
          </p:nvPr>
        </p:nvSpPr>
        <p:spPr/>
        <p:txBody>
          <a:bodyPr/>
          <a:lstStyle/>
          <a:p>
            <a:r>
              <a:rPr lang="en-US" dirty="0"/>
              <a:t>State Process</a:t>
            </a:r>
          </a:p>
        </p:txBody>
      </p:sp>
      <p:sp>
        <p:nvSpPr>
          <p:cNvPr id="3" name="Text Placeholder 2">
            <a:extLst>
              <a:ext uri="{FF2B5EF4-FFF2-40B4-BE49-F238E27FC236}">
                <a16:creationId xmlns:a16="http://schemas.microsoft.com/office/drawing/2014/main" id="{D9DEC857-2FAE-9FC4-A774-8C3252A14D4D}"/>
              </a:ext>
            </a:extLst>
          </p:cNvPr>
          <p:cNvSpPr>
            <a:spLocks noGrp="1"/>
          </p:cNvSpPr>
          <p:nvPr>
            <p:ph type="body" sz="quarter" idx="10"/>
          </p:nvPr>
        </p:nvSpPr>
        <p:spPr>
          <a:xfrm>
            <a:off x="651858" y="1172694"/>
            <a:ext cx="7888288" cy="4795307"/>
          </a:xfrm>
        </p:spPr>
        <p:txBody>
          <a:bodyPr/>
          <a:lstStyle/>
          <a:p>
            <a:pPr marL="342900" indent="-342900">
              <a:buFont typeface="Arial" panose="020B0604020202020204" pitchFamily="34" charset="0"/>
              <a:buChar char="•"/>
            </a:pPr>
            <a:r>
              <a:rPr lang="en-US" sz="2400" dirty="0">
                <a:ea typeface="Calibri" panose="020F0502020204030204" pitchFamily="34" charset="0"/>
              </a:rPr>
              <a:t>NCDHHS DSS</a:t>
            </a:r>
            <a:endParaRPr lang="en-US" sz="2400" strike="sngStrike" dirty="0">
              <a:ea typeface="Calibri" panose="020F0502020204030204" pitchFamily="34" charset="0"/>
            </a:endParaRPr>
          </a:p>
          <a:p>
            <a:pPr lvl="1"/>
            <a:r>
              <a:rPr lang="en-US" dirty="0">
                <a:ea typeface="Calibri" panose="020F0502020204030204" pitchFamily="34" charset="0"/>
              </a:rPr>
              <a:t>receives the notification of the fatality from the local child welfare agency.</a:t>
            </a:r>
          </a:p>
          <a:p>
            <a:pPr lvl="1"/>
            <a:r>
              <a:rPr lang="en-US" dirty="0">
                <a:ea typeface="Calibri" panose="020F0502020204030204" pitchFamily="34" charset="0"/>
              </a:rPr>
              <a:t>Enters information into CWFIS </a:t>
            </a:r>
          </a:p>
          <a:p>
            <a:pPr lvl="1"/>
            <a:r>
              <a:rPr lang="en-US" dirty="0">
                <a:ea typeface="Calibri" panose="020F0502020204030204" pitchFamily="34" charset="0"/>
              </a:rPr>
              <a:t>Contacts the county for any additional information needed based on the completeness of the notification.</a:t>
            </a:r>
          </a:p>
          <a:p>
            <a:pPr marL="342900" indent="-342900">
              <a:buFont typeface="Arial" panose="020B0604020202020204" pitchFamily="34" charset="0"/>
              <a:buChar char="•"/>
            </a:pPr>
            <a:r>
              <a:rPr lang="en-US" sz="2400" dirty="0">
                <a:ea typeface="Calibri" panose="020F0502020204030204" pitchFamily="34" charset="0"/>
              </a:rPr>
              <a:t>A two-party review of the information is screened for a Child Welfare Record Review.</a:t>
            </a:r>
          </a:p>
          <a:p>
            <a:pPr marL="342900" indent="-342900">
              <a:buFont typeface="Arial" panose="020B0604020202020204" pitchFamily="34" charset="0"/>
              <a:buChar char="•"/>
            </a:pPr>
            <a:r>
              <a:rPr lang="en-US" sz="2400" dirty="0">
                <a:ea typeface="Calibri" panose="020F0502020204030204" pitchFamily="34" charset="0"/>
              </a:rPr>
              <a:t>Near Fatalities must also be reported per CAPTA requirements.</a:t>
            </a:r>
          </a:p>
          <a:p>
            <a:pPr lvl="1"/>
            <a:r>
              <a:rPr lang="en-US" dirty="0">
                <a:ea typeface="Calibri" panose="020F0502020204030204" pitchFamily="34" charset="0"/>
              </a:rPr>
              <a:t>Required to be entered and emailed or e-fax on the DSS-5009.</a:t>
            </a:r>
          </a:p>
          <a:p>
            <a:endParaRPr lang="en-US" sz="16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5FD8A0C-028A-8932-4A19-F71A8666FBB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0519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837473B0-CC2E-450A-ABE3-18F120FF3D39}">
                <a1611:picAttrSrcUrl xmlns:a1611="http://schemas.microsoft.com/office/drawing/2016/11/main" r:id="rId3"/>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2E85-ABC8-DD95-5F7E-A20F4C9E65C3}"/>
              </a:ext>
            </a:extLst>
          </p:cNvPr>
          <p:cNvSpPr>
            <a:spLocks noGrp="1"/>
          </p:cNvSpPr>
          <p:nvPr>
            <p:ph type="title"/>
          </p:nvPr>
        </p:nvSpPr>
        <p:spPr/>
        <p:txBody>
          <a:bodyPr/>
          <a:lstStyle/>
          <a:p>
            <a:r>
              <a:rPr lang="en-US" dirty="0"/>
              <a:t>State Process continued</a:t>
            </a:r>
          </a:p>
        </p:txBody>
      </p:sp>
      <p:sp>
        <p:nvSpPr>
          <p:cNvPr id="3" name="Text Placeholder 2">
            <a:extLst>
              <a:ext uri="{FF2B5EF4-FFF2-40B4-BE49-F238E27FC236}">
                <a16:creationId xmlns:a16="http://schemas.microsoft.com/office/drawing/2014/main" id="{BCBE0846-F416-C96E-CB84-D43D593526B5}"/>
              </a:ext>
            </a:extLst>
          </p:cNvPr>
          <p:cNvSpPr>
            <a:spLocks noGrp="1"/>
          </p:cNvSpPr>
          <p:nvPr>
            <p:ph type="body" sz="quarter" idx="10"/>
          </p:nvPr>
        </p:nvSpPr>
        <p:spPr>
          <a:xfrm>
            <a:off x="627856" y="1310247"/>
            <a:ext cx="7888288" cy="4795307"/>
          </a:xfrm>
        </p:spPr>
        <p:txBody>
          <a:bodyPr/>
          <a:lstStyle/>
          <a:p>
            <a:pPr marL="342900" indent="-342900">
              <a:buFont typeface="Arial" panose="020B0604020202020204" pitchFamily="34" charset="0"/>
              <a:buChar char="•"/>
            </a:pPr>
            <a:r>
              <a:rPr lang="en-US" sz="2300" dirty="0">
                <a:ea typeface="Calibri" panose="020F0502020204030204" pitchFamily="34" charset="0"/>
              </a:rPr>
              <a:t>Child Welfare Record Reviews must be conducted in cases where there is a child fatality with concerns for suspected maltreatment AND: </a:t>
            </a:r>
          </a:p>
          <a:p>
            <a:pPr marL="690563" lvl="1" indent="-342900">
              <a:buFont typeface="Arial" panose="020B0604020202020204" pitchFamily="34" charset="0"/>
              <a:buChar char="•"/>
            </a:pPr>
            <a:r>
              <a:rPr lang="en-US" sz="2300" dirty="0">
                <a:ea typeface="Calibri" panose="020F0502020204030204" pitchFamily="34" charset="0"/>
              </a:rPr>
              <a:t>There is an open child welfare case, regardless of whether there are surviving children in the home. </a:t>
            </a:r>
          </a:p>
          <a:p>
            <a:pPr marL="690563" lvl="1" indent="-342900">
              <a:buFont typeface="Arial" panose="020B0604020202020204" pitchFamily="34" charset="0"/>
              <a:buChar char="•"/>
            </a:pPr>
            <a:r>
              <a:rPr lang="en-US" sz="2300" dirty="0">
                <a:ea typeface="Calibri" panose="020F0502020204030204" pitchFamily="34" charset="0"/>
              </a:rPr>
              <a:t>There is a child welfare case that was closed within the last year. </a:t>
            </a:r>
          </a:p>
          <a:p>
            <a:pPr marL="690563" lvl="1" indent="-342900">
              <a:buFont typeface="Arial" panose="020B0604020202020204" pitchFamily="34" charset="0"/>
              <a:buChar char="•"/>
            </a:pPr>
            <a:r>
              <a:rPr lang="en-US" sz="2300" dirty="0">
                <a:ea typeface="Calibri" panose="020F0502020204030204" pitchFamily="34" charset="0"/>
              </a:rPr>
              <a:t>There is a child welfare case that was screened out within the last year. </a:t>
            </a:r>
          </a:p>
          <a:p>
            <a:pPr marL="690563" lvl="1" indent="-342900">
              <a:buFont typeface="Arial" panose="020B0604020202020204" pitchFamily="34" charset="0"/>
              <a:buChar char="•"/>
            </a:pPr>
            <a:r>
              <a:rPr lang="en-US" sz="2300" dirty="0">
                <a:ea typeface="Calibri" panose="020F0502020204030204" pitchFamily="34" charset="0"/>
              </a:rPr>
              <a:t>Media attention requires a NCDHHS DSS response. </a:t>
            </a:r>
          </a:p>
          <a:p>
            <a:pPr marL="690563" lvl="1" indent="-342900">
              <a:buFont typeface="Arial" panose="020B0604020202020204" pitchFamily="34" charset="0"/>
              <a:buChar char="•"/>
            </a:pPr>
            <a:r>
              <a:rPr lang="en-US" sz="2300" dirty="0">
                <a:ea typeface="Calibri" panose="020F0502020204030204" pitchFamily="34" charset="0"/>
              </a:rPr>
              <a:t>There is a specific request by a legislator. </a:t>
            </a:r>
          </a:p>
          <a:p>
            <a:pPr marL="690563" lvl="1" indent="-342900">
              <a:buFont typeface="Arial" panose="020B0604020202020204" pitchFamily="34" charset="0"/>
              <a:buChar char="•"/>
            </a:pPr>
            <a:r>
              <a:rPr lang="en-US" sz="2300" dirty="0">
                <a:ea typeface="Calibri" panose="020F0502020204030204" pitchFamily="34" charset="0"/>
              </a:rPr>
              <a:t>NCDHHS leadership identifies that based on the information a review is warranted. </a:t>
            </a:r>
          </a:p>
          <a:p>
            <a:pPr marL="0" indent="0">
              <a:buNone/>
            </a:pPr>
            <a:endParaRPr lang="en-US" sz="2000" b="0" dirty="0">
              <a:latin typeface="Calibri" panose="020F0502020204030204" pitchFamily="34" charset="0"/>
              <a:ea typeface="Calibri" panose="020F0502020204030204" pitchFamily="34" charset="0"/>
              <a:cs typeface="Calibri" panose="020F0502020204030204" pitchFamily="34" charset="0"/>
            </a:endParaRPr>
          </a:p>
          <a:p>
            <a:pPr lvl="1"/>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AF1A4A4-C172-59DD-29F1-33F0EFC544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2405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837473B0-CC2E-450A-ABE3-18F120FF3D39}">
                <a1611:picAttrSrcUrl xmlns:a1611="http://schemas.microsoft.com/office/drawing/2016/11/main" r:id="rId3"/>
              </a:ext>
            </a:extLst>
          </a:blip>
          <a:srcRect/>
          <a:stretch>
            <a:fillRect l="-5000" r="-5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5C8C8-EA04-7B8D-E4A6-8D3E8B6D2828}"/>
              </a:ext>
            </a:extLst>
          </p:cNvPr>
          <p:cNvSpPr>
            <a:spLocks noGrp="1"/>
          </p:cNvSpPr>
          <p:nvPr>
            <p:ph type="body" sz="quarter" idx="10"/>
          </p:nvPr>
        </p:nvSpPr>
        <p:spPr/>
        <p:txBody>
          <a:bodyPr/>
          <a:lstStyle/>
          <a:p>
            <a:pPr marL="0" indent="0"/>
            <a:r>
              <a:rPr lang="en-US" sz="3000" dirty="0">
                <a:ea typeface="Calibri" panose="020F0502020204030204" pitchFamily="34" charset="0"/>
              </a:rPr>
              <a:t>Cases warranting an Immediate Review:</a:t>
            </a:r>
          </a:p>
          <a:p>
            <a:pPr marL="342900" indent="-342900">
              <a:buFont typeface="Arial" panose="020B0604020202020204" pitchFamily="34" charset="0"/>
              <a:buChar char="•"/>
            </a:pPr>
            <a:r>
              <a:rPr lang="en-US" sz="2200" dirty="0">
                <a:ea typeface="Calibri" panose="020F0502020204030204" pitchFamily="34" charset="0"/>
              </a:rPr>
              <a:t>Immediate cases will result in a Child Welfare Record Review. The Child Fatality Consultant will notify the Director when the case requires an Immediate Child Welfare Record Review. The local county child welfare agency has </a:t>
            </a:r>
            <a:r>
              <a:rPr lang="en-US" sz="2600" u="sng" dirty="0">
                <a:ea typeface="Calibri" panose="020F0502020204030204" pitchFamily="34" charset="0"/>
              </a:rPr>
              <a:t>3 business days</a:t>
            </a:r>
            <a:r>
              <a:rPr lang="en-US" sz="2200" u="sng" dirty="0">
                <a:ea typeface="Calibri" panose="020F0502020204030204" pitchFamily="34" charset="0"/>
              </a:rPr>
              <a:t> </a:t>
            </a:r>
            <a:r>
              <a:rPr lang="en-US" sz="2200" dirty="0">
                <a:ea typeface="Calibri" panose="020F0502020204030204" pitchFamily="34" charset="0"/>
              </a:rPr>
              <a:t>from the receipt of the email to upload all child welfare records for review. </a:t>
            </a:r>
          </a:p>
          <a:p>
            <a:pPr marL="342900" indent="-342900">
              <a:buFont typeface="Arial" panose="020B0604020202020204" pitchFamily="34" charset="0"/>
              <a:buChar char="•"/>
            </a:pPr>
            <a:r>
              <a:rPr lang="en-US" sz="2200" dirty="0">
                <a:ea typeface="Calibri" panose="020F0502020204030204" pitchFamily="34" charset="0"/>
              </a:rPr>
              <a:t>These reviews will be completed and available for NCDSS leadership review within 7 days of the receipt of the records</a:t>
            </a:r>
            <a:r>
              <a:rPr lang="en-US" sz="2000" dirty="0">
                <a:ea typeface="Calibri" panose="020F0502020204030204" pitchFamily="34" charset="0"/>
              </a:rPr>
              <a:t>.</a:t>
            </a:r>
            <a:r>
              <a:rPr lang="en-US" sz="2000" dirty="0">
                <a:latin typeface="+mn-lt"/>
                <a:ea typeface="Calibri" panose="020F0502020204030204" pitchFamily="34" charset="0"/>
                <a:cs typeface="Calibri" panose="020F0502020204030204" pitchFamily="34" charset="0"/>
              </a:rPr>
              <a:t>	</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A74989A2-185D-D702-FA00-4DE9820A12B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1911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E403-E39D-27EE-D213-E71453C0A210}"/>
              </a:ext>
            </a:extLst>
          </p:cNvPr>
          <p:cNvSpPr>
            <a:spLocks noGrp="1"/>
          </p:cNvSpPr>
          <p:nvPr>
            <p:ph type="title"/>
          </p:nvPr>
        </p:nvSpPr>
        <p:spPr>
          <a:xfrm>
            <a:off x="364164" y="304800"/>
            <a:ext cx="7889239" cy="553998"/>
          </a:xfrm>
        </p:spPr>
        <p:txBody>
          <a:bodyPr/>
          <a:lstStyle/>
          <a:p>
            <a:r>
              <a:rPr lang="en-US" dirty="0"/>
              <a:t>Fatality Policy</a:t>
            </a:r>
          </a:p>
        </p:txBody>
      </p:sp>
      <p:graphicFrame>
        <p:nvGraphicFramePr>
          <p:cNvPr id="5" name="Table 4">
            <a:extLst>
              <a:ext uri="{FF2B5EF4-FFF2-40B4-BE49-F238E27FC236}">
                <a16:creationId xmlns:a16="http://schemas.microsoft.com/office/drawing/2014/main" id="{73543AE1-568B-B441-8A39-118F46BF9CAF}"/>
              </a:ext>
            </a:extLst>
          </p:cNvPr>
          <p:cNvGraphicFramePr>
            <a:graphicFrameLocks noGrp="1"/>
          </p:cNvGraphicFramePr>
          <p:nvPr>
            <p:extLst>
              <p:ext uri="{D42A27DB-BD31-4B8C-83A1-F6EECF244321}">
                <p14:modId xmlns:p14="http://schemas.microsoft.com/office/powerpoint/2010/main" val="2264886092"/>
              </p:ext>
            </p:extLst>
          </p:nvPr>
        </p:nvGraphicFramePr>
        <p:xfrm>
          <a:off x="364164" y="858798"/>
          <a:ext cx="8458200" cy="5770602"/>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3760628973"/>
                    </a:ext>
                  </a:extLst>
                </a:gridCol>
                <a:gridCol w="2114550">
                  <a:extLst>
                    <a:ext uri="{9D8B030D-6E8A-4147-A177-3AD203B41FA5}">
                      <a16:colId xmlns:a16="http://schemas.microsoft.com/office/drawing/2014/main" val="1543008027"/>
                    </a:ext>
                  </a:extLst>
                </a:gridCol>
                <a:gridCol w="2114550">
                  <a:extLst>
                    <a:ext uri="{9D8B030D-6E8A-4147-A177-3AD203B41FA5}">
                      <a16:colId xmlns:a16="http://schemas.microsoft.com/office/drawing/2014/main" val="637255453"/>
                    </a:ext>
                  </a:extLst>
                </a:gridCol>
                <a:gridCol w="2114550">
                  <a:extLst>
                    <a:ext uri="{9D8B030D-6E8A-4147-A177-3AD203B41FA5}">
                      <a16:colId xmlns:a16="http://schemas.microsoft.com/office/drawing/2014/main" val="2110343437"/>
                    </a:ext>
                  </a:extLst>
                </a:gridCol>
              </a:tblGrid>
              <a:tr h="685800">
                <a:tc>
                  <a:txBody>
                    <a:bodyPr/>
                    <a:lstStyle/>
                    <a:p>
                      <a:r>
                        <a:rPr lang="en-US" sz="2400" dirty="0">
                          <a:solidFill>
                            <a:schemeClr val="bg1"/>
                          </a:solidFill>
                        </a:rPr>
                        <a:t>Review Process</a:t>
                      </a:r>
                    </a:p>
                  </a:txBody>
                  <a:tcPr>
                    <a:solidFill>
                      <a:srgbClr val="002060"/>
                    </a:solidFill>
                  </a:tcPr>
                </a:tc>
                <a:tc>
                  <a:txBody>
                    <a:bodyPr/>
                    <a:lstStyle/>
                    <a:p>
                      <a:r>
                        <a:rPr lang="en-US" sz="2400" b="0" dirty="0">
                          <a:solidFill>
                            <a:schemeClr val="bg1"/>
                          </a:solidFill>
                        </a:rPr>
                        <a:t>Closed Case</a:t>
                      </a:r>
                    </a:p>
                  </a:txBody>
                  <a:tcPr>
                    <a:solidFill>
                      <a:srgbClr val="002060"/>
                    </a:solidFill>
                  </a:tcPr>
                </a:tc>
                <a:tc>
                  <a:txBody>
                    <a:bodyPr/>
                    <a:lstStyle/>
                    <a:p>
                      <a:r>
                        <a:rPr lang="en-US" sz="2400" b="0" dirty="0">
                          <a:solidFill>
                            <a:schemeClr val="bg1"/>
                          </a:solidFill>
                        </a:rPr>
                        <a:t>Open Case</a:t>
                      </a:r>
                    </a:p>
                  </a:txBody>
                  <a:tcPr>
                    <a:solidFill>
                      <a:srgbClr val="002060"/>
                    </a:solidFill>
                  </a:tcPr>
                </a:tc>
                <a:tc>
                  <a:txBody>
                    <a:bodyPr/>
                    <a:lstStyle/>
                    <a:p>
                      <a:r>
                        <a:rPr lang="en-US" sz="2400" b="0" dirty="0">
                          <a:solidFill>
                            <a:schemeClr val="bg1"/>
                          </a:solidFill>
                        </a:rPr>
                        <a:t>Immediate </a:t>
                      </a:r>
                    </a:p>
                  </a:txBody>
                  <a:tcPr>
                    <a:solidFill>
                      <a:srgbClr val="002060"/>
                    </a:solidFill>
                  </a:tcPr>
                </a:tc>
                <a:extLst>
                  <a:ext uri="{0D108BD9-81ED-4DB2-BD59-A6C34878D82A}">
                    <a16:rowId xmlns:a16="http://schemas.microsoft.com/office/drawing/2014/main" val="1481309031"/>
                  </a:ext>
                </a:extLst>
              </a:tr>
              <a:tr h="853440">
                <a:tc>
                  <a:txBody>
                    <a:bodyPr/>
                    <a:lstStyle/>
                    <a:p>
                      <a:r>
                        <a:rPr lang="en-US" sz="2400" dirty="0">
                          <a:solidFill>
                            <a:schemeClr val="bg1"/>
                          </a:solidFill>
                        </a:rPr>
                        <a:t>Fatality Notification</a:t>
                      </a:r>
                    </a:p>
                  </a:txBody>
                  <a:tcPr>
                    <a:solidFill>
                      <a:schemeClr val="bg2">
                        <a:lumMod val="25000"/>
                      </a:schemeClr>
                    </a:solidFill>
                  </a:tcPr>
                </a:tc>
                <a:tc>
                  <a:txBody>
                    <a:bodyPr/>
                    <a:lstStyle/>
                    <a:p>
                      <a:r>
                        <a:rPr lang="en-US" dirty="0"/>
                        <a:t>Within 2 business days (via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2 business days (via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2 business days (via email)</a:t>
                      </a:r>
                    </a:p>
                  </a:txBody>
                  <a:tcPr/>
                </a:tc>
                <a:extLst>
                  <a:ext uri="{0D108BD9-81ED-4DB2-BD59-A6C34878D82A}">
                    <a16:rowId xmlns:a16="http://schemas.microsoft.com/office/drawing/2014/main" val="3723787391"/>
                  </a:ext>
                </a:extLst>
              </a:tr>
              <a:tr h="838200">
                <a:tc>
                  <a:txBody>
                    <a:bodyPr/>
                    <a:lstStyle/>
                    <a:p>
                      <a:r>
                        <a:rPr lang="en-US" sz="2400" dirty="0">
                          <a:solidFill>
                            <a:schemeClr val="bg1"/>
                          </a:solidFill>
                        </a:rPr>
                        <a:t>Case Review Decision</a:t>
                      </a:r>
                    </a:p>
                  </a:txBody>
                  <a:tcPr>
                    <a:solidFill>
                      <a:schemeClr val="bg2">
                        <a:lumMod val="25000"/>
                      </a:schemeClr>
                    </a:solidFill>
                  </a:tcPr>
                </a:tc>
                <a:tc>
                  <a:txBody>
                    <a:bodyPr/>
                    <a:lstStyle/>
                    <a:p>
                      <a:r>
                        <a:rPr lang="en-US" dirty="0"/>
                        <a:t>Within 7 business days (via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7 business days (via email)</a:t>
                      </a:r>
                    </a:p>
                  </a:txBody>
                  <a:tcPr/>
                </a:tc>
                <a:tc>
                  <a:txBody>
                    <a:bodyPr/>
                    <a:lstStyle/>
                    <a:p>
                      <a:r>
                        <a:rPr lang="en-US" dirty="0"/>
                        <a:t>As soon as identified (via phone)</a:t>
                      </a:r>
                    </a:p>
                  </a:txBody>
                  <a:tcPr/>
                </a:tc>
                <a:extLst>
                  <a:ext uri="{0D108BD9-81ED-4DB2-BD59-A6C34878D82A}">
                    <a16:rowId xmlns:a16="http://schemas.microsoft.com/office/drawing/2014/main" val="3204642510"/>
                  </a:ext>
                </a:extLst>
              </a:tr>
              <a:tr h="914400">
                <a:tc>
                  <a:txBody>
                    <a:bodyPr/>
                    <a:lstStyle/>
                    <a:p>
                      <a:r>
                        <a:rPr lang="en-US" sz="2400" dirty="0">
                          <a:solidFill>
                            <a:schemeClr val="bg1"/>
                          </a:solidFill>
                        </a:rPr>
                        <a:t>Phone Contact with Director</a:t>
                      </a:r>
                    </a:p>
                  </a:txBody>
                  <a:tcPr>
                    <a:solidFill>
                      <a:schemeClr val="bg2">
                        <a:lumMod val="25000"/>
                      </a:schemeClr>
                    </a:solidFill>
                  </a:tcPr>
                </a:tc>
                <a:tc>
                  <a:txBody>
                    <a:bodyPr/>
                    <a:lstStyle/>
                    <a:p>
                      <a:r>
                        <a:rPr lang="en-US" dirty="0"/>
                        <a:t>Within 2 business days of the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2 business days of the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As soon as identified (via phone)</a:t>
                      </a:r>
                    </a:p>
                  </a:txBody>
                  <a:tcPr/>
                </a:tc>
                <a:extLst>
                  <a:ext uri="{0D108BD9-81ED-4DB2-BD59-A6C34878D82A}">
                    <a16:rowId xmlns:a16="http://schemas.microsoft.com/office/drawing/2014/main" val="2121420507"/>
                  </a:ext>
                </a:extLst>
              </a:tr>
              <a:tr h="1066800">
                <a:tc>
                  <a:txBody>
                    <a:bodyPr/>
                    <a:lstStyle/>
                    <a:p>
                      <a:r>
                        <a:rPr lang="en-US" sz="2400" dirty="0">
                          <a:solidFill>
                            <a:schemeClr val="bg1"/>
                          </a:solidFill>
                        </a:rPr>
                        <a:t>Upload Child Welfare Record</a:t>
                      </a:r>
                    </a:p>
                  </a:txBody>
                  <a:tcPr>
                    <a:solidFill>
                      <a:schemeClr val="bg2">
                        <a:lumMod val="25000"/>
                      </a:schemeClr>
                    </a:solidFill>
                  </a:tcPr>
                </a:tc>
                <a:tc>
                  <a:txBody>
                    <a:bodyPr/>
                    <a:lstStyle/>
                    <a:p>
                      <a:r>
                        <a:rPr lang="en-US" dirty="0"/>
                        <a:t>Within 5 business days of email </a:t>
                      </a:r>
                    </a:p>
                  </a:txBody>
                  <a:tcPr/>
                </a:tc>
                <a:tc>
                  <a:txBody>
                    <a:bodyPr/>
                    <a:lstStyle/>
                    <a:p>
                      <a:r>
                        <a:rPr lang="en-US" dirty="0"/>
                        <a:t>Within 5 business days of email</a:t>
                      </a:r>
                    </a:p>
                  </a:txBody>
                  <a:tcPr/>
                </a:tc>
                <a:tc>
                  <a:txBody>
                    <a:bodyPr/>
                    <a:lstStyle/>
                    <a:p>
                      <a:r>
                        <a:rPr lang="en-US" dirty="0"/>
                        <a:t>Within 3 business days of email</a:t>
                      </a:r>
                    </a:p>
                  </a:txBody>
                  <a:tcPr/>
                </a:tc>
                <a:extLst>
                  <a:ext uri="{0D108BD9-81ED-4DB2-BD59-A6C34878D82A}">
                    <a16:rowId xmlns:a16="http://schemas.microsoft.com/office/drawing/2014/main" val="2934901459"/>
                  </a:ext>
                </a:extLst>
              </a:tr>
              <a:tr h="1152882">
                <a:tc>
                  <a:txBody>
                    <a:bodyPr/>
                    <a:lstStyle/>
                    <a:p>
                      <a:r>
                        <a:rPr lang="en-US" sz="2400" dirty="0">
                          <a:solidFill>
                            <a:schemeClr val="bg1"/>
                          </a:solidFill>
                        </a:rPr>
                        <a:t>Report Completion</a:t>
                      </a:r>
                    </a:p>
                  </a:txBody>
                  <a:tcPr>
                    <a:solidFill>
                      <a:schemeClr val="bg2">
                        <a:lumMod val="25000"/>
                      </a:schemeClr>
                    </a:solidFill>
                  </a:tcPr>
                </a:tc>
                <a:tc>
                  <a:txBody>
                    <a:bodyPr/>
                    <a:lstStyle/>
                    <a:p>
                      <a:r>
                        <a:rPr lang="en-US" dirty="0"/>
                        <a:t>Within 60 days</a:t>
                      </a:r>
                    </a:p>
                  </a:txBody>
                  <a:tcPr/>
                </a:tc>
                <a:tc>
                  <a:txBody>
                    <a:bodyPr/>
                    <a:lstStyle/>
                    <a:p>
                      <a:r>
                        <a:rPr lang="en-US" dirty="0"/>
                        <a:t>Within 30 days</a:t>
                      </a:r>
                    </a:p>
                  </a:txBody>
                  <a:tcPr/>
                </a:tc>
                <a:tc>
                  <a:txBody>
                    <a:bodyPr/>
                    <a:lstStyle/>
                    <a:p>
                      <a:r>
                        <a:rPr lang="en-US" dirty="0"/>
                        <a:t>Available to NCDHHS leadership within 7 days</a:t>
                      </a:r>
                    </a:p>
                    <a:p>
                      <a:r>
                        <a:rPr lang="en-US" sz="1200" dirty="0"/>
                        <a:t>*Findings shared with Director</a:t>
                      </a:r>
                    </a:p>
                  </a:txBody>
                  <a:tcPr/>
                </a:tc>
                <a:extLst>
                  <a:ext uri="{0D108BD9-81ED-4DB2-BD59-A6C34878D82A}">
                    <a16:rowId xmlns:a16="http://schemas.microsoft.com/office/drawing/2014/main" val="4177855706"/>
                  </a:ext>
                </a:extLst>
              </a:tr>
            </a:tbl>
          </a:graphicData>
        </a:graphic>
      </p:graphicFrame>
    </p:spTree>
    <p:extLst>
      <p:ext uri="{BB962C8B-B14F-4D97-AF65-F5344CB8AC3E}">
        <p14:creationId xmlns:p14="http://schemas.microsoft.com/office/powerpoint/2010/main" val="201328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837473B0-CC2E-450A-ABE3-18F120FF3D39}">
                <a1611:picAttrSrcUrl xmlns:a1611="http://schemas.microsoft.com/office/drawing/2016/11/main" r:id="rId3"/>
              </a:ext>
            </a:extLst>
          </a:blip>
          <a:srcRect/>
          <a:stretch>
            <a:fillRect l="4000" r="4000"/>
          </a:stretch>
        </a:blipFill>
        <a:effectLst/>
      </p:bgPr>
    </p:bg>
    <p:spTree>
      <p:nvGrpSpPr>
        <p:cNvPr id="1" name="">
          <a:extLst>
            <a:ext uri="{FF2B5EF4-FFF2-40B4-BE49-F238E27FC236}">
              <a16:creationId xmlns:a16="http://schemas.microsoft.com/office/drawing/2014/main" id="{182239A4-47FF-1035-5CB1-5B7D17CC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58BC3-FA06-C7F8-4FF4-AE1A66560484}"/>
              </a:ext>
            </a:extLst>
          </p:cNvPr>
          <p:cNvSpPr>
            <a:spLocks noGrp="1"/>
          </p:cNvSpPr>
          <p:nvPr>
            <p:ph type="title"/>
          </p:nvPr>
        </p:nvSpPr>
        <p:spPr>
          <a:xfrm>
            <a:off x="627380" y="521960"/>
            <a:ext cx="7889239" cy="553998"/>
          </a:xfrm>
        </p:spPr>
        <p:txBody>
          <a:bodyPr/>
          <a:lstStyle/>
          <a:p>
            <a:r>
              <a:rPr lang="en-US" dirty="0"/>
              <a:t>Near Fatality Policy</a:t>
            </a:r>
          </a:p>
        </p:txBody>
      </p:sp>
      <p:sp>
        <p:nvSpPr>
          <p:cNvPr id="3" name="Text Placeholder 2">
            <a:extLst>
              <a:ext uri="{FF2B5EF4-FFF2-40B4-BE49-F238E27FC236}">
                <a16:creationId xmlns:a16="http://schemas.microsoft.com/office/drawing/2014/main" id="{01E25B22-2AEF-6E75-C2E5-BDC08AC45FC5}"/>
              </a:ext>
            </a:extLst>
          </p:cNvPr>
          <p:cNvSpPr>
            <a:spLocks noGrp="1"/>
          </p:cNvSpPr>
          <p:nvPr>
            <p:ph type="body" idx="1"/>
          </p:nvPr>
        </p:nvSpPr>
        <p:spPr>
          <a:xfrm>
            <a:off x="627881" y="1426385"/>
            <a:ext cx="7888236" cy="2646878"/>
          </a:xfrm>
        </p:spPr>
        <p:txBody>
          <a:bodyPr/>
          <a:lstStyle/>
          <a:p>
            <a:pPr marL="457200" indent="-457200">
              <a:buFont typeface="Arial" panose="020B0604020202020204" pitchFamily="34" charset="0"/>
              <a:buChar char="•"/>
            </a:pPr>
            <a:r>
              <a:rPr lang="en-US" sz="3200" b="1" dirty="0"/>
              <a:t>Notification</a:t>
            </a:r>
          </a:p>
          <a:p>
            <a:pPr marL="914400" lvl="1" indent="-457200">
              <a:buFont typeface="Arial" panose="020B0604020202020204" pitchFamily="34" charset="0"/>
              <a:buChar char="•"/>
            </a:pPr>
            <a:r>
              <a:rPr lang="en-US" sz="2800" dirty="0"/>
              <a:t>Fatality Notification form</a:t>
            </a:r>
          </a:p>
          <a:p>
            <a:pPr marL="914400" lvl="1" indent="-457200">
              <a:buFont typeface="Arial" panose="020B0604020202020204" pitchFamily="34" charset="0"/>
              <a:buChar char="•"/>
            </a:pPr>
            <a:r>
              <a:rPr lang="en-US" sz="2800" dirty="0"/>
              <a:t>Within 2 business days of county awareness</a:t>
            </a:r>
          </a:p>
          <a:p>
            <a:pPr marL="914400" lvl="1" indent="-457200">
              <a:buFont typeface="Arial" panose="020B0604020202020204" pitchFamily="34" charset="0"/>
              <a:buChar char="•"/>
            </a:pPr>
            <a:r>
              <a:rPr lang="en-US" sz="2800" dirty="0"/>
              <a:t>Screen all reports of child Near Fatality</a:t>
            </a:r>
          </a:p>
          <a:p>
            <a:pPr marL="914400" lvl="1" indent="-457200">
              <a:buFont typeface="Arial" panose="020B0604020202020204" pitchFamily="34" charset="0"/>
              <a:buChar char="•"/>
            </a:pPr>
            <a:r>
              <a:rPr lang="en-US" sz="2800" dirty="0"/>
              <a:t>RCWS (within 1 business day)</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63264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CC6A-2413-40D8-9BF3-B322474AA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79E0D-248C-3D64-F3B5-7076F8A3A98B}"/>
              </a:ext>
            </a:extLst>
          </p:cNvPr>
          <p:cNvSpPr>
            <a:spLocks noGrp="1"/>
          </p:cNvSpPr>
          <p:nvPr>
            <p:ph type="ctrTitle"/>
          </p:nvPr>
        </p:nvSpPr>
        <p:spPr>
          <a:xfrm>
            <a:off x="685800" y="2125980"/>
            <a:ext cx="7772400" cy="553998"/>
          </a:xfrm>
        </p:spPr>
        <p:txBody>
          <a:bodyPr/>
          <a:lstStyle/>
          <a:p>
            <a:pPr algn="ctr"/>
            <a:r>
              <a:rPr lang="en-US" dirty="0">
                <a:latin typeface="+mn-lt"/>
              </a:rPr>
              <a:t>Intake Policy-Child Born to open 109</a:t>
            </a:r>
          </a:p>
        </p:txBody>
      </p:sp>
      <p:pic>
        <p:nvPicPr>
          <p:cNvPr id="4" name="Picture 3" descr="Person holding baby's feet">
            <a:extLst>
              <a:ext uri="{FF2B5EF4-FFF2-40B4-BE49-F238E27FC236}">
                <a16:creationId xmlns:a16="http://schemas.microsoft.com/office/drawing/2014/main" id="{4F6DBA78-542F-0D33-1A87-BC314F3A6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971800"/>
            <a:ext cx="4724400" cy="3274957"/>
          </a:xfrm>
          <a:prstGeom prst="rect">
            <a:avLst/>
          </a:prstGeom>
        </p:spPr>
      </p:pic>
    </p:spTree>
    <p:extLst>
      <p:ext uri="{BB962C8B-B14F-4D97-AF65-F5344CB8AC3E}">
        <p14:creationId xmlns:p14="http://schemas.microsoft.com/office/powerpoint/2010/main" val="328079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C57C-642F-03C1-5E40-A9207651387E}"/>
              </a:ext>
            </a:extLst>
          </p:cNvPr>
          <p:cNvSpPr>
            <a:spLocks noGrp="1"/>
          </p:cNvSpPr>
          <p:nvPr>
            <p:ph type="title"/>
          </p:nvPr>
        </p:nvSpPr>
        <p:spPr>
          <a:xfrm>
            <a:off x="627380" y="521960"/>
            <a:ext cx="7889239" cy="553998"/>
          </a:xfrm>
        </p:spPr>
        <p:txBody>
          <a:bodyPr/>
          <a:lstStyle/>
          <a:p>
            <a:r>
              <a:rPr lang="en-US" dirty="0"/>
              <a:t>Intake Policy Changes</a:t>
            </a:r>
          </a:p>
        </p:txBody>
      </p:sp>
      <p:sp>
        <p:nvSpPr>
          <p:cNvPr id="3" name="Text Placeholder 2">
            <a:extLst>
              <a:ext uri="{FF2B5EF4-FFF2-40B4-BE49-F238E27FC236}">
                <a16:creationId xmlns:a16="http://schemas.microsoft.com/office/drawing/2014/main" id="{EB6ABECB-2CA8-A1A6-64D6-B857D3E7D814}"/>
              </a:ext>
            </a:extLst>
          </p:cNvPr>
          <p:cNvSpPr>
            <a:spLocks noGrp="1"/>
          </p:cNvSpPr>
          <p:nvPr>
            <p:ph type="body" idx="1"/>
          </p:nvPr>
        </p:nvSpPr>
        <p:spPr>
          <a:xfrm>
            <a:off x="627881" y="1426385"/>
            <a:ext cx="7888236" cy="4832092"/>
          </a:xfrm>
        </p:spPr>
        <p:txBody>
          <a:bodyPr/>
          <a:lstStyle/>
          <a:p>
            <a:pPr marL="457200" indent="-457200">
              <a:buFont typeface="Arial" panose="020B0604020202020204" pitchFamily="34" charset="0"/>
              <a:buChar char="•"/>
            </a:pPr>
            <a:r>
              <a:rPr lang="en-US" dirty="0"/>
              <a:t>When a child is born to a parent with an open Foster Care case, prior to Termination or relinquishment of their parental rights, a new report must be made to assess the safety of a new born in a household where other children have been removed.  </a:t>
            </a:r>
          </a:p>
          <a:p>
            <a:pPr marL="457200" indent="-457200">
              <a:buFont typeface="Arial" panose="020B0604020202020204" pitchFamily="34" charset="0"/>
              <a:buChar char="•"/>
            </a:pPr>
            <a:r>
              <a:rPr lang="en-US" dirty="0"/>
              <a:t>Legal Basis: </a:t>
            </a:r>
            <a:r>
              <a:rPr lang="en-US" u="sng" dirty="0"/>
              <a:t>G.S. 7B-101 (15)</a:t>
            </a:r>
          </a:p>
          <a:p>
            <a:pPr marL="914400" lvl="1" indent="-457200">
              <a:buFont typeface="Arial" panose="020B0604020202020204" pitchFamily="34" charset="0"/>
              <a:buChar char="•"/>
            </a:pPr>
            <a:r>
              <a:rPr lang="en-US" dirty="0"/>
              <a:t>In determining whether a juvenile is a neglected juvenile, it is relevant whether that juvenile lives in a home where another juvenile has died as a result of suspected abuse or neglect or lives in a home where another juvenile has been subjected to abuse or neglect by an adult who regularly lives in the home.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1571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6A80-0B43-E137-C3E2-83B2ECCD62E3}"/>
              </a:ext>
            </a:extLst>
          </p:cNvPr>
          <p:cNvSpPr>
            <a:spLocks noGrp="1"/>
          </p:cNvSpPr>
          <p:nvPr>
            <p:ph type="title"/>
          </p:nvPr>
        </p:nvSpPr>
        <p:spPr>
          <a:xfrm>
            <a:off x="627380" y="521960"/>
            <a:ext cx="7889239" cy="553998"/>
          </a:xfrm>
        </p:spPr>
        <p:txBody>
          <a:bodyPr/>
          <a:lstStyle/>
          <a:p>
            <a:r>
              <a:rPr lang="en-US" dirty="0"/>
              <a:t>Intake Policy Changes continued…</a:t>
            </a:r>
          </a:p>
        </p:txBody>
      </p:sp>
      <p:sp>
        <p:nvSpPr>
          <p:cNvPr id="3" name="Text Placeholder 2">
            <a:extLst>
              <a:ext uri="{FF2B5EF4-FFF2-40B4-BE49-F238E27FC236}">
                <a16:creationId xmlns:a16="http://schemas.microsoft.com/office/drawing/2014/main" id="{FCAE1DD3-4D03-7BC7-EEA4-E67E3B29B9E3}"/>
              </a:ext>
            </a:extLst>
          </p:cNvPr>
          <p:cNvSpPr>
            <a:spLocks noGrp="1"/>
          </p:cNvSpPr>
          <p:nvPr>
            <p:ph type="body" idx="1"/>
          </p:nvPr>
        </p:nvSpPr>
        <p:spPr>
          <a:xfrm>
            <a:off x="627881" y="1426385"/>
            <a:ext cx="7888236" cy="3108543"/>
          </a:xfrm>
        </p:spPr>
        <p:txBody>
          <a:bodyPr/>
          <a:lstStyle/>
          <a:p>
            <a:pPr marL="457200" indent="-457200">
              <a:buFont typeface="Arial" panose="020B0604020202020204" pitchFamily="34" charset="0"/>
              <a:buChar char="•"/>
            </a:pPr>
            <a:r>
              <a:rPr lang="en-US" dirty="0"/>
              <a:t>Will be assessed as a Family Assessment, Neglect—Injurious Environment.  </a:t>
            </a:r>
          </a:p>
          <a:p>
            <a:pPr marL="457200" indent="-457200">
              <a:buFont typeface="Arial" panose="020B0604020202020204" pitchFamily="34" charset="0"/>
              <a:buChar char="•"/>
            </a:pPr>
            <a:r>
              <a:rPr lang="en-US" dirty="0"/>
              <a:t>Additional guidance around:</a:t>
            </a:r>
          </a:p>
          <a:p>
            <a:pPr marL="914400" lvl="1" indent="-457200">
              <a:buFont typeface="Arial" panose="020B0604020202020204" pitchFamily="34" charset="0"/>
              <a:buChar char="•"/>
            </a:pPr>
            <a:r>
              <a:rPr lang="en-US" dirty="0"/>
              <a:t>Screening for other possible maltreatment concerns</a:t>
            </a:r>
          </a:p>
          <a:p>
            <a:pPr marL="914400" lvl="1" indent="-457200">
              <a:buFont typeface="Arial" panose="020B0604020202020204" pitchFamily="34" charset="0"/>
              <a:buChar char="•"/>
            </a:pPr>
            <a:r>
              <a:rPr lang="en-US" dirty="0"/>
              <a:t>Response time based on current circumstances of the open 109/Permanency Planning case</a:t>
            </a:r>
          </a:p>
          <a:p>
            <a:pPr marL="914400" lvl="1" indent="-457200">
              <a:buFont typeface="Arial" panose="020B0604020202020204" pitchFamily="34" charset="0"/>
              <a:buChar char="•"/>
            </a:pPr>
            <a:r>
              <a:rPr lang="en-US" dirty="0"/>
              <a:t>Collaboration with Permanency Planning case worker</a:t>
            </a:r>
          </a:p>
          <a:p>
            <a:pPr marL="91440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39164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E5BE-1B2A-1942-E1EF-B49AC9DC71FA}"/>
              </a:ext>
            </a:extLst>
          </p:cNvPr>
          <p:cNvSpPr>
            <a:spLocks noGrp="1"/>
          </p:cNvSpPr>
          <p:nvPr>
            <p:ph type="title"/>
          </p:nvPr>
        </p:nvSpPr>
        <p:spPr>
          <a:xfrm>
            <a:off x="627380" y="521960"/>
            <a:ext cx="7889239" cy="457200"/>
          </a:xfrm>
        </p:spPr>
        <p:txBody>
          <a:bodyPr wrap="square" anchor="ctr">
            <a:normAutofit/>
          </a:bodyPr>
          <a:lstStyle/>
          <a:p>
            <a:pPr>
              <a:lnSpc>
                <a:spcPct val="90000"/>
              </a:lnSpc>
            </a:pPr>
            <a:r>
              <a:rPr lang="en-US" sz="3300"/>
              <a:t>Discussion/Questions?</a:t>
            </a:r>
          </a:p>
        </p:txBody>
      </p:sp>
      <p:pic>
        <p:nvPicPr>
          <p:cNvPr id="6" name="Picture 5" descr="A picture containing icon&#10;&#10;Description automatically generated">
            <a:extLst>
              <a:ext uri="{FF2B5EF4-FFF2-40B4-BE49-F238E27FC236}">
                <a16:creationId xmlns:a16="http://schemas.microsoft.com/office/drawing/2014/main" id="{6F18896C-8872-72D2-98A9-B1273B298FD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691" b="16052"/>
          <a:stretch/>
        </p:blipFill>
        <p:spPr>
          <a:xfrm>
            <a:off x="627380" y="1169660"/>
            <a:ext cx="7889239" cy="4352544"/>
          </a:xfrm>
          <a:prstGeom prst="rect">
            <a:avLst/>
          </a:prstGeom>
          <a:noFill/>
        </p:spPr>
      </p:pic>
    </p:spTree>
    <p:extLst>
      <p:ext uri="{BB962C8B-B14F-4D97-AF65-F5344CB8AC3E}">
        <p14:creationId xmlns:p14="http://schemas.microsoft.com/office/powerpoint/2010/main" val="416077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71E7-3872-A23E-4C2E-3E03AE86D010}"/>
              </a:ext>
            </a:extLst>
          </p:cNvPr>
          <p:cNvSpPr>
            <a:spLocks noGrp="1"/>
          </p:cNvSpPr>
          <p:nvPr>
            <p:ph type="ctrTitle"/>
          </p:nvPr>
        </p:nvSpPr>
        <p:spPr>
          <a:xfrm>
            <a:off x="609600" y="2057400"/>
            <a:ext cx="7772400" cy="1107996"/>
          </a:xfrm>
        </p:spPr>
        <p:txBody>
          <a:bodyPr/>
          <a:lstStyle/>
          <a:p>
            <a:pPr algn="ctr"/>
            <a:r>
              <a:rPr lang="en-US" dirty="0">
                <a:latin typeface="+mn-lt"/>
              </a:rPr>
              <a:t>Incarcerated and Pregnant Parent Policy Updates</a:t>
            </a:r>
          </a:p>
        </p:txBody>
      </p:sp>
      <p:pic>
        <p:nvPicPr>
          <p:cNvPr id="5" name="Picture 4" descr="Symbols for newborn items hanging on a line">
            <a:extLst>
              <a:ext uri="{FF2B5EF4-FFF2-40B4-BE49-F238E27FC236}">
                <a16:creationId xmlns:a16="http://schemas.microsoft.com/office/drawing/2014/main" id="{711FCA30-07A0-7DEC-EDEE-0EB1AF8C6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0"/>
            <a:ext cx="9144000" cy="2248186"/>
          </a:xfrm>
          <a:prstGeom prst="rect">
            <a:avLst/>
          </a:prstGeom>
        </p:spPr>
      </p:pic>
    </p:spTree>
    <p:extLst>
      <p:ext uri="{BB962C8B-B14F-4D97-AF65-F5344CB8AC3E}">
        <p14:creationId xmlns:p14="http://schemas.microsoft.com/office/powerpoint/2010/main" val="258250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880E-7D9F-5B04-200D-664E9848BE8D}"/>
              </a:ext>
            </a:extLst>
          </p:cNvPr>
          <p:cNvSpPr>
            <a:spLocks noGrp="1"/>
          </p:cNvSpPr>
          <p:nvPr>
            <p:ph type="title"/>
          </p:nvPr>
        </p:nvSpPr>
        <p:spPr>
          <a:xfrm>
            <a:off x="627380" y="521960"/>
            <a:ext cx="7889239" cy="553998"/>
          </a:xfrm>
        </p:spPr>
        <p:txBody>
          <a:bodyPr/>
          <a:lstStyle/>
          <a:p>
            <a:r>
              <a:rPr lang="en-US" dirty="0">
                <a:latin typeface="+mn-lt"/>
              </a:rPr>
              <a:t>Updates to Pregnancy Services Policy</a:t>
            </a:r>
          </a:p>
        </p:txBody>
      </p:sp>
      <p:sp>
        <p:nvSpPr>
          <p:cNvPr id="3" name="Text Placeholder 2">
            <a:extLst>
              <a:ext uri="{FF2B5EF4-FFF2-40B4-BE49-F238E27FC236}">
                <a16:creationId xmlns:a16="http://schemas.microsoft.com/office/drawing/2014/main" id="{C89231A0-4889-4656-FDEE-FEF03507784E}"/>
              </a:ext>
            </a:extLst>
          </p:cNvPr>
          <p:cNvSpPr>
            <a:spLocks noGrp="1"/>
          </p:cNvSpPr>
          <p:nvPr>
            <p:ph type="body" idx="1"/>
          </p:nvPr>
        </p:nvSpPr>
        <p:spPr>
          <a:xfrm>
            <a:off x="627881" y="1426385"/>
            <a:ext cx="7888236" cy="5262979"/>
          </a:xfrm>
        </p:spPr>
        <p:txBody>
          <a:bodyPr/>
          <a:lstStyle/>
          <a:p>
            <a:pPr marL="457200" indent="-457200">
              <a:buFont typeface="Arial" panose="020B0604020202020204" pitchFamily="34" charset="0"/>
              <a:buChar char="•"/>
            </a:pPr>
            <a:r>
              <a:rPr lang="en-US" b="1" dirty="0">
                <a:latin typeface="+mn-lt"/>
              </a:rPr>
              <a:t>Child Welfare Manual Tab  </a:t>
            </a:r>
            <a:r>
              <a:rPr lang="en-US" dirty="0">
                <a:latin typeface="+mn-lt"/>
                <a:hlinkClick r:id="rId2"/>
              </a:rPr>
              <a:t>https://policies.ncdhhs.gov/divisional-n-z/social-services/child-welfare-services/cws-policies-manuals/</a:t>
            </a:r>
            <a:r>
              <a:rPr lang="en-US" dirty="0">
                <a:latin typeface="+mn-lt"/>
              </a:rPr>
              <a:t> </a:t>
            </a:r>
          </a:p>
          <a:p>
            <a:pPr marL="742950" lvl="1" indent="-285750">
              <a:buFont typeface="Arial" panose="020B0604020202020204" pitchFamily="34" charset="0"/>
              <a:buChar char="•"/>
            </a:pPr>
            <a:r>
              <a:rPr lang="en-US" dirty="0"/>
              <a:t>Appendix 4 Pregnancy Services, changes beginning on pg. 25</a:t>
            </a:r>
          </a:p>
          <a:p>
            <a:pPr marL="457200" indent="-457200">
              <a:buFont typeface="Arial" panose="020B0604020202020204" pitchFamily="34" charset="0"/>
              <a:buChar char="•"/>
            </a:pPr>
            <a:r>
              <a:rPr lang="en-US" b="1" dirty="0">
                <a:latin typeface="+mn-lt"/>
              </a:rPr>
              <a:t>Primary change is to Home Study requests from the NC Department of Adult Corrections (DOAC)</a:t>
            </a:r>
          </a:p>
          <a:p>
            <a:pPr marL="742950" lvl="1" indent="-285750">
              <a:buFont typeface="Arial" panose="020B0604020202020204" pitchFamily="34" charset="0"/>
              <a:buChar char="•"/>
            </a:pPr>
            <a:r>
              <a:rPr lang="en-US" dirty="0"/>
              <a:t>Removal of </a:t>
            </a:r>
            <a:r>
              <a:rPr lang="en-US" dirty="0">
                <a:hlinkClick r:id="rId3"/>
              </a:rPr>
              <a:t>DSS-5278</a:t>
            </a:r>
            <a:r>
              <a:rPr lang="en-US" dirty="0"/>
              <a:t> Request for Placement Evaluation for Infant Born to an Incarcerated Mother</a:t>
            </a:r>
          </a:p>
          <a:p>
            <a:pPr marL="742950" lvl="1" indent="-285750">
              <a:buFont typeface="Arial" panose="020B0604020202020204" pitchFamily="34" charset="0"/>
              <a:buChar char="•"/>
            </a:pPr>
            <a:r>
              <a:rPr lang="en-US" dirty="0"/>
              <a:t>Alignment with 7B statute; Child Welfare does not have jurisdiction prior to birth of a child</a:t>
            </a:r>
          </a:p>
          <a:p>
            <a:pPr marL="457200" indent="-457200">
              <a:buFont typeface="Arial" panose="020B0604020202020204" pitchFamily="34" charset="0"/>
              <a:buChar char="•"/>
            </a:pPr>
            <a:r>
              <a:rPr lang="en-US" b="1" dirty="0">
                <a:latin typeface="+mn-lt"/>
              </a:rPr>
              <a:t>This policy </a:t>
            </a:r>
            <a:r>
              <a:rPr lang="en-US" b="1" u="sng" dirty="0">
                <a:latin typeface="+mn-lt"/>
              </a:rPr>
              <a:t>does not </a:t>
            </a:r>
            <a:r>
              <a:rPr lang="en-US" b="1" dirty="0">
                <a:latin typeface="+mn-lt"/>
              </a:rPr>
              <a:t>impact out of state courtesy requests per </a:t>
            </a:r>
            <a:r>
              <a:rPr lang="en-US" b="1" u="sng" dirty="0">
                <a:latin typeface="+mn-lt"/>
                <a:hlinkClick r:id="rId4"/>
              </a:rPr>
              <a:t>ICPC Regulation III</a:t>
            </a:r>
            <a:r>
              <a:rPr lang="en-US" b="1" dirty="0">
                <a:latin typeface="+mn-lt"/>
              </a:rPr>
              <a:t>.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40313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C1A4-07CD-42AF-582E-B20CF5DE0B9D}"/>
              </a:ext>
            </a:extLst>
          </p:cNvPr>
          <p:cNvSpPr>
            <a:spLocks noGrp="1"/>
          </p:cNvSpPr>
          <p:nvPr>
            <p:ph type="title"/>
          </p:nvPr>
        </p:nvSpPr>
        <p:spPr>
          <a:xfrm>
            <a:off x="627380" y="521960"/>
            <a:ext cx="7889239" cy="553998"/>
          </a:xfrm>
        </p:spPr>
        <p:txBody>
          <a:bodyPr/>
          <a:lstStyle/>
          <a:p>
            <a:r>
              <a:rPr lang="en-US" dirty="0">
                <a:latin typeface="+mn-lt"/>
              </a:rPr>
              <a:t>Changes to Home Study Requests</a:t>
            </a:r>
          </a:p>
        </p:txBody>
      </p:sp>
      <p:sp>
        <p:nvSpPr>
          <p:cNvPr id="3" name="Text Placeholder 2">
            <a:extLst>
              <a:ext uri="{FF2B5EF4-FFF2-40B4-BE49-F238E27FC236}">
                <a16:creationId xmlns:a16="http://schemas.microsoft.com/office/drawing/2014/main" id="{5BBEDD01-0AD6-C3D8-CDEF-D69960C737B4}"/>
              </a:ext>
            </a:extLst>
          </p:cNvPr>
          <p:cNvSpPr>
            <a:spLocks noGrp="1"/>
          </p:cNvSpPr>
          <p:nvPr>
            <p:ph type="body" idx="1"/>
          </p:nvPr>
        </p:nvSpPr>
        <p:spPr>
          <a:xfrm>
            <a:off x="533400" y="1228397"/>
            <a:ext cx="7888236" cy="4401205"/>
          </a:xfrm>
        </p:spPr>
        <p:txBody>
          <a:bodyPr/>
          <a:lstStyle/>
          <a:p>
            <a:pPr marL="342900" indent="-342900">
              <a:buFont typeface="Arial" panose="020B0604020202020204" pitchFamily="34" charset="0"/>
              <a:buChar char="•"/>
            </a:pPr>
            <a:r>
              <a:rPr lang="en-US" sz="2500" b="1" dirty="0">
                <a:latin typeface="+mn-lt"/>
              </a:rPr>
              <a:t>The DOAC assists the mother in making decisions regarding the choice of placement options. (</a:t>
            </a:r>
            <a:r>
              <a:rPr lang="en-US" sz="2500" b="1" dirty="0">
                <a:latin typeface="+mn-lt"/>
                <a:hlinkClick r:id="rId2"/>
              </a:rPr>
              <a:t>G.S. 148-47</a:t>
            </a:r>
            <a:r>
              <a:rPr lang="en-US" sz="2500" b="1" dirty="0">
                <a:latin typeface="+mn-lt"/>
              </a:rPr>
              <a:t>)</a:t>
            </a:r>
          </a:p>
          <a:p>
            <a:pPr marL="742950" lvl="1" indent="-285750">
              <a:buFont typeface="Arial" panose="020B0604020202020204" pitchFamily="34" charset="0"/>
              <a:buChar char="•"/>
            </a:pPr>
            <a:r>
              <a:rPr lang="en-US" dirty="0"/>
              <a:t>Maintains rights of the parent to make a plan for their child</a:t>
            </a:r>
          </a:p>
          <a:p>
            <a:pPr marL="342900" indent="-342900">
              <a:buFont typeface="Arial" panose="020B0604020202020204" pitchFamily="34" charset="0"/>
              <a:buChar char="•"/>
            </a:pPr>
            <a:r>
              <a:rPr lang="en-US" sz="2500" b="1" dirty="0">
                <a:latin typeface="+mn-lt"/>
              </a:rPr>
              <a:t>The DOAC </a:t>
            </a:r>
            <a:r>
              <a:rPr lang="en-US" sz="2500" b="1" u="sng" dirty="0">
                <a:latin typeface="+mn-lt"/>
              </a:rPr>
              <a:t>may</a:t>
            </a:r>
            <a:r>
              <a:rPr lang="en-US" sz="2500" b="1" dirty="0">
                <a:latin typeface="+mn-lt"/>
              </a:rPr>
              <a:t> contact the local county child welfare agency in the county where the mother resided prior to incarceration, </a:t>
            </a:r>
            <a:r>
              <a:rPr lang="en-US" sz="2500" b="1" dirty="0">
                <a:highlight>
                  <a:srgbClr val="FFFF00"/>
                </a:highlight>
                <a:latin typeface="+mn-lt"/>
              </a:rPr>
              <a:t>once the child is born,</a:t>
            </a:r>
            <a:r>
              <a:rPr lang="en-US" sz="2500" b="1" dirty="0">
                <a:latin typeface="+mn-lt"/>
              </a:rPr>
              <a:t> </a:t>
            </a:r>
            <a:r>
              <a:rPr lang="en-US" sz="2500" b="1" i="1" dirty="0">
                <a:latin typeface="+mn-lt"/>
              </a:rPr>
              <a:t>IF</a:t>
            </a:r>
            <a:r>
              <a:rPr lang="en-US" sz="2500" b="1" dirty="0">
                <a:latin typeface="+mn-lt"/>
              </a:rPr>
              <a:t> </a:t>
            </a:r>
            <a:r>
              <a:rPr lang="en-US" sz="2500" b="1" i="1" dirty="0">
                <a:latin typeface="+mn-lt"/>
              </a:rPr>
              <a:t>there are concerns for dependency or maltreatment.</a:t>
            </a:r>
          </a:p>
          <a:p>
            <a:pPr marL="342900" indent="-342900">
              <a:buFont typeface="Arial" panose="020B0604020202020204" pitchFamily="34" charset="0"/>
              <a:buChar char="•"/>
            </a:pPr>
            <a:r>
              <a:rPr lang="en-US" sz="2500" b="1" dirty="0">
                <a:latin typeface="+mn-lt"/>
              </a:rPr>
              <a:t>The local county child welfare agency is responsible for screening all child protective services reports to determine what further action is required.  All screened-in cases will be managed per statute and policy. </a:t>
            </a:r>
          </a:p>
          <a:p>
            <a:pPr marL="742950" lvl="1" indent="-285750">
              <a:buFont typeface="Arial" panose="020B0604020202020204" pitchFamily="34" charset="0"/>
              <a:buChar char="•"/>
            </a:pPr>
            <a:r>
              <a:rPr lang="en-US" dirty="0"/>
              <a:t>The local county child welfare agency is not responsible for Home Studies </a:t>
            </a:r>
          </a:p>
        </p:txBody>
      </p:sp>
    </p:spTree>
    <p:extLst>
      <p:ext uri="{BB962C8B-B14F-4D97-AF65-F5344CB8AC3E}">
        <p14:creationId xmlns:p14="http://schemas.microsoft.com/office/powerpoint/2010/main" val="37815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1FAE9-F4A2-CE14-DD0B-2D4BCB125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4CC66-F517-79CE-250A-437F0F089ED8}"/>
              </a:ext>
            </a:extLst>
          </p:cNvPr>
          <p:cNvSpPr>
            <a:spLocks noGrp="1"/>
          </p:cNvSpPr>
          <p:nvPr>
            <p:ph type="ctrTitle"/>
          </p:nvPr>
        </p:nvSpPr>
        <p:spPr>
          <a:xfrm>
            <a:off x="457200" y="1752600"/>
            <a:ext cx="8077200" cy="553998"/>
          </a:xfrm>
        </p:spPr>
        <p:txBody>
          <a:bodyPr/>
          <a:lstStyle/>
          <a:p>
            <a:pPr algn="ctr"/>
            <a:r>
              <a:rPr lang="en-US" dirty="0">
                <a:latin typeface="+mn-lt"/>
                <a:cs typeface="Arial"/>
              </a:rPr>
              <a:t>System Changes to Child Fatality Process</a:t>
            </a:r>
          </a:p>
        </p:txBody>
      </p:sp>
      <p:pic>
        <p:nvPicPr>
          <p:cNvPr id="5" name="Picture 4" descr="A picture containing text, jigsaw puzzle&#10;&#10;AI-generated content may be incorrect.">
            <a:extLst>
              <a:ext uri="{FF2B5EF4-FFF2-40B4-BE49-F238E27FC236}">
                <a16:creationId xmlns:a16="http://schemas.microsoft.com/office/drawing/2014/main" id="{69A85C99-72B6-319E-DEA3-E43728C179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3400816"/>
            <a:ext cx="8077200" cy="2923784"/>
          </a:xfrm>
          <a:prstGeom prst="rect">
            <a:avLst/>
          </a:prstGeom>
        </p:spPr>
      </p:pic>
    </p:spTree>
    <p:extLst>
      <p:ext uri="{BB962C8B-B14F-4D97-AF65-F5344CB8AC3E}">
        <p14:creationId xmlns:p14="http://schemas.microsoft.com/office/powerpoint/2010/main" val="121670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FB4A-0AB9-2055-9B42-C28E68396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D9505-186D-9DFF-0677-A10603FB4F20}"/>
              </a:ext>
            </a:extLst>
          </p:cNvPr>
          <p:cNvSpPr>
            <a:spLocks noGrp="1"/>
          </p:cNvSpPr>
          <p:nvPr>
            <p:ph type="title"/>
          </p:nvPr>
        </p:nvSpPr>
        <p:spPr/>
        <p:txBody>
          <a:bodyPr/>
          <a:lstStyle/>
          <a:p>
            <a:r>
              <a:rPr lang="en-US" dirty="0"/>
              <a:t>Session Law 2023</a:t>
            </a:r>
            <a:br>
              <a:rPr lang="en-US" dirty="0"/>
            </a:br>
            <a:endParaRPr lang="en-US" dirty="0"/>
          </a:p>
        </p:txBody>
      </p:sp>
      <p:sp>
        <p:nvSpPr>
          <p:cNvPr id="3" name="Text Placeholder 2">
            <a:extLst>
              <a:ext uri="{FF2B5EF4-FFF2-40B4-BE49-F238E27FC236}">
                <a16:creationId xmlns:a16="http://schemas.microsoft.com/office/drawing/2014/main" id="{B011C1D8-9FB7-2A90-8AF8-C58D0CB01265}"/>
              </a:ext>
            </a:extLst>
          </p:cNvPr>
          <p:cNvSpPr>
            <a:spLocks noGrp="1"/>
          </p:cNvSpPr>
          <p:nvPr>
            <p:ph type="body" sz="quarter" idx="10"/>
          </p:nvPr>
        </p:nvSpPr>
        <p:spPr>
          <a:xfrm>
            <a:off x="626003" y="1172694"/>
            <a:ext cx="8141441" cy="4313707"/>
          </a:xfrm>
        </p:spPr>
        <p:txBody>
          <a:bodyPr/>
          <a:lstStyle/>
          <a:p>
            <a:pPr marL="342900" indent="-342900">
              <a:buFont typeface="Arial" panose="020B0604020202020204" pitchFamily="34" charset="0"/>
              <a:buChar char="•"/>
            </a:pPr>
            <a:r>
              <a:rPr lang="en-US" sz="2200" dirty="0">
                <a:effectLst/>
                <a:ea typeface="Calibri" panose="020F0502020204030204" pitchFamily="34" charset="0"/>
              </a:rPr>
              <a:t>Moved responsibility </a:t>
            </a:r>
            <a:r>
              <a:rPr lang="en-US" sz="2200" dirty="0">
                <a:ea typeface="Calibri" panose="020F0502020204030204" pitchFamily="34" charset="0"/>
              </a:rPr>
              <a:t>for all child fatality </a:t>
            </a:r>
            <a:r>
              <a:rPr lang="en-US" sz="2200" dirty="0">
                <a:effectLst/>
                <a:ea typeface="Calibri" panose="020F0502020204030204" pitchFamily="34" charset="0"/>
              </a:rPr>
              <a:t>reviews to the Department of Public Health and a new Office of Child Fatality Prevention</a:t>
            </a:r>
          </a:p>
          <a:p>
            <a:pPr marL="342900" indent="-342900">
              <a:buFont typeface="Arial" panose="020B0604020202020204" pitchFamily="34" charset="0"/>
              <a:buChar char="•"/>
            </a:pPr>
            <a:r>
              <a:rPr lang="en-US" sz="2200" dirty="0">
                <a:ea typeface="Calibri" panose="020F0502020204030204" pitchFamily="34" charset="0"/>
              </a:rPr>
              <a:t>Combined Community Child Protection Teams (CCPT) and                                      Community Fatality Prevention Teams (CFPT) into one Local Team to review all child fatalities                                                       including maltreatment fatalities</a:t>
            </a:r>
          </a:p>
          <a:p>
            <a:pPr marL="342900" indent="-342900">
              <a:buFont typeface="Arial" panose="020B0604020202020204" pitchFamily="34" charset="0"/>
              <a:buChar char="•"/>
            </a:pPr>
            <a:r>
              <a:rPr lang="en-US" sz="2200" dirty="0">
                <a:effectLst/>
                <a:ea typeface="Calibri" panose="020F0502020204030204" pitchFamily="34" charset="0"/>
              </a:rPr>
              <a:t>Discontinued </a:t>
            </a:r>
            <a:r>
              <a:rPr lang="en-US" sz="2200" dirty="0">
                <a:ea typeface="Calibri" panose="020F0502020204030204" pitchFamily="34" charset="0"/>
              </a:rPr>
              <a:t>the process within                                                                     NCDHHS DSS for Intensive Child                                           Fatality Reviews</a:t>
            </a:r>
          </a:p>
          <a:p>
            <a:pPr marL="342900" indent="-342900">
              <a:buFont typeface="Arial" panose="020B0604020202020204" pitchFamily="34" charset="0"/>
              <a:buChar char="•"/>
            </a:pPr>
            <a:r>
              <a:rPr lang="en-US" sz="2200" dirty="0">
                <a:effectLst/>
                <a:ea typeface="Calibri" panose="020F0502020204030204" pitchFamily="34" charset="0"/>
              </a:rPr>
              <a:t>Required NCDHHS</a:t>
            </a:r>
            <a:r>
              <a:rPr lang="en-US" sz="2200" dirty="0">
                <a:ea typeface="Calibri" panose="020F0502020204030204" pitchFamily="34" charset="0"/>
              </a:rPr>
              <a:t> DSS to create                                          Citizen Review Panels to meet                                                   CAPTA requirements</a:t>
            </a:r>
            <a:endParaRPr lang="en-US" sz="2200" dirty="0">
              <a:effectLst/>
              <a:ea typeface="Calibri" panose="020F0502020204030204" pitchFamily="34" charset="0"/>
            </a:endParaRP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DBBED16-70B7-5C0C-911F-010CC0BA3598}"/>
              </a:ext>
            </a:extLst>
          </p:cNvPr>
          <p:cNvSpPr>
            <a:spLocks noGrp="1"/>
          </p:cNvSpPr>
          <p:nvPr>
            <p:ph type="body" sz="quarter" idx="11"/>
          </p:nvPr>
        </p:nvSpPr>
        <p:spPr/>
        <p:txBody>
          <a:bodyPr/>
          <a:lstStyle/>
          <a:p>
            <a:endParaRPr lang="en-US"/>
          </a:p>
        </p:txBody>
      </p:sp>
      <p:pic>
        <p:nvPicPr>
          <p:cNvPr id="6" name="Picture 5" descr="A picture containing indoor, floor&#10;&#10;AI-generated content may be incorrect.">
            <a:extLst>
              <a:ext uri="{FF2B5EF4-FFF2-40B4-BE49-F238E27FC236}">
                <a16:creationId xmlns:a16="http://schemas.microsoft.com/office/drawing/2014/main" id="{8ABC5CFE-F800-7899-C3C3-F48F32206C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7436" y="3594100"/>
            <a:ext cx="3403600" cy="2979208"/>
          </a:xfrm>
          <a:prstGeom prst="rect">
            <a:avLst/>
          </a:prstGeom>
        </p:spPr>
      </p:pic>
      <p:sp>
        <p:nvSpPr>
          <p:cNvPr id="7" name="TextBox 6">
            <a:extLst>
              <a:ext uri="{FF2B5EF4-FFF2-40B4-BE49-F238E27FC236}">
                <a16:creationId xmlns:a16="http://schemas.microsoft.com/office/drawing/2014/main" id="{A7EE7703-DF25-9FBB-0953-B8EDAC05BDAC}"/>
              </a:ext>
            </a:extLst>
          </p:cNvPr>
          <p:cNvSpPr txBox="1"/>
          <p:nvPr/>
        </p:nvSpPr>
        <p:spPr>
          <a:xfrm>
            <a:off x="4866640" y="5861180"/>
            <a:ext cx="3900804" cy="230832"/>
          </a:xfrm>
          <a:prstGeom prst="rect">
            <a:avLst/>
          </a:prstGeom>
          <a:noFill/>
        </p:spPr>
        <p:txBody>
          <a:bodyPr wrap="square" rtlCol="0">
            <a:spAutoFit/>
          </a:bodyPr>
          <a:lstStyle/>
          <a:p>
            <a:r>
              <a:rPr lang="en-US" sz="900">
                <a:hlinkClick r:id="rId4" tooltip="https://qcnerve.com/5-things-to-know-voting-rights-groups-challenge-new-district-maps-in-court/"/>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99415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19383E-6591-B2BB-6326-4FA9A9D9A4FA}"/>
              </a:ext>
            </a:extLst>
          </p:cNvPr>
          <p:cNvSpPr>
            <a:spLocks noGrp="1"/>
          </p:cNvSpPr>
          <p:nvPr>
            <p:ph type="body" sz="quarter" idx="10"/>
          </p:nvPr>
        </p:nvSpPr>
        <p:spPr>
          <a:xfrm>
            <a:off x="627856" y="1157868"/>
            <a:ext cx="7888288" cy="4795307"/>
          </a:xfrm>
        </p:spPr>
        <p:txBody>
          <a:bodyPr/>
          <a:lstStyle/>
          <a:p>
            <a:pPr marL="342900" indent="-342900">
              <a:buFont typeface="Arial" panose="020B0604020202020204" pitchFamily="34" charset="0"/>
              <a:buChar char="•"/>
            </a:pPr>
            <a:r>
              <a:rPr lang="en-US" sz="2200" dirty="0">
                <a:ea typeface="Calibri" panose="020F0502020204030204" pitchFamily="34" charset="0"/>
              </a:rPr>
              <a:t>As of June 30, 2025, NCDHHS DSS resolved all outstanding Intensive Child Fatality Reviews by conducting a combination of in person reviews and case record desk reviews. </a:t>
            </a:r>
          </a:p>
          <a:p>
            <a:pPr marL="342900" indent="-342900">
              <a:buFont typeface="Arial" panose="020B0604020202020204" pitchFamily="34" charset="0"/>
              <a:buChar char="•"/>
            </a:pPr>
            <a:r>
              <a:rPr lang="en-US" sz="2200" dirty="0">
                <a:ea typeface="Calibri" panose="020F0502020204030204" pitchFamily="34" charset="0"/>
              </a:rPr>
              <a:t>NCDHHS DSS worked with the new Office of Child Fatality Prevention(OCFP) to develop working processes and an MOU for collaboration for data sharing. </a:t>
            </a:r>
          </a:p>
          <a:p>
            <a:pPr marL="342900" indent="-342900">
              <a:buFont typeface="Arial" panose="020B0604020202020204" pitchFamily="34" charset="0"/>
              <a:buChar char="•"/>
            </a:pPr>
            <a:r>
              <a:rPr lang="en-US" sz="2200" dirty="0">
                <a:ea typeface="Calibri" panose="020F0502020204030204" pitchFamily="34" charset="0"/>
              </a:rPr>
              <a:t>NCDHHS DSS continued to work on the Child Welfare Fatality Information System (CWFIS) being built to streamline notifications of child fatalities by State and County users as the system is connected to PATH NC.</a:t>
            </a:r>
          </a:p>
        </p:txBody>
      </p:sp>
      <p:sp>
        <p:nvSpPr>
          <p:cNvPr id="4" name="Text Placeholder 3">
            <a:extLst>
              <a:ext uri="{FF2B5EF4-FFF2-40B4-BE49-F238E27FC236}">
                <a16:creationId xmlns:a16="http://schemas.microsoft.com/office/drawing/2014/main" id="{7022549E-4DB3-16D4-3DE4-5A964CB6E78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0766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21D1C6-FF0E-6E01-1AEF-F3E1E6253BB7}"/>
              </a:ext>
            </a:extLst>
          </p:cNvPr>
          <p:cNvSpPr>
            <a:spLocks noGrp="1"/>
          </p:cNvSpPr>
          <p:nvPr>
            <p:ph type="body" sz="quarter" idx="10"/>
          </p:nvPr>
        </p:nvSpPr>
        <p:spPr/>
        <p:txBody>
          <a:bodyPr/>
          <a:lstStyle/>
          <a:p>
            <a:pPr marL="342900" indent="-342900">
              <a:buFont typeface="Arial" panose="020B0604020202020204" pitchFamily="34" charset="0"/>
              <a:buChar char="•"/>
            </a:pPr>
            <a:r>
              <a:rPr lang="en-US" sz="2200" dirty="0">
                <a:ea typeface="Calibri" panose="020F0502020204030204" pitchFamily="34" charset="0"/>
              </a:rPr>
              <a:t>January 2025 the CWFIS system went live for Child Fatality Consultants.</a:t>
            </a:r>
          </a:p>
          <a:p>
            <a:pPr marL="342900" indent="-342900">
              <a:buFont typeface="Arial" panose="020B0604020202020204" pitchFamily="34" charset="0"/>
              <a:buChar char="•"/>
            </a:pPr>
            <a:r>
              <a:rPr lang="en-US" sz="2200" dirty="0">
                <a:ea typeface="Calibri" panose="020F0502020204030204" pitchFamily="34" charset="0"/>
              </a:rPr>
              <a:t>Counties are still required to make notifications via email  or e-fax on the DSS-5009.</a:t>
            </a:r>
          </a:p>
          <a:p>
            <a:pPr marL="342900" indent="-342900">
              <a:buFont typeface="Arial" panose="020B0604020202020204" pitchFamily="34" charset="0"/>
              <a:buChar char="•"/>
            </a:pPr>
            <a:r>
              <a:rPr lang="en-US" sz="2200" dirty="0">
                <a:ea typeface="Calibri" panose="020F0502020204030204" pitchFamily="34" charset="0"/>
              </a:rPr>
              <a:t>Child Fatality Consultants manually enter the written notification into CWFIS.</a:t>
            </a:r>
          </a:p>
          <a:p>
            <a:pPr marL="342900" indent="-342900">
              <a:buFont typeface="Arial" panose="020B0604020202020204" pitchFamily="34" charset="0"/>
              <a:buChar char="•"/>
            </a:pPr>
            <a:r>
              <a:rPr lang="en-US" sz="2200" dirty="0">
                <a:ea typeface="Calibri" panose="020F0502020204030204" pitchFamily="34" charset="0"/>
              </a:rPr>
              <a:t>CWFIS was integrated into PATH NC in August of 2025 and only live to Child Fatality Consultants.</a:t>
            </a:r>
          </a:p>
          <a:p>
            <a:pPr marL="342900" indent="-342900">
              <a:buFont typeface="Arial" panose="020B0604020202020204" pitchFamily="34" charset="0"/>
              <a:buChar char="•"/>
            </a:pPr>
            <a:r>
              <a:rPr lang="en-US" sz="2200" dirty="0">
                <a:ea typeface="Calibri" panose="020F0502020204030204" pitchFamily="34" charset="0"/>
              </a:rPr>
              <a:t>Planned go-live for County users is tentatively scheduled in late Spring of 2026. </a:t>
            </a:r>
          </a:p>
          <a:p>
            <a:pPr marL="342900" indent="-342900">
              <a:buFont typeface="Arial" panose="020B0604020202020204" pitchFamily="34" charset="0"/>
              <a:buChar char="•"/>
            </a:pPr>
            <a:r>
              <a:rPr lang="en-US" sz="2200" dirty="0">
                <a:ea typeface="Calibri" panose="020F0502020204030204" pitchFamily="34" charset="0"/>
              </a:rPr>
              <a:t>Does not impact PATH NC Ongoing roll out.</a:t>
            </a:r>
          </a:p>
        </p:txBody>
      </p:sp>
      <p:sp>
        <p:nvSpPr>
          <p:cNvPr id="4" name="Text Placeholder 3">
            <a:extLst>
              <a:ext uri="{FF2B5EF4-FFF2-40B4-BE49-F238E27FC236}">
                <a16:creationId xmlns:a16="http://schemas.microsoft.com/office/drawing/2014/main" id="{6F449E66-EF96-33F6-5A0F-0FB3CB10FC87}"/>
              </a:ext>
            </a:extLst>
          </p:cNvPr>
          <p:cNvSpPr>
            <a:spLocks noGrp="1"/>
          </p:cNvSpPr>
          <p:nvPr>
            <p:ph type="body" sz="quarter" idx="11"/>
          </p:nvPr>
        </p:nvSpPr>
        <p:spPr/>
        <p:txBody>
          <a:bodyPr/>
          <a:lstStyle/>
          <a:p>
            <a:endParaRPr lang="en-US"/>
          </a:p>
        </p:txBody>
      </p:sp>
      <p:sp>
        <p:nvSpPr>
          <p:cNvPr id="2" name="TextBox 1">
            <a:extLst>
              <a:ext uri="{FF2B5EF4-FFF2-40B4-BE49-F238E27FC236}">
                <a16:creationId xmlns:a16="http://schemas.microsoft.com/office/drawing/2014/main" id="{0946D15B-7C20-DB46-407B-059C3574A01B}"/>
              </a:ext>
            </a:extLst>
          </p:cNvPr>
          <p:cNvSpPr txBox="1"/>
          <p:nvPr/>
        </p:nvSpPr>
        <p:spPr>
          <a:xfrm>
            <a:off x="628650" y="721360"/>
            <a:ext cx="7407910" cy="584775"/>
          </a:xfrm>
          <a:prstGeom prst="rect">
            <a:avLst/>
          </a:prstGeom>
          <a:noFill/>
        </p:spPr>
        <p:txBody>
          <a:bodyPr wrap="square" rtlCol="0">
            <a:spAutoFit/>
          </a:bodyPr>
          <a:lstStyle/>
          <a:p>
            <a:r>
              <a:rPr lang="en-US" sz="3200" b="1" dirty="0">
                <a:solidFill>
                  <a:schemeClr val="tx2">
                    <a:lumMod val="75000"/>
                  </a:schemeClr>
                </a:solidFill>
              </a:rPr>
              <a:t>Transition Process</a:t>
            </a:r>
          </a:p>
        </p:txBody>
      </p:sp>
    </p:spTree>
    <p:extLst>
      <p:ext uri="{BB962C8B-B14F-4D97-AF65-F5344CB8AC3E}">
        <p14:creationId xmlns:p14="http://schemas.microsoft.com/office/powerpoint/2010/main" val="300496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3676F9-F3F8-C648-8B89-0734DECC9917}"/>
              </a:ext>
            </a:extLst>
          </p:cNvPr>
          <p:cNvSpPr>
            <a:spLocks noGrp="1"/>
          </p:cNvSpPr>
          <p:nvPr>
            <p:ph type="body" sz="quarter" idx="10"/>
          </p:nvPr>
        </p:nvSpPr>
        <p:spPr>
          <a:xfrm>
            <a:off x="3200400" y="899068"/>
            <a:ext cx="5709920" cy="5074893"/>
          </a:xfrm>
        </p:spPr>
        <p:txBody>
          <a:bodyPr/>
          <a:lstStyle/>
          <a:p>
            <a:pPr marL="0" indent="0">
              <a:buNone/>
            </a:pPr>
            <a:r>
              <a:rPr lang="en-US" sz="2500" dirty="0">
                <a:latin typeface="+mn-lt"/>
                <a:ea typeface="Calibri" panose="020F0502020204030204" pitchFamily="34" charset="0"/>
                <a:cs typeface="Calibri" panose="020F0502020204030204" pitchFamily="34" charset="0"/>
              </a:rPr>
              <a:t>Addressing Immediate Safety</a:t>
            </a:r>
            <a:endParaRPr lang="en-US" sz="2500" b="0" dirty="0">
              <a:latin typeface="+mn-lt"/>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ea typeface="Calibri" panose="020F0502020204030204" pitchFamily="34" charset="0"/>
              </a:rPr>
              <a:t>When NCDHHS DSS receives a Near Fatality or Fatality notification from a local county child welfare agency and there are surviving children, it is referred to the assigned RCWS to ensure all of the necessary information has been gathered. </a:t>
            </a:r>
          </a:p>
          <a:p>
            <a:pPr marL="342900" indent="-342900">
              <a:buFont typeface="Arial" panose="020B0604020202020204" pitchFamily="34" charset="0"/>
              <a:buChar char="•"/>
            </a:pPr>
            <a:r>
              <a:rPr lang="en-US" sz="2000" dirty="0">
                <a:ea typeface="Calibri" panose="020F0502020204030204" pitchFamily="34" charset="0"/>
              </a:rPr>
              <a:t>The RCWS, Director, and RAMS (if applicable) will be notified if there are safety concerns identified in the notification that could impact current safety for the child and/or surviving children. The local county child welfare agency must respond to all unaddressed safety concerns identified without delay. </a:t>
            </a:r>
            <a:r>
              <a:rPr lang="en-US" sz="2000" b="0" dirty="0">
                <a:ea typeface="Calibri" panose="020F0502020204030204" pitchFamily="34" charset="0"/>
              </a:rPr>
              <a:t>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C4EC2F66-710A-5AB1-5A9B-5AE3E422935E}"/>
              </a:ext>
            </a:extLst>
          </p:cNvPr>
          <p:cNvSpPr>
            <a:spLocks noGrp="1"/>
          </p:cNvSpPr>
          <p:nvPr>
            <p:ph type="body" sz="quarter" idx="11"/>
          </p:nvPr>
        </p:nvSpPr>
        <p:spPr/>
        <p:txBody>
          <a:bodyPr/>
          <a:lstStyle/>
          <a:p>
            <a:endParaRPr lang="en-US"/>
          </a:p>
        </p:txBody>
      </p:sp>
      <p:pic>
        <p:nvPicPr>
          <p:cNvPr id="5" name="Picture 4" descr="A close-up of several yellow signs&#10;&#10;AI-generated content may be incorrect.">
            <a:extLst>
              <a:ext uri="{FF2B5EF4-FFF2-40B4-BE49-F238E27FC236}">
                <a16:creationId xmlns:a16="http://schemas.microsoft.com/office/drawing/2014/main" id="{05A3096A-1AA7-0929-263F-3F7A5EAFDF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920" y="629921"/>
            <a:ext cx="2854960" cy="5344040"/>
          </a:xfrm>
          <a:prstGeom prst="rect">
            <a:avLst/>
          </a:prstGeom>
        </p:spPr>
      </p:pic>
    </p:spTree>
    <p:extLst>
      <p:ext uri="{BB962C8B-B14F-4D97-AF65-F5344CB8AC3E}">
        <p14:creationId xmlns:p14="http://schemas.microsoft.com/office/powerpoint/2010/main" val="173894132"/>
      </p:ext>
    </p:extLst>
  </p:cSld>
  <p:clrMapOvr>
    <a:masterClrMapping/>
  </p:clrMapOvr>
</p:sld>
</file>

<file path=ppt/theme/theme1.xml><?xml version="1.0" encoding="utf-8"?>
<a:theme xmlns:a="http://schemas.openxmlformats.org/drawingml/2006/main" name="Office Theme">
  <a:themeElements>
    <a:clrScheme name="Blue Warm">
      <a:dk1>
        <a:sysClr val="windowText" lastClr="FFFFFF"/>
      </a:dk1>
      <a:lt1>
        <a:sysClr val="window" lastClr="2D3236"/>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FFFFFF"/>
      </a:dk1>
      <a:lt1>
        <a:sysClr val="window" lastClr="2D3236"/>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FFFFFF"/>
      </a:dk1>
      <a:lt1>
        <a:sysClr val="window" lastClr="2D3236"/>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8428</TotalTime>
  <Words>1315</Words>
  <Application>Microsoft Office PowerPoint</Application>
  <PresentationFormat>On-screen Show (4:3)</PresentationFormat>
  <Paragraphs>117</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Demi Cond</vt:lpstr>
      <vt:lpstr>Franklin Gothic Medium</vt:lpstr>
      <vt:lpstr>Gotham Bold</vt:lpstr>
      <vt:lpstr>Office Theme</vt:lpstr>
      <vt:lpstr>PowerPoint Presentation</vt:lpstr>
      <vt:lpstr>Incarcerated and Pregnant Parent Policy Updates</vt:lpstr>
      <vt:lpstr>Updates to Pregnancy Services Policy</vt:lpstr>
      <vt:lpstr>Changes to Home Study Requests</vt:lpstr>
      <vt:lpstr>System Changes to Child Fatality Process</vt:lpstr>
      <vt:lpstr>Session Law 2023 </vt:lpstr>
      <vt:lpstr>PowerPoint Presentation</vt:lpstr>
      <vt:lpstr>PowerPoint Presentation</vt:lpstr>
      <vt:lpstr>PowerPoint Presentation</vt:lpstr>
      <vt:lpstr>NEW System Process</vt:lpstr>
      <vt:lpstr>State Process</vt:lpstr>
      <vt:lpstr>State Process continued</vt:lpstr>
      <vt:lpstr>PowerPoint Presentation</vt:lpstr>
      <vt:lpstr>Fatality Policy</vt:lpstr>
      <vt:lpstr>Near Fatality Policy</vt:lpstr>
      <vt:lpstr>Intake Policy-Child Born to open 109</vt:lpstr>
      <vt:lpstr>Intake Policy Changes</vt:lpstr>
      <vt:lpstr>Intake Policy Changes continued…</vt:lpstr>
      <vt:lpstr>Discussion/Questions?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Lashonda</dc:creator>
  <cp:lastModifiedBy>Stone, Kathy P</cp:lastModifiedBy>
  <cp:revision>62</cp:revision>
  <dcterms:created xsi:type="dcterms:W3CDTF">2020-04-07T20:12:44Z</dcterms:created>
  <dcterms:modified xsi:type="dcterms:W3CDTF">2026-01-07T14:12:44Z</dcterms:modified>
</cp:coreProperties>
</file>