
<file path=[Content_Types].xml><?xml version="1.0" encoding="utf-8"?>
<Types xmlns="http://schemas.openxmlformats.org/package/2006/content-types">
  <Default Extension="png" ContentType="image/png"/>
  <Default Extension="jpeg" ContentType="image/jpeg"/>
  <Default Extension="wmf" ContentType="image/x-wmf"/>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702" r:id="rId3"/>
    <p:sldMasterId id="2147483713" r:id="rId4"/>
  </p:sldMasterIdLst>
  <p:notesMasterIdLst>
    <p:notesMasterId r:id="rId33"/>
  </p:notesMasterIdLst>
  <p:handoutMasterIdLst>
    <p:handoutMasterId r:id="rId34"/>
  </p:handoutMasterIdLst>
  <p:sldIdLst>
    <p:sldId id="258" r:id="rId5"/>
    <p:sldId id="288" r:id="rId6"/>
    <p:sldId id="285" r:id="rId7"/>
    <p:sldId id="286" r:id="rId8"/>
    <p:sldId id="295" r:id="rId9"/>
    <p:sldId id="292" r:id="rId10"/>
    <p:sldId id="259" r:id="rId11"/>
    <p:sldId id="260" r:id="rId12"/>
    <p:sldId id="261" r:id="rId13"/>
    <p:sldId id="262" r:id="rId14"/>
    <p:sldId id="265" r:id="rId15"/>
    <p:sldId id="266" r:id="rId16"/>
    <p:sldId id="294" r:id="rId17"/>
    <p:sldId id="293" r:id="rId18"/>
    <p:sldId id="301" r:id="rId19"/>
    <p:sldId id="268" r:id="rId20"/>
    <p:sldId id="267" r:id="rId21"/>
    <p:sldId id="270" r:id="rId22"/>
    <p:sldId id="303" r:id="rId23"/>
    <p:sldId id="271" r:id="rId24"/>
    <p:sldId id="289" r:id="rId25"/>
    <p:sldId id="296" r:id="rId26"/>
    <p:sldId id="287" r:id="rId27"/>
    <p:sldId id="302" r:id="rId28"/>
    <p:sldId id="291" r:id="rId29"/>
    <p:sldId id="283" r:id="rId30"/>
    <p:sldId id="304" r:id="rId31"/>
    <p:sldId id="290"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 J Preisler" initials="JJP" lastIdx="1" clrIdx="0">
    <p:extLst>
      <p:ext uri="{19B8F6BF-5375-455C-9EA6-DF929625EA0E}">
        <p15:presenceInfo xmlns:p15="http://schemas.microsoft.com/office/powerpoint/2012/main" userId="S-1-5-21-2670277017-1606584948-3883025002-736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59" autoAdjust="0"/>
    <p:restoredTop sz="73010" autoAdjust="0"/>
  </p:normalViewPr>
  <p:slideViewPr>
    <p:cSldViewPr snapToGrid="0">
      <p:cViewPr varScale="1">
        <p:scale>
          <a:sx n="78" d="100"/>
          <a:sy n="78" d="100"/>
        </p:scale>
        <p:origin x="276" y="96"/>
      </p:cViewPr>
      <p:guideLst/>
    </p:cSldViewPr>
  </p:slideViewPr>
  <p:notesTextViewPr>
    <p:cViewPr>
      <p:scale>
        <a:sx n="1" d="1"/>
        <a:sy n="1" d="1"/>
      </p:scale>
      <p:origin x="0" y="-432"/>
    </p:cViewPr>
  </p:notesTextViewPr>
  <p:notesViewPr>
    <p:cSldViewPr snapToGrid="0">
      <p:cViewPr varScale="1">
        <p:scale>
          <a:sx n="81" d="100"/>
          <a:sy n="81" d="100"/>
        </p:scale>
        <p:origin x="20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12499-B0FB-40C2-8F8C-EA83E7B9FDB0}" type="doc">
      <dgm:prSet loTypeId="urn:microsoft.com/office/officeart/2008/layout/PictureAccentList" loCatId="picture" qsTypeId="urn:microsoft.com/office/officeart/2005/8/quickstyle/simple1" qsCatId="simple" csTypeId="urn:microsoft.com/office/officeart/2005/8/colors/accent3_4" csCatId="accent3" phldr="1"/>
      <dgm:spPr/>
      <dgm:t>
        <a:bodyPr/>
        <a:lstStyle/>
        <a:p>
          <a:endParaRPr lang="en-US"/>
        </a:p>
      </dgm:t>
    </dgm:pt>
    <dgm:pt modelId="{C0CCD596-D2FB-4BB8-8EDF-FAF3A1A2C46A}">
      <dgm:prSet phldrT="[Text]"/>
      <dgm:spPr/>
      <dgm:t>
        <a:bodyPr/>
        <a:lstStyle/>
        <a:p>
          <a:r>
            <a:rPr lang="en-US" b="1" dirty="0" smtClean="0">
              <a:effectLst>
                <a:outerShdw blurRad="38100" dist="38100" dir="2700000" algn="tl">
                  <a:srgbClr val="000000">
                    <a:alpha val="43137"/>
                  </a:srgbClr>
                </a:outerShdw>
              </a:effectLst>
            </a:rPr>
            <a:t>Family Engagement Committee (FEC)</a:t>
          </a:r>
          <a:endParaRPr lang="en-US" b="1" dirty="0">
            <a:effectLst>
              <a:outerShdw blurRad="38100" dist="38100" dir="2700000" algn="tl">
                <a:srgbClr val="000000">
                  <a:alpha val="43137"/>
                </a:srgbClr>
              </a:outerShdw>
            </a:effectLst>
          </a:endParaRPr>
        </a:p>
      </dgm:t>
    </dgm:pt>
    <dgm:pt modelId="{4AE2503A-D21D-40C5-81CF-BD453B905BA2}" type="parTrans" cxnId="{59AB9103-1422-4285-8FD8-3A2B48D629BD}">
      <dgm:prSet/>
      <dgm:spPr/>
      <dgm:t>
        <a:bodyPr/>
        <a:lstStyle/>
        <a:p>
          <a:endParaRPr lang="en-US"/>
        </a:p>
      </dgm:t>
    </dgm:pt>
    <dgm:pt modelId="{50A145F4-B707-4A03-BB0E-8F390075CA03}" type="sibTrans" cxnId="{59AB9103-1422-4285-8FD8-3A2B48D629BD}">
      <dgm:prSet/>
      <dgm:spPr/>
      <dgm:t>
        <a:bodyPr/>
        <a:lstStyle/>
        <a:p>
          <a:endParaRPr lang="en-US"/>
        </a:p>
      </dgm:t>
    </dgm:pt>
    <dgm:pt modelId="{A0A009B9-AEC9-4C34-A27F-CD89919B3E3B}">
      <dgm:prSet phldrT="[Text]"/>
      <dgm:spPr/>
      <dgm:t>
        <a:bodyPr/>
        <a:lstStyle/>
        <a:p>
          <a:r>
            <a:rPr lang="en-US" b="1" dirty="0" smtClean="0">
              <a:effectLst>
                <a:outerShdw blurRad="38100" dist="38100" dir="2700000" algn="tl">
                  <a:srgbClr val="000000">
                    <a:alpha val="43137"/>
                  </a:srgbClr>
                </a:outerShdw>
              </a:effectLst>
            </a:rPr>
            <a:t>Co-Develop and Co-Host World Café</a:t>
          </a:r>
          <a:endParaRPr lang="en-US" b="1" dirty="0">
            <a:effectLst>
              <a:outerShdw blurRad="38100" dist="38100" dir="2700000" algn="tl">
                <a:srgbClr val="000000">
                  <a:alpha val="43137"/>
                </a:srgbClr>
              </a:outerShdw>
            </a:effectLst>
          </a:endParaRPr>
        </a:p>
      </dgm:t>
    </dgm:pt>
    <dgm:pt modelId="{895ACBEB-C575-4AEF-8B11-E679D81F2B14}" type="parTrans" cxnId="{F1CEC371-1B95-4F8E-8D68-F417DB0EB167}">
      <dgm:prSet/>
      <dgm:spPr/>
      <dgm:t>
        <a:bodyPr/>
        <a:lstStyle/>
        <a:p>
          <a:endParaRPr lang="en-US"/>
        </a:p>
      </dgm:t>
    </dgm:pt>
    <dgm:pt modelId="{1C671293-D774-44C1-8498-EFB705FB10FF}" type="sibTrans" cxnId="{F1CEC371-1B95-4F8E-8D68-F417DB0EB167}">
      <dgm:prSet/>
      <dgm:spPr/>
      <dgm:t>
        <a:bodyPr/>
        <a:lstStyle/>
        <a:p>
          <a:endParaRPr lang="en-US"/>
        </a:p>
      </dgm:t>
    </dgm:pt>
    <dgm:pt modelId="{4AC7A024-1BFF-43EC-B177-E1A0E8153FE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Participate in a World Café</a:t>
          </a:r>
          <a:endParaRPr lang="en-US" b="1" dirty="0">
            <a:effectLst>
              <a:outerShdw blurRad="38100" dist="38100" dir="2700000" algn="tl">
                <a:srgbClr val="000000">
                  <a:alpha val="43137"/>
                </a:srgbClr>
              </a:outerShdw>
            </a:effectLst>
          </a:endParaRPr>
        </a:p>
      </dgm:t>
    </dgm:pt>
    <dgm:pt modelId="{10B98BF3-E36A-4BA3-8645-C29989CA5738}" type="parTrans" cxnId="{BD022B64-09D1-43A6-8922-AFFB517DCE05}">
      <dgm:prSet/>
      <dgm:spPr/>
      <dgm:t>
        <a:bodyPr/>
        <a:lstStyle/>
        <a:p>
          <a:endParaRPr lang="en-US"/>
        </a:p>
      </dgm:t>
    </dgm:pt>
    <dgm:pt modelId="{40C265D5-BDD3-4463-B181-5DAD12757748}" type="sibTrans" cxnId="{BD022B64-09D1-43A6-8922-AFFB517DCE05}">
      <dgm:prSet/>
      <dgm:spPr/>
      <dgm:t>
        <a:bodyPr/>
        <a:lstStyle/>
        <a:p>
          <a:endParaRPr lang="en-US"/>
        </a:p>
      </dgm:t>
    </dgm:pt>
    <dgm:pt modelId="{CECFDCB1-2662-4FD5-A908-E0D3C652CFA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Share Family Experiences</a:t>
          </a:r>
          <a:endParaRPr lang="en-US" b="1" dirty="0">
            <a:effectLst>
              <a:outerShdw blurRad="38100" dist="38100" dir="2700000" algn="tl">
                <a:srgbClr val="000000">
                  <a:alpha val="43137"/>
                </a:srgbClr>
              </a:outerShdw>
            </a:effectLst>
          </a:endParaRPr>
        </a:p>
      </dgm:t>
    </dgm:pt>
    <dgm:pt modelId="{2C79C646-492F-47A8-9442-1307FCAC3E8D}" type="parTrans" cxnId="{8B0D7024-E286-42C4-A8DC-CC349E2ACF1B}">
      <dgm:prSet/>
      <dgm:spPr/>
      <dgm:t>
        <a:bodyPr/>
        <a:lstStyle/>
        <a:p>
          <a:endParaRPr lang="en-US"/>
        </a:p>
      </dgm:t>
    </dgm:pt>
    <dgm:pt modelId="{B82A16BC-8187-4160-8A79-059952BDFB5B}" type="sibTrans" cxnId="{8B0D7024-E286-42C4-A8DC-CC349E2ACF1B}">
      <dgm:prSet/>
      <dgm:spPr/>
      <dgm:t>
        <a:bodyPr/>
        <a:lstStyle/>
        <a:p>
          <a:endParaRPr lang="en-US"/>
        </a:p>
      </dgm:t>
    </dgm:pt>
    <dgm:pt modelId="{01165FB4-022E-4874-91FD-973AC44226ED}" type="pres">
      <dgm:prSet presAssocID="{8D812499-B0FB-40C2-8F8C-EA83E7B9FDB0}" presName="layout" presStyleCnt="0">
        <dgm:presLayoutVars>
          <dgm:chMax/>
          <dgm:chPref/>
          <dgm:dir/>
          <dgm:animOne val="branch"/>
          <dgm:animLvl val="lvl"/>
          <dgm:resizeHandles/>
        </dgm:presLayoutVars>
      </dgm:prSet>
      <dgm:spPr/>
      <dgm:t>
        <a:bodyPr/>
        <a:lstStyle/>
        <a:p>
          <a:endParaRPr lang="en-US"/>
        </a:p>
      </dgm:t>
    </dgm:pt>
    <dgm:pt modelId="{FD52B0F4-BCFF-467E-9776-511C73D7D7C7}" type="pres">
      <dgm:prSet presAssocID="{C0CCD596-D2FB-4BB8-8EDF-FAF3A1A2C46A}" presName="root" presStyleCnt="0">
        <dgm:presLayoutVars>
          <dgm:chMax/>
          <dgm:chPref val="4"/>
        </dgm:presLayoutVars>
      </dgm:prSet>
      <dgm:spPr/>
      <dgm:t>
        <a:bodyPr/>
        <a:lstStyle/>
        <a:p>
          <a:endParaRPr lang="en-US"/>
        </a:p>
      </dgm:t>
    </dgm:pt>
    <dgm:pt modelId="{187A2B66-65EC-4215-9F42-B0C17D4111D6}" type="pres">
      <dgm:prSet presAssocID="{C0CCD596-D2FB-4BB8-8EDF-FAF3A1A2C46A}" presName="rootComposite" presStyleCnt="0">
        <dgm:presLayoutVars/>
      </dgm:prSet>
      <dgm:spPr/>
      <dgm:t>
        <a:bodyPr/>
        <a:lstStyle/>
        <a:p>
          <a:endParaRPr lang="en-US"/>
        </a:p>
      </dgm:t>
    </dgm:pt>
    <dgm:pt modelId="{7B4AA0C7-04A5-4DA9-845B-CF2B88116303}" type="pres">
      <dgm:prSet presAssocID="{C0CCD596-D2FB-4BB8-8EDF-FAF3A1A2C46A}" presName="rootText" presStyleLbl="node0" presStyleIdx="0" presStyleCnt="1" custScaleX="110583" custLinFactNeighborX="167">
        <dgm:presLayoutVars>
          <dgm:chMax/>
          <dgm:chPref val="4"/>
        </dgm:presLayoutVars>
      </dgm:prSet>
      <dgm:spPr/>
      <dgm:t>
        <a:bodyPr/>
        <a:lstStyle/>
        <a:p>
          <a:endParaRPr lang="en-US"/>
        </a:p>
      </dgm:t>
    </dgm:pt>
    <dgm:pt modelId="{2CFCFC2F-B589-4007-8543-F4486DD65A1B}" type="pres">
      <dgm:prSet presAssocID="{C0CCD596-D2FB-4BB8-8EDF-FAF3A1A2C46A}" presName="childShape" presStyleCnt="0">
        <dgm:presLayoutVars>
          <dgm:chMax val="0"/>
          <dgm:chPref val="0"/>
        </dgm:presLayoutVars>
      </dgm:prSet>
      <dgm:spPr/>
      <dgm:t>
        <a:bodyPr/>
        <a:lstStyle/>
        <a:p>
          <a:endParaRPr lang="en-US"/>
        </a:p>
      </dgm:t>
    </dgm:pt>
    <dgm:pt modelId="{840C49F1-6C52-46D4-AB75-9B90EC99EE91}" type="pres">
      <dgm:prSet presAssocID="{A0A009B9-AEC9-4C34-A27F-CD89919B3E3B}" presName="childComposite" presStyleCnt="0">
        <dgm:presLayoutVars>
          <dgm:chMax val="0"/>
          <dgm:chPref val="0"/>
        </dgm:presLayoutVars>
      </dgm:prSet>
      <dgm:spPr/>
      <dgm:t>
        <a:bodyPr/>
        <a:lstStyle/>
        <a:p>
          <a:endParaRPr lang="en-US"/>
        </a:p>
      </dgm:t>
    </dgm:pt>
    <dgm:pt modelId="{AD271C0B-320D-479E-BE06-5AD07B5A7C0F}" type="pres">
      <dgm:prSet presAssocID="{A0A009B9-AEC9-4C34-A27F-CD89919B3E3B}" presName="Image" presStyleLbl="node1" presStyleIdx="0" presStyleCnt="3" custLinFactNeighborX="2598" custLinFactNeighborY="-40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7EFBB8E-83F7-4EFD-867F-68D40CAB91B9}" type="pres">
      <dgm:prSet presAssocID="{A0A009B9-AEC9-4C34-A27F-CD89919B3E3B}" presName="childText" presStyleLbl="lnNode1" presStyleIdx="0" presStyleCnt="3">
        <dgm:presLayoutVars>
          <dgm:chMax val="0"/>
          <dgm:chPref val="0"/>
          <dgm:bulletEnabled val="1"/>
        </dgm:presLayoutVars>
      </dgm:prSet>
      <dgm:spPr/>
      <dgm:t>
        <a:bodyPr/>
        <a:lstStyle/>
        <a:p>
          <a:endParaRPr lang="en-US"/>
        </a:p>
      </dgm:t>
    </dgm:pt>
    <dgm:pt modelId="{9929EEEC-1966-4D45-B887-0BD29031DA3D}" type="pres">
      <dgm:prSet presAssocID="{4AC7A024-1BFF-43EC-B177-E1A0E8153FEB}" presName="childComposite" presStyleCnt="0">
        <dgm:presLayoutVars>
          <dgm:chMax val="0"/>
          <dgm:chPref val="0"/>
        </dgm:presLayoutVars>
      </dgm:prSet>
      <dgm:spPr/>
      <dgm:t>
        <a:bodyPr/>
        <a:lstStyle/>
        <a:p>
          <a:endParaRPr lang="en-US"/>
        </a:p>
      </dgm:t>
    </dgm:pt>
    <dgm:pt modelId="{BEEB81DC-F561-44F4-8702-8EF3EF54233B}" type="pres">
      <dgm:prSet presAssocID="{4AC7A024-1BFF-43EC-B177-E1A0E8153FEB}"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DC2FB6B1-B0CD-4866-AE3D-168BA2078DA8}" type="pres">
      <dgm:prSet presAssocID="{4AC7A024-1BFF-43EC-B177-E1A0E8153FEB}" presName="childText" presStyleLbl="lnNode1" presStyleIdx="1" presStyleCnt="3">
        <dgm:presLayoutVars>
          <dgm:chMax val="0"/>
          <dgm:chPref val="0"/>
          <dgm:bulletEnabled val="1"/>
        </dgm:presLayoutVars>
      </dgm:prSet>
      <dgm:spPr/>
      <dgm:t>
        <a:bodyPr/>
        <a:lstStyle/>
        <a:p>
          <a:endParaRPr lang="en-US"/>
        </a:p>
      </dgm:t>
    </dgm:pt>
    <dgm:pt modelId="{8D8DA618-F0E7-40A5-A5E3-A79F385AFF55}" type="pres">
      <dgm:prSet presAssocID="{CECFDCB1-2662-4FD5-A908-E0D3C652CFA9}" presName="childComposite" presStyleCnt="0">
        <dgm:presLayoutVars>
          <dgm:chMax val="0"/>
          <dgm:chPref val="0"/>
        </dgm:presLayoutVars>
      </dgm:prSet>
      <dgm:spPr/>
      <dgm:t>
        <a:bodyPr/>
        <a:lstStyle/>
        <a:p>
          <a:endParaRPr lang="en-US"/>
        </a:p>
      </dgm:t>
    </dgm:pt>
    <dgm:pt modelId="{99FB5748-05F0-46E8-92ED-942C237B3C26}" type="pres">
      <dgm:prSet presAssocID="{CECFDCB1-2662-4FD5-A908-E0D3C652CFA9}" presName="Image" presStyleLbl="nod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A5F1A34F-6E3E-48B3-ACA3-44DA60DC158C}" type="pres">
      <dgm:prSet presAssocID="{CECFDCB1-2662-4FD5-A908-E0D3C652CFA9}" presName="childText" presStyleLbl="lnNode1" presStyleIdx="2" presStyleCnt="3">
        <dgm:presLayoutVars>
          <dgm:chMax val="0"/>
          <dgm:chPref val="0"/>
          <dgm:bulletEnabled val="1"/>
        </dgm:presLayoutVars>
      </dgm:prSet>
      <dgm:spPr/>
      <dgm:t>
        <a:bodyPr/>
        <a:lstStyle/>
        <a:p>
          <a:endParaRPr lang="en-US"/>
        </a:p>
      </dgm:t>
    </dgm:pt>
  </dgm:ptLst>
  <dgm:cxnLst>
    <dgm:cxn modelId="{0BD8749D-C191-4505-9D63-EBC409CC501C}" type="presOf" srcId="{8D812499-B0FB-40C2-8F8C-EA83E7B9FDB0}" destId="{01165FB4-022E-4874-91FD-973AC44226ED}" srcOrd="0" destOrd="0" presId="urn:microsoft.com/office/officeart/2008/layout/PictureAccentList"/>
    <dgm:cxn modelId="{EC0368FA-E6BE-49A9-B18F-ABD50E083D0B}" type="presOf" srcId="{C0CCD596-D2FB-4BB8-8EDF-FAF3A1A2C46A}" destId="{7B4AA0C7-04A5-4DA9-845B-CF2B88116303}" srcOrd="0" destOrd="0" presId="urn:microsoft.com/office/officeart/2008/layout/PictureAccentList"/>
    <dgm:cxn modelId="{BD022B64-09D1-43A6-8922-AFFB517DCE05}" srcId="{C0CCD596-D2FB-4BB8-8EDF-FAF3A1A2C46A}" destId="{4AC7A024-1BFF-43EC-B177-E1A0E8153FEB}" srcOrd="1" destOrd="0" parTransId="{10B98BF3-E36A-4BA3-8645-C29989CA5738}" sibTransId="{40C265D5-BDD3-4463-B181-5DAD12757748}"/>
    <dgm:cxn modelId="{C449168D-5D8C-4902-92FA-044823417A08}" type="presOf" srcId="{4AC7A024-1BFF-43EC-B177-E1A0E8153FEB}" destId="{DC2FB6B1-B0CD-4866-AE3D-168BA2078DA8}" srcOrd="0" destOrd="0" presId="urn:microsoft.com/office/officeart/2008/layout/PictureAccentList"/>
    <dgm:cxn modelId="{EB5C8D0D-DE2F-41DF-ABCB-2B1ABEC1CE57}" type="presOf" srcId="{CECFDCB1-2662-4FD5-A908-E0D3C652CFA9}" destId="{A5F1A34F-6E3E-48B3-ACA3-44DA60DC158C}" srcOrd="0" destOrd="0" presId="urn:microsoft.com/office/officeart/2008/layout/PictureAccentList"/>
    <dgm:cxn modelId="{E5DFDE4C-C97A-42F6-A1DF-CD9BDB3DE2A1}" type="presOf" srcId="{A0A009B9-AEC9-4C34-A27F-CD89919B3E3B}" destId="{67EFBB8E-83F7-4EFD-867F-68D40CAB91B9}" srcOrd="0" destOrd="0" presId="urn:microsoft.com/office/officeart/2008/layout/PictureAccentList"/>
    <dgm:cxn modelId="{59AB9103-1422-4285-8FD8-3A2B48D629BD}" srcId="{8D812499-B0FB-40C2-8F8C-EA83E7B9FDB0}" destId="{C0CCD596-D2FB-4BB8-8EDF-FAF3A1A2C46A}" srcOrd="0" destOrd="0" parTransId="{4AE2503A-D21D-40C5-81CF-BD453B905BA2}" sibTransId="{50A145F4-B707-4A03-BB0E-8F390075CA03}"/>
    <dgm:cxn modelId="{F1CEC371-1B95-4F8E-8D68-F417DB0EB167}" srcId="{C0CCD596-D2FB-4BB8-8EDF-FAF3A1A2C46A}" destId="{A0A009B9-AEC9-4C34-A27F-CD89919B3E3B}" srcOrd="0" destOrd="0" parTransId="{895ACBEB-C575-4AEF-8B11-E679D81F2B14}" sibTransId="{1C671293-D774-44C1-8498-EFB705FB10FF}"/>
    <dgm:cxn modelId="{8B0D7024-E286-42C4-A8DC-CC349E2ACF1B}" srcId="{C0CCD596-D2FB-4BB8-8EDF-FAF3A1A2C46A}" destId="{CECFDCB1-2662-4FD5-A908-E0D3C652CFA9}" srcOrd="2" destOrd="0" parTransId="{2C79C646-492F-47A8-9442-1307FCAC3E8D}" sibTransId="{B82A16BC-8187-4160-8A79-059952BDFB5B}"/>
    <dgm:cxn modelId="{CC100297-18FE-420C-A276-FB955DBD8BFA}" type="presParOf" srcId="{01165FB4-022E-4874-91FD-973AC44226ED}" destId="{FD52B0F4-BCFF-467E-9776-511C73D7D7C7}" srcOrd="0" destOrd="0" presId="urn:microsoft.com/office/officeart/2008/layout/PictureAccentList"/>
    <dgm:cxn modelId="{0186D9B9-8037-4846-BBBC-EBAEAF38AF34}" type="presParOf" srcId="{FD52B0F4-BCFF-467E-9776-511C73D7D7C7}" destId="{187A2B66-65EC-4215-9F42-B0C17D4111D6}" srcOrd="0" destOrd="0" presId="urn:microsoft.com/office/officeart/2008/layout/PictureAccentList"/>
    <dgm:cxn modelId="{F9523E73-E5F6-44F7-B6BE-D43D35FD0AEC}" type="presParOf" srcId="{187A2B66-65EC-4215-9F42-B0C17D4111D6}" destId="{7B4AA0C7-04A5-4DA9-845B-CF2B88116303}" srcOrd="0" destOrd="0" presId="urn:microsoft.com/office/officeart/2008/layout/PictureAccentList"/>
    <dgm:cxn modelId="{C24602F5-D188-41DC-B6B9-BE4A8C42E699}" type="presParOf" srcId="{FD52B0F4-BCFF-467E-9776-511C73D7D7C7}" destId="{2CFCFC2F-B589-4007-8543-F4486DD65A1B}" srcOrd="1" destOrd="0" presId="urn:microsoft.com/office/officeart/2008/layout/PictureAccentList"/>
    <dgm:cxn modelId="{C369C40B-0313-4C13-8021-D35AFC725C3D}" type="presParOf" srcId="{2CFCFC2F-B589-4007-8543-F4486DD65A1B}" destId="{840C49F1-6C52-46D4-AB75-9B90EC99EE91}" srcOrd="0" destOrd="0" presId="urn:microsoft.com/office/officeart/2008/layout/PictureAccentList"/>
    <dgm:cxn modelId="{E566C23B-68EC-4B16-AF9B-03DC7CE16876}" type="presParOf" srcId="{840C49F1-6C52-46D4-AB75-9B90EC99EE91}" destId="{AD271C0B-320D-479E-BE06-5AD07B5A7C0F}" srcOrd="0" destOrd="0" presId="urn:microsoft.com/office/officeart/2008/layout/PictureAccentList"/>
    <dgm:cxn modelId="{DEE4AD57-606B-45E4-A765-973542811890}" type="presParOf" srcId="{840C49F1-6C52-46D4-AB75-9B90EC99EE91}" destId="{67EFBB8E-83F7-4EFD-867F-68D40CAB91B9}" srcOrd="1" destOrd="0" presId="urn:microsoft.com/office/officeart/2008/layout/PictureAccentList"/>
    <dgm:cxn modelId="{F42B6614-BCEC-4364-B5A1-4642771A8E31}" type="presParOf" srcId="{2CFCFC2F-B589-4007-8543-F4486DD65A1B}" destId="{9929EEEC-1966-4D45-B887-0BD29031DA3D}" srcOrd="1" destOrd="0" presId="urn:microsoft.com/office/officeart/2008/layout/PictureAccentList"/>
    <dgm:cxn modelId="{50D28687-5C4F-4BD4-9EF6-1E258988CA7F}" type="presParOf" srcId="{9929EEEC-1966-4D45-B887-0BD29031DA3D}" destId="{BEEB81DC-F561-44F4-8702-8EF3EF54233B}" srcOrd="0" destOrd="0" presId="urn:microsoft.com/office/officeart/2008/layout/PictureAccentList"/>
    <dgm:cxn modelId="{A3683914-B545-417B-80BD-7583F3549AE9}" type="presParOf" srcId="{9929EEEC-1966-4D45-B887-0BD29031DA3D}" destId="{DC2FB6B1-B0CD-4866-AE3D-168BA2078DA8}" srcOrd="1" destOrd="0" presId="urn:microsoft.com/office/officeart/2008/layout/PictureAccentList"/>
    <dgm:cxn modelId="{BBF16748-021B-4B6F-9972-2A3A7043DF2E}" type="presParOf" srcId="{2CFCFC2F-B589-4007-8543-F4486DD65A1B}" destId="{8D8DA618-F0E7-40A5-A5E3-A79F385AFF55}" srcOrd="2" destOrd="0" presId="urn:microsoft.com/office/officeart/2008/layout/PictureAccentList"/>
    <dgm:cxn modelId="{A40BE094-CEF7-4CE2-9C99-29A7E5863A0A}" type="presParOf" srcId="{8D8DA618-F0E7-40A5-A5E3-A79F385AFF55}" destId="{99FB5748-05F0-46E8-92ED-942C237B3C26}" srcOrd="0" destOrd="0" presId="urn:microsoft.com/office/officeart/2008/layout/PictureAccentList"/>
    <dgm:cxn modelId="{DFF58233-6D9B-44AE-A2A2-D715CA284299}" type="presParOf" srcId="{8D8DA618-F0E7-40A5-A5E3-A79F385AFF55}" destId="{A5F1A34F-6E3E-48B3-ACA3-44DA60DC158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83CD3-817A-4980-8779-E1DD8BBC2D0D}" type="doc">
      <dgm:prSet loTypeId="urn:microsoft.com/office/officeart/2008/layout/VerticalCurvedList" loCatId="list" qsTypeId="urn:microsoft.com/office/officeart/2005/8/quickstyle/simple1" qsCatId="simple" csTypeId="urn:microsoft.com/office/officeart/2005/8/colors/colorful4" csCatId="colorful" phldr="1"/>
      <dgm:spPr/>
    </dgm:pt>
    <dgm:pt modelId="{7618D681-DDB9-4F44-A758-980AB2679F75}">
      <dgm:prSet phldrT="[Text]"/>
      <dgm:spPr/>
      <dgm:t>
        <a:bodyPr/>
        <a:lstStyle/>
        <a:p>
          <a:r>
            <a:rPr lang="en-US" b="1" baseline="0" dirty="0" smtClean="0"/>
            <a:t>Frame in a way that allows families to choose how much to share</a:t>
          </a:r>
          <a:endParaRPr lang="en-US" dirty="0"/>
        </a:p>
      </dgm:t>
    </dgm:pt>
    <dgm:pt modelId="{F42DDAA9-A37B-4617-A720-18A17582F922}" type="parTrans" cxnId="{2F45AD85-1811-4B14-92A0-B544FA85CDF1}">
      <dgm:prSet/>
      <dgm:spPr/>
      <dgm:t>
        <a:bodyPr/>
        <a:lstStyle/>
        <a:p>
          <a:endParaRPr lang="en-US"/>
        </a:p>
      </dgm:t>
    </dgm:pt>
    <dgm:pt modelId="{39D1CB12-02B2-4C72-ADD6-7D612131BD7F}" type="sibTrans" cxnId="{2F45AD85-1811-4B14-92A0-B544FA85CDF1}">
      <dgm:prSet/>
      <dgm:spPr/>
      <dgm:t>
        <a:bodyPr/>
        <a:lstStyle/>
        <a:p>
          <a:endParaRPr lang="en-US"/>
        </a:p>
      </dgm:t>
    </dgm:pt>
    <dgm:pt modelId="{8924AC75-DFF7-4AAC-9D41-6EBFFEC29CE4}">
      <dgm:prSet/>
      <dgm:spPr/>
      <dgm:t>
        <a:bodyPr/>
        <a:lstStyle/>
        <a:p>
          <a:r>
            <a:rPr lang="en-US" b="1" baseline="0" dirty="0" smtClean="0"/>
            <a:t>Ensure questions do not include built-in assumptions </a:t>
          </a:r>
        </a:p>
      </dgm:t>
    </dgm:pt>
    <dgm:pt modelId="{F975AFC6-AF28-43BD-96A7-B513093FCEB2}" type="parTrans" cxnId="{3F614203-42BF-4AC5-B941-101F0CB53D2B}">
      <dgm:prSet/>
      <dgm:spPr/>
      <dgm:t>
        <a:bodyPr/>
        <a:lstStyle/>
        <a:p>
          <a:endParaRPr lang="en-US"/>
        </a:p>
      </dgm:t>
    </dgm:pt>
    <dgm:pt modelId="{4804EBAC-F9A8-49C0-A8A0-BE10AF818E41}" type="sibTrans" cxnId="{3F614203-42BF-4AC5-B941-101F0CB53D2B}">
      <dgm:prSet/>
      <dgm:spPr/>
      <dgm:t>
        <a:bodyPr/>
        <a:lstStyle/>
        <a:p>
          <a:endParaRPr lang="en-US"/>
        </a:p>
      </dgm:t>
    </dgm:pt>
    <dgm:pt modelId="{7C871352-EA77-4CBA-A1BD-37A6C1B0691B}">
      <dgm:prSet/>
      <dgm:spPr/>
      <dgm:t>
        <a:bodyPr/>
        <a:lstStyle/>
        <a:p>
          <a:r>
            <a:rPr lang="en-US" b="1" baseline="0" dirty="0" smtClean="0"/>
            <a:t>Use open ended questions</a:t>
          </a:r>
        </a:p>
      </dgm:t>
    </dgm:pt>
    <dgm:pt modelId="{E90A69AD-23D8-4852-860B-E7364D2EF3E3}" type="parTrans" cxnId="{35482A48-59DC-4725-904D-9A785BBECF1F}">
      <dgm:prSet/>
      <dgm:spPr/>
      <dgm:t>
        <a:bodyPr/>
        <a:lstStyle/>
        <a:p>
          <a:endParaRPr lang="en-US"/>
        </a:p>
      </dgm:t>
    </dgm:pt>
    <dgm:pt modelId="{6AE64117-6A08-46C9-9C69-88C25FA42036}" type="sibTrans" cxnId="{35482A48-59DC-4725-904D-9A785BBECF1F}">
      <dgm:prSet/>
      <dgm:spPr/>
      <dgm:t>
        <a:bodyPr/>
        <a:lstStyle/>
        <a:p>
          <a:endParaRPr lang="en-US"/>
        </a:p>
      </dgm:t>
    </dgm:pt>
    <dgm:pt modelId="{D1A3D186-1A21-4754-93C7-32050525D2BD}">
      <dgm:prSet/>
      <dgm:spPr/>
      <dgm:t>
        <a:bodyPr/>
        <a:lstStyle/>
        <a:p>
          <a:r>
            <a:rPr lang="en-US" b="1" baseline="0" dirty="0" smtClean="0"/>
            <a:t>Explore what worked</a:t>
          </a:r>
        </a:p>
      </dgm:t>
    </dgm:pt>
    <dgm:pt modelId="{06DE1CD7-8AFB-4678-82EE-64881D0ADFE2}" type="parTrans" cxnId="{8AFC31F9-700B-457B-B4A9-6D8EB3517BF5}">
      <dgm:prSet/>
      <dgm:spPr/>
      <dgm:t>
        <a:bodyPr/>
        <a:lstStyle/>
        <a:p>
          <a:endParaRPr lang="en-US"/>
        </a:p>
      </dgm:t>
    </dgm:pt>
    <dgm:pt modelId="{728317FB-503A-4F3A-B89D-178D15249943}" type="sibTrans" cxnId="{8AFC31F9-700B-457B-B4A9-6D8EB3517BF5}">
      <dgm:prSet/>
      <dgm:spPr/>
      <dgm:t>
        <a:bodyPr/>
        <a:lstStyle/>
        <a:p>
          <a:endParaRPr lang="en-US"/>
        </a:p>
      </dgm:t>
    </dgm:pt>
    <dgm:pt modelId="{91307C22-3282-4F09-9D73-E296B37343CD}">
      <dgm:prSet/>
      <dgm:spPr/>
      <dgm:t>
        <a:bodyPr/>
        <a:lstStyle/>
        <a:p>
          <a:r>
            <a:rPr lang="en-US" b="1" baseline="0" dirty="0" smtClean="0"/>
            <a:t>Ask how experiences could have been better</a:t>
          </a:r>
        </a:p>
      </dgm:t>
    </dgm:pt>
    <dgm:pt modelId="{B408D93F-6F42-4F89-8777-F31471F97704}" type="parTrans" cxnId="{7A731AFB-23D5-4FE4-ABC2-E7AE0A92090E}">
      <dgm:prSet/>
      <dgm:spPr/>
      <dgm:t>
        <a:bodyPr/>
        <a:lstStyle/>
        <a:p>
          <a:endParaRPr lang="en-US"/>
        </a:p>
      </dgm:t>
    </dgm:pt>
    <dgm:pt modelId="{59D59694-1F6B-4075-94EE-DEC3D520979E}" type="sibTrans" cxnId="{7A731AFB-23D5-4FE4-ABC2-E7AE0A92090E}">
      <dgm:prSet/>
      <dgm:spPr/>
      <dgm:t>
        <a:bodyPr/>
        <a:lstStyle/>
        <a:p>
          <a:endParaRPr lang="en-US"/>
        </a:p>
      </dgm:t>
    </dgm:pt>
    <dgm:pt modelId="{74F7ADE1-B458-4F83-8CBA-FD058B090C89}">
      <dgm:prSet phldrT="[Text]"/>
      <dgm:spPr/>
      <dgm:t>
        <a:bodyPr/>
        <a:lstStyle/>
        <a:p>
          <a:r>
            <a:rPr lang="en-US" b="1" baseline="0" dirty="0" smtClean="0"/>
            <a:t>Explain DSS terminology and acronyms </a:t>
          </a:r>
          <a:endParaRPr lang="en-US" dirty="0"/>
        </a:p>
      </dgm:t>
    </dgm:pt>
    <dgm:pt modelId="{6A0D526C-0493-4C7D-91F1-3080DFFD6580}" type="parTrans" cxnId="{CBACB370-19CF-4AA8-AB90-A736A6E0B669}">
      <dgm:prSet/>
      <dgm:spPr/>
      <dgm:t>
        <a:bodyPr/>
        <a:lstStyle/>
        <a:p>
          <a:endParaRPr lang="en-US"/>
        </a:p>
      </dgm:t>
    </dgm:pt>
    <dgm:pt modelId="{61AC44D6-DFE8-4C82-92A8-4DC226EBD3BD}" type="sibTrans" cxnId="{CBACB370-19CF-4AA8-AB90-A736A6E0B669}">
      <dgm:prSet/>
      <dgm:spPr/>
      <dgm:t>
        <a:bodyPr/>
        <a:lstStyle/>
        <a:p>
          <a:endParaRPr lang="en-US"/>
        </a:p>
      </dgm:t>
    </dgm:pt>
    <dgm:pt modelId="{F2752A02-9275-40D8-B1AA-3DBBC02F46BC}" type="pres">
      <dgm:prSet presAssocID="{69483CD3-817A-4980-8779-E1DD8BBC2D0D}" presName="Name0" presStyleCnt="0">
        <dgm:presLayoutVars>
          <dgm:chMax val="7"/>
          <dgm:chPref val="7"/>
          <dgm:dir/>
        </dgm:presLayoutVars>
      </dgm:prSet>
      <dgm:spPr/>
    </dgm:pt>
    <dgm:pt modelId="{90CDBCB4-BAAF-4187-BAC7-B94E4C756815}" type="pres">
      <dgm:prSet presAssocID="{69483CD3-817A-4980-8779-E1DD8BBC2D0D}" presName="Name1" presStyleCnt="0"/>
      <dgm:spPr/>
    </dgm:pt>
    <dgm:pt modelId="{9ABB4954-EBCC-428D-9A51-73E6808E22E7}" type="pres">
      <dgm:prSet presAssocID="{69483CD3-817A-4980-8779-E1DD8BBC2D0D}" presName="cycle" presStyleCnt="0"/>
      <dgm:spPr/>
    </dgm:pt>
    <dgm:pt modelId="{1B499E45-0182-4BAE-83DE-35ED876508A6}" type="pres">
      <dgm:prSet presAssocID="{69483CD3-817A-4980-8779-E1DD8BBC2D0D}" presName="srcNode" presStyleLbl="node1" presStyleIdx="0" presStyleCnt="6"/>
      <dgm:spPr/>
    </dgm:pt>
    <dgm:pt modelId="{C4E252C9-E54F-4E2E-BC7C-EC67732F9C3B}" type="pres">
      <dgm:prSet presAssocID="{69483CD3-817A-4980-8779-E1DD8BBC2D0D}" presName="conn" presStyleLbl="parChTrans1D2" presStyleIdx="0" presStyleCnt="1"/>
      <dgm:spPr/>
      <dgm:t>
        <a:bodyPr/>
        <a:lstStyle/>
        <a:p>
          <a:endParaRPr lang="en-US"/>
        </a:p>
      </dgm:t>
    </dgm:pt>
    <dgm:pt modelId="{42D4206A-3E89-4721-B3DE-13D83E7FCAE4}" type="pres">
      <dgm:prSet presAssocID="{69483CD3-817A-4980-8779-E1DD8BBC2D0D}" presName="extraNode" presStyleLbl="node1" presStyleIdx="0" presStyleCnt="6"/>
      <dgm:spPr/>
    </dgm:pt>
    <dgm:pt modelId="{6B4B1E00-29E0-4CBF-B1A7-253FA17AAE90}" type="pres">
      <dgm:prSet presAssocID="{69483CD3-817A-4980-8779-E1DD8BBC2D0D}" presName="dstNode" presStyleLbl="node1" presStyleIdx="0" presStyleCnt="6"/>
      <dgm:spPr/>
    </dgm:pt>
    <dgm:pt modelId="{3331391E-ACC6-40A7-B672-3ADC9CD97724}" type="pres">
      <dgm:prSet presAssocID="{7618D681-DDB9-4F44-A758-980AB2679F75}" presName="text_1" presStyleLbl="node1" presStyleIdx="0" presStyleCnt="6">
        <dgm:presLayoutVars>
          <dgm:bulletEnabled val="1"/>
        </dgm:presLayoutVars>
      </dgm:prSet>
      <dgm:spPr/>
      <dgm:t>
        <a:bodyPr/>
        <a:lstStyle/>
        <a:p>
          <a:endParaRPr lang="en-US"/>
        </a:p>
      </dgm:t>
    </dgm:pt>
    <dgm:pt modelId="{B6F5B592-736A-4795-994E-2DECA6AF8861}" type="pres">
      <dgm:prSet presAssocID="{7618D681-DDB9-4F44-A758-980AB2679F75}" presName="accent_1" presStyleCnt="0"/>
      <dgm:spPr/>
    </dgm:pt>
    <dgm:pt modelId="{98784182-AB7D-4CA4-8EFE-C42503B37EB7}" type="pres">
      <dgm:prSet presAssocID="{7618D681-DDB9-4F44-A758-980AB2679F75}" presName="accentRepeatNode" presStyleLbl="solidFgAcc1" presStyleIdx="0" presStyleCnt="6"/>
      <dgm:spPr/>
    </dgm:pt>
    <dgm:pt modelId="{271ABE6A-A02A-4E0E-A482-823558060F94}" type="pres">
      <dgm:prSet presAssocID="{74F7ADE1-B458-4F83-8CBA-FD058B090C89}" presName="text_2" presStyleLbl="node1" presStyleIdx="1" presStyleCnt="6">
        <dgm:presLayoutVars>
          <dgm:bulletEnabled val="1"/>
        </dgm:presLayoutVars>
      </dgm:prSet>
      <dgm:spPr/>
      <dgm:t>
        <a:bodyPr/>
        <a:lstStyle/>
        <a:p>
          <a:endParaRPr lang="en-US"/>
        </a:p>
      </dgm:t>
    </dgm:pt>
    <dgm:pt modelId="{B06BB432-9178-4E3B-A808-1B5EA9538AF7}" type="pres">
      <dgm:prSet presAssocID="{74F7ADE1-B458-4F83-8CBA-FD058B090C89}" presName="accent_2" presStyleCnt="0"/>
      <dgm:spPr/>
    </dgm:pt>
    <dgm:pt modelId="{059E3150-527C-465C-A947-F350EC5ABE7E}" type="pres">
      <dgm:prSet presAssocID="{74F7ADE1-B458-4F83-8CBA-FD058B090C89}" presName="accentRepeatNode" presStyleLbl="solidFgAcc1" presStyleIdx="1" presStyleCnt="6"/>
      <dgm:spPr/>
    </dgm:pt>
    <dgm:pt modelId="{B3CF5E3F-7222-4835-87AE-E5E22539EB37}" type="pres">
      <dgm:prSet presAssocID="{8924AC75-DFF7-4AAC-9D41-6EBFFEC29CE4}" presName="text_3" presStyleLbl="node1" presStyleIdx="2" presStyleCnt="6">
        <dgm:presLayoutVars>
          <dgm:bulletEnabled val="1"/>
        </dgm:presLayoutVars>
      </dgm:prSet>
      <dgm:spPr/>
      <dgm:t>
        <a:bodyPr/>
        <a:lstStyle/>
        <a:p>
          <a:endParaRPr lang="en-US"/>
        </a:p>
      </dgm:t>
    </dgm:pt>
    <dgm:pt modelId="{2DE38921-2B0D-4AF1-88EA-8B7C71A465D1}" type="pres">
      <dgm:prSet presAssocID="{8924AC75-DFF7-4AAC-9D41-6EBFFEC29CE4}" presName="accent_3" presStyleCnt="0"/>
      <dgm:spPr/>
    </dgm:pt>
    <dgm:pt modelId="{A85AEFDD-8291-4D57-8ECC-7630B6DABDBF}" type="pres">
      <dgm:prSet presAssocID="{8924AC75-DFF7-4AAC-9D41-6EBFFEC29CE4}" presName="accentRepeatNode" presStyleLbl="solidFgAcc1" presStyleIdx="2" presStyleCnt="6"/>
      <dgm:spPr/>
    </dgm:pt>
    <dgm:pt modelId="{07EBE811-F774-435D-878D-B8EC13F4521C}" type="pres">
      <dgm:prSet presAssocID="{7C871352-EA77-4CBA-A1BD-37A6C1B0691B}" presName="text_4" presStyleLbl="node1" presStyleIdx="3" presStyleCnt="6" custLinFactNeighborY="4116">
        <dgm:presLayoutVars>
          <dgm:bulletEnabled val="1"/>
        </dgm:presLayoutVars>
      </dgm:prSet>
      <dgm:spPr/>
      <dgm:t>
        <a:bodyPr/>
        <a:lstStyle/>
        <a:p>
          <a:endParaRPr lang="en-US"/>
        </a:p>
      </dgm:t>
    </dgm:pt>
    <dgm:pt modelId="{874036B8-1A90-4A2F-AD90-3306F78B0182}" type="pres">
      <dgm:prSet presAssocID="{7C871352-EA77-4CBA-A1BD-37A6C1B0691B}" presName="accent_4" presStyleCnt="0"/>
      <dgm:spPr/>
    </dgm:pt>
    <dgm:pt modelId="{DF969308-F766-489B-845E-87639B118041}" type="pres">
      <dgm:prSet presAssocID="{7C871352-EA77-4CBA-A1BD-37A6C1B0691B}" presName="accentRepeatNode" presStyleLbl="solidFgAcc1" presStyleIdx="3" presStyleCnt="6"/>
      <dgm:spPr/>
    </dgm:pt>
    <dgm:pt modelId="{BE6A7569-98E2-4B14-BCC9-86F77DD51417}" type="pres">
      <dgm:prSet presAssocID="{D1A3D186-1A21-4754-93C7-32050525D2BD}" presName="text_5" presStyleLbl="node1" presStyleIdx="4" presStyleCnt="6">
        <dgm:presLayoutVars>
          <dgm:bulletEnabled val="1"/>
        </dgm:presLayoutVars>
      </dgm:prSet>
      <dgm:spPr/>
      <dgm:t>
        <a:bodyPr/>
        <a:lstStyle/>
        <a:p>
          <a:endParaRPr lang="en-US"/>
        </a:p>
      </dgm:t>
    </dgm:pt>
    <dgm:pt modelId="{8D240676-E96E-4209-AB58-25518E6552F0}" type="pres">
      <dgm:prSet presAssocID="{D1A3D186-1A21-4754-93C7-32050525D2BD}" presName="accent_5" presStyleCnt="0"/>
      <dgm:spPr/>
    </dgm:pt>
    <dgm:pt modelId="{1A1A5C4E-24E0-44D9-9AB7-BE9AE751AD22}" type="pres">
      <dgm:prSet presAssocID="{D1A3D186-1A21-4754-93C7-32050525D2BD}" presName="accentRepeatNode" presStyleLbl="solidFgAcc1" presStyleIdx="4" presStyleCnt="6"/>
      <dgm:spPr/>
    </dgm:pt>
    <dgm:pt modelId="{80E4452D-6CA4-4062-98D6-CE538F3197F4}" type="pres">
      <dgm:prSet presAssocID="{91307C22-3282-4F09-9D73-E296B37343CD}" presName="text_6" presStyleLbl="node1" presStyleIdx="5" presStyleCnt="6">
        <dgm:presLayoutVars>
          <dgm:bulletEnabled val="1"/>
        </dgm:presLayoutVars>
      </dgm:prSet>
      <dgm:spPr/>
      <dgm:t>
        <a:bodyPr/>
        <a:lstStyle/>
        <a:p>
          <a:endParaRPr lang="en-US"/>
        </a:p>
      </dgm:t>
    </dgm:pt>
    <dgm:pt modelId="{472A2AFB-F1EF-4C4E-AB20-1BC33BD9DCE0}" type="pres">
      <dgm:prSet presAssocID="{91307C22-3282-4F09-9D73-E296B37343CD}" presName="accent_6" presStyleCnt="0"/>
      <dgm:spPr/>
    </dgm:pt>
    <dgm:pt modelId="{2947234E-2A1D-4CF2-9D7A-FF18903641E5}" type="pres">
      <dgm:prSet presAssocID="{91307C22-3282-4F09-9D73-E296B37343CD}" presName="accentRepeatNode" presStyleLbl="solidFgAcc1" presStyleIdx="5" presStyleCnt="6"/>
      <dgm:spPr/>
    </dgm:pt>
  </dgm:ptLst>
  <dgm:cxnLst>
    <dgm:cxn modelId="{A03A79B3-0FC9-4E6C-9882-0F144044B974}" type="presOf" srcId="{91307C22-3282-4F09-9D73-E296B37343CD}" destId="{80E4452D-6CA4-4062-98D6-CE538F3197F4}" srcOrd="0" destOrd="0" presId="urn:microsoft.com/office/officeart/2008/layout/VerticalCurvedList"/>
    <dgm:cxn modelId="{8AFC31F9-700B-457B-B4A9-6D8EB3517BF5}" srcId="{69483CD3-817A-4980-8779-E1DD8BBC2D0D}" destId="{D1A3D186-1A21-4754-93C7-32050525D2BD}" srcOrd="4" destOrd="0" parTransId="{06DE1CD7-8AFB-4678-82EE-64881D0ADFE2}" sibTransId="{728317FB-503A-4F3A-B89D-178D15249943}"/>
    <dgm:cxn modelId="{3F614203-42BF-4AC5-B941-101F0CB53D2B}" srcId="{69483CD3-817A-4980-8779-E1DD8BBC2D0D}" destId="{8924AC75-DFF7-4AAC-9D41-6EBFFEC29CE4}" srcOrd="2" destOrd="0" parTransId="{F975AFC6-AF28-43BD-96A7-B513093FCEB2}" sibTransId="{4804EBAC-F9A8-49C0-A8A0-BE10AF818E41}"/>
    <dgm:cxn modelId="{CDFBD85D-07D9-49A3-86F3-FE3AF8209FDB}" type="presOf" srcId="{74F7ADE1-B458-4F83-8CBA-FD058B090C89}" destId="{271ABE6A-A02A-4E0E-A482-823558060F94}" srcOrd="0" destOrd="0" presId="urn:microsoft.com/office/officeart/2008/layout/VerticalCurvedList"/>
    <dgm:cxn modelId="{776B5542-1C65-458B-8E0F-8BADDF3069DD}" type="presOf" srcId="{D1A3D186-1A21-4754-93C7-32050525D2BD}" destId="{BE6A7569-98E2-4B14-BCC9-86F77DD51417}" srcOrd="0" destOrd="0" presId="urn:microsoft.com/office/officeart/2008/layout/VerticalCurvedList"/>
    <dgm:cxn modelId="{B8AF6DBF-5C4A-4136-A2AC-CA1E94D7D0E9}" type="presOf" srcId="{7C871352-EA77-4CBA-A1BD-37A6C1B0691B}" destId="{07EBE811-F774-435D-878D-B8EC13F4521C}" srcOrd="0" destOrd="0" presId="urn:microsoft.com/office/officeart/2008/layout/VerticalCurvedList"/>
    <dgm:cxn modelId="{596E61E3-3648-46F1-8EA7-C51909AAC0C1}" type="presOf" srcId="{7618D681-DDB9-4F44-A758-980AB2679F75}" destId="{3331391E-ACC6-40A7-B672-3ADC9CD97724}" srcOrd="0" destOrd="0" presId="urn:microsoft.com/office/officeart/2008/layout/VerticalCurvedList"/>
    <dgm:cxn modelId="{F004666B-7798-4A68-B766-35F269540C8A}" type="presOf" srcId="{8924AC75-DFF7-4AAC-9D41-6EBFFEC29CE4}" destId="{B3CF5E3F-7222-4835-87AE-E5E22539EB37}" srcOrd="0" destOrd="0" presId="urn:microsoft.com/office/officeart/2008/layout/VerticalCurvedList"/>
    <dgm:cxn modelId="{CBACB370-19CF-4AA8-AB90-A736A6E0B669}" srcId="{69483CD3-817A-4980-8779-E1DD8BBC2D0D}" destId="{74F7ADE1-B458-4F83-8CBA-FD058B090C89}" srcOrd="1" destOrd="0" parTransId="{6A0D526C-0493-4C7D-91F1-3080DFFD6580}" sibTransId="{61AC44D6-DFE8-4C82-92A8-4DC226EBD3BD}"/>
    <dgm:cxn modelId="{7A0AE6D8-23DF-4DD3-AF55-CA1CC15A3C1B}" type="presOf" srcId="{39D1CB12-02B2-4C72-ADD6-7D612131BD7F}" destId="{C4E252C9-E54F-4E2E-BC7C-EC67732F9C3B}" srcOrd="0" destOrd="0" presId="urn:microsoft.com/office/officeart/2008/layout/VerticalCurvedList"/>
    <dgm:cxn modelId="{35482A48-59DC-4725-904D-9A785BBECF1F}" srcId="{69483CD3-817A-4980-8779-E1DD8BBC2D0D}" destId="{7C871352-EA77-4CBA-A1BD-37A6C1B0691B}" srcOrd="3" destOrd="0" parTransId="{E90A69AD-23D8-4852-860B-E7364D2EF3E3}" sibTransId="{6AE64117-6A08-46C9-9C69-88C25FA42036}"/>
    <dgm:cxn modelId="{7A731AFB-23D5-4FE4-ABC2-E7AE0A92090E}" srcId="{69483CD3-817A-4980-8779-E1DD8BBC2D0D}" destId="{91307C22-3282-4F09-9D73-E296B37343CD}" srcOrd="5" destOrd="0" parTransId="{B408D93F-6F42-4F89-8777-F31471F97704}" sibTransId="{59D59694-1F6B-4075-94EE-DEC3D520979E}"/>
    <dgm:cxn modelId="{18A8D0E1-48E1-44EB-8009-8369C28AA436}" type="presOf" srcId="{69483CD3-817A-4980-8779-E1DD8BBC2D0D}" destId="{F2752A02-9275-40D8-B1AA-3DBBC02F46BC}" srcOrd="0" destOrd="0" presId="urn:microsoft.com/office/officeart/2008/layout/VerticalCurvedList"/>
    <dgm:cxn modelId="{2F45AD85-1811-4B14-92A0-B544FA85CDF1}" srcId="{69483CD3-817A-4980-8779-E1DD8BBC2D0D}" destId="{7618D681-DDB9-4F44-A758-980AB2679F75}" srcOrd="0" destOrd="0" parTransId="{F42DDAA9-A37B-4617-A720-18A17582F922}" sibTransId="{39D1CB12-02B2-4C72-ADD6-7D612131BD7F}"/>
    <dgm:cxn modelId="{7FBE64E0-3AD8-4779-8852-351411DD9D6C}" type="presParOf" srcId="{F2752A02-9275-40D8-B1AA-3DBBC02F46BC}" destId="{90CDBCB4-BAAF-4187-BAC7-B94E4C756815}" srcOrd="0" destOrd="0" presId="urn:microsoft.com/office/officeart/2008/layout/VerticalCurvedList"/>
    <dgm:cxn modelId="{B6DA4DDE-E87B-46A9-8FC3-AB59E138CF36}" type="presParOf" srcId="{90CDBCB4-BAAF-4187-BAC7-B94E4C756815}" destId="{9ABB4954-EBCC-428D-9A51-73E6808E22E7}" srcOrd="0" destOrd="0" presId="urn:microsoft.com/office/officeart/2008/layout/VerticalCurvedList"/>
    <dgm:cxn modelId="{A0A8CC4E-EEB6-4130-9A81-9F1480EAA3BD}" type="presParOf" srcId="{9ABB4954-EBCC-428D-9A51-73E6808E22E7}" destId="{1B499E45-0182-4BAE-83DE-35ED876508A6}" srcOrd="0" destOrd="0" presId="urn:microsoft.com/office/officeart/2008/layout/VerticalCurvedList"/>
    <dgm:cxn modelId="{547E3594-073F-4649-B0E0-089A72E26DDF}" type="presParOf" srcId="{9ABB4954-EBCC-428D-9A51-73E6808E22E7}" destId="{C4E252C9-E54F-4E2E-BC7C-EC67732F9C3B}" srcOrd="1" destOrd="0" presId="urn:microsoft.com/office/officeart/2008/layout/VerticalCurvedList"/>
    <dgm:cxn modelId="{175E6BA8-565D-4CDD-A788-3B3F1630AFA1}" type="presParOf" srcId="{9ABB4954-EBCC-428D-9A51-73E6808E22E7}" destId="{42D4206A-3E89-4721-B3DE-13D83E7FCAE4}" srcOrd="2" destOrd="0" presId="urn:microsoft.com/office/officeart/2008/layout/VerticalCurvedList"/>
    <dgm:cxn modelId="{FC254C5E-9B90-45E9-898B-6037B6806265}" type="presParOf" srcId="{9ABB4954-EBCC-428D-9A51-73E6808E22E7}" destId="{6B4B1E00-29E0-4CBF-B1A7-253FA17AAE90}" srcOrd="3" destOrd="0" presId="urn:microsoft.com/office/officeart/2008/layout/VerticalCurvedList"/>
    <dgm:cxn modelId="{ACFA83CC-117D-4C11-B723-FB9DA3CE8346}" type="presParOf" srcId="{90CDBCB4-BAAF-4187-BAC7-B94E4C756815}" destId="{3331391E-ACC6-40A7-B672-3ADC9CD97724}" srcOrd="1" destOrd="0" presId="urn:microsoft.com/office/officeart/2008/layout/VerticalCurvedList"/>
    <dgm:cxn modelId="{F75B7427-FE1C-4808-A3BE-66A7F5FAAB23}" type="presParOf" srcId="{90CDBCB4-BAAF-4187-BAC7-B94E4C756815}" destId="{B6F5B592-736A-4795-994E-2DECA6AF8861}" srcOrd="2" destOrd="0" presId="urn:microsoft.com/office/officeart/2008/layout/VerticalCurvedList"/>
    <dgm:cxn modelId="{7BA1EBB1-569A-4CE4-95C9-CEC9BC35B81E}" type="presParOf" srcId="{B6F5B592-736A-4795-994E-2DECA6AF8861}" destId="{98784182-AB7D-4CA4-8EFE-C42503B37EB7}" srcOrd="0" destOrd="0" presId="urn:microsoft.com/office/officeart/2008/layout/VerticalCurvedList"/>
    <dgm:cxn modelId="{699D4AB9-BE55-4733-B20A-D4F2DA21896A}" type="presParOf" srcId="{90CDBCB4-BAAF-4187-BAC7-B94E4C756815}" destId="{271ABE6A-A02A-4E0E-A482-823558060F94}" srcOrd="3" destOrd="0" presId="urn:microsoft.com/office/officeart/2008/layout/VerticalCurvedList"/>
    <dgm:cxn modelId="{A92C4655-D27C-45EB-8E3A-2F0A06B6D08C}" type="presParOf" srcId="{90CDBCB4-BAAF-4187-BAC7-B94E4C756815}" destId="{B06BB432-9178-4E3B-A808-1B5EA9538AF7}" srcOrd="4" destOrd="0" presId="urn:microsoft.com/office/officeart/2008/layout/VerticalCurvedList"/>
    <dgm:cxn modelId="{A3D67AF5-7F10-42DE-AB27-6E9DD7B42032}" type="presParOf" srcId="{B06BB432-9178-4E3B-A808-1B5EA9538AF7}" destId="{059E3150-527C-465C-A947-F350EC5ABE7E}" srcOrd="0" destOrd="0" presId="urn:microsoft.com/office/officeart/2008/layout/VerticalCurvedList"/>
    <dgm:cxn modelId="{FE736A4A-50AB-4347-919C-95E91B7AD774}" type="presParOf" srcId="{90CDBCB4-BAAF-4187-BAC7-B94E4C756815}" destId="{B3CF5E3F-7222-4835-87AE-E5E22539EB37}" srcOrd="5" destOrd="0" presId="urn:microsoft.com/office/officeart/2008/layout/VerticalCurvedList"/>
    <dgm:cxn modelId="{A46AFC88-EB4E-434B-95B9-534EA346DAD5}" type="presParOf" srcId="{90CDBCB4-BAAF-4187-BAC7-B94E4C756815}" destId="{2DE38921-2B0D-4AF1-88EA-8B7C71A465D1}" srcOrd="6" destOrd="0" presId="urn:microsoft.com/office/officeart/2008/layout/VerticalCurvedList"/>
    <dgm:cxn modelId="{67AAAD47-127A-450C-8BA3-BED007E514F8}" type="presParOf" srcId="{2DE38921-2B0D-4AF1-88EA-8B7C71A465D1}" destId="{A85AEFDD-8291-4D57-8ECC-7630B6DABDBF}" srcOrd="0" destOrd="0" presId="urn:microsoft.com/office/officeart/2008/layout/VerticalCurvedList"/>
    <dgm:cxn modelId="{F3A7E108-D83D-4298-BE6B-048794A09A66}" type="presParOf" srcId="{90CDBCB4-BAAF-4187-BAC7-B94E4C756815}" destId="{07EBE811-F774-435D-878D-B8EC13F4521C}" srcOrd="7" destOrd="0" presId="urn:microsoft.com/office/officeart/2008/layout/VerticalCurvedList"/>
    <dgm:cxn modelId="{5BA61B66-B7E5-4B89-858F-15CFD5EF1D89}" type="presParOf" srcId="{90CDBCB4-BAAF-4187-BAC7-B94E4C756815}" destId="{874036B8-1A90-4A2F-AD90-3306F78B0182}" srcOrd="8" destOrd="0" presId="urn:microsoft.com/office/officeart/2008/layout/VerticalCurvedList"/>
    <dgm:cxn modelId="{00ED6525-4CDC-42BB-9D86-2A8D4555502C}" type="presParOf" srcId="{874036B8-1A90-4A2F-AD90-3306F78B0182}" destId="{DF969308-F766-489B-845E-87639B118041}" srcOrd="0" destOrd="0" presId="urn:microsoft.com/office/officeart/2008/layout/VerticalCurvedList"/>
    <dgm:cxn modelId="{D747F7BB-7F9D-4D63-9291-5961448010BE}" type="presParOf" srcId="{90CDBCB4-BAAF-4187-BAC7-B94E4C756815}" destId="{BE6A7569-98E2-4B14-BCC9-86F77DD51417}" srcOrd="9" destOrd="0" presId="urn:microsoft.com/office/officeart/2008/layout/VerticalCurvedList"/>
    <dgm:cxn modelId="{9FCC249E-F771-470D-9C49-3521D606C9B9}" type="presParOf" srcId="{90CDBCB4-BAAF-4187-BAC7-B94E4C756815}" destId="{8D240676-E96E-4209-AB58-25518E6552F0}" srcOrd="10" destOrd="0" presId="urn:microsoft.com/office/officeart/2008/layout/VerticalCurvedList"/>
    <dgm:cxn modelId="{72EF14D5-E0F7-47A4-863D-2E90A5A6B229}" type="presParOf" srcId="{8D240676-E96E-4209-AB58-25518E6552F0}" destId="{1A1A5C4E-24E0-44D9-9AB7-BE9AE751AD22}" srcOrd="0" destOrd="0" presId="urn:microsoft.com/office/officeart/2008/layout/VerticalCurvedList"/>
    <dgm:cxn modelId="{98951B52-5DA8-44C4-8928-E2A6B5CE696C}" type="presParOf" srcId="{90CDBCB4-BAAF-4187-BAC7-B94E4C756815}" destId="{80E4452D-6CA4-4062-98D6-CE538F3197F4}" srcOrd="11" destOrd="0" presId="urn:microsoft.com/office/officeart/2008/layout/VerticalCurvedList"/>
    <dgm:cxn modelId="{01C14E64-B496-43CC-89F0-94A3DD9FEDD8}" type="presParOf" srcId="{90CDBCB4-BAAF-4187-BAC7-B94E4C756815}" destId="{472A2AFB-F1EF-4C4E-AB20-1BC33BD9DCE0}" srcOrd="12" destOrd="0" presId="urn:microsoft.com/office/officeart/2008/layout/VerticalCurvedList"/>
    <dgm:cxn modelId="{C345A01C-1F42-483A-BD89-C921FF4CE9EF}" type="presParOf" srcId="{472A2AFB-F1EF-4C4E-AB20-1BC33BD9DCE0}" destId="{2947234E-2A1D-4CF2-9D7A-FF18903641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F50AE-1A11-4F04-8F03-679161F39978}"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en-US"/>
        </a:p>
      </dgm:t>
    </dgm:pt>
    <dgm:pt modelId="{CFACD356-F9E9-4D0D-9CD0-2E981AE4FEBF}">
      <dgm:prSet phldrT="[Text]" custT="1"/>
      <dgm:spPr/>
      <dgm:t>
        <a:bodyPr/>
        <a:lstStyle/>
        <a:p>
          <a:r>
            <a:rPr lang="en-US" sz="2000" b="1" dirty="0" smtClean="0">
              <a:effectLst>
                <a:outerShdw blurRad="38100" dist="38100" dir="2700000" algn="tl">
                  <a:srgbClr val="000000">
                    <a:alpha val="43137"/>
                  </a:srgbClr>
                </a:outerShdw>
              </a:effectLst>
            </a:rPr>
            <a:t>World Café </a:t>
          </a:r>
          <a:endParaRPr lang="en-US" sz="2000" b="1" dirty="0">
            <a:effectLst>
              <a:outerShdw blurRad="38100" dist="38100" dir="2700000" algn="tl">
                <a:srgbClr val="000000">
                  <a:alpha val="43137"/>
                </a:srgbClr>
              </a:outerShdw>
            </a:effectLst>
          </a:endParaRPr>
        </a:p>
      </dgm:t>
    </dgm:pt>
    <dgm:pt modelId="{8CB08889-3EB2-4C10-AA10-069C5B6922E5}" type="parTrans" cxnId="{F970FA98-D270-4E6C-94E2-DA5503F38F02}">
      <dgm:prSet/>
      <dgm:spPr/>
      <dgm:t>
        <a:bodyPr/>
        <a:lstStyle/>
        <a:p>
          <a:endParaRPr lang="en-US"/>
        </a:p>
      </dgm:t>
    </dgm:pt>
    <dgm:pt modelId="{626C67B0-0276-492E-AF6B-BC5A51FE4107}" type="sibTrans" cxnId="{F970FA98-D270-4E6C-94E2-DA5503F38F02}">
      <dgm:prSet/>
      <dgm:spPr/>
      <dgm:t>
        <a:bodyPr/>
        <a:lstStyle/>
        <a:p>
          <a:endParaRPr lang="en-US"/>
        </a:p>
      </dgm:t>
    </dgm:pt>
    <dgm:pt modelId="{8B288314-E33C-492F-B3C1-373E2514C023}">
      <dgm:prSet phldrT="[Text]" custT="1"/>
      <dgm:spPr/>
      <dgm:t>
        <a:bodyPr/>
        <a:lstStyle/>
        <a:p>
          <a:r>
            <a:rPr lang="en-US" sz="3200" b="1" dirty="0" smtClean="0">
              <a:effectLst>
                <a:outerShdw blurRad="38100" dist="38100" dir="2700000" algn="tl">
                  <a:srgbClr val="000000">
                    <a:alpha val="43137"/>
                  </a:srgbClr>
                </a:outerShdw>
              </a:effectLst>
            </a:rPr>
            <a:t>Family Engagement Committee</a:t>
          </a:r>
          <a:endParaRPr lang="en-US" sz="3200" b="1" dirty="0">
            <a:effectLst>
              <a:outerShdw blurRad="38100" dist="38100" dir="2700000" algn="tl">
                <a:srgbClr val="000000">
                  <a:alpha val="43137"/>
                </a:srgbClr>
              </a:outerShdw>
            </a:effectLst>
          </a:endParaRPr>
        </a:p>
      </dgm:t>
    </dgm:pt>
    <dgm:pt modelId="{147038D2-BEB0-4B63-A840-C3F71BAA1107}" type="parTrans" cxnId="{74081867-3C69-46BD-9BDB-0D8ED0199C90}">
      <dgm:prSet/>
      <dgm:spPr/>
      <dgm:t>
        <a:bodyPr/>
        <a:lstStyle/>
        <a:p>
          <a:endParaRPr lang="en-US" dirty="0"/>
        </a:p>
      </dgm:t>
    </dgm:pt>
    <dgm:pt modelId="{568330CB-05B2-4B49-9BDB-8BE09AD3BDFA}" type="sibTrans" cxnId="{74081867-3C69-46BD-9BDB-0D8ED0199C90}">
      <dgm:prSet/>
      <dgm:spPr/>
      <dgm:t>
        <a:bodyPr/>
        <a:lstStyle/>
        <a:p>
          <a:endParaRPr lang="en-US"/>
        </a:p>
      </dgm:t>
    </dgm:pt>
    <dgm:pt modelId="{3E3D9D69-469B-4C82-9FBD-C6A6F0F584D3}">
      <dgm:prSet phldrT="[Text]" custT="1"/>
      <dgm:spPr/>
      <dgm:t>
        <a:bodyPr/>
        <a:lstStyle/>
        <a:p>
          <a:r>
            <a:rPr lang="en-US" sz="2000" b="1" dirty="0" smtClean="0">
              <a:effectLst>
                <a:outerShdw blurRad="38100" dist="38100" dir="2700000" algn="tl">
                  <a:srgbClr val="000000">
                    <a:alpha val="43137"/>
                  </a:srgbClr>
                </a:outerShdw>
              </a:effectLst>
            </a:rPr>
            <a:t>Lunch and Learn</a:t>
          </a:r>
          <a:endParaRPr lang="en-US" sz="2000" b="1" dirty="0">
            <a:effectLst>
              <a:outerShdw blurRad="38100" dist="38100" dir="2700000" algn="tl">
                <a:srgbClr val="000000">
                  <a:alpha val="43137"/>
                </a:srgbClr>
              </a:outerShdw>
            </a:effectLst>
          </a:endParaRPr>
        </a:p>
      </dgm:t>
    </dgm:pt>
    <dgm:pt modelId="{72FAD2CF-8B9B-4547-B953-1DA3123F582A}" type="parTrans" cxnId="{C19FDC38-08F6-45F2-B41D-4291AF1C3D35}">
      <dgm:prSet/>
      <dgm:spPr/>
      <dgm:t>
        <a:bodyPr/>
        <a:lstStyle/>
        <a:p>
          <a:endParaRPr lang="en-US" dirty="0"/>
        </a:p>
      </dgm:t>
    </dgm:pt>
    <dgm:pt modelId="{C689E96C-000B-4B5A-990E-725B10015EFD}" type="sibTrans" cxnId="{C19FDC38-08F6-45F2-B41D-4291AF1C3D35}">
      <dgm:prSet/>
      <dgm:spPr/>
      <dgm:t>
        <a:bodyPr/>
        <a:lstStyle/>
        <a:p>
          <a:endParaRPr lang="en-US"/>
        </a:p>
      </dgm:t>
    </dgm:pt>
    <dgm:pt modelId="{B9E9D52D-7E2B-4E15-8E7D-49775E521A71}">
      <dgm:prSet phldrT="[Text]" custT="1"/>
      <dgm:spPr/>
      <dgm:t>
        <a:bodyPr/>
        <a:lstStyle/>
        <a:p>
          <a:pPr>
            <a:lnSpc>
              <a:spcPct val="100000"/>
            </a:lnSpc>
            <a:spcAft>
              <a:spcPts val="0"/>
            </a:spcAft>
          </a:pPr>
          <a:r>
            <a:rPr lang="en-US" sz="2000" b="1" dirty="0" smtClean="0">
              <a:effectLst>
                <a:outerShdw blurRad="38100" dist="38100" dir="2700000" algn="tl">
                  <a:srgbClr val="000000">
                    <a:alpha val="43137"/>
                  </a:srgbClr>
                </a:outerShdw>
              </a:effectLst>
            </a:rPr>
            <a:t>Work</a:t>
          </a:r>
        </a:p>
        <a:p>
          <a:pPr>
            <a:lnSpc>
              <a:spcPct val="90000"/>
            </a:lnSpc>
            <a:spcAft>
              <a:spcPct val="35000"/>
            </a:spcAft>
          </a:pPr>
          <a:r>
            <a:rPr lang="en-US" sz="2000" b="1" dirty="0" smtClean="0">
              <a:effectLst>
                <a:outerShdw blurRad="38100" dist="38100" dir="2700000" algn="tl">
                  <a:srgbClr val="000000">
                    <a:alpha val="43137"/>
                  </a:srgbClr>
                </a:outerShdw>
              </a:effectLst>
            </a:rPr>
            <a:t>Groups</a:t>
          </a:r>
          <a:endParaRPr lang="en-US" sz="2000" b="1" dirty="0">
            <a:effectLst>
              <a:outerShdw blurRad="38100" dist="38100" dir="2700000" algn="tl">
                <a:srgbClr val="000000">
                  <a:alpha val="43137"/>
                </a:srgbClr>
              </a:outerShdw>
            </a:effectLst>
          </a:endParaRPr>
        </a:p>
      </dgm:t>
    </dgm:pt>
    <dgm:pt modelId="{53E8CB5B-ED31-46F8-9D16-AC1C94842E24}" type="parTrans" cxnId="{D6843F92-C0DB-4796-ACDF-E559088EAAF8}">
      <dgm:prSet/>
      <dgm:spPr/>
      <dgm:t>
        <a:bodyPr/>
        <a:lstStyle/>
        <a:p>
          <a:endParaRPr lang="en-US" dirty="0"/>
        </a:p>
      </dgm:t>
    </dgm:pt>
    <dgm:pt modelId="{40700E2E-BF8C-4D18-A7CB-2DA6EC9136D4}" type="sibTrans" cxnId="{D6843F92-C0DB-4796-ACDF-E559088EAAF8}">
      <dgm:prSet/>
      <dgm:spPr/>
      <dgm:t>
        <a:bodyPr/>
        <a:lstStyle/>
        <a:p>
          <a:endParaRPr lang="en-US"/>
        </a:p>
      </dgm:t>
    </dgm:pt>
    <dgm:pt modelId="{C289D2E2-E85D-4F86-91D2-7E5F872D8167}">
      <dgm:prSet phldrT="[Text]" custT="1"/>
      <dgm:spPr/>
      <dgm:t>
        <a:bodyPr/>
        <a:lstStyle/>
        <a:p>
          <a:r>
            <a:rPr lang="en-US" sz="2000" b="1" dirty="0" smtClean="0">
              <a:effectLst>
                <a:outerShdw blurRad="38100" dist="38100" dir="2700000" algn="tl">
                  <a:srgbClr val="000000">
                    <a:alpha val="43137"/>
                  </a:srgbClr>
                </a:outerShdw>
              </a:effectLst>
            </a:rPr>
            <a:t>Family Engagement</a:t>
          </a:r>
          <a:endParaRPr lang="en-US" sz="2000" b="1" dirty="0">
            <a:effectLst>
              <a:outerShdw blurRad="38100" dist="38100" dir="2700000" algn="tl">
                <a:srgbClr val="000000">
                  <a:alpha val="43137"/>
                </a:srgbClr>
              </a:outerShdw>
            </a:effectLst>
          </a:endParaRPr>
        </a:p>
      </dgm:t>
    </dgm:pt>
    <dgm:pt modelId="{ED7D5055-2C4C-4C1A-A8D7-6CF6A24B926B}" type="sibTrans" cxnId="{B84591FC-C704-4840-8857-71E5E7E6CDC3}">
      <dgm:prSet/>
      <dgm:spPr/>
      <dgm:t>
        <a:bodyPr/>
        <a:lstStyle/>
        <a:p>
          <a:endParaRPr lang="en-US"/>
        </a:p>
      </dgm:t>
    </dgm:pt>
    <dgm:pt modelId="{271C86FD-1E71-44F8-B547-A79F2CC56A88}" type="parTrans" cxnId="{B84591FC-C704-4840-8857-71E5E7E6CDC3}">
      <dgm:prSet/>
      <dgm:spPr/>
      <dgm:t>
        <a:bodyPr/>
        <a:lstStyle/>
        <a:p>
          <a:endParaRPr lang="en-US" dirty="0"/>
        </a:p>
      </dgm:t>
    </dgm:pt>
    <dgm:pt modelId="{80248685-2E1D-4899-8E73-0D2E48D89651}" type="pres">
      <dgm:prSet presAssocID="{9BFF50AE-1A11-4F04-8F03-679161F39978}" presName="Name0" presStyleCnt="0">
        <dgm:presLayoutVars>
          <dgm:chMax val="1"/>
          <dgm:dir/>
          <dgm:animLvl val="ctr"/>
          <dgm:resizeHandles val="exact"/>
        </dgm:presLayoutVars>
      </dgm:prSet>
      <dgm:spPr/>
      <dgm:t>
        <a:bodyPr/>
        <a:lstStyle/>
        <a:p>
          <a:endParaRPr lang="en-US"/>
        </a:p>
      </dgm:t>
    </dgm:pt>
    <dgm:pt modelId="{DC86DC8C-5675-4A19-BA10-F086939E99E1}" type="pres">
      <dgm:prSet presAssocID="{CFACD356-F9E9-4D0D-9CD0-2E981AE4FEBF}" presName="centerShape" presStyleLbl="node0" presStyleIdx="0" presStyleCnt="1" custScaleX="168282" custScaleY="105157" custLinFactNeighborX="-1180" custLinFactNeighborY="334"/>
      <dgm:spPr/>
      <dgm:t>
        <a:bodyPr/>
        <a:lstStyle/>
        <a:p>
          <a:endParaRPr lang="en-US"/>
        </a:p>
      </dgm:t>
    </dgm:pt>
    <dgm:pt modelId="{0C69D14B-CA7D-4589-AAA9-4FC4D86CAAB8}" type="pres">
      <dgm:prSet presAssocID="{147038D2-BEB0-4B63-A840-C3F71BAA1107}" presName="parTrans" presStyleLbl="sibTrans2D1" presStyleIdx="0" presStyleCnt="4" custAng="16200000"/>
      <dgm:spPr>
        <a:prstGeom prst="upDownArrow">
          <a:avLst/>
        </a:prstGeom>
      </dgm:spPr>
      <dgm:t>
        <a:bodyPr/>
        <a:lstStyle/>
        <a:p>
          <a:endParaRPr lang="en-US"/>
        </a:p>
      </dgm:t>
    </dgm:pt>
    <dgm:pt modelId="{96877A35-3880-42AB-ADE6-FD41FB14270F}" type="pres">
      <dgm:prSet presAssocID="{147038D2-BEB0-4B63-A840-C3F71BAA1107}" presName="connectorText" presStyleLbl="sibTrans2D1" presStyleIdx="0" presStyleCnt="4"/>
      <dgm:spPr/>
      <dgm:t>
        <a:bodyPr/>
        <a:lstStyle/>
        <a:p>
          <a:endParaRPr lang="en-US"/>
        </a:p>
      </dgm:t>
    </dgm:pt>
    <dgm:pt modelId="{43E1A0B0-BA24-4E88-A761-AA149EDA0455}" type="pres">
      <dgm:prSet presAssocID="{8B288314-E33C-492F-B3C1-373E2514C023}" presName="node" presStyleLbl="node1" presStyleIdx="0" presStyleCnt="4" custScaleX="497718" custRadScaleRad="99360" custRadScaleInc="-3025">
        <dgm:presLayoutVars>
          <dgm:bulletEnabled val="1"/>
        </dgm:presLayoutVars>
      </dgm:prSet>
      <dgm:spPr/>
      <dgm:t>
        <a:bodyPr/>
        <a:lstStyle/>
        <a:p>
          <a:endParaRPr lang="en-US"/>
        </a:p>
      </dgm:t>
    </dgm:pt>
    <dgm:pt modelId="{655457B6-D7F4-4B13-A757-70755B0B3050}" type="pres">
      <dgm:prSet presAssocID="{72FAD2CF-8B9B-4547-B953-1DA3123F582A}" presName="parTrans" presStyleLbl="sibTrans2D1" presStyleIdx="1" presStyleCnt="4"/>
      <dgm:spPr/>
      <dgm:t>
        <a:bodyPr/>
        <a:lstStyle/>
        <a:p>
          <a:endParaRPr lang="en-US"/>
        </a:p>
      </dgm:t>
    </dgm:pt>
    <dgm:pt modelId="{2DF60F51-CE41-4E68-8F03-44F21E9A8D46}" type="pres">
      <dgm:prSet presAssocID="{72FAD2CF-8B9B-4547-B953-1DA3123F582A}" presName="connectorText" presStyleLbl="sibTrans2D1" presStyleIdx="1" presStyleCnt="4"/>
      <dgm:spPr/>
      <dgm:t>
        <a:bodyPr/>
        <a:lstStyle/>
        <a:p>
          <a:endParaRPr lang="en-US"/>
        </a:p>
      </dgm:t>
    </dgm:pt>
    <dgm:pt modelId="{C21386E4-09CD-4CBE-88E5-C28A5DFE5F65}" type="pres">
      <dgm:prSet presAssocID="{3E3D9D69-469B-4C82-9FBD-C6A6F0F584D3}" presName="node" presStyleLbl="node1" presStyleIdx="1" presStyleCnt="4" custScaleX="168250" custScaleY="105365" custRadScaleRad="157580" custRadScaleInc="-2605">
        <dgm:presLayoutVars>
          <dgm:bulletEnabled val="1"/>
        </dgm:presLayoutVars>
      </dgm:prSet>
      <dgm:spPr/>
      <dgm:t>
        <a:bodyPr/>
        <a:lstStyle/>
        <a:p>
          <a:endParaRPr lang="en-US"/>
        </a:p>
      </dgm:t>
    </dgm:pt>
    <dgm:pt modelId="{966ECC79-6389-4EEA-93AC-1E9A4CEFB34D}" type="pres">
      <dgm:prSet presAssocID="{271C86FD-1E71-44F8-B547-A79F2CC56A88}" presName="parTrans" presStyleLbl="sibTrans2D1" presStyleIdx="2" presStyleCnt="4" custAng="16140000" custScaleX="111914" custLinFactNeighborY="5498"/>
      <dgm:spPr>
        <a:prstGeom prst="upDownArrow">
          <a:avLst/>
        </a:prstGeom>
      </dgm:spPr>
      <dgm:t>
        <a:bodyPr/>
        <a:lstStyle/>
        <a:p>
          <a:endParaRPr lang="en-US"/>
        </a:p>
      </dgm:t>
    </dgm:pt>
    <dgm:pt modelId="{95F202BB-996D-4800-9031-3C69FCCC5AB5}" type="pres">
      <dgm:prSet presAssocID="{271C86FD-1E71-44F8-B547-A79F2CC56A88}" presName="connectorText" presStyleLbl="sibTrans2D1" presStyleIdx="2" presStyleCnt="4"/>
      <dgm:spPr/>
      <dgm:t>
        <a:bodyPr/>
        <a:lstStyle/>
        <a:p>
          <a:endParaRPr lang="en-US"/>
        </a:p>
      </dgm:t>
    </dgm:pt>
    <dgm:pt modelId="{9D0C6DC9-7FE8-4782-87FC-C68CBFCA5F1A}" type="pres">
      <dgm:prSet presAssocID="{C289D2E2-E85D-4F86-91D2-7E5F872D8167}" presName="node" presStyleLbl="node1" presStyleIdx="2" presStyleCnt="4" custScaleX="168250" custScaleY="105157" custRadScaleRad="100028" custRadScaleInc="3005">
        <dgm:presLayoutVars>
          <dgm:bulletEnabled val="1"/>
        </dgm:presLayoutVars>
      </dgm:prSet>
      <dgm:spPr/>
      <dgm:t>
        <a:bodyPr/>
        <a:lstStyle/>
        <a:p>
          <a:endParaRPr lang="en-US"/>
        </a:p>
      </dgm:t>
    </dgm:pt>
    <dgm:pt modelId="{CB5CAD64-22C3-4968-8404-9B812196AC31}" type="pres">
      <dgm:prSet presAssocID="{53E8CB5B-ED31-46F8-9D16-AC1C94842E24}" presName="parTrans" presStyleLbl="sibTrans2D1" presStyleIdx="3" presStyleCnt="4" custScaleX="150352"/>
      <dgm:spPr/>
      <dgm:t>
        <a:bodyPr/>
        <a:lstStyle/>
        <a:p>
          <a:endParaRPr lang="en-US"/>
        </a:p>
      </dgm:t>
    </dgm:pt>
    <dgm:pt modelId="{B4072F72-A425-41E6-A15B-4387D1D1EDAC}" type="pres">
      <dgm:prSet presAssocID="{53E8CB5B-ED31-46F8-9D16-AC1C94842E24}" presName="connectorText" presStyleLbl="sibTrans2D1" presStyleIdx="3" presStyleCnt="4"/>
      <dgm:spPr/>
      <dgm:t>
        <a:bodyPr/>
        <a:lstStyle/>
        <a:p>
          <a:endParaRPr lang="en-US"/>
        </a:p>
      </dgm:t>
    </dgm:pt>
    <dgm:pt modelId="{7B1656EA-992F-47B4-A63D-3CEEAAC315AB}" type="pres">
      <dgm:prSet presAssocID="{B9E9D52D-7E2B-4E15-8E7D-49775E521A71}" presName="node" presStyleLbl="node1" presStyleIdx="3" presStyleCnt="4" custScaleX="168250" custScaleY="105157" custRadScaleRad="148346" custRadScaleInc="2767">
        <dgm:presLayoutVars>
          <dgm:bulletEnabled val="1"/>
        </dgm:presLayoutVars>
      </dgm:prSet>
      <dgm:spPr/>
      <dgm:t>
        <a:bodyPr/>
        <a:lstStyle/>
        <a:p>
          <a:endParaRPr lang="en-US"/>
        </a:p>
      </dgm:t>
    </dgm:pt>
  </dgm:ptLst>
  <dgm:cxnLst>
    <dgm:cxn modelId="{F970FA98-D270-4E6C-94E2-DA5503F38F02}" srcId="{9BFF50AE-1A11-4F04-8F03-679161F39978}" destId="{CFACD356-F9E9-4D0D-9CD0-2E981AE4FEBF}" srcOrd="0" destOrd="0" parTransId="{8CB08889-3EB2-4C10-AA10-069C5B6922E5}" sibTransId="{626C67B0-0276-492E-AF6B-BC5A51FE4107}"/>
    <dgm:cxn modelId="{929F846D-FF68-48B1-8288-688692691841}" type="presOf" srcId="{271C86FD-1E71-44F8-B547-A79F2CC56A88}" destId="{966ECC79-6389-4EEA-93AC-1E9A4CEFB34D}" srcOrd="0" destOrd="0" presId="urn:microsoft.com/office/officeart/2005/8/layout/radial5"/>
    <dgm:cxn modelId="{73E907B3-AB81-43A3-AE35-DB4A6082D46C}" type="presOf" srcId="{3E3D9D69-469B-4C82-9FBD-C6A6F0F584D3}" destId="{C21386E4-09CD-4CBE-88E5-C28A5DFE5F65}" srcOrd="0" destOrd="0" presId="urn:microsoft.com/office/officeart/2005/8/layout/radial5"/>
    <dgm:cxn modelId="{EA762FA8-EEF0-4043-827F-EE68F73DAAB9}" type="presOf" srcId="{72FAD2CF-8B9B-4547-B953-1DA3123F582A}" destId="{2DF60F51-CE41-4E68-8F03-44F21E9A8D46}" srcOrd="1" destOrd="0" presId="urn:microsoft.com/office/officeart/2005/8/layout/radial5"/>
    <dgm:cxn modelId="{B84591FC-C704-4840-8857-71E5E7E6CDC3}" srcId="{CFACD356-F9E9-4D0D-9CD0-2E981AE4FEBF}" destId="{C289D2E2-E85D-4F86-91D2-7E5F872D8167}" srcOrd="2" destOrd="0" parTransId="{271C86FD-1E71-44F8-B547-A79F2CC56A88}" sibTransId="{ED7D5055-2C4C-4C1A-A8D7-6CF6A24B926B}"/>
    <dgm:cxn modelId="{91DE6941-02C4-41C7-8ED5-FE79F3C9FE3E}" type="presOf" srcId="{72FAD2CF-8B9B-4547-B953-1DA3123F582A}" destId="{655457B6-D7F4-4B13-A757-70755B0B3050}" srcOrd="0" destOrd="0" presId="urn:microsoft.com/office/officeart/2005/8/layout/radial5"/>
    <dgm:cxn modelId="{E2BCE847-D8E1-446A-9269-CC8B2D4307A7}" type="presOf" srcId="{9BFF50AE-1A11-4F04-8F03-679161F39978}" destId="{80248685-2E1D-4899-8E73-0D2E48D89651}" srcOrd="0" destOrd="0" presId="urn:microsoft.com/office/officeart/2005/8/layout/radial5"/>
    <dgm:cxn modelId="{A0527BE1-E1B5-447E-9CC7-E210260789B6}" type="presOf" srcId="{8B288314-E33C-492F-B3C1-373E2514C023}" destId="{43E1A0B0-BA24-4E88-A761-AA149EDA0455}" srcOrd="0" destOrd="0" presId="urn:microsoft.com/office/officeart/2005/8/layout/radial5"/>
    <dgm:cxn modelId="{74081867-3C69-46BD-9BDB-0D8ED0199C90}" srcId="{CFACD356-F9E9-4D0D-9CD0-2E981AE4FEBF}" destId="{8B288314-E33C-492F-B3C1-373E2514C023}" srcOrd="0" destOrd="0" parTransId="{147038D2-BEB0-4B63-A840-C3F71BAA1107}" sibTransId="{568330CB-05B2-4B49-9BDB-8BE09AD3BDFA}"/>
    <dgm:cxn modelId="{2A4A0CD9-8B2B-42CA-94F1-1E3EA2DD29E2}" type="presOf" srcId="{147038D2-BEB0-4B63-A840-C3F71BAA1107}" destId="{96877A35-3880-42AB-ADE6-FD41FB14270F}" srcOrd="1" destOrd="0" presId="urn:microsoft.com/office/officeart/2005/8/layout/radial5"/>
    <dgm:cxn modelId="{ADD53135-0106-44EE-81C9-E1100565F050}" type="presOf" srcId="{CFACD356-F9E9-4D0D-9CD0-2E981AE4FEBF}" destId="{DC86DC8C-5675-4A19-BA10-F086939E99E1}" srcOrd="0" destOrd="0" presId="urn:microsoft.com/office/officeart/2005/8/layout/radial5"/>
    <dgm:cxn modelId="{13290038-AC0E-45A1-93C5-04A85D574E90}" type="presOf" srcId="{147038D2-BEB0-4B63-A840-C3F71BAA1107}" destId="{0C69D14B-CA7D-4589-AAA9-4FC4D86CAAB8}" srcOrd="0" destOrd="0" presId="urn:microsoft.com/office/officeart/2005/8/layout/radial5"/>
    <dgm:cxn modelId="{A4A8ECEB-2A88-46B6-A863-BE23FF9FBA41}" type="presOf" srcId="{B9E9D52D-7E2B-4E15-8E7D-49775E521A71}" destId="{7B1656EA-992F-47B4-A63D-3CEEAAC315AB}" srcOrd="0" destOrd="0" presId="urn:microsoft.com/office/officeart/2005/8/layout/radial5"/>
    <dgm:cxn modelId="{B6085046-C97C-4C74-94E4-5902037087DF}" type="presOf" srcId="{271C86FD-1E71-44F8-B547-A79F2CC56A88}" destId="{95F202BB-996D-4800-9031-3C69FCCC5AB5}" srcOrd="1" destOrd="0" presId="urn:microsoft.com/office/officeart/2005/8/layout/radial5"/>
    <dgm:cxn modelId="{71C347D7-5F70-44A3-9E0F-2A037F6576D6}" type="presOf" srcId="{C289D2E2-E85D-4F86-91D2-7E5F872D8167}" destId="{9D0C6DC9-7FE8-4782-87FC-C68CBFCA5F1A}" srcOrd="0" destOrd="0" presId="urn:microsoft.com/office/officeart/2005/8/layout/radial5"/>
    <dgm:cxn modelId="{5F6CEDC1-1C02-4A56-B5CC-4E72B1F8A9D9}" type="presOf" srcId="{53E8CB5B-ED31-46F8-9D16-AC1C94842E24}" destId="{CB5CAD64-22C3-4968-8404-9B812196AC31}" srcOrd="0" destOrd="0" presId="urn:microsoft.com/office/officeart/2005/8/layout/radial5"/>
    <dgm:cxn modelId="{78BA2418-187F-4601-AE51-C0947A8C551B}" type="presOf" srcId="{53E8CB5B-ED31-46F8-9D16-AC1C94842E24}" destId="{B4072F72-A425-41E6-A15B-4387D1D1EDAC}" srcOrd="1" destOrd="0" presId="urn:microsoft.com/office/officeart/2005/8/layout/radial5"/>
    <dgm:cxn modelId="{D6843F92-C0DB-4796-ACDF-E559088EAAF8}" srcId="{CFACD356-F9E9-4D0D-9CD0-2E981AE4FEBF}" destId="{B9E9D52D-7E2B-4E15-8E7D-49775E521A71}" srcOrd="3" destOrd="0" parTransId="{53E8CB5B-ED31-46F8-9D16-AC1C94842E24}" sibTransId="{40700E2E-BF8C-4D18-A7CB-2DA6EC9136D4}"/>
    <dgm:cxn modelId="{C19FDC38-08F6-45F2-B41D-4291AF1C3D35}" srcId="{CFACD356-F9E9-4D0D-9CD0-2E981AE4FEBF}" destId="{3E3D9D69-469B-4C82-9FBD-C6A6F0F584D3}" srcOrd="1" destOrd="0" parTransId="{72FAD2CF-8B9B-4547-B953-1DA3123F582A}" sibTransId="{C689E96C-000B-4B5A-990E-725B10015EFD}"/>
    <dgm:cxn modelId="{B5C981BE-9B7A-4E82-B4E8-398BA8B8F1E5}" type="presParOf" srcId="{80248685-2E1D-4899-8E73-0D2E48D89651}" destId="{DC86DC8C-5675-4A19-BA10-F086939E99E1}" srcOrd="0" destOrd="0" presId="urn:microsoft.com/office/officeart/2005/8/layout/radial5"/>
    <dgm:cxn modelId="{089F9FB8-43B9-4A52-B112-1728707987F9}" type="presParOf" srcId="{80248685-2E1D-4899-8E73-0D2E48D89651}" destId="{0C69D14B-CA7D-4589-AAA9-4FC4D86CAAB8}" srcOrd="1" destOrd="0" presId="urn:microsoft.com/office/officeart/2005/8/layout/radial5"/>
    <dgm:cxn modelId="{DD274C84-FC7C-481B-B34B-7FAA47138B1D}" type="presParOf" srcId="{0C69D14B-CA7D-4589-AAA9-4FC4D86CAAB8}" destId="{96877A35-3880-42AB-ADE6-FD41FB14270F}" srcOrd="0" destOrd="0" presId="urn:microsoft.com/office/officeart/2005/8/layout/radial5"/>
    <dgm:cxn modelId="{8C2DDAA2-F0B7-4396-AEAD-2C60932FA011}" type="presParOf" srcId="{80248685-2E1D-4899-8E73-0D2E48D89651}" destId="{43E1A0B0-BA24-4E88-A761-AA149EDA0455}" srcOrd="2" destOrd="0" presId="urn:microsoft.com/office/officeart/2005/8/layout/radial5"/>
    <dgm:cxn modelId="{00B465F6-781F-4915-BA37-908BD06A85C6}" type="presParOf" srcId="{80248685-2E1D-4899-8E73-0D2E48D89651}" destId="{655457B6-D7F4-4B13-A757-70755B0B3050}" srcOrd="3" destOrd="0" presId="urn:microsoft.com/office/officeart/2005/8/layout/radial5"/>
    <dgm:cxn modelId="{2A4EFB2F-257F-4646-BC2B-9B14352B9069}" type="presParOf" srcId="{655457B6-D7F4-4B13-A757-70755B0B3050}" destId="{2DF60F51-CE41-4E68-8F03-44F21E9A8D46}" srcOrd="0" destOrd="0" presId="urn:microsoft.com/office/officeart/2005/8/layout/radial5"/>
    <dgm:cxn modelId="{C5D8BBD1-F31C-4122-9190-4002571CA9E6}" type="presParOf" srcId="{80248685-2E1D-4899-8E73-0D2E48D89651}" destId="{C21386E4-09CD-4CBE-88E5-C28A5DFE5F65}" srcOrd="4" destOrd="0" presId="urn:microsoft.com/office/officeart/2005/8/layout/radial5"/>
    <dgm:cxn modelId="{CDE36C4E-16D3-4DEF-8B8C-141BFF1CA29C}" type="presParOf" srcId="{80248685-2E1D-4899-8E73-0D2E48D89651}" destId="{966ECC79-6389-4EEA-93AC-1E9A4CEFB34D}" srcOrd="5" destOrd="0" presId="urn:microsoft.com/office/officeart/2005/8/layout/radial5"/>
    <dgm:cxn modelId="{F52403F2-E2BA-4843-88E2-F90E5B4347AA}" type="presParOf" srcId="{966ECC79-6389-4EEA-93AC-1E9A4CEFB34D}" destId="{95F202BB-996D-4800-9031-3C69FCCC5AB5}" srcOrd="0" destOrd="0" presId="urn:microsoft.com/office/officeart/2005/8/layout/radial5"/>
    <dgm:cxn modelId="{DED5A020-FB72-4F22-A887-F8AA5A962EBB}" type="presParOf" srcId="{80248685-2E1D-4899-8E73-0D2E48D89651}" destId="{9D0C6DC9-7FE8-4782-87FC-C68CBFCA5F1A}" srcOrd="6" destOrd="0" presId="urn:microsoft.com/office/officeart/2005/8/layout/radial5"/>
    <dgm:cxn modelId="{D5693EA2-F560-4A67-AEA8-0C58EB09B3A4}" type="presParOf" srcId="{80248685-2E1D-4899-8E73-0D2E48D89651}" destId="{CB5CAD64-22C3-4968-8404-9B812196AC31}" srcOrd="7" destOrd="0" presId="urn:microsoft.com/office/officeart/2005/8/layout/radial5"/>
    <dgm:cxn modelId="{8BDDA6A4-A03A-4423-9F25-FFBDA32642B5}" type="presParOf" srcId="{CB5CAD64-22C3-4968-8404-9B812196AC31}" destId="{B4072F72-A425-41E6-A15B-4387D1D1EDAC}" srcOrd="0" destOrd="0" presId="urn:microsoft.com/office/officeart/2005/8/layout/radial5"/>
    <dgm:cxn modelId="{92F57EBD-5894-4CE7-BABF-DCE49200E536}" type="presParOf" srcId="{80248685-2E1D-4899-8E73-0D2E48D89651}" destId="{7B1656EA-992F-47B4-A63D-3CEEAAC315A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A0C7-04A5-4DA9-845B-CF2B88116303}">
      <dsp:nvSpPr>
        <dsp:cNvPr id="0" name=""/>
        <dsp:cNvSpPr/>
      </dsp:nvSpPr>
      <dsp:spPr>
        <a:xfrm>
          <a:off x="11" y="1747"/>
          <a:ext cx="8284179" cy="1050713"/>
        </a:xfrm>
        <a:prstGeom prst="roundRect">
          <a:avLst>
            <a:gd name="adj" fmla="val 10000"/>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smtClean="0">
              <a:effectLst>
                <a:outerShdw blurRad="38100" dist="38100" dir="2700000" algn="tl">
                  <a:srgbClr val="000000">
                    <a:alpha val="43137"/>
                  </a:srgbClr>
                </a:outerShdw>
              </a:effectLst>
            </a:rPr>
            <a:t>Family Engagement Committee (FEC)</a:t>
          </a:r>
          <a:endParaRPr lang="en-US" sz="3500" b="1" kern="1200" dirty="0">
            <a:effectLst>
              <a:outerShdw blurRad="38100" dist="38100" dir="2700000" algn="tl">
                <a:srgbClr val="000000">
                  <a:alpha val="43137"/>
                </a:srgbClr>
              </a:outerShdw>
            </a:effectLst>
          </a:endParaRPr>
        </a:p>
      </dsp:txBody>
      <dsp:txXfrm>
        <a:off x="30785" y="32521"/>
        <a:ext cx="8222631" cy="989165"/>
      </dsp:txXfrm>
    </dsp:sp>
    <dsp:sp modelId="{AD271C0B-320D-479E-BE06-5AD07B5A7C0F}">
      <dsp:nvSpPr>
        <dsp:cNvPr id="0" name=""/>
        <dsp:cNvSpPr/>
      </dsp:nvSpPr>
      <dsp:spPr>
        <a:xfrm>
          <a:off x="423709" y="1199276"/>
          <a:ext cx="1050713" cy="105071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FBB8E-83F7-4EFD-867F-68D40CAB91B9}">
      <dsp:nvSpPr>
        <dsp:cNvPr id="0" name=""/>
        <dsp:cNvSpPr/>
      </dsp:nvSpPr>
      <dsp:spPr>
        <a:xfrm>
          <a:off x="1510167" y="1241589"/>
          <a:ext cx="6377611" cy="1050713"/>
        </a:xfrm>
        <a:prstGeom prst="roundRect">
          <a:avLst>
            <a:gd name="adj" fmla="val 1667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effectLst>
                <a:outerShdw blurRad="38100" dist="38100" dir="2700000" algn="tl">
                  <a:srgbClr val="000000">
                    <a:alpha val="43137"/>
                  </a:srgbClr>
                </a:outerShdw>
              </a:effectLst>
            </a:rPr>
            <a:t>Co-Develop and Co-Host World Café</a:t>
          </a:r>
          <a:endParaRPr lang="en-US" sz="2600" b="1" kern="1200" dirty="0">
            <a:effectLst>
              <a:outerShdw blurRad="38100" dist="38100" dir="2700000" algn="tl">
                <a:srgbClr val="000000">
                  <a:alpha val="43137"/>
                </a:srgbClr>
              </a:outerShdw>
            </a:effectLst>
          </a:endParaRPr>
        </a:p>
      </dsp:txBody>
      <dsp:txXfrm>
        <a:off x="1561468" y="1292890"/>
        <a:ext cx="6275009" cy="948111"/>
      </dsp:txXfrm>
    </dsp:sp>
    <dsp:sp modelId="{BEEB81DC-F561-44F4-8702-8EF3EF54233B}">
      <dsp:nvSpPr>
        <dsp:cNvPr id="0" name=""/>
        <dsp:cNvSpPr/>
      </dsp:nvSpPr>
      <dsp:spPr>
        <a:xfrm>
          <a:off x="396411" y="2418388"/>
          <a:ext cx="1050713" cy="105071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FB6B1-B0CD-4866-AE3D-168BA2078DA8}">
      <dsp:nvSpPr>
        <dsp:cNvPr id="0" name=""/>
        <dsp:cNvSpPr/>
      </dsp:nvSpPr>
      <dsp:spPr>
        <a:xfrm>
          <a:off x="1510167" y="2418388"/>
          <a:ext cx="6377611" cy="1050713"/>
        </a:xfrm>
        <a:prstGeom prst="roundRect">
          <a:avLst>
            <a:gd name="adj" fmla="val 16670"/>
          </a:avLst>
        </a:prstGeom>
        <a:solidFill>
          <a:schemeClr val="accent3">
            <a:shade val="50000"/>
            <a:hueOff val="378652"/>
            <a:satOff val="-33915"/>
            <a:lumOff val="35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b="1" kern="1200" dirty="0" smtClean="0">
              <a:effectLst>
                <a:outerShdw blurRad="38100" dist="38100" dir="2700000" algn="tl">
                  <a:srgbClr val="000000">
                    <a:alpha val="43137"/>
                  </a:srgbClr>
                </a:outerShdw>
              </a:effectLst>
            </a:rPr>
            <a:t>Participate in a World Café</a:t>
          </a:r>
          <a:endParaRPr lang="en-US" sz="2600" b="1" kern="1200" dirty="0">
            <a:effectLst>
              <a:outerShdw blurRad="38100" dist="38100" dir="2700000" algn="tl">
                <a:srgbClr val="000000">
                  <a:alpha val="43137"/>
                </a:srgbClr>
              </a:outerShdw>
            </a:effectLst>
          </a:endParaRPr>
        </a:p>
      </dsp:txBody>
      <dsp:txXfrm>
        <a:off x="1561468" y="2469689"/>
        <a:ext cx="6275009" cy="948111"/>
      </dsp:txXfrm>
    </dsp:sp>
    <dsp:sp modelId="{99FB5748-05F0-46E8-92ED-942C237B3C26}">
      <dsp:nvSpPr>
        <dsp:cNvPr id="0" name=""/>
        <dsp:cNvSpPr/>
      </dsp:nvSpPr>
      <dsp:spPr>
        <a:xfrm>
          <a:off x="396411" y="3595187"/>
          <a:ext cx="1050713" cy="105071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1A34F-6E3E-48B3-ACA3-44DA60DC158C}">
      <dsp:nvSpPr>
        <dsp:cNvPr id="0" name=""/>
        <dsp:cNvSpPr/>
      </dsp:nvSpPr>
      <dsp:spPr>
        <a:xfrm>
          <a:off x="1510167" y="3595187"/>
          <a:ext cx="6377611" cy="1050713"/>
        </a:xfrm>
        <a:prstGeom prst="roundRect">
          <a:avLst>
            <a:gd name="adj" fmla="val 16670"/>
          </a:avLst>
        </a:prstGeom>
        <a:solidFill>
          <a:schemeClr val="accent3">
            <a:shade val="50000"/>
            <a:hueOff val="378652"/>
            <a:satOff val="-33915"/>
            <a:lumOff val="35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b="1" kern="1200" dirty="0" smtClean="0">
              <a:effectLst>
                <a:outerShdw blurRad="38100" dist="38100" dir="2700000" algn="tl">
                  <a:srgbClr val="000000">
                    <a:alpha val="43137"/>
                  </a:srgbClr>
                </a:outerShdw>
              </a:effectLst>
            </a:rPr>
            <a:t>Share Family Experiences</a:t>
          </a:r>
          <a:endParaRPr lang="en-US" sz="2600" b="1" kern="1200" dirty="0">
            <a:effectLst>
              <a:outerShdw blurRad="38100" dist="38100" dir="2700000" algn="tl">
                <a:srgbClr val="000000">
                  <a:alpha val="43137"/>
                </a:srgbClr>
              </a:outerShdw>
            </a:effectLst>
          </a:endParaRPr>
        </a:p>
      </dsp:txBody>
      <dsp:txXfrm>
        <a:off x="1561468" y="3646488"/>
        <a:ext cx="6275009" cy="94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252C9-E54F-4E2E-BC7C-EC67732F9C3B}">
      <dsp:nvSpPr>
        <dsp:cNvPr id="0" name=""/>
        <dsp:cNvSpPr/>
      </dsp:nvSpPr>
      <dsp:spPr>
        <a:xfrm>
          <a:off x="-6536746" y="-999705"/>
          <a:ext cx="7780259" cy="7780259"/>
        </a:xfrm>
        <a:prstGeom prst="blockArc">
          <a:avLst>
            <a:gd name="adj1" fmla="val 18900000"/>
            <a:gd name="adj2" fmla="val 2700000"/>
            <a:gd name="adj3" fmla="val 27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31391E-ACC6-40A7-B672-3ADC9CD97724}">
      <dsp:nvSpPr>
        <dsp:cNvPr id="0" name=""/>
        <dsp:cNvSpPr/>
      </dsp:nvSpPr>
      <dsp:spPr>
        <a:xfrm>
          <a:off x="462831" y="304419"/>
          <a:ext cx="8047486" cy="6086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82" tIns="48260" rIns="48260" bIns="48260" numCol="1" spcCol="1270" anchor="ctr" anchorCtr="0">
          <a:noAutofit/>
        </a:bodyPr>
        <a:lstStyle/>
        <a:p>
          <a:pPr lvl="0" algn="l" defTabSz="844550">
            <a:lnSpc>
              <a:spcPct val="90000"/>
            </a:lnSpc>
            <a:spcBef>
              <a:spcPct val="0"/>
            </a:spcBef>
            <a:spcAft>
              <a:spcPct val="35000"/>
            </a:spcAft>
          </a:pPr>
          <a:r>
            <a:rPr lang="en-US" sz="1900" b="1" kern="1200" baseline="0" dirty="0" smtClean="0"/>
            <a:t>Frame in a way that allows families to choose how much to share</a:t>
          </a:r>
          <a:endParaRPr lang="en-US" sz="1900" kern="1200" dirty="0"/>
        </a:p>
      </dsp:txBody>
      <dsp:txXfrm>
        <a:off x="462831" y="304419"/>
        <a:ext cx="8047486" cy="608607"/>
      </dsp:txXfrm>
    </dsp:sp>
    <dsp:sp modelId="{98784182-AB7D-4CA4-8EFE-C42503B37EB7}">
      <dsp:nvSpPr>
        <dsp:cNvPr id="0" name=""/>
        <dsp:cNvSpPr/>
      </dsp:nvSpPr>
      <dsp:spPr>
        <a:xfrm>
          <a:off x="82451" y="228343"/>
          <a:ext cx="760759" cy="76075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ABE6A-A02A-4E0E-A482-823558060F94}">
      <dsp:nvSpPr>
        <dsp:cNvPr id="0" name=""/>
        <dsp:cNvSpPr/>
      </dsp:nvSpPr>
      <dsp:spPr>
        <a:xfrm>
          <a:off x="963453" y="1217215"/>
          <a:ext cx="7546864" cy="608607"/>
        </a:xfrm>
        <a:prstGeom prst="rect">
          <a:avLst/>
        </a:prstGeom>
        <a:solidFill>
          <a:schemeClr val="accent4">
            <a:hueOff val="1391612"/>
            <a:satOff val="-268"/>
            <a:lumOff val="-5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82" tIns="48260" rIns="48260" bIns="48260" numCol="1" spcCol="1270" anchor="ctr" anchorCtr="0">
          <a:noAutofit/>
        </a:bodyPr>
        <a:lstStyle/>
        <a:p>
          <a:pPr lvl="0" algn="l" defTabSz="844550">
            <a:lnSpc>
              <a:spcPct val="90000"/>
            </a:lnSpc>
            <a:spcBef>
              <a:spcPct val="0"/>
            </a:spcBef>
            <a:spcAft>
              <a:spcPct val="35000"/>
            </a:spcAft>
          </a:pPr>
          <a:r>
            <a:rPr lang="en-US" sz="1900" b="1" kern="1200" baseline="0" dirty="0" smtClean="0"/>
            <a:t>Explain DSS terminology and acronyms </a:t>
          </a:r>
          <a:endParaRPr lang="en-US" sz="1900" kern="1200" dirty="0"/>
        </a:p>
      </dsp:txBody>
      <dsp:txXfrm>
        <a:off x="963453" y="1217215"/>
        <a:ext cx="7546864" cy="608607"/>
      </dsp:txXfrm>
    </dsp:sp>
    <dsp:sp modelId="{059E3150-527C-465C-A947-F350EC5ABE7E}">
      <dsp:nvSpPr>
        <dsp:cNvPr id="0" name=""/>
        <dsp:cNvSpPr/>
      </dsp:nvSpPr>
      <dsp:spPr>
        <a:xfrm>
          <a:off x="583073" y="1141139"/>
          <a:ext cx="760759" cy="760759"/>
        </a:xfrm>
        <a:prstGeom prst="ellipse">
          <a:avLst/>
        </a:prstGeom>
        <a:solidFill>
          <a:schemeClr val="lt1">
            <a:hueOff val="0"/>
            <a:satOff val="0"/>
            <a:lumOff val="0"/>
            <a:alphaOff val="0"/>
          </a:schemeClr>
        </a:solidFill>
        <a:ln w="12700" cap="flat" cmpd="sng" algn="ctr">
          <a:solidFill>
            <a:schemeClr val="accent4">
              <a:hueOff val="1391612"/>
              <a:satOff val="-268"/>
              <a:lumOff val="-5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F5E3F-7222-4835-87AE-E5E22539EB37}">
      <dsp:nvSpPr>
        <dsp:cNvPr id="0" name=""/>
        <dsp:cNvSpPr/>
      </dsp:nvSpPr>
      <dsp:spPr>
        <a:xfrm>
          <a:off x="1192374" y="2130011"/>
          <a:ext cx="7317943" cy="608607"/>
        </a:xfrm>
        <a:prstGeom prst="rect">
          <a:avLst/>
        </a:prstGeom>
        <a:solidFill>
          <a:schemeClr val="accent4">
            <a:hueOff val="2783224"/>
            <a:satOff val="-536"/>
            <a:lumOff val="-1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82" tIns="48260" rIns="48260" bIns="48260" numCol="1" spcCol="1270" anchor="ctr" anchorCtr="0">
          <a:noAutofit/>
        </a:bodyPr>
        <a:lstStyle/>
        <a:p>
          <a:pPr lvl="0" algn="l" defTabSz="844550">
            <a:lnSpc>
              <a:spcPct val="90000"/>
            </a:lnSpc>
            <a:spcBef>
              <a:spcPct val="0"/>
            </a:spcBef>
            <a:spcAft>
              <a:spcPct val="35000"/>
            </a:spcAft>
          </a:pPr>
          <a:r>
            <a:rPr lang="en-US" sz="1900" b="1" kern="1200" baseline="0" dirty="0" smtClean="0"/>
            <a:t>Ensure questions do not include built-in assumptions </a:t>
          </a:r>
        </a:p>
      </dsp:txBody>
      <dsp:txXfrm>
        <a:off x="1192374" y="2130011"/>
        <a:ext cx="7317943" cy="608607"/>
      </dsp:txXfrm>
    </dsp:sp>
    <dsp:sp modelId="{A85AEFDD-8291-4D57-8ECC-7630B6DABDBF}">
      <dsp:nvSpPr>
        <dsp:cNvPr id="0" name=""/>
        <dsp:cNvSpPr/>
      </dsp:nvSpPr>
      <dsp:spPr>
        <a:xfrm>
          <a:off x="811994" y="2053935"/>
          <a:ext cx="760759" cy="760759"/>
        </a:xfrm>
        <a:prstGeom prst="ellipse">
          <a:avLst/>
        </a:prstGeom>
        <a:solidFill>
          <a:schemeClr val="lt1">
            <a:hueOff val="0"/>
            <a:satOff val="0"/>
            <a:lumOff val="0"/>
            <a:alphaOff val="0"/>
          </a:schemeClr>
        </a:solidFill>
        <a:ln w="12700" cap="flat" cmpd="sng" algn="ctr">
          <a:solidFill>
            <a:schemeClr val="accent4">
              <a:hueOff val="2783224"/>
              <a:satOff val="-536"/>
              <a:lumOff val="-11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BE811-F774-435D-878D-B8EC13F4521C}">
      <dsp:nvSpPr>
        <dsp:cNvPr id="0" name=""/>
        <dsp:cNvSpPr/>
      </dsp:nvSpPr>
      <dsp:spPr>
        <a:xfrm>
          <a:off x="1192374" y="3067279"/>
          <a:ext cx="7317943" cy="608607"/>
        </a:xfrm>
        <a:prstGeom prst="rect">
          <a:avLst/>
        </a:prstGeom>
        <a:solidFill>
          <a:schemeClr val="accent4">
            <a:hueOff val="4174837"/>
            <a:satOff val="-803"/>
            <a:lumOff val="-1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82" tIns="48260" rIns="48260" bIns="48260" numCol="1" spcCol="1270" anchor="ctr" anchorCtr="0">
          <a:noAutofit/>
        </a:bodyPr>
        <a:lstStyle/>
        <a:p>
          <a:pPr lvl="0" algn="l" defTabSz="844550">
            <a:lnSpc>
              <a:spcPct val="90000"/>
            </a:lnSpc>
            <a:spcBef>
              <a:spcPct val="0"/>
            </a:spcBef>
            <a:spcAft>
              <a:spcPct val="35000"/>
            </a:spcAft>
          </a:pPr>
          <a:r>
            <a:rPr lang="en-US" sz="1900" b="1" kern="1200" baseline="0" dirty="0" smtClean="0"/>
            <a:t>Use open ended questions</a:t>
          </a:r>
        </a:p>
      </dsp:txBody>
      <dsp:txXfrm>
        <a:off x="1192374" y="3067279"/>
        <a:ext cx="7317943" cy="608607"/>
      </dsp:txXfrm>
    </dsp:sp>
    <dsp:sp modelId="{DF969308-F766-489B-845E-87639B118041}">
      <dsp:nvSpPr>
        <dsp:cNvPr id="0" name=""/>
        <dsp:cNvSpPr/>
      </dsp:nvSpPr>
      <dsp:spPr>
        <a:xfrm>
          <a:off x="811994" y="2966153"/>
          <a:ext cx="760759" cy="760759"/>
        </a:xfrm>
        <a:prstGeom prst="ellipse">
          <a:avLst/>
        </a:prstGeom>
        <a:solidFill>
          <a:schemeClr val="lt1">
            <a:hueOff val="0"/>
            <a:satOff val="0"/>
            <a:lumOff val="0"/>
            <a:alphaOff val="0"/>
          </a:schemeClr>
        </a:solidFill>
        <a:ln w="12700" cap="flat" cmpd="sng" algn="ctr">
          <a:solidFill>
            <a:schemeClr val="accent4">
              <a:hueOff val="4174837"/>
              <a:satOff val="-803"/>
              <a:lumOff val="-17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A7569-98E2-4B14-BCC9-86F77DD51417}">
      <dsp:nvSpPr>
        <dsp:cNvPr id="0" name=""/>
        <dsp:cNvSpPr/>
      </dsp:nvSpPr>
      <dsp:spPr>
        <a:xfrm>
          <a:off x="963453" y="3955024"/>
          <a:ext cx="7546864" cy="608607"/>
        </a:xfrm>
        <a:prstGeom prst="rect">
          <a:avLst/>
        </a:prstGeom>
        <a:solidFill>
          <a:schemeClr val="accent4">
            <a:hueOff val="5566449"/>
            <a:satOff val="-1071"/>
            <a:lumOff val="-2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82" tIns="48260" rIns="48260" bIns="48260" numCol="1" spcCol="1270" anchor="ctr" anchorCtr="0">
          <a:noAutofit/>
        </a:bodyPr>
        <a:lstStyle/>
        <a:p>
          <a:pPr lvl="0" algn="l" defTabSz="844550">
            <a:lnSpc>
              <a:spcPct val="90000"/>
            </a:lnSpc>
            <a:spcBef>
              <a:spcPct val="0"/>
            </a:spcBef>
            <a:spcAft>
              <a:spcPct val="35000"/>
            </a:spcAft>
          </a:pPr>
          <a:r>
            <a:rPr lang="en-US" sz="1900" b="1" kern="1200" baseline="0" dirty="0" smtClean="0"/>
            <a:t>Explore what worked</a:t>
          </a:r>
        </a:p>
      </dsp:txBody>
      <dsp:txXfrm>
        <a:off x="963453" y="3955024"/>
        <a:ext cx="7546864" cy="608607"/>
      </dsp:txXfrm>
    </dsp:sp>
    <dsp:sp modelId="{1A1A5C4E-24E0-44D9-9AB7-BE9AE751AD22}">
      <dsp:nvSpPr>
        <dsp:cNvPr id="0" name=""/>
        <dsp:cNvSpPr/>
      </dsp:nvSpPr>
      <dsp:spPr>
        <a:xfrm>
          <a:off x="583073" y="3878949"/>
          <a:ext cx="760759" cy="760759"/>
        </a:xfrm>
        <a:prstGeom prst="ellipse">
          <a:avLst/>
        </a:prstGeom>
        <a:solidFill>
          <a:schemeClr val="lt1">
            <a:hueOff val="0"/>
            <a:satOff val="0"/>
            <a:lumOff val="0"/>
            <a:alphaOff val="0"/>
          </a:schemeClr>
        </a:solidFill>
        <a:ln w="12700" cap="flat" cmpd="sng" algn="ctr">
          <a:solidFill>
            <a:schemeClr val="accent4">
              <a:hueOff val="5566449"/>
              <a:satOff val="-1071"/>
              <a:lumOff val="-23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4452D-6CA4-4062-98D6-CE538F3197F4}">
      <dsp:nvSpPr>
        <dsp:cNvPr id="0" name=""/>
        <dsp:cNvSpPr/>
      </dsp:nvSpPr>
      <dsp:spPr>
        <a:xfrm>
          <a:off x="462831" y="4867820"/>
          <a:ext cx="8047486" cy="608607"/>
        </a:xfrm>
        <a:prstGeom prst="rect">
          <a:avLst/>
        </a:prstGeom>
        <a:solidFill>
          <a:schemeClr val="accent4">
            <a:hueOff val="6958061"/>
            <a:satOff val="-1339"/>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82" tIns="48260" rIns="48260" bIns="48260" numCol="1" spcCol="1270" anchor="ctr" anchorCtr="0">
          <a:noAutofit/>
        </a:bodyPr>
        <a:lstStyle/>
        <a:p>
          <a:pPr lvl="0" algn="l" defTabSz="844550">
            <a:lnSpc>
              <a:spcPct val="90000"/>
            </a:lnSpc>
            <a:spcBef>
              <a:spcPct val="0"/>
            </a:spcBef>
            <a:spcAft>
              <a:spcPct val="35000"/>
            </a:spcAft>
          </a:pPr>
          <a:r>
            <a:rPr lang="en-US" sz="1900" b="1" kern="1200" baseline="0" dirty="0" smtClean="0"/>
            <a:t>Ask how experiences could have been better</a:t>
          </a:r>
        </a:p>
      </dsp:txBody>
      <dsp:txXfrm>
        <a:off x="462831" y="4867820"/>
        <a:ext cx="8047486" cy="608607"/>
      </dsp:txXfrm>
    </dsp:sp>
    <dsp:sp modelId="{2947234E-2A1D-4CF2-9D7A-FF18903641E5}">
      <dsp:nvSpPr>
        <dsp:cNvPr id="0" name=""/>
        <dsp:cNvSpPr/>
      </dsp:nvSpPr>
      <dsp:spPr>
        <a:xfrm>
          <a:off x="82451" y="4791744"/>
          <a:ext cx="760759" cy="760759"/>
        </a:xfrm>
        <a:prstGeom prst="ellipse">
          <a:avLst/>
        </a:prstGeom>
        <a:solidFill>
          <a:schemeClr val="lt1">
            <a:hueOff val="0"/>
            <a:satOff val="0"/>
            <a:lumOff val="0"/>
            <a:alphaOff val="0"/>
          </a:schemeClr>
        </a:solidFill>
        <a:ln w="12700" cap="flat" cmpd="sng" algn="ctr">
          <a:solidFill>
            <a:schemeClr val="accent4">
              <a:hueOff val="6958061"/>
              <a:satOff val="-1339"/>
              <a:lumOff val="-2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6DC8C-5675-4A19-BA10-F086939E99E1}">
      <dsp:nvSpPr>
        <dsp:cNvPr id="0" name=""/>
        <dsp:cNvSpPr/>
      </dsp:nvSpPr>
      <dsp:spPr>
        <a:xfrm>
          <a:off x="3093397" y="1886711"/>
          <a:ext cx="2311278" cy="144428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World Café </a:t>
          </a:r>
          <a:endParaRPr lang="en-US" sz="2000" b="1" kern="1200" dirty="0">
            <a:effectLst>
              <a:outerShdw blurRad="38100" dist="38100" dir="2700000" algn="tl">
                <a:srgbClr val="000000">
                  <a:alpha val="43137"/>
                </a:srgbClr>
              </a:outerShdw>
            </a:effectLst>
          </a:endParaRPr>
        </a:p>
      </dsp:txBody>
      <dsp:txXfrm>
        <a:off x="3431876" y="2098221"/>
        <a:ext cx="1634320" cy="1021264"/>
      </dsp:txXfrm>
    </dsp:sp>
    <dsp:sp modelId="{0C69D14B-CA7D-4589-AAA9-4FC4D86CAAB8}">
      <dsp:nvSpPr>
        <dsp:cNvPr id="0" name=""/>
        <dsp:cNvSpPr/>
      </dsp:nvSpPr>
      <dsp:spPr>
        <a:xfrm rot="10799986">
          <a:off x="4112918" y="1404109"/>
          <a:ext cx="272228" cy="466974"/>
        </a:xfrm>
        <a:prstGeom prst="upDown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4194586" y="1497504"/>
        <a:ext cx="190560" cy="280184"/>
      </dsp:txXfrm>
    </dsp:sp>
    <dsp:sp modelId="{43E1A0B0-BA24-4E88-A761-AA149EDA0455}">
      <dsp:nvSpPr>
        <dsp:cNvPr id="0" name=""/>
        <dsp:cNvSpPr/>
      </dsp:nvSpPr>
      <dsp:spPr>
        <a:xfrm>
          <a:off x="831060" y="-382"/>
          <a:ext cx="6835935" cy="13734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Family Engagement Committee</a:t>
          </a:r>
          <a:endParaRPr lang="en-US" sz="3200" b="1" kern="1200" dirty="0">
            <a:effectLst>
              <a:outerShdw blurRad="38100" dist="38100" dir="2700000" algn="tl">
                <a:srgbClr val="000000">
                  <a:alpha val="43137"/>
                </a:srgbClr>
              </a:outerShdw>
            </a:effectLst>
          </a:endParaRPr>
        </a:p>
      </dsp:txBody>
      <dsp:txXfrm>
        <a:off x="1832160" y="200756"/>
        <a:ext cx="4833735" cy="971179"/>
      </dsp:txXfrm>
    </dsp:sp>
    <dsp:sp modelId="{655457B6-D7F4-4B13-A757-70755B0B3050}">
      <dsp:nvSpPr>
        <dsp:cNvPr id="0" name=""/>
        <dsp:cNvSpPr/>
      </dsp:nvSpPr>
      <dsp:spPr>
        <a:xfrm rot="21516349">
          <a:off x="5572021" y="2338233"/>
          <a:ext cx="405525" cy="466974"/>
        </a:xfrm>
        <a:prstGeom prst="rightArrow">
          <a:avLst>
            <a:gd name="adj1" fmla="val 60000"/>
            <a:gd name="adj2" fmla="val 50000"/>
          </a:avLst>
        </a:prstGeom>
        <a:solidFill>
          <a:schemeClr val="accent3">
            <a:hueOff val="-718333"/>
            <a:satOff val="-5120"/>
            <a:lumOff val="103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572039" y="2433108"/>
        <a:ext cx="283868" cy="280184"/>
      </dsp:txXfrm>
    </dsp:sp>
    <dsp:sp modelId="{C21386E4-09CD-4CBE-88E5-C28A5DFE5F65}">
      <dsp:nvSpPr>
        <dsp:cNvPr id="0" name=""/>
        <dsp:cNvSpPr/>
      </dsp:nvSpPr>
      <dsp:spPr>
        <a:xfrm>
          <a:off x="6167844" y="1810463"/>
          <a:ext cx="2310838" cy="1447141"/>
        </a:xfrm>
        <a:prstGeom prst="ellipse">
          <a:avLst/>
        </a:prstGeom>
        <a:solidFill>
          <a:schemeClr val="accent3">
            <a:hueOff val="-718333"/>
            <a:satOff val="-5120"/>
            <a:lumOff val="10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Lunch and Learn</a:t>
          </a:r>
          <a:endParaRPr lang="en-US" sz="2000" b="1" kern="1200" dirty="0">
            <a:effectLst>
              <a:outerShdw blurRad="38100" dist="38100" dir="2700000" algn="tl">
                <a:srgbClr val="000000">
                  <a:alpha val="43137"/>
                </a:srgbClr>
              </a:outerShdw>
            </a:effectLst>
          </a:endParaRPr>
        </a:p>
      </dsp:txBody>
      <dsp:txXfrm>
        <a:off x="6506258" y="2022392"/>
        <a:ext cx="1634010" cy="1023283"/>
      </dsp:txXfrm>
    </dsp:sp>
    <dsp:sp modelId="{966ECC79-6389-4EEA-93AC-1E9A4CEFB34D}">
      <dsp:nvSpPr>
        <dsp:cNvPr id="0" name=""/>
        <dsp:cNvSpPr/>
      </dsp:nvSpPr>
      <dsp:spPr>
        <a:xfrm rot="21540019">
          <a:off x="4111011" y="3348893"/>
          <a:ext cx="276038" cy="466974"/>
        </a:xfrm>
        <a:prstGeom prst="upDownArrow">
          <a:avLst/>
        </a:prstGeom>
        <a:solidFill>
          <a:schemeClr val="accent3">
            <a:hueOff val="-1436665"/>
            <a:satOff val="-10241"/>
            <a:lumOff val="20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4111017" y="3443010"/>
        <a:ext cx="193227" cy="280184"/>
      </dsp:txXfrm>
    </dsp:sp>
    <dsp:sp modelId="{9D0C6DC9-7FE8-4782-87FC-C68CBFCA5F1A}">
      <dsp:nvSpPr>
        <dsp:cNvPr id="0" name=""/>
        <dsp:cNvSpPr/>
      </dsp:nvSpPr>
      <dsp:spPr>
        <a:xfrm>
          <a:off x="3093605" y="3796378"/>
          <a:ext cx="2310838" cy="1444284"/>
        </a:xfrm>
        <a:prstGeom prst="ellipse">
          <a:avLst/>
        </a:prstGeom>
        <a:solidFill>
          <a:schemeClr val="accent3">
            <a:hueOff val="-1436665"/>
            <a:satOff val="-10241"/>
            <a:lumOff val="20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Family Engagement</a:t>
          </a:r>
          <a:endParaRPr lang="en-US" sz="2000" b="1" kern="1200" dirty="0">
            <a:effectLst>
              <a:outerShdw blurRad="38100" dist="38100" dir="2700000" algn="tl">
                <a:srgbClr val="000000">
                  <a:alpha val="43137"/>
                </a:srgbClr>
              </a:outerShdw>
            </a:effectLst>
          </a:endParaRPr>
        </a:p>
      </dsp:txBody>
      <dsp:txXfrm>
        <a:off x="3432019" y="4007888"/>
        <a:ext cx="1634010" cy="1021264"/>
      </dsp:txXfrm>
    </dsp:sp>
    <dsp:sp modelId="{CB5CAD64-22C3-4968-8404-9B812196AC31}">
      <dsp:nvSpPr>
        <dsp:cNvPr id="0" name=""/>
        <dsp:cNvSpPr/>
      </dsp:nvSpPr>
      <dsp:spPr>
        <a:xfrm rot="10891641">
          <a:off x="2655343" y="2338154"/>
          <a:ext cx="396153" cy="466974"/>
        </a:xfrm>
        <a:prstGeom prst="rightArrow">
          <a:avLst>
            <a:gd name="adj1" fmla="val 60000"/>
            <a:gd name="adj2" fmla="val 50000"/>
          </a:avLst>
        </a:prstGeom>
        <a:solidFill>
          <a:schemeClr val="accent3">
            <a:hueOff val="-2154998"/>
            <a:satOff val="-15361"/>
            <a:lumOff val="3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774168" y="2433133"/>
        <a:ext cx="277307" cy="280184"/>
      </dsp:txXfrm>
    </dsp:sp>
    <dsp:sp modelId="{7B1656EA-992F-47B4-A63D-3CEEAAC315AB}">
      <dsp:nvSpPr>
        <dsp:cNvPr id="0" name=""/>
        <dsp:cNvSpPr/>
      </dsp:nvSpPr>
      <dsp:spPr>
        <a:xfrm>
          <a:off x="287695" y="1811895"/>
          <a:ext cx="2310838" cy="1444284"/>
        </a:xfrm>
        <a:prstGeom prst="ellipse">
          <a:avLst/>
        </a:prstGeom>
        <a:solidFill>
          <a:schemeClr val="accent3">
            <a:hueOff val="-2154998"/>
            <a:satOff val="-15361"/>
            <a:lumOff val="3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effectLst>
                <a:outerShdw blurRad="38100" dist="38100" dir="2700000" algn="tl">
                  <a:srgbClr val="000000">
                    <a:alpha val="43137"/>
                  </a:srgbClr>
                </a:outerShdw>
              </a:effectLst>
            </a:rPr>
            <a:t>Work</a:t>
          </a:r>
        </a:p>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Groups</a:t>
          </a:r>
          <a:endParaRPr lang="en-US" sz="2000" b="1" kern="1200" dirty="0">
            <a:effectLst>
              <a:outerShdw blurRad="38100" dist="38100" dir="2700000" algn="tl">
                <a:srgbClr val="000000">
                  <a:alpha val="43137"/>
                </a:srgbClr>
              </a:outerShdw>
            </a:effectLst>
          </a:endParaRPr>
        </a:p>
      </dsp:txBody>
      <dsp:txXfrm>
        <a:off x="626109" y="2023405"/>
        <a:ext cx="1634010" cy="102126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52" tIns="48327" rIns="96652" bIns="48327"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52" tIns="48327" rIns="96652" bIns="48327" rtlCol="0"/>
          <a:lstStyle>
            <a:lvl1pPr algn="r">
              <a:defRPr sz="1300"/>
            </a:lvl1pPr>
          </a:lstStyle>
          <a:p>
            <a:fld id="{D6B07BCD-D7C7-43D2-8CB7-205592795DF4}" type="datetimeFigureOut">
              <a:rPr lang="en-US" smtClean="0"/>
              <a:t>7/22/2019</a:t>
            </a:fld>
            <a:endParaRPr lang="en-US" dirty="0"/>
          </a:p>
        </p:txBody>
      </p:sp>
      <p:sp>
        <p:nvSpPr>
          <p:cNvPr id="4" name="Footer Placeholder 3"/>
          <p:cNvSpPr>
            <a:spLocks noGrp="1"/>
          </p:cNvSpPr>
          <p:nvPr>
            <p:ph type="ftr" sz="quarter" idx="2"/>
          </p:nvPr>
        </p:nvSpPr>
        <p:spPr>
          <a:xfrm>
            <a:off x="1" y="9119475"/>
            <a:ext cx="3169920" cy="481726"/>
          </a:xfrm>
          <a:prstGeom prst="rect">
            <a:avLst/>
          </a:prstGeom>
        </p:spPr>
        <p:txBody>
          <a:bodyPr vert="horz" lIns="96652" tIns="48327" rIns="96652" bIns="4832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2" tIns="48327" rIns="96652" bIns="48327" rtlCol="0" anchor="b"/>
          <a:lstStyle>
            <a:lvl1pPr algn="r">
              <a:defRPr sz="1300"/>
            </a:lvl1pPr>
          </a:lstStyle>
          <a:p>
            <a:fld id="{25C54C07-CA10-42D1-A1F3-482A58E85E1E}" type="slidenum">
              <a:rPr lang="en-US" smtClean="0"/>
              <a:t>‹#›</a:t>
            </a:fld>
            <a:endParaRPr lang="en-US" dirty="0"/>
          </a:p>
        </p:txBody>
      </p:sp>
    </p:spTree>
    <p:extLst>
      <p:ext uri="{BB962C8B-B14F-4D97-AF65-F5344CB8AC3E}">
        <p14:creationId xmlns:p14="http://schemas.microsoft.com/office/powerpoint/2010/main" val="332021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52" tIns="48327" rIns="96652" bIns="48327"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2" tIns="48327" rIns="96652" bIns="48327" rtlCol="0"/>
          <a:lstStyle>
            <a:lvl1pPr algn="r">
              <a:defRPr sz="1300"/>
            </a:lvl1pPr>
          </a:lstStyle>
          <a:p>
            <a:fld id="{3C07942E-C079-48C7-90D5-1429632E5862}" type="datetimeFigureOut">
              <a:rPr lang="en-US" smtClean="0"/>
              <a:t>7/22/2019</a:t>
            </a:fld>
            <a:endParaRPr lang="en-US" dirty="0"/>
          </a:p>
        </p:txBody>
      </p:sp>
      <p:sp>
        <p:nvSpPr>
          <p:cNvPr id="4" name="Slide Image Placeholder 3"/>
          <p:cNvSpPr>
            <a:spLocks noGrp="1" noRot="1" noChangeAspect="1"/>
          </p:cNvSpPr>
          <p:nvPr>
            <p:ph type="sldImg" idx="2"/>
          </p:nvPr>
        </p:nvSpPr>
        <p:spPr>
          <a:xfrm>
            <a:off x="1473200" y="481013"/>
            <a:ext cx="4319588" cy="3240087"/>
          </a:xfrm>
          <a:prstGeom prst="rect">
            <a:avLst/>
          </a:prstGeom>
          <a:noFill/>
          <a:ln w="12700">
            <a:solidFill>
              <a:prstClr val="black"/>
            </a:solidFill>
          </a:ln>
        </p:spPr>
        <p:txBody>
          <a:bodyPr vert="horz" lIns="96652" tIns="48327" rIns="96652" bIns="48327" rtlCol="0" anchor="ctr"/>
          <a:lstStyle/>
          <a:p>
            <a:endParaRPr lang="en-US" dirty="0"/>
          </a:p>
        </p:txBody>
      </p:sp>
      <p:sp>
        <p:nvSpPr>
          <p:cNvPr id="5" name="Notes Placeholder 4"/>
          <p:cNvSpPr>
            <a:spLocks noGrp="1"/>
          </p:cNvSpPr>
          <p:nvPr>
            <p:ph type="body" sz="quarter" idx="3"/>
          </p:nvPr>
        </p:nvSpPr>
        <p:spPr>
          <a:xfrm>
            <a:off x="706929" y="4788251"/>
            <a:ext cx="5852160" cy="4572086"/>
          </a:xfrm>
          <a:prstGeom prst="rect">
            <a:avLst/>
          </a:prstGeom>
        </p:spPr>
        <p:txBody>
          <a:bodyPr vert="horz" lIns="96652" tIns="48327" rIns="96652" bIns="48327"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5"/>
            <a:ext cx="3169920" cy="481726"/>
          </a:xfrm>
          <a:prstGeom prst="rect">
            <a:avLst/>
          </a:prstGeom>
        </p:spPr>
        <p:txBody>
          <a:bodyPr vert="horz" lIns="96652" tIns="48327" rIns="96652" bIns="483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2" tIns="48327" rIns="96652" bIns="48327" rtlCol="0" anchor="b"/>
          <a:lstStyle>
            <a:lvl1pPr algn="r">
              <a:defRPr sz="1300"/>
            </a:lvl1pPr>
          </a:lstStyle>
          <a:p>
            <a:fld id="{BE3CB60E-ACAA-4307-8AD1-1B75BFF0AAFE}" type="slidenum">
              <a:rPr lang="en-US" smtClean="0"/>
              <a:t>‹#›</a:t>
            </a:fld>
            <a:endParaRPr lang="en-US" dirty="0"/>
          </a:p>
        </p:txBody>
      </p:sp>
    </p:spTree>
    <p:extLst>
      <p:ext uri="{BB962C8B-B14F-4D97-AF65-F5344CB8AC3E}">
        <p14:creationId xmlns:p14="http://schemas.microsoft.com/office/powerpoint/2010/main" val="234127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Case_Western_Reserve_Universit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n.wikipedia.org/wiki/Organizational_behavi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dirty="0" smtClean="0"/>
              <a:t>Approx. Time: 2 minutes</a:t>
            </a:r>
          </a:p>
          <a:p>
            <a:endParaRPr lang="en-US" b="1" dirty="0" smtClean="0"/>
          </a:p>
          <a:p>
            <a:r>
              <a:rPr lang="en-US" b="1" dirty="0" smtClean="0"/>
              <a:t>Mission</a:t>
            </a:r>
            <a:r>
              <a:rPr lang="en-US" dirty="0" smtClean="0"/>
              <a:t>: Share information with county</a:t>
            </a:r>
            <a:r>
              <a:rPr lang="en-US" baseline="0" dirty="0" smtClean="0"/>
              <a:t> staff, modeling family/agency partnership, to inspire counties to want to collaborate with families on a systemic level, and give them the tools to do so. </a:t>
            </a:r>
          </a:p>
          <a:p>
            <a:endParaRPr lang="en-US" dirty="0" smtClean="0"/>
          </a:p>
          <a:p>
            <a:r>
              <a:rPr lang="en-US" dirty="0" smtClean="0"/>
              <a:t>Handouts:</a:t>
            </a:r>
          </a:p>
          <a:p>
            <a:pPr marL="241631" indent="-241631">
              <a:buFont typeface="+mj-lt"/>
              <a:buAutoNum type="arabicPeriod"/>
            </a:pPr>
            <a:r>
              <a:rPr lang="en-US" dirty="0" smtClean="0"/>
              <a:t>Model Graphic</a:t>
            </a:r>
          </a:p>
          <a:p>
            <a:pPr marL="241631" marR="0" lvl="0" indent="-241631"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FEC/CWFAC Handout</a:t>
            </a:r>
          </a:p>
          <a:p>
            <a:pPr marL="241631" marR="0" lvl="0" indent="-241631"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World Café Handout</a:t>
            </a:r>
          </a:p>
          <a:p>
            <a:pPr marL="241631" indent="-241631">
              <a:buFont typeface="+mj-lt"/>
              <a:buAutoNum type="arabicPeriod"/>
            </a:pPr>
            <a:r>
              <a:rPr lang="en-US" dirty="0" smtClean="0"/>
              <a:t>Questions </a:t>
            </a:r>
            <a:r>
              <a:rPr lang="en-US" dirty="0" smtClean="0"/>
              <a:t>That Engage Families - Activity </a:t>
            </a:r>
            <a:r>
              <a:rPr lang="en-US" dirty="0" smtClean="0"/>
              <a:t>Sheet</a:t>
            </a:r>
            <a:endParaRPr lang="en-US" dirty="0" smtClean="0"/>
          </a:p>
          <a:p>
            <a:pPr marL="241631" indent="-241631">
              <a:buFont typeface="+mj-lt"/>
              <a:buAutoNum type="arabicPeriod"/>
            </a:pPr>
            <a:r>
              <a:rPr lang="en-US" dirty="0" smtClean="0"/>
              <a:t>Questions </a:t>
            </a:r>
            <a:r>
              <a:rPr lang="en-US" dirty="0" smtClean="0"/>
              <a:t>That Engage Families  - Tip Sheet</a:t>
            </a:r>
          </a:p>
          <a:p>
            <a:pPr marL="241631" marR="0" lvl="0" indent="-24163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Interest Form</a:t>
            </a:r>
            <a:r>
              <a:rPr lang="en-US" dirty="0" smtClean="0"/>
              <a:t>/Invitation to September</a:t>
            </a:r>
            <a:r>
              <a:rPr lang="en-US" baseline="0" dirty="0" smtClean="0"/>
              <a:t> Lunch and Learn </a:t>
            </a:r>
          </a:p>
          <a:p>
            <a:endParaRPr lang="en-US" b="1" dirty="0" smtClean="0"/>
          </a:p>
          <a:p>
            <a:endParaRPr lang="en-US" b="1" dirty="0" smtClean="0"/>
          </a:p>
          <a:p>
            <a:r>
              <a:rPr lang="en-US" b="1" dirty="0" smtClean="0"/>
              <a:t>DEBORAH</a:t>
            </a:r>
            <a:endParaRPr lang="en-US" b="1" dirty="0"/>
          </a:p>
          <a:p>
            <a:endParaRPr lang="en-US" dirty="0"/>
          </a:p>
          <a:p>
            <a:r>
              <a:rPr lang="en-US" dirty="0" smtClean="0"/>
              <a:t>Welcome! </a:t>
            </a:r>
            <a:r>
              <a:rPr lang="en-US" dirty="0"/>
              <a:t>We are excited you have joined us here today to learn more about the North Carolina Family Leadership Model and one of the key activities to support family engagement which is a Parent </a:t>
            </a:r>
            <a:r>
              <a:rPr lang="en-US" dirty="0" smtClean="0"/>
              <a:t>Café. </a:t>
            </a:r>
            <a:r>
              <a:rPr lang="en-US" dirty="0"/>
              <a:t>This 90 minute presentation will include hearing from state and county partners, university partners, and most importantly </a:t>
            </a:r>
            <a:r>
              <a:rPr lang="en-US" dirty="0" smtClean="0"/>
              <a:t>two </a:t>
            </a:r>
            <a:r>
              <a:rPr lang="en-US" dirty="0"/>
              <a:t>of our Family Partners. Let me introduce everyone. </a:t>
            </a:r>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a:t>
            </a:fld>
            <a:endParaRPr lang="en-US" dirty="0">
              <a:solidFill>
                <a:prstClr val="black"/>
              </a:solidFill>
              <a:latin typeface="Calibri"/>
            </a:endParaRPr>
          </a:p>
        </p:txBody>
      </p:sp>
    </p:spTree>
    <p:extLst>
      <p:ext uri="{BB962C8B-B14F-4D97-AF65-F5344CB8AC3E}">
        <p14:creationId xmlns:p14="http://schemas.microsoft.com/office/powerpoint/2010/main" val="147213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4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TEKA</a:t>
            </a:r>
          </a:p>
          <a:p>
            <a:endParaRPr lang="en-US" dirty="0" smtClean="0"/>
          </a:p>
          <a:p>
            <a:r>
              <a:rPr lang="en-US" dirty="0" smtClean="0"/>
              <a:t>The first design principle is CONTEXT.  </a:t>
            </a:r>
          </a:p>
          <a:p>
            <a:r>
              <a:rPr lang="en-US" dirty="0" smtClean="0"/>
              <a:t>Many times Café events are used to support networking, education and to build supportive communities.</a:t>
            </a:r>
          </a:p>
          <a:p>
            <a:r>
              <a:rPr lang="en-US" dirty="0" smtClean="0"/>
              <a:t>DSS is using café events to get real time feedback about how they are doing- specifically, how they are engaging families who are required to work with DSS to address safety, well-being and permanency issues.  For many families, coming back to talk to DSS may feel threatening or be undesirable.  The CONTEXT for DSS cafes must take into account the possible adversarial nature of bringing families to the table to reflect on their experiences with DSS.</a:t>
            </a:r>
          </a:p>
          <a:p>
            <a:endParaRPr lang="en-US" dirty="0" smtClean="0"/>
          </a:p>
          <a:p>
            <a:r>
              <a:rPr lang="en-US" dirty="0" smtClean="0"/>
              <a:t>This is a really important consideration and requires DSS to be honest about the general perception of their agency with families in the community.  In most cases, DSS is not experienced as a positive resource for families despite the fact that DSS can be a partner in helping families access resources that benefit their well-being and safety needs.  The context for at least the first few café events may include some mistrust and skepticism on both sides (families and agency).</a:t>
            </a:r>
          </a:p>
          <a:p>
            <a:endParaRPr lang="en-US" dirty="0" smtClean="0"/>
          </a:p>
          <a:p>
            <a:r>
              <a:rPr lang="en-US" dirty="0" smtClean="0"/>
              <a:t>The final consideration regarding context is a readiness to share and hear information that is personal, emotional and sometimes critical.  This does not mean that cafes are a set up for conflict but it does mean that there needs to be some sensitivity to the nature of the sharing.  This context is why some of the other design principles need careful attention before hosting a Family Partner café.  </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10</a:t>
            </a:fld>
            <a:endParaRPr lang="en-US" dirty="0">
              <a:solidFill>
                <a:prstClr val="black"/>
              </a:solidFill>
              <a:latin typeface="Calibri"/>
            </a:endParaRPr>
          </a:p>
        </p:txBody>
      </p:sp>
    </p:spTree>
    <p:extLst>
      <p:ext uri="{BB962C8B-B14F-4D97-AF65-F5344CB8AC3E}">
        <p14:creationId xmlns:p14="http://schemas.microsoft.com/office/powerpoint/2010/main" val="26792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66522" rtl="0" eaLnBrk="1" fontAlgn="auto" latinLnBrk="0" hangingPunct="1">
              <a:lnSpc>
                <a:spcPct val="100000"/>
              </a:lnSpc>
              <a:spcBef>
                <a:spcPts val="0"/>
              </a:spcBef>
              <a:spcAft>
                <a:spcPts val="0"/>
              </a:spcAft>
              <a:buClrTx/>
              <a:buSzTx/>
              <a:buFontTx/>
              <a:buNone/>
              <a:tabLst/>
              <a:defRPr/>
            </a:pPr>
            <a:r>
              <a:rPr lang="en-US" b="1" dirty="0" smtClean="0"/>
              <a:t>Approx. Time: 4 minutes</a:t>
            </a:r>
          </a:p>
          <a:p>
            <a:pPr defTabSz="966522">
              <a:defRPr/>
            </a:pPr>
            <a:endParaRPr lang="en-US" b="1" dirty="0" smtClean="0"/>
          </a:p>
          <a:p>
            <a:pPr defTabSz="966522">
              <a:defRPr/>
            </a:pPr>
            <a:r>
              <a:rPr lang="en-US" b="1" dirty="0" smtClean="0"/>
              <a:t>THERESSA </a:t>
            </a:r>
          </a:p>
          <a:p>
            <a:endParaRPr lang="en-US" b="1" i="1" dirty="0" smtClean="0">
              <a:solidFill>
                <a:srgbClr val="FF0000"/>
              </a:solidFill>
            </a:endParaRPr>
          </a:p>
          <a:p>
            <a:r>
              <a:rPr lang="en-US" dirty="0" smtClean="0">
                <a:solidFill>
                  <a:srgbClr val="FF0000"/>
                </a:solidFill>
              </a:rPr>
              <a:t>We know that the overall design of the model is intended to make families/community members feel more comfortable and welcome.  Because the CONTEXT for re-engaging with DSS often creates possible trauma triggers it is important for DSS to do what they can to make interacting with DSS this time around a more positive experience.  </a:t>
            </a:r>
          </a:p>
          <a:p>
            <a:endParaRPr lang="en-US" dirty="0" smtClean="0">
              <a:solidFill>
                <a:srgbClr val="FF0000"/>
              </a:solidFill>
            </a:endParaRPr>
          </a:p>
          <a:p>
            <a:r>
              <a:rPr lang="en-US" dirty="0" smtClean="0">
                <a:solidFill>
                  <a:srgbClr val="FF0000"/>
                </a:solidFill>
              </a:rPr>
              <a:t>Here are some of the suggestions Family Partners have to support making the café a hospitable space for families who are planning to attend.</a:t>
            </a:r>
          </a:p>
          <a:p>
            <a:r>
              <a:rPr lang="en-US" dirty="0" smtClean="0">
                <a:solidFill>
                  <a:srgbClr val="FF0000"/>
                </a:solidFill>
              </a:rPr>
              <a:t>(review points on the slide)</a:t>
            </a:r>
          </a:p>
          <a:p>
            <a:endParaRPr lang="en-US" dirty="0" smtClean="0">
              <a:solidFill>
                <a:srgbClr val="FF0000"/>
              </a:solidFill>
            </a:endParaRPr>
          </a:p>
          <a:p>
            <a:r>
              <a:rPr lang="en-US" dirty="0" smtClean="0">
                <a:solidFill>
                  <a:srgbClr val="FF0000"/>
                </a:solidFill>
              </a:rPr>
              <a:t>Here are some of the specific things we did in Richmond County to support this design principle.</a:t>
            </a:r>
          </a:p>
          <a:p>
            <a:endParaRPr lang="en-US" dirty="0" smtClean="0">
              <a:solidFill>
                <a:srgbClr val="FF0000"/>
              </a:solidFill>
            </a:endParaRPr>
          </a:p>
          <a:p>
            <a:pPr marL="241631" indent="-241631">
              <a:buAutoNum type="arabicParenR"/>
            </a:pPr>
            <a:r>
              <a:rPr lang="en-US" dirty="0" smtClean="0">
                <a:solidFill>
                  <a:srgbClr val="FF0000"/>
                </a:solidFill>
              </a:rPr>
              <a:t>Café theme on invitations to families and set up of the room</a:t>
            </a:r>
          </a:p>
          <a:p>
            <a:pPr marL="241631" indent="-241631">
              <a:buAutoNum type="arabicParenR"/>
            </a:pPr>
            <a:r>
              <a:rPr lang="en-US" dirty="0" smtClean="0">
                <a:solidFill>
                  <a:srgbClr val="FF0000"/>
                </a:solidFill>
              </a:rPr>
              <a:t>Food worked with café theme and was provided to families and their children</a:t>
            </a:r>
          </a:p>
          <a:p>
            <a:pPr marL="241631" indent="-241631">
              <a:buAutoNum type="arabicParenR"/>
            </a:pPr>
            <a:r>
              <a:rPr lang="en-US" dirty="0" smtClean="0">
                <a:solidFill>
                  <a:srgbClr val="FF0000"/>
                </a:solidFill>
              </a:rPr>
              <a:t>Younger children provided child care by Head Start partners; older youth participate in “pizza and post it” with LINKS coordinator</a:t>
            </a:r>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11</a:t>
            </a:fld>
            <a:endParaRPr lang="en-US" dirty="0">
              <a:solidFill>
                <a:prstClr val="black"/>
              </a:solidFill>
              <a:latin typeface="Calibri"/>
            </a:endParaRPr>
          </a:p>
        </p:txBody>
      </p:sp>
    </p:spTree>
    <p:extLst>
      <p:ext uri="{BB962C8B-B14F-4D97-AF65-F5344CB8AC3E}">
        <p14:creationId xmlns:p14="http://schemas.microsoft.com/office/powerpoint/2010/main" val="350793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66522" rtl="0" eaLnBrk="1" fontAlgn="auto" latinLnBrk="0" hangingPunct="1">
              <a:lnSpc>
                <a:spcPct val="100000"/>
              </a:lnSpc>
              <a:spcBef>
                <a:spcPts val="0"/>
              </a:spcBef>
              <a:spcAft>
                <a:spcPts val="0"/>
              </a:spcAft>
              <a:buClrTx/>
              <a:buSzTx/>
              <a:buFontTx/>
              <a:buNone/>
              <a:tabLst/>
              <a:defRPr/>
            </a:pPr>
            <a:r>
              <a:rPr lang="en-US" b="1" dirty="0" smtClean="0"/>
              <a:t>Approx. Time: 5 minutes</a:t>
            </a:r>
          </a:p>
          <a:p>
            <a:pPr defTabSz="966522">
              <a:defRPr/>
            </a:pPr>
            <a:endParaRPr lang="en-US" b="1" dirty="0" smtClean="0"/>
          </a:p>
          <a:p>
            <a:pPr defTabSz="966522">
              <a:defRPr/>
            </a:pPr>
            <a:r>
              <a:rPr lang="en-US" b="1" dirty="0" smtClean="0"/>
              <a:t>KARA</a:t>
            </a:r>
          </a:p>
          <a:p>
            <a:endParaRPr lang="en-US" dirty="0" smtClean="0"/>
          </a:p>
          <a:p>
            <a:r>
              <a:rPr lang="en-US" dirty="0" smtClean="0"/>
              <a:t>The questions are the most important consideration.  They must be developed so they are relevant, accessible to families and allow families to share only as much of their stories as they are comfortable sharing.</a:t>
            </a:r>
          </a:p>
          <a:p>
            <a:endParaRPr lang="en-US" dirty="0" smtClean="0"/>
          </a:p>
          <a:p>
            <a:r>
              <a:rPr lang="en-US" dirty="0" smtClean="0"/>
              <a:t>Here is some general guidance from families about how to think about the concept of “questions that matter”</a:t>
            </a:r>
          </a:p>
          <a:p>
            <a:r>
              <a:rPr lang="en-US" b="1" dirty="0" smtClean="0"/>
              <a:t>Theme:</a:t>
            </a:r>
          </a:p>
          <a:p>
            <a:r>
              <a:rPr lang="en-US" dirty="0" smtClean="0"/>
              <a:t>Each café event should focus on a theme or a general area of practice.  To date, most have focused on “family engagement” as a theme which allows for exploring the various stages of case involvement at DSS.  The general conversation about “family engagement” is helpful because it does not require a specific type of case involvement in order to inform the conversation.  </a:t>
            </a:r>
          </a:p>
          <a:p>
            <a:r>
              <a:rPr lang="en-US" dirty="0" smtClean="0"/>
              <a:t>One county (Richmond) wanted to focus their café on specific practices (CFTs and Shared Parenting).  To do this more specific discussion, it was important to either recruit participants who would have had experiences with either of these practices OR to stage the questions with a very brief explanation of what the practice is intended to achieve with families so that participants could reflect from a “what if this were my family” lens. </a:t>
            </a:r>
          </a:p>
          <a:p>
            <a:endParaRPr lang="en-US" dirty="0" smtClean="0"/>
          </a:p>
          <a:p>
            <a:pPr defTabSz="966522">
              <a:defRPr/>
            </a:pPr>
            <a:r>
              <a:rPr lang="en-US" b="1" dirty="0" smtClean="0"/>
              <a:t>Appreciative inquiry</a:t>
            </a:r>
            <a:r>
              <a:rPr lang="en-US" dirty="0" smtClean="0"/>
              <a:t> (AI) is a model for analysis, decision-making and the creation of strategic change, particularly within companies and other organizations. It was developed at </a:t>
            </a:r>
            <a:r>
              <a:rPr lang="en-US" dirty="0" smtClean="0">
                <a:hlinkClick r:id="rId3" tooltip="Case Western Reserve University"/>
              </a:rPr>
              <a:t>Case Western Reserve University</a:t>
            </a:r>
            <a:r>
              <a:rPr lang="en-US" dirty="0" smtClean="0"/>
              <a:t>'s department of </a:t>
            </a:r>
            <a:r>
              <a:rPr lang="en-US" dirty="0" smtClean="0">
                <a:hlinkClick r:id="rId4" tooltip="Organizational behavior"/>
              </a:rPr>
              <a:t>Organizational behavior</a:t>
            </a:r>
            <a:r>
              <a:rPr lang="en-US" dirty="0" smtClean="0"/>
              <a:t>.  AI promotes a strengths based approach to discovery that allows for a visioning of how things “can be”.  Questions for café events that reflect the general principles of AI help inform and shift agency culture towards a desired goal.  </a:t>
            </a:r>
          </a:p>
          <a:p>
            <a:pPr defTabSz="966522">
              <a:defRPr/>
            </a:pPr>
            <a:endParaRPr lang="en-US" dirty="0" smtClean="0"/>
          </a:p>
          <a:p>
            <a:r>
              <a:rPr lang="en-US" b="1" dirty="0" smtClean="0"/>
              <a:t>Responses that reflect personal experience:</a:t>
            </a:r>
          </a:p>
          <a:p>
            <a:r>
              <a:rPr lang="en-US" dirty="0" smtClean="0"/>
              <a:t>See above description for CFT/Shared Parenting café.</a:t>
            </a:r>
          </a:p>
          <a:p>
            <a:r>
              <a:rPr lang="en-US" dirty="0" smtClean="0"/>
              <a:t>Try to develop questions that are open to a broad array of personal experiences.  The more open ended and broad your question, the easier it will be for families to see a way to inform an answer.</a:t>
            </a:r>
          </a:p>
          <a:p>
            <a:endParaRPr lang="en-US" dirty="0" smtClean="0"/>
          </a:p>
          <a:p>
            <a:r>
              <a:rPr lang="en-US" b="1" dirty="0" smtClean="0"/>
              <a:t>Educate through story</a:t>
            </a:r>
          </a:p>
          <a:p>
            <a:pPr defTabSz="966522">
              <a:defRPr/>
            </a:pPr>
            <a:r>
              <a:rPr lang="en-US" dirty="0" smtClean="0"/>
              <a:t>We know that story is a powerful tool for education and change.  Much of what is shared by families in cafes comes through their sharing of their story.  Questions need to create space for families to share their stories but should not be framed in a way that requires self-disclosure that might cause the family distress.  Families stories should be aimed at informing the system and helping families influence practice that works for them.  </a:t>
            </a:r>
          </a:p>
          <a:p>
            <a:endParaRPr lang="en-US" dirty="0" smtClean="0"/>
          </a:p>
          <a:p>
            <a:r>
              <a:rPr lang="en-US" b="1" dirty="0" smtClean="0"/>
              <a:t>Can inform actual change</a:t>
            </a:r>
          </a:p>
          <a:p>
            <a:r>
              <a:rPr lang="en-US" dirty="0" smtClean="0"/>
              <a:t>Everyone who participates in the café is doing so because they are hoping that they can help make a difference.  Creating questions that can actually inform system practice and change is critical.  Asking families about funding wishes if there is no chance that there will actually be more funding is an example of a “wish list” that won’t have legs outside of the café event.  If the desire is to know about resources needs, starting with hearing what was most useful informs how existing resourcing is being used.  A “dream” question can be part of a café but should be accompanied by some feedback on how the “dream” list will be used by the agency to promote change.</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12</a:t>
            </a:fld>
            <a:endParaRPr lang="en-US" dirty="0">
              <a:solidFill>
                <a:prstClr val="black"/>
              </a:solidFill>
              <a:latin typeface="Calibri"/>
            </a:endParaRPr>
          </a:p>
        </p:txBody>
      </p:sp>
    </p:spTree>
    <p:extLst>
      <p:ext uri="{BB962C8B-B14F-4D97-AF65-F5344CB8AC3E}">
        <p14:creationId xmlns:p14="http://schemas.microsoft.com/office/powerpoint/2010/main" val="2524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12 minutes</a:t>
            </a:r>
          </a:p>
          <a:p>
            <a:r>
              <a:rPr lang="en-US" b="1" dirty="0" smtClean="0"/>
              <a:t>KARA </a:t>
            </a:r>
            <a:r>
              <a:rPr lang="en-US" dirty="0" smtClean="0"/>
              <a:t>to set up activity</a:t>
            </a:r>
          </a:p>
          <a:p>
            <a:endParaRPr lang="en-US" dirty="0" smtClean="0"/>
          </a:p>
          <a:p>
            <a:pPr defTabSz="966522"/>
            <a:r>
              <a:rPr lang="en-US" dirty="0" smtClean="0"/>
              <a:t>At your seat, please use the handout and take two minute to brainstorm all the reasons you might want to convene families. Do not move on to the next question, keep listing all of the reasons you can think of… </a:t>
            </a:r>
            <a:r>
              <a:rPr lang="en-US" b="1" dirty="0" smtClean="0"/>
              <a:t>Brainstorm reasons you might convene a café to hear from families served by your program. </a:t>
            </a:r>
          </a:p>
          <a:p>
            <a:r>
              <a:rPr lang="en-US" dirty="0" smtClean="0"/>
              <a:t>[give them two minutes]</a:t>
            </a:r>
          </a:p>
          <a:p>
            <a:endParaRPr lang="en-US" dirty="0" smtClean="0"/>
          </a:p>
          <a:p>
            <a:pPr defTabSz="966522">
              <a:defRPr/>
            </a:pPr>
            <a:r>
              <a:rPr lang="en-US" dirty="0" smtClean="0"/>
              <a:t>Now, </a:t>
            </a:r>
            <a:r>
              <a:rPr lang="en-US" b="1" dirty="0" smtClean="0"/>
              <a:t>Think about the above reasons. What specifically can families inform to help strengthen programming? Identify ONE primary purpose/goal for convening a café. </a:t>
            </a:r>
            <a:r>
              <a:rPr lang="en-US" dirty="0" smtClean="0"/>
              <a:t>[take about minute]</a:t>
            </a:r>
            <a:endParaRPr lang="en-US" b="1" dirty="0" smtClean="0"/>
          </a:p>
          <a:p>
            <a:endParaRPr lang="en-US" dirty="0" smtClean="0"/>
          </a:p>
          <a:p>
            <a:pPr defTabSz="966522">
              <a:defRPr/>
            </a:pPr>
            <a:r>
              <a:rPr lang="en-US" dirty="0" smtClean="0"/>
              <a:t>Next, take four minutes to </a:t>
            </a:r>
            <a:r>
              <a:rPr lang="en-US" b="1" dirty="0" smtClean="0"/>
              <a:t>Consider </a:t>
            </a:r>
            <a:r>
              <a:rPr lang="en-US" dirty="0" smtClean="0"/>
              <a:t>(on your own)</a:t>
            </a:r>
            <a:r>
              <a:rPr lang="en-US" b="1" dirty="0" smtClean="0"/>
              <a:t> the identified purpose and brainstorm some questions that you might ask families. </a:t>
            </a:r>
            <a:r>
              <a:rPr lang="en-US" dirty="0" smtClean="0"/>
              <a:t>[give them four minutes]</a:t>
            </a:r>
            <a:endParaRPr lang="en-US" b="1" dirty="0" smtClean="0"/>
          </a:p>
          <a:p>
            <a:endParaRPr lang="en-US" dirty="0" smtClean="0"/>
          </a:p>
          <a:p>
            <a:pPr defTabSz="966522">
              <a:defRPr/>
            </a:pPr>
            <a:r>
              <a:rPr lang="en-US" dirty="0" smtClean="0"/>
              <a:t>Pair up with someone next to you. If you are with colleagues from your agency, you may want to join with them. </a:t>
            </a:r>
            <a:r>
              <a:rPr lang="en-US" b="1" dirty="0" smtClean="0"/>
              <a:t>Collaborate with others to fine tune questions. Draft up to </a:t>
            </a:r>
            <a:r>
              <a:rPr lang="en-US" b="1" u="sng" dirty="0" smtClean="0"/>
              <a:t>three</a:t>
            </a:r>
            <a:r>
              <a:rPr lang="en-US" b="1" dirty="0" smtClean="0"/>
              <a:t> questions that will allow families to inform programming. </a:t>
            </a:r>
            <a:r>
              <a:rPr lang="en-US" dirty="0" smtClean="0"/>
              <a:t>[give them 5-6 minutes]</a:t>
            </a:r>
            <a:endParaRPr lang="en-US" b="1" dirty="0" smtClean="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13</a:t>
            </a:fld>
            <a:endParaRPr lang="en-US" dirty="0">
              <a:solidFill>
                <a:prstClr val="black"/>
              </a:solidFill>
              <a:latin typeface="Calibri"/>
            </a:endParaRPr>
          </a:p>
        </p:txBody>
      </p:sp>
    </p:spTree>
    <p:extLst>
      <p:ext uri="{BB962C8B-B14F-4D97-AF65-F5344CB8AC3E}">
        <p14:creationId xmlns:p14="http://schemas.microsoft.com/office/powerpoint/2010/main" val="86868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dirty="0" smtClean="0"/>
              <a:t>TEKA/GINA (3 minutes)</a:t>
            </a:r>
          </a:p>
          <a:p>
            <a:r>
              <a:rPr lang="en-US" b="1" dirty="0" smtClean="0"/>
              <a:t>Activity</a:t>
            </a:r>
            <a:r>
              <a:rPr lang="en-US" b="1" baseline="0" dirty="0" smtClean="0"/>
              <a:t> debrief and slide review:</a:t>
            </a:r>
          </a:p>
          <a:p>
            <a:endParaRPr lang="en-US" b="1" dirty="0" smtClean="0"/>
          </a:p>
          <a:p>
            <a:pPr marL="171450" indent="-171450">
              <a:buFont typeface="Arial" panose="020B0604020202020204" pitchFamily="34" charset="0"/>
              <a:buChar char="•"/>
            </a:pPr>
            <a:r>
              <a:rPr lang="en-US" b="1" i="0" dirty="0" smtClean="0"/>
              <a:t>Gina and Teka share key elements that are important in questions that engage families using</a:t>
            </a:r>
            <a:r>
              <a:rPr lang="en-US" b="1" i="0" baseline="0" dirty="0" smtClean="0"/>
              <a:t> this slide as a reference </a:t>
            </a:r>
            <a:r>
              <a:rPr lang="en-US" b="1" i="0" dirty="0" smtClean="0"/>
              <a:t>(listed on the slide)</a:t>
            </a:r>
          </a:p>
          <a:p>
            <a:pPr marL="171450" indent="-171450">
              <a:buFont typeface="Arial" panose="020B0604020202020204" pitchFamily="34" charset="0"/>
              <a:buChar char="•"/>
            </a:pPr>
            <a:r>
              <a:rPr lang="en-US" b="1" i="0" dirty="0" smtClean="0"/>
              <a:t>Ask participants to check their own questions on their worksheets (did your questions fit with this guidance?)-don’t require that they share anything but just ask that they check to see if their questions fit the guidance on the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smtClean="0"/>
              <a:t>If</a:t>
            </a:r>
            <a:r>
              <a:rPr lang="en-US" b="1" i="0" baseline="0" dirty="0" smtClean="0"/>
              <a:t> there is time, ask a few volunteers to share their reason for wanting to do a café event.</a:t>
            </a:r>
            <a:r>
              <a:rPr lang="en-US" b="1" i="0" dirty="0" smtClean="0"/>
              <a:t> </a:t>
            </a:r>
            <a:r>
              <a:rPr lang="en-US" b="0" i="0" dirty="0" smtClean="0"/>
              <a:t>(Worksheet asked participants to list the reasons why they might want to pull families together. What is the primary purpose)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smtClean="0"/>
          </a:p>
          <a:p>
            <a:r>
              <a:rPr lang="en-US" b="1" i="1" dirty="0" smtClean="0"/>
              <a:t>Next slide will</a:t>
            </a:r>
            <a:r>
              <a:rPr lang="en-US" b="1" i="1" baseline="0" dirty="0" smtClean="0"/>
              <a:t> s</a:t>
            </a:r>
            <a:r>
              <a:rPr lang="en-US" b="1" i="1" dirty="0" smtClean="0"/>
              <a:t>hare a few examples of the questions that have been used in the café events as examples of good questions.  Have Teka and Gina talk about why families connected to the questions as written. </a:t>
            </a:r>
          </a:p>
          <a:p>
            <a:endParaRPr lang="en-US" b="1" i="1" dirty="0" smtClean="0"/>
          </a:p>
          <a:p>
            <a:r>
              <a:rPr lang="en-US" dirty="0" smtClean="0"/>
              <a:t>Additional</a:t>
            </a:r>
            <a:r>
              <a:rPr lang="en-US" baseline="0" dirty="0" smtClean="0"/>
              <a:t> information to support Tips on the slide:</a:t>
            </a:r>
            <a:endParaRPr lang="en-US" dirty="0" smtClean="0"/>
          </a:p>
          <a:p>
            <a:pPr marL="181223" indent="-181223">
              <a:buFont typeface="Arial" panose="020B0604020202020204" pitchFamily="34" charset="0"/>
              <a:buChar char="•"/>
            </a:pPr>
            <a:r>
              <a:rPr lang="en-US" dirty="0" smtClean="0"/>
              <a:t>Do not ask questions that require I share more than I am ready to share about my story.  For example, do not ask “tell me about your first interaction with a DSS social worker”  instead ask, “what do you think is important for social workers to know about their first interaction with families.”</a:t>
            </a:r>
          </a:p>
          <a:p>
            <a:pPr marL="181223" indent="-181223">
              <a:buFont typeface="Arial" panose="020B0604020202020204" pitchFamily="34" charset="0"/>
              <a:buChar char="•"/>
            </a:pPr>
            <a:r>
              <a:rPr lang="en-US" dirty="0" smtClean="0"/>
              <a:t>Pay attention for family friendly language (acronyms, DSS specific language that may need explanation)</a:t>
            </a:r>
          </a:p>
          <a:p>
            <a:pPr marL="181223" indent="-181223">
              <a:buFont typeface="Arial" panose="020B0604020202020204" pitchFamily="34" charset="0"/>
              <a:buChar char="•"/>
            </a:pPr>
            <a:r>
              <a:rPr lang="en-US" dirty="0" smtClean="0"/>
              <a:t>No leading questions (don’t include assumptions in your question- for example, do not ask how did your involvement with DSS make you a good parent (implies that you were not a good parent before being involved with DSS)? Instead ask, how did your involvement with DSS help you and your child? )</a:t>
            </a:r>
          </a:p>
          <a:p>
            <a:pPr marL="181223" marR="0" indent="-18122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Open ended questions- don’t set yourself</a:t>
            </a:r>
            <a:r>
              <a:rPr lang="en-US" baseline="0" dirty="0" smtClean="0"/>
              <a:t> up for a one word answer by asking a yes/no question. </a:t>
            </a:r>
            <a:endParaRPr lang="en-US" dirty="0" smtClean="0"/>
          </a:p>
          <a:p>
            <a:pPr marL="181223" indent="-181223">
              <a:buFont typeface="Arial" panose="020B0604020202020204" pitchFamily="34" charset="0"/>
              <a:buChar char="•"/>
            </a:pPr>
            <a:r>
              <a:rPr lang="en-US" dirty="0" smtClean="0"/>
              <a:t>Strengths based- allow to share what is working and how it can be better</a:t>
            </a:r>
          </a:p>
          <a:p>
            <a:endParaRPr lang="en-US" dirty="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14</a:t>
            </a:fld>
            <a:endParaRPr lang="en-US" dirty="0">
              <a:solidFill>
                <a:prstClr val="black"/>
              </a:solidFill>
              <a:latin typeface="Calibri"/>
            </a:endParaRPr>
          </a:p>
        </p:txBody>
      </p:sp>
    </p:spTree>
    <p:extLst>
      <p:ext uri="{BB962C8B-B14F-4D97-AF65-F5344CB8AC3E}">
        <p14:creationId xmlns:p14="http://schemas.microsoft.com/office/powerpoint/2010/main" val="332615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2 minutes</a:t>
            </a:r>
          </a:p>
          <a:p>
            <a:endParaRPr lang="en-US" b="1" dirty="0" smtClean="0"/>
          </a:p>
          <a:p>
            <a:r>
              <a:rPr lang="en-US" b="1" dirty="0" smtClean="0"/>
              <a:t>TEKA </a:t>
            </a:r>
          </a:p>
          <a:p>
            <a:endParaRPr lang="en-US" dirty="0" smtClean="0"/>
          </a:p>
          <a:p>
            <a:r>
              <a:rPr lang="en-US" dirty="0" smtClean="0"/>
              <a:t>You</a:t>
            </a:r>
            <a:r>
              <a:rPr lang="en-US" baseline="0" dirty="0" smtClean="0"/>
              <a:t> will want to limit the questions to three so you have enough time to process the feedback as a large group. </a:t>
            </a:r>
          </a:p>
          <a:p>
            <a:r>
              <a:rPr lang="en-US" baseline="0" dirty="0" smtClean="0"/>
              <a:t>These questions are framed in such a way that will engage families (explores what works, doesn’t require them to share more than they are ready to, and they are open ended). </a:t>
            </a:r>
          </a:p>
          <a:p>
            <a:endParaRPr lang="en-US" baseline="0" dirty="0" smtClean="0"/>
          </a:p>
          <a:p>
            <a:r>
              <a:rPr lang="en-US" baseline="0" dirty="0" smtClean="0"/>
              <a:t>Teka can share why these are types of questions will get better discussions from families at a café event</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15</a:t>
            </a:fld>
            <a:endParaRPr lang="en-US" dirty="0">
              <a:solidFill>
                <a:prstClr val="black"/>
              </a:solidFill>
              <a:latin typeface="Calibri"/>
            </a:endParaRPr>
          </a:p>
        </p:txBody>
      </p:sp>
    </p:spTree>
    <p:extLst>
      <p:ext uri="{BB962C8B-B14F-4D97-AF65-F5344CB8AC3E}">
        <p14:creationId xmlns:p14="http://schemas.microsoft.com/office/powerpoint/2010/main" val="365210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66522" rtl="0" eaLnBrk="1" fontAlgn="auto" latinLnBrk="0" hangingPunct="1">
              <a:lnSpc>
                <a:spcPct val="100000"/>
              </a:lnSpc>
              <a:spcBef>
                <a:spcPts val="0"/>
              </a:spcBef>
              <a:spcAft>
                <a:spcPts val="0"/>
              </a:spcAft>
              <a:buClrTx/>
              <a:buSzTx/>
              <a:buFontTx/>
              <a:buNone/>
              <a:tabLst/>
              <a:defRPr/>
            </a:pPr>
            <a:r>
              <a:rPr lang="en-US" b="1" dirty="0" smtClean="0"/>
              <a:t>Approx. Time: 4minutes</a:t>
            </a:r>
          </a:p>
          <a:p>
            <a:pPr defTabSz="966522">
              <a:defRPr/>
            </a:pPr>
            <a:endParaRPr lang="en-US" b="1" dirty="0" smtClean="0"/>
          </a:p>
          <a:p>
            <a:pPr defTabSz="966522">
              <a:defRPr/>
            </a:pPr>
            <a:r>
              <a:rPr lang="en-US" b="1" dirty="0" smtClean="0"/>
              <a:t>KIM</a:t>
            </a:r>
          </a:p>
          <a:p>
            <a:pPr lvl="0"/>
            <a:endParaRPr lang="en-US" dirty="0" smtClean="0"/>
          </a:p>
          <a:p>
            <a:pPr lvl="0"/>
            <a:r>
              <a:rPr lang="en-US" dirty="0" smtClean="0"/>
              <a:t>Café events are typically meant to bring together people with diverse perspectives so they can learn from each other.</a:t>
            </a:r>
          </a:p>
          <a:p>
            <a:pPr lvl="0"/>
            <a:r>
              <a:rPr lang="en-US" dirty="0" smtClean="0"/>
              <a:t>For our DSS events, there will be families with a wide variety of personal experiences with DSS as well as social workers who are supporting the events who also have diverse experiences</a:t>
            </a:r>
          </a:p>
          <a:p>
            <a:pPr lvl="0"/>
            <a:endParaRPr lang="en-US" b="1" dirty="0" smtClean="0"/>
          </a:p>
          <a:p>
            <a:pPr lvl="0"/>
            <a:r>
              <a:rPr lang="en-US" b="1" dirty="0" smtClean="0"/>
              <a:t>Recruitment strategies</a:t>
            </a:r>
          </a:p>
          <a:p>
            <a:pPr lvl="0"/>
            <a:r>
              <a:rPr lang="en-US" dirty="0" smtClean="0"/>
              <a:t>The goal is to get feedback from family partners who are far enough away from their experience that they can safely share (not create immediate trauma triggers when they talk about their experiences) </a:t>
            </a:r>
          </a:p>
          <a:p>
            <a:pPr lvl="0"/>
            <a:r>
              <a:rPr lang="en-US" dirty="0" smtClean="0"/>
              <a:t>Not looking for family partners who will only say good things but rather who can be honest.  Most families who indicate that their goal in participating is to try to change the system so that other families coming behind them have a better experience are ready to participate</a:t>
            </a:r>
          </a:p>
          <a:p>
            <a:pPr lvl="0"/>
            <a:endParaRPr lang="en-US" dirty="0" smtClean="0"/>
          </a:p>
          <a:p>
            <a:pPr lvl="0"/>
            <a:r>
              <a:rPr lang="en-US" dirty="0" smtClean="0"/>
              <a:t>It is VERY IMPORTANT that when you think about how you are going to recruit families to participate in your café that you allow families to make decisions about their readiness to participate and not the other way around (where DSS decides who they think they want to hear from and does not invite families who may not have the best experiences with DSS).   DSS can consider physical safety considerations when recruiting families but families should be offered enough information in the recruiting and preparation for the café events that THEY can decide if they are ready to participate in a café event.</a:t>
            </a:r>
          </a:p>
          <a:p>
            <a:pPr lvl="0"/>
            <a:endParaRPr lang="en-US" b="1" dirty="0" smtClean="0"/>
          </a:p>
          <a:p>
            <a:pPr lvl="0"/>
            <a:r>
              <a:rPr lang="en-US" b="0" dirty="0" smtClean="0"/>
              <a:t>Be</a:t>
            </a:r>
            <a:r>
              <a:rPr lang="en-US" b="0" baseline="0" dirty="0" smtClean="0"/>
              <a:t> sure to let the family know if there will be people in the room that they know (i.e., will their social worker be in the room?)</a:t>
            </a:r>
          </a:p>
          <a:p>
            <a:pPr lvl="0"/>
            <a:r>
              <a:rPr lang="en-US" b="0" baseline="0" dirty="0" smtClean="0"/>
              <a:t>Be sure to let the family know how the information they share will be used (i.e., given to other staff, their social worker, board members, etc.)</a:t>
            </a:r>
            <a:endParaRPr lang="en-US" b="0" dirty="0" smtClean="0"/>
          </a:p>
          <a:p>
            <a:endParaRPr lang="en-US" dirty="0" smtClean="0"/>
          </a:p>
          <a:p>
            <a:endParaRPr lang="en-US" dirty="0" smtClean="0"/>
          </a:p>
          <a:p>
            <a:r>
              <a:rPr lang="en-US" b="1" dirty="0" smtClean="0"/>
              <a:t>Make Sure Families Are Not Outnumbered</a:t>
            </a:r>
          </a:p>
          <a:p>
            <a:r>
              <a:rPr lang="en-US" dirty="0" smtClean="0"/>
              <a:t>There should be at least two family members at the table so they can offer informal support to each other</a:t>
            </a:r>
          </a:p>
          <a:p>
            <a:r>
              <a:rPr lang="en-US" dirty="0" smtClean="0"/>
              <a:t>Over-recruit families (will likely be fewer families who show up than RSVP’d)</a:t>
            </a:r>
          </a:p>
          <a:p>
            <a:r>
              <a:rPr lang="en-US" dirty="0" smtClean="0"/>
              <a:t>More information and personal outreach is better- this gives families more time to develop a relationship with the process and the host prior to the event. May make them more comfortable attending</a:t>
            </a:r>
          </a:p>
          <a:p>
            <a:r>
              <a:rPr lang="en-US" dirty="0" smtClean="0"/>
              <a:t>Important to make sure that biological families are represented by more than one or two people.  </a:t>
            </a:r>
          </a:p>
          <a:p>
            <a:endParaRPr lang="en-US" dirty="0" smtClean="0"/>
          </a:p>
          <a:p>
            <a:r>
              <a:rPr lang="en-US" b="1" dirty="0" smtClean="0"/>
              <a:t>Facilitator Role:</a:t>
            </a:r>
          </a:p>
          <a:p>
            <a:r>
              <a:rPr lang="en-US" dirty="0" smtClean="0"/>
              <a:t>There should be a designated facilitator at each table whose role it is to encourage and support participation by everyone at the table</a:t>
            </a:r>
          </a:p>
          <a:p>
            <a:r>
              <a:rPr lang="en-US" dirty="0" smtClean="0"/>
              <a:t>Facilitators need to make sure that they support participant sharing (only use personal stories if needed to engage participants).  </a:t>
            </a:r>
          </a:p>
          <a:p>
            <a:endParaRPr lang="en-US" b="1" dirty="0" smtClean="0"/>
          </a:p>
          <a:p>
            <a:r>
              <a:rPr lang="en-US" b="1" dirty="0" smtClean="0"/>
              <a:t>Notetaker Role:</a:t>
            </a:r>
          </a:p>
          <a:p>
            <a:r>
              <a:rPr lang="en-US" b="0" dirty="0" smtClean="0"/>
              <a:t>You</a:t>
            </a:r>
            <a:r>
              <a:rPr lang="en-US" b="0" baseline="0" dirty="0" smtClean="0"/>
              <a:t> will want to make sure that there are notetakers at each table</a:t>
            </a:r>
          </a:p>
          <a:p>
            <a:r>
              <a:rPr lang="en-US" b="0" baseline="0" dirty="0" smtClean="0"/>
              <a:t>Identify the Notetaker and their role so parents understand how the information they share will be gathered and used.</a:t>
            </a:r>
          </a:p>
          <a:p>
            <a:r>
              <a:rPr lang="en-US" b="0" baseline="0" dirty="0" smtClean="0"/>
              <a:t> </a:t>
            </a:r>
            <a:endParaRPr lang="en-US" b="0" dirty="0" smtClean="0"/>
          </a:p>
          <a:p>
            <a:r>
              <a:rPr lang="en-US" b="1" dirty="0" smtClean="0"/>
              <a:t>Multiple Ways to Share</a:t>
            </a:r>
          </a:p>
          <a:p>
            <a:r>
              <a:rPr lang="en-US" dirty="0" smtClean="0"/>
              <a:t>Make sure that you have materials for participants to write down their thoughts as well as sharing them during the discussions</a:t>
            </a:r>
          </a:p>
          <a:p>
            <a:r>
              <a:rPr lang="en-US" dirty="0" smtClean="0"/>
              <a:t>Scrap paper and “table clothes” that you can write on are two ways you can encourage participants to make notes about what they want included in the feedback to the question.</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16</a:t>
            </a:fld>
            <a:endParaRPr lang="en-US" dirty="0">
              <a:solidFill>
                <a:prstClr val="black"/>
              </a:solidFill>
              <a:latin typeface="Calibri"/>
            </a:endParaRPr>
          </a:p>
        </p:txBody>
      </p:sp>
    </p:spTree>
    <p:extLst>
      <p:ext uri="{BB962C8B-B14F-4D97-AF65-F5344CB8AC3E}">
        <p14:creationId xmlns:p14="http://schemas.microsoft.com/office/powerpoint/2010/main" val="367222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66522" rtl="0" eaLnBrk="1" fontAlgn="auto" latinLnBrk="0" hangingPunct="1">
              <a:lnSpc>
                <a:spcPct val="100000"/>
              </a:lnSpc>
              <a:spcBef>
                <a:spcPts val="0"/>
              </a:spcBef>
              <a:spcAft>
                <a:spcPts val="0"/>
              </a:spcAft>
              <a:buClrTx/>
              <a:buSzTx/>
              <a:buFontTx/>
              <a:buNone/>
              <a:tabLst/>
              <a:defRPr/>
            </a:pPr>
            <a:r>
              <a:rPr lang="en-US" b="1" dirty="0" smtClean="0"/>
              <a:t>Approx. Time: 4 minutes</a:t>
            </a:r>
          </a:p>
          <a:p>
            <a:pPr defTabSz="966522">
              <a:defRPr/>
            </a:pPr>
            <a:endParaRPr lang="en-US" b="1" dirty="0" smtClean="0"/>
          </a:p>
          <a:p>
            <a:pPr defTabSz="966522">
              <a:defRPr/>
            </a:pPr>
            <a:r>
              <a:rPr lang="en-US" b="1" dirty="0" smtClean="0"/>
              <a:t>NATASHA</a:t>
            </a:r>
            <a:endParaRPr lang="en-US" b="1" dirty="0"/>
          </a:p>
          <a:p>
            <a:pPr defTabSz="966522">
              <a:defRPr/>
            </a:pPr>
            <a:endParaRPr lang="en-US" b="1" dirty="0"/>
          </a:p>
          <a:p>
            <a:pPr lvl="0"/>
            <a:r>
              <a:rPr lang="en-US" dirty="0"/>
              <a:t>Café events are typically meant to bring together people with diverse perspectives so they can learn from each other.</a:t>
            </a:r>
          </a:p>
          <a:p>
            <a:pPr lvl="0"/>
            <a:r>
              <a:rPr lang="en-US" dirty="0"/>
              <a:t>For our DSS events, there will be families with a wide variety of personal experiences with DSS as well as social workers who are supporting the events who also have diverse experiences</a:t>
            </a:r>
          </a:p>
          <a:p>
            <a:pPr lvl="0"/>
            <a:endParaRPr lang="en-US" dirty="0"/>
          </a:p>
          <a:p>
            <a:r>
              <a:rPr lang="en-US" b="1" baseline="0" dirty="0" smtClean="0"/>
              <a:t>Preparation and Self-Care</a:t>
            </a:r>
          </a:p>
          <a:p>
            <a:r>
              <a:rPr lang="en-US" baseline="0" dirty="0" smtClean="0"/>
              <a:t>Bringing people today requires significant advanced preparation and commitment to valuing self-care for participants (not pushing them to share more than they are comfortable sharing, creating an environment that will support interdependent problem solving. Families need to be prepped to attend the café (what questions will be asked, have time to think about what they want to share, with a acute sensitivity to their needs so not to set them back further). </a:t>
            </a:r>
          </a:p>
          <a:p>
            <a:endParaRPr lang="en-US" baseline="0" dirty="0" smtClean="0"/>
          </a:p>
          <a:p>
            <a:pPr lvl="0"/>
            <a:r>
              <a:rPr lang="en-US" b="1" dirty="0" smtClean="0"/>
              <a:t>Consideration </a:t>
            </a:r>
            <a:r>
              <a:rPr lang="en-US" b="1" dirty="0"/>
              <a:t>of perspectives</a:t>
            </a:r>
          </a:p>
          <a:p>
            <a:pPr lvl="0"/>
            <a:r>
              <a:rPr lang="en-US" dirty="0"/>
              <a:t>Can include all family partners (caregivers and </a:t>
            </a:r>
            <a:r>
              <a:rPr lang="en-US" dirty="0" smtClean="0"/>
              <a:t>youth;</a:t>
            </a:r>
            <a:r>
              <a:rPr lang="en-US" baseline="0" dirty="0" smtClean="0"/>
              <a:t> and different types of caregivers – biological parents, kinship caregivers, foster parents, etc.</a:t>
            </a:r>
            <a:r>
              <a:rPr lang="en-US" dirty="0" smtClean="0"/>
              <a:t>) </a:t>
            </a:r>
            <a:r>
              <a:rPr lang="en-US" dirty="0"/>
              <a:t>but need to consider how they will feel sharing these experiences with each other.  Do you have enough support (facilitators) to manage differences in perspectives that are both valid but may not co-exist easily.  Do you need separate events so that family partners feel comfortable sharing their perspective with the others at the table? (for example, separate event for youth and caregivers</a:t>
            </a:r>
            <a:r>
              <a:rPr lang="en-US" dirty="0" smtClean="0"/>
              <a:t>)</a:t>
            </a:r>
          </a:p>
          <a:p>
            <a:pPr lvl="0"/>
            <a:endParaRPr lang="en-US" dirty="0"/>
          </a:p>
          <a:p>
            <a:pPr lvl="0"/>
            <a:r>
              <a:rPr lang="en-US" dirty="0"/>
              <a:t>Reiterate the need to think about having multiple family partners in the same </a:t>
            </a:r>
            <a:r>
              <a:rPr lang="en-US" dirty="0" smtClean="0"/>
              <a:t>role (i.e., at least</a:t>
            </a:r>
            <a:r>
              <a:rPr lang="en-US" baseline="0" dirty="0" smtClean="0"/>
              <a:t> two of each type of family)</a:t>
            </a:r>
            <a:endParaRPr lang="en-US" dirty="0"/>
          </a:p>
          <a:p>
            <a:pPr lvl="0"/>
            <a:endParaRPr lang="en-US" b="1" dirty="0"/>
          </a:p>
          <a:p>
            <a:pPr lvl="0"/>
            <a:r>
              <a:rPr lang="en-US" b="1" dirty="0" smtClean="0"/>
              <a:t>Trauma-informed/Psychological</a:t>
            </a:r>
            <a:r>
              <a:rPr lang="en-US" b="1" baseline="0" dirty="0" smtClean="0"/>
              <a:t> Safety</a:t>
            </a:r>
            <a:endParaRPr lang="en-US" b="1" dirty="0"/>
          </a:p>
          <a:p>
            <a:r>
              <a:rPr lang="en-US" dirty="0"/>
              <a:t>Who or what do you have in place if sharing brings up </a:t>
            </a:r>
            <a:r>
              <a:rPr lang="en-US" dirty="0" smtClean="0"/>
              <a:t>strong emotions</a:t>
            </a:r>
            <a:r>
              <a:rPr lang="en-US" baseline="0" dirty="0" smtClean="0"/>
              <a:t> </a:t>
            </a:r>
            <a:r>
              <a:rPr lang="en-US" dirty="0" smtClean="0"/>
              <a:t>for </a:t>
            </a:r>
            <a:r>
              <a:rPr lang="en-US" dirty="0"/>
              <a:t>families </a:t>
            </a:r>
            <a:r>
              <a:rPr lang="en-US" dirty="0" smtClean="0"/>
              <a:t>(or </a:t>
            </a:r>
            <a:r>
              <a:rPr lang="en-US" dirty="0"/>
              <a:t>social workers) that leaves them emotionally vulnerable? </a:t>
            </a:r>
          </a:p>
          <a:p>
            <a:r>
              <a:rPr lang="en-US" dirty="0"/>
              <a:t>How do you need to develop questions that allow families to share without re-traumatizing them?</a:t>
            </a:r>
          </a:p>
          <a:p>
            <a:r>
              <a:rPr lang="en-US" dirty="0"/>
              <a:t>What is your plan to follow up with participants who may have shared something during the café that left them emotionally vulnerable</a:t>
            </a:r>
            <a:r>
              <a:rPr lang="en-US" dirty="0" smtClean="0"/>
              <a:t>?</a:t>
            </a:r>
          </a:p>
          <a:p>
            <a:r>
              <a:rPr lang="en-US" dirty="0" smtClean="0"/>
              <a:t>Strong table facilitator</a:t>
            </a:r>
            <a:r>
              <a:rPr lang="en-US" baseline="0" dirty="0" smtClean="0"/>
              <a:t> is needed to monitor and manage this aspect.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17</a:t>
            </a:fld>
            <a:endParaRPr lang="en-US" dirty="0">
              <a:solidFill>
                <a:prstClr val="black"/>
              </a:solidFill>
              <a:latin typeface="Calibri"/>
            </a:endParaRPr>
          </a:p>
        </p:txBody>
      </p:sp>
    </p:spTree>
    <p:extLst>
      <p:ext uri="{BB962C8B-B14F-4D97-AF65-F5344CB8AC3E}">
        <p14:creationId xmlns:p14="http://schemas.microsoft.com/office/powerpoint/2010/main" val="466275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66522" rtl="0" eaLnBrk="1" fontAlgn="auto" latinLnBrk="0" hangingPunct="1">
              <a:lnSpc>
                <a:spcPct val="100000"/>
              </a:lnSpc>
              <a:spcBef>
                <a:spcPts val="0"/>
              </a:spcBef>
              <a:spcAft>
                <a:spcPts val="0"/>
              </a:spcAft>
              <a:buClrTx/>
              <a:buSzTx/>
              <a:buFontTx/>
              <a:buNone/>
              <a:tabLst/>
              <a:defRPr/>
            </a:pPr>
            <a:r>
              <a:rPr lang="en-US" b="1" dirty="0" smtClean="0"/>
              <a:t>Approx. Time: 5 minutes</a:t>
            </a:r>
          </a:p>
          <a:p>
            <a:pPr defTabSz="966522"/>
            <a:endParaRPr lang="en-US" b="1" dirty="0" smtClean="0"/>
          </a:p>
          <a:p>
            <a:pPr defTabSz="966522"/>
            <a:r>
              <a:rPr lang="en-US" b="1" dirty="0" smtClean="0"/>
              <a:t>Gina </a:t>
            </a:r>
            <a:r>
              <a:rPr lang="en-US" b="1" dirty="0"/>
              <a:t>to set up: </a:t>
            </a:r>
            <a:endParaRPr lang="en-US" b="1" dirty="0" smtClean="0"/>
          </a:p>
          <a:p>
            <a:pPr defTabSz="966522"/>
            <a:r>
              <a:rPr lang="en-US" b="0" dirty="0" smtClean="0"/>
              <a:t>Connection information shared in previous rounds</a:t>
            </a:r>
          </a:p>
          <a:p>
            <a:r>
              <a:rPr lang="en-US" dirty="0" smtClean="0"/>
              <a:t>Facilitator should look for ways to share common themes with participants as they are raised in the discussions</a:t>
            </a:r>
          </a:p>
          <a:p>
            <a:r>
              <a:rPr lang="en-US" dirty="0" smtClean="0"/>
              <a:t>Facilitator can build off one persons sharing (or story) to see if others have similar experiences or additions to the perspective that has just been shared</a:t>
            </a:r>
          </a:p>
          <a:p>
            <a:pPr lvl="0"/>
            <a:endParaRPr lang="en-US" b="1" dirty="0"/>
          </a:p>
          <a:p>
            <a:pPr lvl="0"/>
            <a:endParaRPr lang="en-US" dirty="0"/>
          </a:p>
          <a:p>
            <a:pPr lvl="0"/>
            <a:r>
              <a:rPr lang="en-US" b="1" dirty="0"/>
              <a:t>GINA</a:t>
            </a:r>
          </a:p>
          <a:p>
            <a:pPr lvl="0"/>
            <a:r>
              <a:rPr lang="en-US" dirty="0"/>
              <a:t>In the café events in counties thus far, the “harvest” has been somewhat short changed in favor of more time for families to share their concerns.  In the ideal set up, participants would return to their “home table” and review the answers shared by all the groups.  Together with the facilitator, they will identify key themes that have been shared by all participants.  It is basically a way for participants to summarize and prioritize what has been shared.  </a:t>
            </a:r>
          </a:p>
          <a:p>
            <a:pPr lvl="0"/>
            <a:endParaRPr lang="en-US" dirty="0"/>
          </a:p>
          <a:p>
            <a:pPr lvl="0"/>
            <a:r>
              <a:rPr lang="en-US" dirty="0"/>
              <a:t>Once the tables have come up with their top themes, they are reported out to the big group so that everyone has the benefit of hearing the main themes for each question.  This allows anyone to share additional information if they feel something really big has been left out. In the end, participants have multiple opportunities to reflect on what has been shared and to help DSS make meaning of what has been shared.</a:t>
            </a:r>
          </a:p>
          <a:p>
            <a:pPr lvl="0"/>
            <a:endParaRPr lang="en-US" dirty="0"/>
          </a:p>
          <a:p>
            <a:pPr lvl="0"/>
            <a:r>
              <a:rPr lang="en-US" b="1" dirty="0" smtClean="0"/>
              <a:t>THERESSA </a:t>
            </a:r>
          </a:p>
          <a:p>
            <a:pPr lvl="0"/>
            <a:r>
              <a:rPr lang="en-US" dirty="0" smtClean="0"/>
              <a:t>Finally</a:t>
            </a:r>
            <a:r>
              <a:rPr lang="en-US" dirty="0"/>
              <a:t>, there is what we think of as the “feedback loop”.  This has been an important piece that counties have been working on.  We know that its important for participants to get feedback not only about what themes and ideas were shared at the café but also what happened to those ideas.</a:t>
            </a:r>
          </a:p>
          <a:p>
            <a:pPr lvl="0"/>
            <a:endParaRPr lang="en-US" dirty="0"/>
          </a:p>
          <a:p>
            <a:pPr lvl="0"/>
            <a:r>
              <a:rPr lang="en-US" dirty="0"/>
              <a:t>Time is critical for this piece because what we don’t want to do is set up another experience for families in which they were invited to engage with DSS and then never heard from them again.  Here are some of the ways you all have followed up with families after café events:</a:t>
            </a:r>
          </a:p>
          <a:p>
            <a:r>
              <a:rPr lang="en-US" dirty="0"/>
              <a:t>FEC membership</a:t>
            </a:r>
          </a:p>
          <a:p>
            <a:r>
              <a:rPr lang="en-US" dirty="0"/>
              <a:t>“Lunch and Learn” events</a:t>
            </a:r>
          </a:p>
          <a:p>
            <a:r>
              <a:rPr lang="en-US" dirty="0"/>
              <a:t>Follow up call</a:t>
            </a:r>
          </a:p>
          <a:p>
            <a:pPr lvl="0"/>
            <a:r>
              <a:rPr lang="en-US" dirty="0"/>
              <a:t>Letter sharing “themes” generated by the café and how DSS will use the information to inform practice</a:t>
            </a:r>
            <a:r>
              <a:rPr lang="en-US" dirty="0" smtClean="0"/>
              <a:t>.</a:t>
            </a:r>
          </a:p>
          <a:p>
            <a:pPr lvl="0"/>
            <a:endParaRPr lang="en-US" dirty="0" smtClean="0"/>
          </a:p>
          <a:p>
            <a:pPr lvl="0"/>
            <a:r>
              <a:rPr lang="en-US" b="1" dirty="0" smtClean="0"/>
              <a:t>TEKA </a:t>
            </a:r>
          </a:p>
          <a:p>
            <a:pPr lvl="0"/>
            <a:r>
              <a:rPr lang="en-US" b="0" dirty="0" smtClean="0"/>
              <a:t>Sharing</a:t>
            </a:r>
            <a:r>
              <a:rPr lang="en-US" b="0" baseline="0" dirty="0" smtClean="0"/>
              <a:t> with families is so important. </a:t>
            </a:r>
          </a:p>
          <a:p>
            <a:pPr lvl="0"/>
            <a:r>
              <a:rPr lang="en-US" b="0" baseline="0" dirty="0" smtClean="0"/>
              <a:t>Leads to b</a:t>
            </a:r>
            <a:r>
              <a:rPr lang="en-US" b="0" dirty="0" smtClean="0"/>
              <a:t>etter </a:t>
            </a:r>
            <a:r>
              <a:rPr lang="en-US" dirty="0" smtClean="0"/>
              <a:t>outcomes.</a:t>
            </a:r>
            <a:r>
              <a:rPr lang="en-US" baseline="0" dirty="0" smtClean="0"/>
              <a:t> </a:t>
            </a:r>
          </a:p>
          <a:p>
            <a:pPr lvl="0"/>
            <a:r>
              <a:rPr lang="en-US" dirty="0" smtClean="0"/>
              <a:t>Feel</a:t>
            </a:r>
            <a:r>
              <a:rPr lang="en-US" baseline="0" dirty="0" smtClean="0"/>
              <a:t> free to use </a:t>
            </a:r>
            <a:r>
              <a:rPr lang="en-US" dirty="0" smtClean="0"/>
              <a:t>data as a</a:t>
            </a:r>
            <a:r>
              <a:rPr lang="en-US" baseline="0" dirty="0" smtClean="0"/>
              <a:t> family </a:t>
            </a:r>
            <a:r>
              <a:rPr lang="en-US" dirty="0" smtClean="0"/>
              <a:t>engagement strategy;</a:t>
            </a:r>
            <a:r>
              <a:rPr lang="en-US" baseline="0" dirty="0" smtClean="0"/>
              <a:t> it promotes deeper understanding and transparency. </a:t>
            </a:r>
            <a:endParaRPr lang="en-US" dirty="0" smtClean="0"/>
          </a:p>
          <a:p>
            <a:pPr lvl="0"/>
            <a:r>
              <a:rPr lang="en-US" dirty="0" smtClean="0"/>
              <a:t>When agencies take family</a:t>
            </a:r>
            <a:r>
              <a:rPr lang="en-US" baseline="0" dirty="0" smtClean="0"/>
              <a:t> feedback to boards, CPS staff, leadership, that is how practice change and improve. Helping to build a new culture, one where both families and agencies that learns from each other. </a:t>
            </a:r>
          </a:p>
          <a:p>
            <a:pPr lvl="0"/>
            <a:endParaRPr lang="en-US" dirty="0" smtClean="0"/>
          </a:p>
          <a:p>
            <a:pPr lvl="0"/>
            <a:endParaRPr lang="en-US" dirty="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18</a:t>
            </a:fld>
            <a:endParaRPr lang="en-US" dirty="0">
              <a:solidFill>
                <a:prstClr val="black"/>
              </a:solidFill>
              <a:latin typeface="Calibri"/>
            </a:endParaRPr>
          </a:p>
        </p:txBody>
      </p:sp>
    </p:spTree>
    <p:extLst>
      <p:ext uri="{BB962C8B-B14F-4D97-AF65-F5344CB8AC3E}">
        <p14:creationId xmlns:p14="http://schemas.microsoft.com/office/powerpoint/2010/main" val="51881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 minute</a:t>
            </a:r>
          </a:p>
          <a:p>
            <a:endParaRPr lang="en-US" b="1" dirty="0" smtClean="0"/>
          </a:p>
          <a:p>
            <a:r>
              <a:rPr lang="en-US" b="1" dirty="0" smtClean="0"/>
              <a:t>GINA</a:t>
            </a:r>
            <a:r>
              <a:rPr lang="en-US" dirty="0" smtClean="0"/>
              <a:t> </a:t>
            </a:r>
          </a:p>
          <a:p>
            <a:endParaRPr lang="en-US" dirty="0" smtClean="0"/>
          </a:p>
          <a:p>
            <a:r>
              <a:rPr lang="en-US" dirty="0" smtClean="0"/>
              <a:t>This</a:t>
            </a:r>
            <a:r>
              <a:rPr lang="en-US" baseline="0" dirty="0" smtClean="0"/>
              <a:t> is an example of a 2 and ½ hour format. You can abbreviate a bit here and there, but you want at least 20 minutes for the café rounds, and 30 minutes for the harvest and next steps section. </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19</a:t>
            </a:fld>
            <a:endParaRPr lang="en-US" dirty="0">
              <a:solidFill>
                <a:prstClr val="black"/>
              </a:solidFill>
              <a:latin typeface="Calibri"/>
            </a:endParaRPr>
          </a:p>
        </p:txBody>
      </p:sp>
    </p:spTree>
    <p:extLst>
      <p:ext uri="{BB962C8B-B14F-4D97-AF65-F5344CB8AC3E}">
        <p14:creationId xmlns:p14="http://schemas.microsoft.com/office/powerpoint/2010/main" val="121032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1346200"/>
            <a:ext cx="4841875" cy="36306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2 minutes</a:t>
            </a:r>
          </a:p>
          <a:p>
            <a:endParaRPr lang="en-US" b="1" dirty="0" smtClean="0"/>
          </a:p>
          <a:p>
            <a:r>
              <a:rPr lang="en-US" b="1" dirty="0" smtClean="0"/>
              <a:t>DEBORAH</a:t>
            </a:r>
            <a:endParaRPr lang="en-US" b="1" dirty="0"/>
          </a:p>
          <a:p>
            <a:pPr marL="204387" indent="-204387">
              <a:buFont typeface="Arial" panose="020B0604020202020204" pitchFamily="34" charset="0"/>
              <a:buChar char="•"/>
            </a:pPr>
            <a:r>
              <a:rPr lang="en-US" dirty="0"/>
              <a:t>My name is Deborah Day. I am the Community-Based Program Administrator for the for the NC Department of Health and Human Services, Division of Social Services, Child Welfare Services Section</a:t>
            </a:r>
          </a:p>
          <a:p>
            <a:pPr marL="204387" indent="-204387">
              <a:buFont typeface="Arial" panose="020B0604020202020204" pitchFamily="34" charset="0"/>
              <a:buChar char="•"/>
            </a:pPr>
            <a:r>
              <a:rPr lang="en-US" dirty="0"/>
              <a:t>I am joined today with - </a:t>
            </a:r>
          </a:p>
          <a:p>
            <a:pPr marL="749420" lvl="1" indent="-204387">
              <a:buFont typeface="Arial" panose="020B0604020202020204" pitchFamily="34" charset="0"/>
              <a:buChar char="•"/>
            </a:pPr>
            <a:r>
              <a:rPr lang="en-US" dirty="0"/>
              <a:t>Teka Dempson a member of our NC Child Welfare Family Advisory Council </a:t>
            </a:r>
          </a:p>
          <a:p>
            <a:pPr marL="749420" lvl="1" indent="-204387" defTabSz="966522">
              <a:buFont typeface="Arial" panose="020B0604020202020204" pitchFamily="34" charset="0"/>
              <a:buChar char="•"/>
              <a:defRPr/>
            </a:pPr>
            <a:r>
              <a:rPr lang="en-US" dirty="0"/>
              <a:t>County Partners Natasha Harcum from Durham County DSS</a:t>
            </a:r>
          </a:p>
          <a:p>
            <a:pPr marL="749420" lvl="1" indent="-204387">
              <a:buFont typeface="Arial" panose="020B0604020202020204" pitchFamily="34" charset="0"/>
              <a:buChar char="•"/>
            </a:pPr>
            <a:r>
              <a:rPr lang="en-US" dirty="0"/>
              <a:t>Kim Nesbitt, from Forsyth County DSS</a:t>
            </a:r>
          </a:p>
          <a:p>
            <a:pPr marL="749420" lvl="1" indent="-204387">
              <a:buFont typeface="Arial" panose="020B0604020202020204" pitchFamily="34" charset="0"/>
              <a:buChar char="•"/>
            </a:pPr>
            <a:r>
              <a:rPr lang="en-US" dirty="0"/>
              <a:t>Theressa Smith from Richmond County DSS</a:t>
            </a:r>
          </a:p>
          <a:p>
            <a:pPr marL="749420" lvl="1" indent="-204387">
              <a:buFont typeface="Arial" panose="020B0604020202020204" pitchFamily="34" charset="0"/>
              <a:buChar char="•"/>
            </a:pPr>
            <a:r>
              <a:rPr lang="en-US" dirty="0"/>
              <a:t>And, Kara Allen-Eckard from the Center for Family and Community Engagement at North Carolina State University – which is a partner in this body of work</a:t>
            </a:r>
          </a:p>
          <a:p>
            <a:pPr marL="749420" lvl="1" indent="-204387">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1041035">
              <a:defRPr/>
            </a:pPr>
            <a:fld id="{DBCC7D24-0DC9-4E9C-89C0-35D79A09D337}" type="slidenum">
              <a:rPr lang="en-US" sz="1400">
                <a:solidFill>
                  <a:prstClr val="black"/>
                </a:solidFill>
                <a:latin typeface="Calibri"/>
              </a:rPr>
              <a:pPr defTabSz="1041035">
                <a:defRPr/>
              </a:pPr>
              <a:t>2</a:t>
            </a:fld>
            <a:endParaRPr lang="en-US" sz="1400" dirty="0">
              <a:solidFill>
                <a:prstClr val="black"/>
              </a:solidFill>
              <a:latin typeface="Calibri"/>
            </a:endParaRPr>
          </a:p>
        </p:txBody>
      </p:sp>
    </p:spTree>
    <p:extLst>
      <p:ext uri="{BB962C8B-B14F-4D97-AF65-F5344CB8AC3E}">
        <p14:creationId xmlns:p14="http://schemas.microsoft.com/office/powerpoint/2010/main" val="3026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4 minutes</a:t>
            </a:r>
          </a:p>
          <a:p>
            <a:r>
              <a:rPr lang="en-US" b="1" dirty="0" smtClean="0"/>
              <a:t>TEKA</a:t>
            </a:r>
          </a:p>
          <a:p>
            <a:endParaRPr lang="en-US" dirty="0" smtClean="0"/>
          </a:p>
          <a:p>
            <a:r>
              <a:rPr lang="en-US" dirty="0" smtClean="0"/>
              <a:t>What are the most important lessons learned from our work so far?</a:t>
            </a:r>
          </a:p>
          <a:p>
            <a:endParaRPr lang="en-US" b="1" baseline="0" dirty="0" smtClean="0"/>
          </a:p>
          <a:p>
            <a:r>
              <a:rPr lang="en-US" b="1" dirty="0" smtClean="0"/>
              <a:t>Be clear on reason for café</a:t>
            </a:r>
          </a:p>
          <a:p>
            <a:pPr marL="181223" indent="-181223">
              <a:buFont typeface="Arial" panose="020B0604020202020204" pitchFamily="34" charset="0"/>
              <a:buChar char="•"/>
            </a:pPr>
            <a:r>
              <a:rPr lang="en-US" dirty="0" smtClean="0"/>
              <a:t>Hosting a café should be a thoughtful process with a clear understanding about why you are hoping to engage families</a:t>
            </a:r>
          </a:p>
          <a:p>
            <a:pPr marL="181223" indent="-181223">
              <a:buFont typeface="Arial" panose="020B0604020202020204" pitchFamily="34" charset="0"/>
              <a:buChar char="•"/>
            </a:pPr>
            <a:r>
              <a:rPr lang="en-US" dirty="0" smtClean="0"/>
              <a:t>Clarity on your reason for the café will help you identify partners who can help with the recruitment of participants</a:t>
            </a:r>
          </a:p>
          <a:p>
            <a:pPr marL="181223" indent="-181223">
              <a:buFont typeface="Arial" panose="020B0604020202020204" pitchFamily="34" charset="0"/>
              <a:buChar char="•"/>
            </a:pPr>
            <a:r>
              <a:rPr lang="en-US" dirty="0" smtClean="0"/>
              <a:t>Recruitment should be intentional.  You do not want to re-traumatize families. </a:t>
            </a:r>
          </a:p>
          <a:p>
            <a:pPr marL="181223" indent="-181223">
              <a:buFont typeface="Arial" panose="020B0604020202020204" pitchFamily="34" charset="0"/>
              <a:buChar char="•"/>
            </a:pPr>
            <a:r>
              <a:rPr lang="en-US" dirty="0" smtClean="0"/>
              <a:t>Recruitment needs to include a plan for how to engage and prepare families BEFORE the event</a:t>
            </a:r>
          </a:p>
          <a:p>
            <a:endParaRPr lang="en-US" dirty="0" smtClean="0"/>
          </a:p>
          <a:p>
            <a:r>
              <a:rPr lang="en-US" b="1" dirty="0" smtClean="0"/>
              <a:t>Family Partners should be included in the referral process (Family)</a:t>
            </a:r>
          </a:p>
          <a:p>
            <a:pPr marL="181223" indent="-181223">
              <a:buFont typeface="Arial" panose="020B0604020202020204" pitchFamily="34" charset="0"/>
              <a:buChar char="•"/>
            </a:pPr>
            <a:r>
              <a:rPr lang="en-US" dirty="0" smtClean="0"/>
              <a:t>Family partners should be a part of the referral process-they can help share with families what the café process looks like so that families can self assess if it is something that they feel they want to and/or feel ready to participate in when an event is scheduled.</a:t>
            </a:r>
          </a:p>
          <a:p>
            <a:pPr marL="181223" indent="-181223">
              <a:buFont typeface="Arial" panose="020B0604020202020204" pitchFamily="34" charset="0"/>
              <a:buChar char="•"/>
            </a:pPr>
            <a:r>
              <a:rPr lang="en-US" dirty="0" smtClean="0"/>
              <a:t>Referral process should consider how they fold in a way for both DSS and an experience family partner to share what a parent café is and details about when a café might be held</a:t>
            </a:r>
          </a:p>
          <a:p>
            <a:pPr marL="181223" indent="-181223">
              <a:buFont typeface="Arial" panose="020B0604020202020204" pitchFamily="34" charset="0"/>
              <a:buChar char="•"/>
            </a:pPr>
            <a:r>
              <a:rPr lang="en-US" dirty="0" smtClean="0"/>
              <a:t>Best practice might include hosting a café on a regular basis (every 3 or every 6 months) as a standing event hosted by DSS to engage parents and the community</a:t>
            </a:r>
          </a:p>
          <a:p>
            <a:endParaRPr lang="en-US" dirty="0" smtClean="0"/>
          </a:p>
          <a:p>
            <a:r>
              <a:rPr lang="en-US" b="1" dirty="0" smtClean="0"/>
              <a:t>Peer to Peer model can support preparation for a café event (Family – although may need to help them think through how to get first one)</a:t>
            </a:r>
          </a:p>
          <a:p>
            <a:pPr marL="181223" indent="-181223">
              <a:buFont typeface="Arial" panose="020B0604020202020204" pitchFamily="34" charset="0"/>
              <a:buChar char="•"/>
            </a:pPr>
            <a:r>
              <a:rPr lang="en-US" dirty="0" smtClean="0"/>
              <a:t>Preparation for families attending needs to include family partners.  </a:t>
            </a:r>
          </a:p>
          <a:p>
            <a:pPr marL="181223" indent="-181223">
              <a:buFont typeface="Arial" panose="020B0604020202020204" pitchFamily="34" charset="0"/>
              <a:buChar char="•"/>
            </a:pPr>
            <a:r>
              <a:rPr lang="en-US" dirty="0" smtClean="0"/>
              <a:t>Cased closed is not always enough to indicate readiness to participate-family partners can help families think through if they are ready to participate.</a:t>
            </a:r>
          </a:p>
          <a:p>
            <a:pPr marL="181223" indent="-181223">
              <a:buFont typeface="Arial" panose="020B0604020202020204" pitchFamily="34" charset="0"/>
              <a:buChar char="•"/>
            </a:pPr>
            <a:r>
              <a:rPr lang="en-US" dirty="0" smtClean="0"/>
              <a:t>Family Partners can share the structure of the café, the purpose of the café and can help families decide if they are ready to share in a way that help promote changes for the families that come behind them.</a:t>
            </a:r>
          </a:p>
          <a:p>
            <a:pPr marL="181223" indent="-181223">
              <a:buFont typeface="Arial" panose="020B0604020202020204" pitchFamily="34" charset="0"/>
              <a:buChar char="•"/>
            </a:pPr>
            <a:r>
              <a:rPr lang="en-US" dirty="0" smtClean="0"/>
              <a:t>Family Partners can help families decide if they are personally far enough away from the trauma of any negative experiences with DSS to participate without additional emotional damage</a:t>
            </a:r>
          </a:p>
          <a:p>
            <a:endParaRPr lang="en-US" dirty="0" smtClean="0"/>
          </a:p>
          <a:p>
            <a:r>
              <a:rPr lang="en-US" b="1" dirty="0" smtClean="0"/>
              <a:t>Families Need Enough Information so they can self-assess their willingness to participate</a:t>
            </a:r>
          </a:p>
          <a:p>
            <a:pPr marL="181223" indent="-181223">
              <a:buFont typeface="Arial" panose="020B0604020202020204" pitchFamily="34" charset="0"/>
              <a:buChar char="•"/>
            </a:pPr>
            <a:r>
              <a:rPr lang="en-US" dirty="0" smtClean="0"/>
              <a:t>Be okay with families not being ready to participate if that’s what they determine for themselves. Families should be the ones that make the determination about if they want to attend.</a:t>
            </a:r>
          </a:p>
          <a:p>
            <a:pPr marL="181223" indent="-181223">
              <a:buFont typeface="Arial" panose="020B0604020202020204" pitchFamily="34" charset="0"/>
              <a:buChar char="•"/>
            </a:pPr>
            <a:r>
              <a:rPr lang="en-US" dirty="0" smtClean="0"/>
              <a:t>Families should be the ones deciding if they are ready to participate, not the other way around with DSS deciding who should be allowed to attend (DSS can consider physical safety concerns about certain participants but families should be allowed to assess their own emotional readiness to participate) </a:t>
            </a:r>
          </a:p>
          <a:p>
            <a:pPr marL="181223" indent="-181223">
              <a:buFont typeface="Arial" panose="020B0604020202020204" pitchFamily="34" charset="0"/>
              <a:buChar char="•"/>
            </a:pPr>
            <a:r>
              <a:rPr lang="en-US" dirty="0" smtClean="0"/>
              <a:t>Families should know the logistics of the café (where, when, food and childcare?), who is anticipated to attend and general information about the focus of the questions and how the information will be used by DSS.</a:t>
            </a:r>
          </a:p>
          <a:p>
            <a:endParaRPr lang="en-US" b="1" dirty="0" smtClean="0"/>
          </a:p>
          <a:p>
            <a:r>
              <a:rPr lang="en-US" b="1" dirty="0" smtClean="0"/>
              <a:t>Feedback Loop:</a:t>
            </a:r>
            <a:r>
              <a:rPr lang="en-US" b="1" baseline="0" dirty="0" smtClean="0"/>
              <a:t> </a:t>
            </a:r>
            <a:r>
              <a:rPr lang="en-US" b="1" dirty="0" smtClean="0"/>
              <a:t>Follow up is almost as important as the actual café</a:t>
            </a:r>
          </a:p>
          <a:p>
            <a:pPr marL="181223" indent="-181223">
              <a:buFont typeface="Arial" panose="020B0604020202020204" pitchFamily="34" charset="0"/>
              <a:buChar char="•"/>
            </a:pPr>
            <a:r>
              <a:rPr lang="en-US" b="0" dirty="0" smtClean="0"/>
              <a:t>Families</a:t>
            </a:r>
            <a:r>
              <a:rPr lang="en-US" b="0" baseline="0" dirty="0" smtClean="0"/>
              <a:t> who have taken the time to attend a café are looking for changes that will make things better for the families who come behind them.  It is so important that they get some feedback about what happened with the information they shared</a:t>
            </a:r>
          </a:p>
          <a:p>
            <a:pPr marL="181223" indent="-181223">
              <a:buFont typeface="Arial" panose="020B0604020202020204" pitchFamily="34" charset="0"/>
              <a:buChar char="•"/>
            </a:pPr>
            <a:r>
              <a:rPr lang="en-US" b="0" baseline="0" dirty="0" smtClean="0"/>
              <a:t>Time is important.  For families, feedback needs to come in weeks and not months.  Remember, much of their experience with DSS centers around lack of trust and one sided communications.  This needs to be a different experience that demonstrates how DSS is committing to hearing from families to inform actual change and not just to check a box or meet a requirement.  </a:t>
            </a:r>
          </a:p>
          <a:p>
            <a:pPr marL="181223" indent="-181223">
              <a:buFont typeface="Arial" panose="020B0604020202020204" pitchFamily="34" charset="0"/>
              <a:buChar char="•"/>
            </a:pPr>
            <a:r>
              <a:rPr lang="en-US" b="0" baseline="0" dirty="0" smtClean="0"/>
              <a:t>There should be a solid plan for how DSS will follow up with families after the café.  This should be communicated at the end of the café and should be completed in a reasonable time frame.</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20</a:t>
            </a:fld>
            <a:endParaRPr lang="en-US" dirty="0">
              <a:solidFill>
                <a:prstClr val="black"/>
              </a:solidFill>
              <a:latin typeface="Calibri"/>
            </a:endParaRPr>
          </a:p>
        </p:txBody>
      </p:sp>
    </p:spTree>
    <p:extLst>
      <p:ext uri="{BB962C8B-B14F-4D97-AF65-F5344CB8AC3E}">
        <p14:creationId xmlns:p14="http://schemas.microsoft.com/office/powerpoint/2010/main" val="210502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THERESSA, KIM, and NATASHA</a:t>
            </a:r>
          </a:p>
          <a:p>
            <a:endParaRPr lang="en-US" dirty="0" smtClean="0"/>
          </a:p>
          <a:p>
            <a:r>
              <a:rPr lang="en-US" dirty="0" smtClean="0"/>
              <a:t>What do other counties need to know about doing cafes?  What are the most important lessons learned from our work so far?</a:t>
            </a:r>
          </a:p>
          <a:p>
            <a:r>
              <a:rPr lang="en-US" b="1" dirty="0" smtClean="0"/>
              <a:t>Feedback from Other Counties (detailed) </a:t>
            </a:r>
          </a:p>
          <a:p>
            <a:endParaRPr lang="en-US" b="1" dirty="0" smtClean="0"/>
          </a:p>
          <a:p>
            <a:r>
              <a:rPr lang="en-US" b="1" dirty="0" smtClean="0"/>
              <a:t>Preparation (Kim)</a:t>
            </a:r>
          </a:p>
          <a:p>
            <a:r>
              <a:rPr lang="en-US" dirty="0" smtClean="0"/>
              <a:t>…</a:t>
            </a:r>
            <a:r>
              <a:rPr lang="en-US" b="1" dirty="0" smtClean="0"/>
              <a:t>Recruitment </a:t>
            </a:r>
          </a:p>
          <a:p>
            <a:pPr marL="181223" indent="-181223">
              <a:buFont typeface="Arial" panose="020B0604020202020204" pitchFamily="34" charset="0"/>
              <a:buChar char="•"/>
            </a:pPr>
            <a:r>
              <a:rPr lang="en-US" dirty="0" smtClean="0"/>
              <a:t>Notify families about the café event immediately after case closed even though the event will not happen right away. (postcard when case closed)-contact with a person as well so that there is a warm handoff between the case being closed and the possible opportunity to reconnect with DSS to help inform future practice considerations in a parent café event.</a:t>
            </a:r>
          </a:p>
          <a:p>
            <a:pPr marL="181223" indent="-181223">
              <a:buFont typeface="Arial" panose="020B0604020202020204" pitchFamily="34" charset="0"/>
              <a:buChar char="•"/>
            </a:pPr>
            <a:r>
              <a:rPr lang="en-US" dirty="0" smtClean="0"/>
              <a:t>Touch base with families before the event to offer details about what will be asked of them, the setting and any resources (childcare, food) that will be provided.</a:t>
            </a:r>
          </a:p>
          <a:p>
            <a:pPr marL="181223" indent="-181223">
              <a:buFont typeface="Arial" panose="020B0604020202020204" pitchFamily="34" charset="0"/>
              <a:buChar char="•"/>
            </a:pPr>
            <a:r>
              <a:rPr lang="en-US" dirty="0" smtClean="0"/>
              <a:t>Offer opportunities for families to contact hosts if they have additional questions or concerns about participation.</a:t>
            </a:r>
          </a:p>
          <a:p>
            <a:endParaRPr lang="en-US" dirty="0" smtClean="0"/>
          </a:p>
          <a:p>
            <a:r>
              <a:rPr lang="en-US" b="1" dirty="0" smtClean="0"/>
              <a:t>Family and Social Worker Readiness (Natasha)</a:t>
            </a:r>
          </a:p>
          <a:p>
            <a:pPr marL="181223" indent="-181223">
              <a:buFont typeface="Arial" panose="020B0604020202020204" pitchFamily="34" charset="0"/>
              <a:buChar char="•"/>
            </a:pPr>
            <a:r>
              <a:rPr lang="en-US" dirty="0" smtClean="0"/>
              <a:t>DSS needs to be prepared to hear the good and the bad (Agency)</a:t>
            </a:r>
          </a:p>
          <a:p>
            <a:pPr marL="181223" indent="-181223">
              <a:buFont typeface="Arial" panose="020B0604020202020204" pitchFamily="34" charset="0"/>
              <a:buChar char="•"/>
            </a:pPr>
            <a:r>
              <a:rPr lang="en-US" dirty="0" smtClean="0"/>
              <a:t>Is the agency ready to hear hard things about their practice? Are they in a place where they can do anything about the things families identify as problems?</a:t>
            </a:r>
          </a:p>
          <a:p>
            <a:pPr marL="181223" indent="-181223" defTabSz="966522">
              <a:buFont typeface="Arial" panose="020B0604020202020204" pitchFamily="34" charset="0"/>
              <a:buChar char="•"/>
              <a:defRPr/>
            </a:pPr>
            <a:r>
              <a:rPr lang="en-US" dirty="0" smtClean="0"/>
              <a:t>DSS also needs to have a plan for what they are going to do with the information that is shared in the café</a:t>
            </a:r>
          </a:p>
          <a:p>
            <a:pPr marL="181223" indent="-181223" defTabSz="966522">
              <a:buFont typeface="Arial" panose="020B0604020202020204" pitchFamily="34" charset="0"/>
              <a:buChar char="•"/>
              <a:defRPr/>
            </a:pPr>
            <a:endParaRPr lang="en-US" b="1" dirty="0" smtClean="0"/>
          </a:p>
          <a:p>
            <a:pPr defTabSz="966522">
              <a:defRPr/>
            </a:pPr>
            <a:r>
              <a:rPr lang="en-US" b="1" dirty="0" smtClean="0"/>
              <a:t>Communications (Theressa) </a:t>
            </a:r>
          </a:p>
          <a:p>
            <a:pPr marL="181223" indent="-181223">
              <a:buFont typeface="Arial" panose="020B0604020202020204" pitchFamily="34" charset="0"/>
              <a:buChar char="•"/>
            </a:pPr>
            <a:r>
              <a:rPr lang="en-US" dirty="0" smtClean="0"/>
              <a:t>Knowing how data will be used ahead of time (who is going to be there)</a:t>
            </a:r>
          </a:p>
          <a:p>
            <a:pPr marL="181223" indent="-181223">
              <a:buFont typeface="Arial" panose="020B0604020202020204" pitchFamily="34" charset="0"/>
              <a:buChar char="•"/>
            </a:pPr>
            <a:r>
              <a:rPr lang="en-US" dirty="0" smtClean="0"/>
              <a:t>This includes a plan for how they will report back to the families who participated.</a:t>
            </a:r>
          </a:p>
          <a:p>
            <a:pPr marL="181223" indent="-181223">
              <a:buFont typeface="Arial" panose="020B0604020202020204" pitchFamily="34" charset="0"/>
              <a:buChar char="•"/>
            </a:pPr>
            <a:r>
              <a:rPr lang="en-US" dirty="0" smtClean="0"/>
              <a:t>How</a:t>
            </a:r>
            <a:r>
              <a:rPr lang="en-US" baseline="0" dirty="0" smtClean="0"/>
              <a:t> will use the data internally (communication with staff)</a:t>
            </a:r>
            <a:endParaRPr lang="en-US" dirty="0" smtClean="0"/>
          </a:p>
          <a:p>
            <a:pPr marL="181223" indent="-181223">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21</a:t>
            </a:fld>
            <a:endParaRPr lang="en-US" dirty="0">
              <a:solidFill>
                <a:prstClr val="black"/>
              </a:solidFill>
              <a:latin typeface="Calibri"/>
            </a:endParaRPr>
          </a:p>
        </p:txBody>
      </p:sp>
    </p:spTree>
    <p:extLst>
      <p:ext uri="{BB962C8B-B14F-4D97-AF65-F5344CB8AC3E}">
        <p14:creationId xmlns:p14="http://schemas.microsoft.com/office/powerpoint/2010/main" val="215486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1260475"/>
            <a:ext cx="4537075" cy="3402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4 minutes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KARA set up</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Theressa talk about work groups (Pizza/Example)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Natasha talk about Lunch and Learn </a:t>
            </a:r>
          </a:p>
          <a:p>
            <a:r>
              <a:rPr lang="en-US" sz="1200" b="1" kern="1200" dirty="0" smtClean="0">
                <a:solidFill>
                  <a:schemeClr val="tx1"/>
                </a:solidFill>
                <a:effectLst/>
                <a:latin typeface="+mn-lt"/>
                <a:ea typeface="+mn-ea"/>
                <a:cs typeface="+mn-cs"/>
              </a:rPr>
              <a:t>Kim talk about recruitment</a:t>
            </a:r>
            <a:r>
              <a:rPr lang="en-US" sz="1200" b="1" kern="1200" baseline="0" dirty="0" smtClean="0">
                <a:solidFill>
                  <a:schemeClr val="tx1"/>
                </a:solidFill>
                <a:effectLst/>
                <a:latin typeface="+mn-lt"/>
                <a:ea typeface="+mn-ea"/>
                <a:cs typeface="+mn-cs"/>
              </a:rPr>
              <a:t> for FEC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major goal of the Family Leadership Model is to develop parallel structures at the state and county level that include families in a systemic and on-going way so that our work is constantly informed by family experiences.  (refer to FEC-CWFAC handout) At the state level, that is accomplished by our CWFAC.  At the county level, we hope to see the development of Family Engagement Committees which would offer the same structure: a group of families who are convened with key leadership on a regular basis to review and inform case practice and county child welfare priorities.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we recognize that establishing and maintaining an FEC may be a heavy lift for counties as it really requires some dedicated resources and staff buy in.  We offer the world café model as a way to begin this work but want to emphasize that it is not a one and done kind of proposition.  Careful thought should go into how to properly set up a café AND what follow up is feasible.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thing we have learned from our work is that a TIMELY FEEDBACK LOOP is essential to the development and maintenance of new working relationships between DSS and families who are willing to come back to inform system improvement.  Cafés are just the start of that conversation and can act as the building block for additional Tier 1 and Tier 2 activities.  Having a plan for how you will engage families who participated in your café AFTER the event is just as important as thinking about how to recruit families to participate in the café event in the first place.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a couple of ideas for meaningful follow up with families:</a:t>
            </a:r>
          </a:p>
          <a:p>
            <a:pPr marL="228600" indent="-228600">
              <a:buFont typeface="+mj-lt"/>
              <a:buAutoNum type="arabicPeriod"/>
            </a:pPr>
            <a:r>
              <a:rPr lang="en-US" sz="1200" kern="1200" dirty="0" smtClean="0">
                <a:solidFill>
                  <a:schemeClr val="tx1"/>
                </a:solidFill>
                <a:effectLst/>
                <a:latin typeface="+mn-lt"/>
                <a:ea typeface="+mn-ea"/>
                <a:cs typeface="+mn-cs"/>
              </a:rPr>
              <a:t>Use the café as an opportunity to get to know families who may be interested in returning to DSS to participate in specific workgroups or events.  You may want to develop a workgroup that looks at how to make visits for children and families a more positive experience or a workgroup that asks kinship caregivers what supports they need to find in the community to help care for their children.</a:t>
            </a:r>
          </a:p>
          <a:p>
            <a:pPr marL="228600" indent="-228600">
              <a:buFont typeface="+mj-lt"/>
              <a:buAutoNum type="arabicPeriod"/>
            </a:pPr>
            <a:r>
              <a:rPr lang="en-US" sz="1200" kern="1200" dirty="0" smtClean="0">
                <a:solidFill>
                  <a:schemeClr val="tx1"/>
                </a:solidFill>
                <a:effectLst/>
                <a:latin typeface="+mn-lt"/>
                <a:ea typeface="+mn-ea"/>
                <a:cs typeface="+mn-cs"/>
              </a:rPr>
              <a:t>Use the information shared at the café to identify gaps in services and knowledge that can inform a “Lunch and Learn” opportunity where staff can share information about resources, clarify specific policy expectations that are causing confusion or frustration in the community or do mini workshops around new programs that may benefit families.</a:t>
            </a:r>
          </a:p>
          <a:p>
            <a:pPr marL="228600" indent="-228600">
              <a:buFont typeface="+mj-lt"/>
              <a:buAutoNum type="arabicPeriod"/>
            </a:pPr>
            <a:r>
              <a:rPr lang="en-US" sz="1200" kern="1200" dirty="0" smtClean="0">
                <a:solidFill>
                  <a:schemeClr val="tx1"/>
                </a:solidFill>
                <a:effectLst/>
                <a:latin typeface="+mn-lt"/>
                <a:ea typeface="+mn-ea"/>
                <a:cs typeface="+mn-cs"/>
              </a:rPr>
              <a:t>Finally, if you are hoping to develop an FEC, world cafes and the subsequent follow up with families provides experiences and information that help potential FEC members develop the skills and demonstrate the commitment necessary to be a successful FEC member. </a:t>
            </a:r>
          </a:p>
          <a:p>
            <a:endParaRPr lang="en-US" dirty="0"/>
          </a:p>
        </p:txBody>
      </p:sp>
      <p:sp>
        <p:nvSpPr>
          <p:cNvPr id="4" name="Slide Number Placeholder 3"/>
          <p:cNvSpPr>
            <a:spLocks noGrp="1"/>
          </p:cNvSpPr>
          <p:nvPr>
            <p:ph type="sldNum" sz="quarter" idx="10"/>
          </p:nvPr>
        </p:nvSpPr>
        <p:spPr/>
        <p:txBody>
          <a:bodyPr/>
          <a:lstStyle/>
          <a:p>
            <a:pPr defTabSz="1021623">
              <a:defRPr/>
            </a:pPr>
            <a:fld id="{DBCC7D24-0DC9-4E9C-89C0-35D79A09D337}" type="slidenum">
              <a:rPr lang="en-US">
                <a:solidFill>
                  <a:prstClr val="black"/>
                </a:solidFill>
                <a:latin typeface="Calibri" panose="020F0502020204030204"/>
              </a:rPr>
              <a:pPr defTabSz="1021623">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2668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5 minutes</a:t>
            </a:r>
          </a:p>
          <a:p>
            <a:endParaRPr lang="en-US" b="1" dirty="0" smtClean="0"/>
          </a:p>
          <a:p>
            <a:r>
              <a:rPr lang="en-US" b="1" dirty="0" smtClean="0"/>
              <a:t>NATASHA </a:t>
            </a:r>
            <a:r>
              <a:rPr lang="en-US" baseline="0" dirty="0" smtClean="0"/>
              <a:t>to facilitate </a:t>
            </a:r>
          </a:p>
          <a:p>
            <a:endParaRPr lang="en-US" baseline="0" dirty="0" smtClean="0"/>
          </a:p>
          <a:p>
            <a:r>
              <a:rPr lang="en-US" baseline="0" dirty="0" smtClean="0"/>
              <a:t>If no questions, ask audience… </a:t>
            </a:r>
          </a:p>
          <a:p>
            <a:endParaRPr lang="en-US" baseline="0" dirty="0" smtClean="0"/>
          </a:p>
          <a:p>
            <a:r>
              <a:rPr lang="en-US" baseline="0" dirty="0" smtClean="0"/>
              <a:t>What excites you most about this work?</a:t>
            </a:r>
          </a:p>
          <a:p>
            <a:endParaRPr lang="en-US" baseline="0" dirty="0" smtClean="0"/>
          </a:p>
          <a:p>
            <a:r>
              <a:rPr lang="en-US" dirty="0" smtClean="0"/>
              <a:t>What are you most worried about?</a:t>
            </a:r>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panose="020F0502020204030204"/>
              </a:rPr>
              <a:pPr defTabSz="966522">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23778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 minute</a:t>
            </a:r>
          </a:p>
          <a:p>
            <a:endParaRPr lang="en-US" b="1" dirty="0" smtClean="0"/>
          </a:p>
          <a:p>
            <a:r>
              <a:rPr lang="en-US" b="1" dirty="0" smtClean="0"/>
              <a:t>DEBORAH</a:t>
            </a:r>
          </a:p>
          <a:p>
            <a:endParaRPr lang="en-US" dirty="0" smtClean="0"/>
          </a:p>
          <a:p>
            <a:r>
              <a:rPr lang="en-US" dirty="0" smtClean="0"/>
              <a:t>Read quote.</a:t>
            </a:r>
            <a:r>
              <a:rPr lang="en-US" baseline="0" dirty="0" smtClean="0"/>
              <a:t> </a:t>
            </a:r>
          </a:p>
          <a:p>
            <a:endParaRPr lang="en-US" baseline="0" dirty="0" smtClean="0"/>
          </a:p>
          <a:p>
            <a:r>
              <a:rPr lang="en-US" baseline="0" dirty="0" smtClean="0"/>
              <a:t>It is highly likely that once you begin this work, you will also see a profound shift in how your staff interact with families; Once you see families as </a:t>
            </a:r>
            <a:r>
              <a:rPr lang="en-US" b="1" baseline="0" dirty="0" smtClean="0"/>
              <a:t>essential partners </a:t>
            </a:r>
            <a:r>
              <a:rPr lang="en-US" baseline="0" dirty="0" smtClean="0"/>
              <a:t>in this work, you will only want to move forward with more work. </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panose="020F0502020204030204"/>
              </a:rPr>
              <a:pPr defTabSz="966522">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0151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30</a:t>
            </a:r>
            <a:r>
              <a:rPr lang="en-US" b="1" baseline="0" dirty="0" smtClean="0"/>
              <a:t> second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DEBORAH</a:t>
            </a:r>
            <a:endParaRPr lang="en-US" b="1" dirty="0"/>
          </a:p>
          <a:p>
            <a:r>
              <a:rPr lang="en-US" dirty="0"/>
              <a:t>Contact information if you would like to know more about this program</a:t>
            </a:r>
          </a:p>
          <a:p>
            <a:pPr marL="181223" indent="-18122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panose="020F0502020204030204"/>
              </a:rPr>
              <a:pPr defTabSz="966522">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833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 minute</a:t>
            </a:r>
          </a:p>
          <a:p>
            <a:endParaRPr lang="en-US" b="1" dirty="0" smtClean="0"/>
          </a:p>
          <a:p>
            <a:r>
              <a:rPr lang="en-US" b="1" dirty="0" smtClean="0"/>
              <a:t>DEBORAH</a:t>
            </a:r>
          </a:p>
          <a:p>
            <a:endParaRPr lang="en-US" b="1" dirty="0" smtClean="0"/>
          </a:p>
          <a:p>
            <a:r>
              <a:rPr lang="en-US" b="0" dirty="0" smtClean="0"/>
              <a:t>These are three key links we wanted</a:t>
            </a:r>
            <a:r>
              <a:rPr lang="en-US" b="0" baseline="0" dirty="0" smtClean="0"/>
              <a:t> to share with everyone. </a:t>
            </a:r>
          </a:p>
          <a:p>
            <a:endParaRPr lang="en-US" b="0" baseline="0" dirty="0" smtClean="0"/>
          </a:p>
          <a:p>
            <a:r>
              <a:rPr lang="en-US" b="0" baseline="0" dirty="0" smtClean="0"/>
              <a:t>The first (red box) is the website we are developing that will house key documents related to the Child Welfare Family Leadership Model. </a:t>
            </a:r>
          </a:p>
          <a:p>
            <a:endParaRPr lang="en-US" b="0" baseline="0" dirty="0" smtClean="0"/>
          </a:p>
          <a:p>
            <a:r>
              <a:rPr lang="en-US" b="0" baseline="0" dirty="0" smtClean="0"/>
              <a:t>The second (purple box) is a short video we did to help families begin to think about how they might share their story to improve child welfare services; and </a:t>
            </a:r>
          </a:p>
          <a:p>
            <a:endParaRPr lang="en-US" b="0" baseline="0" dirty="0" smtClean="0"/>
          </a:p>
          <a:p>
            <a:r>
              <a:rPr lang="en-US" b="0" baseline="0" dirty="0" smtClean="0"/>
              <a:t>The third (blue) box is a 20 minute training we want EVERYONE to view, regardless of your role in child welfare. It is designed to educate all stakeholders which will help our state during its next federal child welfare review. </a:t>
            </a:r>
            <a:endParaRPr lang="en-US" b="0" dirty="0" smtClean="0"/>
          </a:p>
          <a:p>
            <a:endParaRPr lang="en-US" b="1" dirty="0" smtClean="0"/>
          </a:p>
        </p:txBody>
      </p:sp>
      <p:sp>
        <p:nvSpPr>
          <p:cNvPr id="4" name="Slide Number Placeholder 3"/>
          <p:cNvSpPr>
            <a:spLocks noGrp="1"/>
          </p:cNvSpPr>
          <p:nvPr>
            <p:ph type="sldNum" sz="quarter" idx="10"/>
          </p:nvPr>
        </p:nvSpPr>
        <p:spPr/>
        <p:txBody>
          <a:bodyPr/>
          <a:lstStyle/>
          <a:p>
            <a:fld id="{BE3CB60E-ACAA-4307-8AD1-1B75BFF0AAFE}" type="slidenum">
              <a:rPr lang="en-US" smtClean="0"/>
              <a:t>26</a:t>
            </a:fld>
            <a:endParaRPr lang="en-US" dirty="0"/>
          </a:p>
        </p:txBody>
      </p:sp>
    </p:spTree>
    <p:extLst>
      <p:ext uri="{BB962C8B-B14F-4D97-AF65-F5344CB8AC3E}">
        <p14:creationId xmlns:p14="http://schemas.microsoft.com/office/powerpoint/2010/main" val="2437099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 minute</a:t>
            </a:r>
          </a:p>
          <a:p>
            <a:r>
              <a:rPr lang="en-US" b="1" dirty="0" smtClean="0"/>
              <a:t>DEBORAH</a:t>
            </a:r>
          </a:p>
          <a:p>
            <a:endParaRPr lang="en-US" b="1" dirty="0" smtClean="0"/>
          </a:p>
          <a:p>
            <a:r>
              <a:rPr lang="en-US" b="0" dirty="0" smtClean="0"/>
              <a:t>If</a:t>
            </a:r>
            <a:r>
              <a:rPr lang="en-US" b="0" baseline="0" dirty="0" smtClean="0"/>
              <a:t> you are interested in learning more about developing good café questions, we invite you and/or your leadership to attend a lunch and learn on September 4. </a:t>
            </a:r>
          </a:p>
          <a:p>
            <a:endParaRPr lang="en-US" b="0" baseline="0" dirty="0" smtClean="0"/>
          </a:p>
          <a:p>
            <a:r>
              <a:rPr lang="en-US" b="0" baseline="0" dirty="0" smtClean="0"/>
              <a:t>You can complete the information form in your materials or just use this link here; or the scan code at the bottom of your handout. </a:t>
            </a:r>
          </a:p>
          <a:p>
            <a:endParaRPr lang="en-US" b="0" baseline="0" dirty="0" smtClean="0"/>
          </a:p>
          <a:p>
            <a:r>
              <a:rPr lang="en-US" b="0" baseline="0" dirty="0" smtClean="0"/>
              <a:t>In your materials, you also have an interest form that we would like you to complete. You can complete the paper copy today (or use the link/scan code on the document to complete it). This will allow us to better understand. Our hope is that those attending this webinar will have been exposed to this material prior to attending. </a:t>
            </a:r>
            <a:endParaRPr lang="en-US" b="0" dirty="0" smtClean="0"/>
          </a:p>
        </p:txBody>
      </p:sp>
      <p:sp>
        <p:nvSpPr>
          <p:cNvPr id="4" name="Slide Number Placeholder 3"/>
          <p:cNvSpPr>
            <a:spLocks noGrp="1"/>
          </p:cNvSpPr>
          <p:nvPr>
            <p:ph type="sldNum" sz="quarter" idx="10"/>
          </p:nvPr>
        </p:nvSpPr>
        <p:spPr/>
        <p:txBody>
          <a:bodyPr/>
          <a:lstStyle/>
          <a:p>
            <a:fld id="{BE3CB60E-ACAA-4307-8AD1-1B75BFF0AAFE}" type="slidenum">
              <a:rPr lang="en-US" smtClean="0"/>
              <a:t>27</a:t>
            </a:fld>
            <a:endParaRPr lang="en-US" dirty="0"/>
          </a:p>
        </p:txBody>
      </p:sp>
    </p:spTree>
    <p:extLst>
      <p:ext uri="{BB962C8B-B14F-4D97-AF65-F5344CB8AC3E}">
        <p14:creationId xmlns:p14="http://schemas.microsoft.com/office/powerpoint/2010/main" val="2474432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 minute</a:t>
            </a:r>
          </a:p>
          <a:p>
            <a:r>
              <a:rPr lang="en-US" b="1" dirty="0" smtClean="0"/>
              <a:t>DEBORAH</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BE3CB60E-ACAA-4307-8AD1-1B75BFF0AAFE}" type="slidenum">
              <a:rPr lang="en-US" smtClean="0"/>
              <a:t>28</a:t>
            </a:fld>
            <a:endParaRPr lang="en-US" dirty="0"/>
          </a:p>
        </p:txBody>
      </p:sp>
    </p:spTree>
    <p:extLst>
      <p:ext uri="{BB962C8B-B14F-4D97-AF65-F5344CB8AC3E}">
        <p14:creationId xmlns:p14="http://schemas.microsoft.com/office/powerpoint/2010/main" val="339272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22" rtl="0" eaLnBrk="1" fontAlgn="auto" latinLnBrk="0" hangingPunct="1">
              <a:lnSpc>
                <a:spcPct val="100000"/>
              </a:lnSpc>
              <a:spcBef>
                <a:spcPts val="0"/>
              </a:spcBef>
              <a:spcAft>
                <a:spcPts val="0"/>
              </a:spcAft>
              <a:buClrTx/>
              <a:buSzTx/>
              <a:buFontTx/>
              <a:buNone/>
              <a:tabLst/>
              <a:defRPr/>
            </a:pPr>
            <a:r>
              <a:rPr lang="en-US" b="1" dirty="0" smtClean="0"/>
              <a:t>Approx. Time: 3 minutes</a:t>
            </a:r>
          </a:p>
          <a:p>
            <a:pPr defTabSz="966522"/>
            <a:endParaRPr lang="en-US" b="1" dirty="0" smtClean="0"/>
          </a:p>
          <a:p>
            <a:pPr defTabSz="966522"/>
            <a:r>
              <a:rPr lang="en-US" b="1" dirty="0" smtClean="0"/>
              <a:t>DEBORAH</a:t>
            </a:r>
            <a:endParaRPr lang="en-US" b="1" dirty="0"/>
          </a:p>
          <a:p>
            <a:pPr lvl="0"/>
            <a:endParaRPr lang="en-US" b="1" dirty="0"/>
          </a:p>
          <a:p>
            <a:pPr lvl="0"/>
            <a:r>
              <a:rPr lang="en-US" dirty="0"/>
              <a:t>Briefly, wanted to share with you little bit about how we got here. </a:t>
            </a:r>
          </a:p>
          <a:p>
            <a:pPr marL="302038" indent="-302038">
              <a:buFont typeface="Arial" panose="020B0604020202020204" pitchFamily="34" charset="0"/>
              <a:buChar char="•"/>
            </a:pPr>
            <a:r>
              <a:rPr lang="en-US" dirty="0"/>
              <a:t>We have been honoring family voice for many years through MRS, SAYSO, and through our community based programming (requiring input into programming from those being served). </a:t>
            </a:r>
          </a:p>
          <a:p>
            <a:pPr marL="302038" indent="-302038">
              <a:buFont typeface="Arial" panose="020B0604020202020204" pitchFamily="34" charset="0"/>
              <a:buChar char="•"/>
            </a:pPr>
            <a:r>
              <a:rPr lang="en-US" dirty="0"/>
              <a:t>But we were not measuring it in a way that could tell our story. </a:t>
            </a:r>
          </a:p>
          <a:p>
            <a:pPr marL="302038" indent="-302038">
              <a:buFont typeface="Arial" panose="020B0604020202020204" pitchFamily="34" charset="0"/>
              <a:buChar char="•"/>
            </a:pPr>
            <a:r>
              <a:rPr lang="en-US" dirty="0"/>
              <a:t>Some ways our federal partners expect to </a:t>
            </a:r>
            <a:r>
              <a:rPr lang="en-US" u="sng" dirty="0"/>
              <a:t>see</a:t>
            </a:r>
            <a:r>
              <a:rPr lang="en-US" dirty="0"/>
              <a:t> family engagement are through:</a:t>
            </a:r>
          </a:p>
          <a:p>
            <a:pPr marL="785299" lvl="1" indent="-302038">
              <a:buFont typeface="Arial" panose="020B0604020202020204" pitchFamily="34" charset="0"/>
              <a:buChar char="•"/>
            </a:pPr>
            <a:r>
              <a:rPr lang="en-US" dirty="0"/>
              <a:t>Metrics our state uses to measure the systemic factor “Agency Responsiveness to Community” (which is all about ensuring ongoing consultation with stakeholders - especially those served by child welfare programming). </a:t>
            </a:r>
          </a:p>
          <a:p>
            <a:pPr marL="785299" lvl="1" indent="-302038">
              <a:buFont typeface="Arial" panose="020B0604020202020204" pitchFamily="34" charset="0"/>
              <a:buChar char="•"/>
            </a:pPr>
            <a:r>
              <a:rPr lang="en-US" dirty="0"/>
              <a:t>Some of the Permanency 2 and Well-Being 1 OSRI data</a:t>
            </a:r>
          </a:p>
          <a:p>
            <a:pPr marL="785299" lvl="1" indent="-302038">
              <a:buFont typeface="Arial" panose="020B0604020202020204" pitchFamily="34" charset="0"/>
              <a:buChar char="•"/>
            </a:pPr>
            <a:r>
              <a:rPr lang="en-US" dirty="0"/>
              <a:t>That families would want to/agree to be interviewed when a case is pulled for an OSRI </a:t>
            </a:r>
          </a:p>
          <a:p>
            <a:pPr marL="302038" indent="-302038">
              <a:buFont typeface="Arial" panose="020B0604020202020204" pitchFamily="34" charset="0"/>
              <a:buChar char="•"/>
            </a:pPr>
            <a:r>
              <a:rPr lang="en-US" dirty="0"/>
              <a:t>You may remember, the CFSR has three key components </a:t>
            </a:r>
          </a:p>
          <a:p>
            <a:pPr marL="785299" lvl="1" indent="-302038">
              <a:buFont typeface="Arial" panose="020B0604020202020204" pitchFamily="34" charset="0"/>
              <a:buChar char="•"/>
            </a:pPr>
            <a:r>
              <a:rPr lang="en-US" dirty="0"/>
              <a:t>a state-level Assessment we submit before our federal partners come in; </a:t>
            </a:r>
          </a:p>
          <a:p>
            <a:pPr marL="785299" lvl="1" indent="-302038">
              <a:buFont typeface="Arial" panose="020B0604020202020204" pitchFamily="34" charset="0"/>
              <a:buChar char="•"/>
            </a:pPr>
            <a:r>
              <a:rPr lang="en-US" b="1" dirty="0"/>
              <a:t>interviews by our federal partners with various stakeholder groups; </a:t>
            </a:r>
          </a:p>
          <a:p>
            <a:pPr marL="785299" lvl="1" indent="-302038">
              <a:buFont typeface="Arial" panose="020B0604020202020204" pitchFamily="34" charset="0"/>
              <a:buChar char="•"/>
            </a:pPr>
            <a:r>
              <a:rPr lang="en-US" dirty="0"/>
              <a:t>and the OSRI data. </a:t>
            </a:r>
          </a:p>
          <a:p>
            <a:pPr marL="302038" indent="-302038">
              <a:buFont typeface="Arial" panose="020B0604020202020204" pitchFamily="34" charset="0"/>
              <a:buChar char="•"/>
            </a:pPr>
            <a:r>
              <a:rPr lang="en-US" dirty="0"/>
              <a:t>When it came to stakeholder interviews with our federal partners, DSS did not have ready access to biological parents in a way that allows us to convene a group together who could be interviewed. </a:t>
            </a:r>
          </a:p>
          <a:p>
            <a:pPr marL="302038" indent="-302038">
              <a:buFont typeface="Arial" panose="020B0604020202020204" pitchFamily="34" charset="0"/>
              <a:buChar char="•"/>
            </a:pPr>
            <a:r>
              <a:rPr lang="en-US" dirty="0"/>
              <a:t>In January 2016, after results came in, we convened a series of meetings across the state to conduct root cause analysis and brainstorm about possible strategies for the PIP that could move the needle on outcomes. </a:t>
            </a:r>
          </a:p>
          <a:p>
            <a:pPr marL="302038" indent="-302038">
              <a:buFont typeface="Arial" panose="020B0604020202020204" pitchFamily="34" charset="0"/>
              <a:buChar char="•"/>
            </a:pPr>
            <a:r>
              <a:rPr lang="en-US" dirty="0"/>
              <a:t>We were able to secure family voice in those meetings. </a:t>
            </a:r>
          </a:p>
          <a:p>
            <a:pPr marL="302038" indent="-302038">
              <a:buFont typeface="Arial" panose="020B0604020202020204" pitchFamily="34" charset="0"/>
              <a:buChar char="•"/>
            </a:pPr>
            <a:r>
              <a:rPr lang="en-US" dirty="0"/>
              <a:t>And all of us walked away from those meetings with strong feelings – We Need More of THAT! </a:t>
            </a:r>
          </a:p>
          <a:p>
            <a:pPr marL="785299" lvl="1" indent="-302038">
              <a:buFont typeface="Arial" panose="020B0604020202020204" pitchFamily="34" charset="0"/>
              <a:buChar char="•"/>
            </a:pPr>
            <a:r>
              <a:rPr lang="en-US" dirty="0"/>
              <a:t>Family voice on programming. </a:t>
            </a:r>
          </a:p>
          <a:p>
            <a:pPr marL="785299" lvl="1" indent="-302038">
              <a:buFont typeface="Arial" panose="020B0604020202020204" pitchFamily="34" charset="0"/>
              <a:buChar char="•"/>
            </a:pPr>
            <a:r>
              <a:rPr lang="en-US" dirty="0"/>
              <a:t>Family voice on policy.</a:t>
            </a:r>
          </a:p>
          <a:p>
            <a:pPr marL="785299" lvl="1" indent="-302038">
              <a:buFont typeface="Arial" panose="020B0604020202020204" pitchFamily="34" charset="0"/>
              <a:buChar char="•"/>
            </a:pPr>
            <a:r>
              <a:rPr lang="en-US" dirty="0"/>
              <a:t>Family voice on solutions. </a:t>
            </a:r>
          </a:p>
          <a:p>
            <a:pPr marL="302038" indent="-302038">
              <a:buFont typeface="Arial" panose="020B0604020202020204" pitchFamily="34" charset="0"/>
              <a:buChar char="•"/>
            </a:pPr>
            <a:r>
              <a:rPr lang="en-US" dirty="0"/>
              <a:t>So we leveraged the PIP to make that happen. </a:t>
            </a:r>
          </a:p>
          <a:p>
            <a:pPr marL="302038" indent="-302038">
              <a:buFont typeface="Arial" panose="020B0604020202020204" pitchFamily="34" charset="0"/>
              <a:buChar char="•"/>
            </a:pPr>
            <a:r>
              <a:rPr lang="en-US" dirty="0"/>
              <a:t>We intuitively know this is a good thing, but it turns out it actually can improve outcomes for children and families AND help with staff job satisfaction and retention so it is an all around winning strategy. </a:t>
            </a:r>
          </a:p>
          <a:p>
            <a:pPr marL="302038" indent="-302038">
              <a:buFont typeface="Arial" panose="020B0604020202020204" pitchFamily="34" charset="0"/>
              <a:buChar char="•"/>
            </a:pPr>
            <a:endParaRPr lang="en-US" dirty="0"/>
          </a:p>
          <a:p>
            <a:pPr marL="302038" indent="-302038">
              <a:buFont typeface="Arial" panose="020B0604020202020204" pitchFamily="34" charset="0"/>
              <a:buChar char="•"/>
            </a:pPr>
            <a:r>
              <a:rPr lang="en-US" dirty="0"/>
              <a:t>DSS collaborated with the Center for Family and Community Engagement (CFACE) at NC State University to help us with this work given their expertise in family engagement. </a:t>
            </a:r>
          </a:p>
          <a:p>
            <a:pPr marL="302038" indent="-302038">
              <a:buFont typeface="Arial" panose="020B0604020202020204" pitchFamily="34" charset="0"/>
              <a:buChar char="•"/>
            </a:pPr>
            <a:r>
              <a:rPr lang="en-US" dirty="0"/>
              <a:t>Kara Allen-Eckard is the Project Coordinator for this work and she will briefly share some details about the model itself. </a:t>
            </a:r>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panose="020F0502020204030204"/>
              </a:rPr>
              <a:pPr defTabSz="966522">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3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1260475"/>
            <a:ext cx="4537075" cy="3402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5 minutes</a:t>
            </a:r>
          </a:p>
          <a:p>
            <a:endParaRPr lang="en-US" b="1" dirty="0" smtClean="0"/>
          </a:p>
          <a:p>
            <a:r>
              <a:rPr lang="en-US" b="1" dirty="0" smtClean="0"/>
              <a:t>KARA</a:t>
            </a:r>
            <a:endParaRPr lang="en-US" b="1" dirty="0"/>
          </a:p>
          <a:p>
            <a:r>
              <a:rPr lang="en-US" dirty="0"/>
              <a:t>Looking at the handout of our Family Leadership model, we want to identify some of the key components.</a:t>
            </a:r>
          </a:p>
          <a:p>
            <a:endParaRPr lang="en-US" b="1" dirty="0"/>
          </a:p>
          <a:p>
            <a:r>
              <a:rPr lang="en-US" b="1" dirty="0"/>
              <a:t>Tier Model</a:t>
            </a:r>
          </a:p>
          <a:p>
            <a:endParaRPr lang="en-US" dirty="0"/>
          </a:p>
          <a:p>
            <a:pPr marL="191555" indent="-191555">
              <a:buFont typeface="Arial" panose="020B0604020202020204" pitchFamily="34" charset="0"/>
              <a:buChar char="•"/>
            </a:pPr>
            <a:r>
              <a:rPr lang="en-US" dirty="0"/>
              <a:t>From the bottom up, case work is the foundation of our model.  Family and social worker experiences working together are at the core of how our system works.  </a:t>
            </a:r>
          </a:p>
          <a:p>
            <a:pPr marL="191555" indent="-191555">
              <a:buFont typeface="Arial" panose="020B0604020202020204" pitchFamily="34" charset="0"/>
              <a:buChar char="•"/>
            </a:pPr>
            <a:r>
              <a:rPr lang="en-US" b="1" dirty="0"/>
              <a:t>Tier one </a:t>
            </a:r>
            <a:r>
              <a:rPr lang="en-US" dirty="0"/>
              <a:t>acknowledges that to understand each other better, we have to learn from each other.  Tier one activities mostly focus on ways that we (systems and families) can learn more about each other- our roles, our culture or expectations. </a:t>
            </a:r>
            <a:endParaRPr lang="en-US" b="1" i="1" dirty="0">
              <a:solidFill>
                <a:srgbClr val="FF0000"/>
              </a:solidFill>
            </a:endParaRPr>
          </a:p>
          <a:p>
            <a:pPr marL="191555" indent="-191555">
              <a:buFont typeface="Arial" panose="020B0604020202020204" pitchFamily="34" charset="0"/>
              <a:buChar char="•"/>
            </a:pPr>
            <a:r>
              <a:rPr lang="en-US" b="1" dirty="0"/>
              <a:t>Tier two </a:t>
            </a:r>
            <a:r>
              <a:rPr lang="en-US" dirty="0"/>
              <a:t>asks us to partner with each other at the county practice level.  This involves finding ways to present materials together, facilitate events together and sit at a table together to figure out how to make family engagement stronger at the case level.  Our counties and family partners will share more detail about what tier two can look like when we hear from them. </a:t>
            </a:r>
          </a:p>
          <a:p>
            <a:pPr marL="191555" indent="-191555">
              <a:buFont typeface="Arial" panose="020B0604020202020204" pitchFamily="34" charset="0"/>
              <a:buChar char="•"/>
            </a:pPr>
            <a:r>
              <a:rPr lang="en-US" b="1" dirty="0"/>
              <a:t>Tier three </a:t>
            </a:r>
            <a:r>
              <a:rPr lang="en-US" dirty="0"/>
              <a:t>is what is happening at the state level.  Since April 2018, the state has convened what will eventually be a 12 person Child Welfare Family Advisory Council.  This group includes all the family members involved in your cases-biological parents, kinship caregivers, youth, foster parents and adoptive parents.  </a:t>
            </a:r>
          </a:p>
          <a:p>
            <a:pPr marL="191555" indent="-191555">
              <a:buFont typeface="Arial" panose="020B0604020202020204" pitchFamily="34" charset="0"/>
              <a:buChar char="•"/>
            </a:pPr>
            <a:r>
              <a:rPr lang="en-US" b="1" dirty="0"/>
              <a:t>Systemic Factor: Agency Responsiveness to Community (ongoing consultation with consumers and coordinated with other federal programming)</a:t>
            </a:r>
            <a:endParaRPr lang="en-US" dirty="0"/>
          </a:p>
          <a:p>
            <a:pPr marL="674817" lvl="1" indent="-191555">
              <a:buFont typeface="Arial" panose="020B0604020202020204" pitchFamily="34" charset="0"/>
              <a:buChar char="•"/>
            </a:pPr>
            <a:r>
              <a:rPr lang="en-US" dirty="0"/>
              <a:t>Item 31: How well is the agency responsiveness to the community system functioning statewide to ensure that, in implementing the provisions of the CFSP and developing the APSR, the state engages in ongoing consultation with Tribal Representatives, consumers, service providers, foster care providers, the juvenile court, and other public and private child placing and family serving agencies and includes the major concerns of these representatives in the goals, objectives, and annual updates of the CFSP?</a:t>
            </a:r>
          </a:p>
          <a:p>
            <a:pPr marL="674817" lvl="1" indent="-191555">
              <a:buFont typeface="Arial" panose="020B0604020202020204" pitchFamily="34" charset="0"/>
              <a:buChar char="•"/>
            </a:pPr>
            <a:r>
              <a:rPr lang="en-US" dirty="0"/>
              <a:t>Item 32: How well is the agency responsiveness to the community system functioning statewide to ensure that the state’s services under the CFSP are coordinated with services or benefits of other federal or federally assisted programs services the same population. </a:t>
            </a:r>
            <a:endParaRPr lang="en-US" b="1" dirty="0"/>
          </a:p>
          <a:p>
            <a:pPr marL="191555" indent="-191555">
              <a:buFont typeface="Arial" panose="020B0604020202020204" pitchFamily="34" charset="0"/>
              <a:buChar char="•"/>
            </a:pPr>
            <a:endParaRPr lang="en-US" dirty="0"/>
          </a:p>
          <a:p>
            <a:pPr marL="191555" indent="-191555">
              <a:buFont typeface="Arial" panose="020B0604020202020204" pitchFamily="34" charset="0"/>
              <a:buChar char="•"/>
            </a:pPr>
            <a:r>
              <a:rPr lang="en-US" dirty="0"/>
              <a:t>Recognizes need for family voice to inform the system from bottom to top</a:t>
            </a:r>
          </a:p>
          <a:p>
            <a:pPr marL="191555" indent="-191555">
              <a:buFont typeface="Arial" panose="020B0604020202020204" pitchFamily="34" charset="0"/>
              <a:buChar char="•"/>
            </a:pPr>
            <a:r>
              <a:rPr lang="en-US" dirty="0"/>
              <a:t>Increases the expectations for the family partners and the agency as you move up the Tiers</a:t>
            </a:r>
          </a:p>
          <a:p>
            <a:pPr marL="191555" indent="-191555">
              <a:buFont typeface="Arial" panose="020B0604020202020204" pitchFamily="34" charset="0"/>
              <a:buChar char="•"/>
            </a:pPr>
            <a:r>
              <a:rPr lang="en-US" dirty="0"/>
              <a:t>Gives flexibility in how you engage in leadership activities</a:t>
            </a:r>
          </a:p>
          <a:p>
            <a:pPr marL="191555" indent="-191555">
              <a:buFont typeface="Arial" panose="020B0604020202020204" pitchFamily="34" charset="0"/>
              <a:buChar char="•"/>
            </a:pPr>
            <a:endParaRPr lang="en-US" dirty="0"/>
          </a:p>
          <a:p>
            <a:endParaRPr lang="en-US" b="1" dirty="0"/>
          </a:p>
          <a:p>
            <a:r>
              <a:rPr lang="en-US" b="1" dirty="0"/>
              <a:t>Acknowledges readiness:</a:t>
            </a:r>
          </a:p>
          <a:p>
            <a:pPr marL="191555" indent="-191555">
              <a:buFont typeface="Arial" panose="020B0604020202020204" pitchFamily="34" charset="0"/>
              <a:buChar char="•"/>
            </a:pPr>
            <a:r>
              <a:rPr lang="en-US" dirty="0"/>
              <a:t>Families and agencies need to be able to assess their own readiness to support engagement.  </a:t>
            </a:r>
          </a:p>
          <a:p>
            <a:pPr marL="191555" indent="-191555">
              <a:buFont typeface="Arial" panose="020B0604020202020204" pitchFamily="34" charset="0"/>
              <a:buChar char="•"/>
            </a:pPr>
            <a:r>
              <a:rPr lang="en-US" dirty="0"/>
              <a:t>Families are not immediately ready to sit at the table with Child Welfare but may want to help inform the system to make it better for the families that come behind them. </a:t>
            </a:r>
          </a:p>
          <a:p>
            <a:pPr marL="191555" indent="-191555">
              <a:buFont typeface="Arial" panose="020B0604020202020204" pitchFamily="34" charset="0"/>
              <a:buChar char="•"/>
            </a:pPr>
            <a:r>
              <a:rPr lang="en-US" dirty="0"/>
              <a:t>Likewise, Child Welfare may not have opportunities to hear feedback from families and/or invite them to the table to help inform case practice but they know that from “the first knock on the door” it is important to engage families.  </a:t>
            </a:r>
          </a:p>
          <a:p>
            <a:pPr marL="191555" indent="-191555">
              <a:buFont typeface="Arial" panose="020B0604020202020204" pitchFamily="34" charset="0"/>
              <a:buChar char="•"/>
            </a:pPr>
            <a:r>
              <a:rPr lang="en-US" dirty="0"/>
              <a:t>What we recognize by this model is that it is important to build on the things we are doing so that we are developing the capacity for partnerships that can really make our work better for children/families.  </a:t>
            </a:r>
          </a:p>
          <a:p>
            <a:pPr marL="191555" indent="-191555">
              <a:buFont typeface="Arial" panose="020B0604020202020204" pitchFamily="34" charset="0"/>
              <a:buChar char="•"/>
            </a:pPr>
            <a:r>
              <a:rPr lang="en-US" dirty="0"/>
              <a:t>That is our shared goal. </a:t>
            </a:r>
          </a:p>
          <a:p>
            <a:endParaRPr lang="en-US" b="1" dirty="0"/>
          </a:p>
          <a:p>
            <a:r>
              <a:rPr lang="en-US" b="1" dirty="0"/>
              <a:t>Connection between tiers:</a:t>
            </a:r>
            <a:endParaRPr lang="en-US" dirty="0"/>
          </a:p>
          <a:p>
            <a:pPr marL="191555" indent="-191555">
              <a:buFont typeface="Arial" panose="020B0604020202020204" pitchFamily="34" charset="0"/>
              <a:buChar char="•"/>
            </a:pPr>
            <a:r>
              <a:rPr lang="en-US" dirty="0"/>
              <a:t>Intentional in how we are trying to connect the family leadership efforts up and down the Tiers</a:t>
            </a:r>
          </a:p>
          <a:p>
            <a:pPr marL="191555" indent="-191555">
              <a:buFont typeface="Arial" panose="020B0604020202020204" pitchFamily="34" charset="0"/>
              <a:buChar char="•"/>
            </a:pPr>
            <a:r>
              <a:rPr lang="en-US" dirty="0"/>
              <a:t>Looking at how this can support mentoring and family partner leadership (FEC TA by CWFAC members)</a:t>
            </a:r>
          </a:p>
          <a:p>
            <a:pPr marL="191555" indent="-191555">
              <a:buFont typeface="Arial" panose="020B0604020202020204" pitchFamily="34" charset="0"/>
              <a:buChar char="•"/>
            </a:pPr>
            <a:r>
              <a:rPr lang="en-US" dirty="0"/>
              <a:t>Creates avenues for family experience to move up the chain (to inform decisions) and for decisions that have included family partner voices to move back down the chain (in practice guidance, policy and TA support)</a:t>
            </a:r>
          </a:p>
          <a:p>
            <a:pPr marL="191555" indent="-191555">
              <a:buFont typeface="Arial" panose="020B0604020202020204" pitchFamily="34" charset="0"/>
              <a:buChar char="•"/>
            </a:pPr>
            <a:endParaRPr lang="en-US" dirty="0"/>
          </a:p>
          <a:p>
            <a:r>
              <a:rPr lang="en-US" dirty="0"/>
              <a:t>The multiple ways DSS is seeking to involve families in this model are intended to support their Responsiveness to Community </a:t>
            </a:r>
          </a:p>
        </p:txBody>
      </p:sp>
      <p:sp>
        <p:nvSpPr>
          <p:cNvPr id="4" name="Slide Number Placeholder 3"/>
          <p:cNvSpPr>
            <a:spLocks noGrp="1"/>
          </p:cNvSpPr>
          <p:nvPr>
            <p:ph type="sldNum" sz="quarter" idx="10"/>
          </p:nvPr>
        </p:nvSpPr>
        <p:spPr/>
        <p:txBody>
          <a:bodyPr/>
          <a:lstStyle/>
          <a:p>
            <a:pPr defTabSz="1021623">
              <a:defRPr/>
            </a:pPr>
            <a:fld id="{DBCC7D24-0DC9-4E9C-89C0-35D79A09D337}" type="slidenum">
              <a:rPr lang="en-US">
                <a:solidFill>
                  <a:prstClr val="black"/>
                </a:solidFill>
                <a:latin typeface="Calibri" panose="020F0502020204030204"/>
              </a:rPr>
              <a:pPr defTabSz="1021623">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871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1260475"/>
            <a:ext cx="4537075" cy="3402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3 minutes</a:t>
            </a:r>
          </a:p>
          <a:p>
            <a:endParaRPr lang="en-US" b="1" dirty="0" smtClean="0"/>
          </a:p>
          <a:p>
            <a:r>
              <a:rPr lang="en-US" b="1" dirty="0" smtClean="0"/>
              <a:t>KIM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there are multiple ways you can engage</a:t>
            </a:r>
            <a:r>
              <a:rPr lang="en-US" baseline="0" dirty="0" smtClean="0"/>
              <a:t> families at the county level, a formal Family Engagement Committee is what three counties, including Forsyth, are piloting. This is the equivalent to what they are doing at the state-level. Convening parents to discuss and support strategies to improve outcomes. Discussion varies depending on the needs of the county. Discussions might be around initial engagement of families (how do you actually knock at the door – do you pound with a sense of urgency or do you knock like a neighbor needing a cup of sugar) to strengthening shared parenting programming. </a:t>
            </a:r>
            <a:r>
              <a:rPr lang="en-US" b="1" baseline="0" dirty="0" smtClean="0"/>
              <a:t>The construct of the FEC is the same, but the focus can be different in each county. </a:t>
            </a:r>
            <a:endParaRPr lang="en-US" b="1" dirty="0" smtClean="0"/>
          </a:p>
          <a:p>
            <a:endParaRPr lang="en-US" baseline="0" dirty="0" smtClean="0"/>
          </a:p>
          <a:p>
            <a:r>
              <a:rPr lang="en-US" baseline="0" dirty="0" smtClean="0"/>
              <a:t>This committee meets at least quarterly and because biological parent voice was notably missing in informing programming across North Carolina, it must include them, but it can include other parents as the county desires. </a:t>
            </a:r>
          </a:p>
          <a:p>
            <a:endParaRPr lang="en-US" baseline="0" dirty="0" smtClean="0"/>
          </a:p>
          <a:p>
            <a:r>
              <a:rPr lang="en-US" baseline="0" dirty="0" smtClean="0"/>
              <a:t>We are learning through the three pilots what it may take to scale this programming statewide. It does take quite a bit of time and energy, but hope is that each county will be engaging consumers of services in a structured way.  The café activity that we will be discussing in depth today can help counties move closer to this end goal. </a:t>
            </a:r>
          </a:p>
          <a:p>
            <a:endParaRPr lang="en-US" baseline="0" dirty="0" smtClean="0"/>
          </a:p>
        </p:txBody>
      </p:sp>
      <p:sp>
        <p:nvSpPr>
          <p:cNvPr id="4" name="Slide Number Placeholder 3"/>
          <p:cNvSpPr>
            <a:spLocks noGrp="1"/>
          </p:cNvSpPr>
          <p:nvPr>
            <p:ph type="sldNum" sz="quarter" idx="10"/>
          </p:nvPr>
        </p:nvSpPr>
        <p:spPr/>
        <p:txBody>
          <a:bodyPr/>
          <a:lstStyle/>
          <a:p>
            <a:pPr defTabSz="1021623">
              <a:defRPr/>
            </a:pPr>
            <a:fld id="{DBCC7D24-0DC9-4E9C-89C0-35D79A09D337}" type="slidenum">
              <a:rPr lang="en-US">
                <a:solidFill>
                  <a:prstClr val="black"/>
                </a:solidFill>
                <a:latin typeface="Calibri" panose="020F0502020204030204"/>
              </a:rPr>
              <a:pPr defTabSz="1021623">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2875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2 minutes</a:t>
            </a:r>
          </a:p>
          <a:p>
            <a:endParaRPr lang="en-US" b="1" dirty="0" smtClean="0"/>
          </a:p>
          <a:p>
            <a:r>
              <a:rPr lang="en-US" b="1" dirty="0" smtClean="0"/>
              <a:t>KARA</a:t>
            </a:r>
            <a:endParaRPr lang="en-US" b="1" dirty="0"/>
          </a:p>
          <a:p>
            <a:endParaRPr lang="en-US" dirty="0"/>
          </a:p>
          <a:p>
            <a:r>
              <a:rPr lang="en-US" dirty="0"/>
              <a:t>In the formal model, a goal is to have a Family Engagement Committee (FEC) that includes Family Partners at the table on a regular basis to help your county understand and develop practices that improve outcomes with and for families. </a:t>
            </a:r>
          </a:p>
          <a:p>
            <a:endParaRPr lang="en-US" dirty="0"/>
          </a:p>
          <a:p>
            <a:r>
              <a:rPr lang="en-US" dirty="0"/>
              <a:t>However, getting to that point may involve accessing Tier 1 and Tier 2 opportunities to develop relationships with Family Partners who may be interested and eligible to serve on your FEC.</a:t>
            </a:r>
          </a:p>
          <a:p>
            <a:endParaRPr lang="en-US" dirty="0"/>
          </a:p>
          <a:p>
            <a:r>
              <a:rPr lang="en-US" dirty="0"/>
              <a:t>Today, we are going to look more closely at one activity that supports both Tier 1 and Tier 2 activities: World Cafes</a:t>
            </a:r>
          </a:p>
        </p:txBody>
      </p:sp>
      <p:sp>
        <p:nvSpPr>
          <p:cNvPr id="4" name="Slide Number Placeholder 3"/>
          <p:cNvSpPr>
            <a:spLocks noGrp="1"/>
          </p:cNvSpPr>
          <p:nvPr>
            <p:ph type="sldNum" sz="quarter" idx="10"/>
          </p:nvPr>
        </p:nvSpPr>
        <p:spPr/>
        <p:txBody>
          <a:bodyPr/>
          <a:lstStyle/>
          <a:p>
            <a:fld id="{BE3CB60E-ACAA-4307-8AD1-1B75BFF0AAFE}" type="slidenum">
              <a:rPr lang="en-US" smtClean="0"/>
              <a:t>6</a:t>
            </a:fld>
            <a:endParaRPr lang="en-US" dirty="0"/>
          </a:p>
        </p:txBody>
      </p:sp>
    </p:spTree>
    <p:extLst>
      <p:ext uri="{BB962C8B-B14F-4D97-AF65-F5344CB8AC3E}">
        <p14:creationId xmlns:p14="http://schemas.microsoft.com/office/powerpoint/2010/main" val="328115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1 minutes</a:t>
            </a:r>
          </a:p>
          <a:p>
            <a:endParaRPr lang="en-US" b="1" dirty="0" smtClean="0"/>
          </a:p>
          <a:p>
            <a:r>
              <a:rPr lang="en-US" b="1" dirty="0" smtClean="0"/>
              <a:t>GINA</a:t>
            </a:r>
            <a:endParaRPr lang="en-US" b="1" dirty="0"/>
          </a:p>
          <a:p>
            <a:r>
              <a:rPr lang="en-US" dirty="0"/>
              <a:t>The </a:t>
            </a:r>
            <a:r>
              <a:rPr lang="en-US" dirty="0" smtClean="0"/>
              <a:t>World Café Model </a:t>
            </a:r>
            <a:r>
              <a:rPr lang="en-US" dirty="0"/>
              <a:t>is something that is used in many different venues to inform community programs and to support education and sharing. </a:t>
            </a:r>
            <a:endParaRPr lang="en-US" dirty="0" smtClean="0"/>
          </a:p>
          <a:p>
            <a:endParaRPr lang="en-US" dirty="0" smtClean="0"/>
          </a:p>
          <a:p>
            <a:r>
              <a:rPr lang="en-US" dirty="0" smtClean="0"/>
              <a:t>We will be</a:t>
            </a:r>
            <a:r>
              <a:rPr lang="en-US" baseline="0" dirty="0" smtClean="0"/>
              <a:t> share core pieces of the World Café Model itself, but you may also hear us refer to the café itself as a “Parent Café” because the primary way social service agencies use the model is with parents. And a Parent Café is a more family-friendly term. So, these terms are interchangeable. </a:t>
            </a:r>
            <a:endParaRPr lang="en-US" dirty="0" smtClean="0"/>
          </a:p>
          <a:p>
            <a:endParaRPr lang="en-US" dirty="0" smtClean="0"/>
          </a:p>
          <a:p>
            <a:r>
              <a:rPr lang="en-US" dirty="0" smtClean="0"/>
              <a:t>A café event intended </a:t>
            </a:r>
            <a:r>
              <a:rPr lang="en-US" dirty="0"/>
              <a:t>to be a friendly, non-threatening method for engaging community members in discussions.  In the prevention world many times cafes are used to support parent leadership and education.  World Cafes using the Protective Factors as themes are currently being used  in some counties to support parents looking for resources, skills and connections.  As you all know, we have been using this café model in our pilot counties to support connecting with parents.  </a:t>
            </a:r>
          </a:p>
          <a:p>
            <a:endParaRPr lang="en-US" dirty="0"/>
          </a:p>
          <a:p>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7</a:t>
            </a:fld>
            <a:endParaRPr lang="en-US" dirty="0">
              <a:solidFill>
                <a:prstClr val="black"/>
              </a:solidFill>
              <a:latin typeface="Calibri"/>
            </a:endParaRPr>
          </a:p>
        </p:txBody>
      </p:sp>
    </p:spTree>
    <p:extLst>
      <p:ext uri="{BB962C8B-B14F-4D97-AF65-F5344CB8AC3E}">
        <p14:creationId xmlns:p14="http://schemas.microsoft.com/office/powerpoint/2010/main" val="184947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2 minutes</a:t>
            </a:r>
          </a:p>
          <a:p>
            <a:endParaRPr lang="en-US" b="1" dirty="0" smtClean="0"/>
          </a:p>
          <a:p>
            <a:r>
              <a:rPr lang="en-US" b="1" dirty="0" smtClean="0"/>
              <a:t>GINA</a:t>
            </a:r>
          </a:p>
          <a:p>
            <a:endParaRPr lang="en-US" dirty="0" smtClean="0"/>
          </a:p>
          <a:p>
            <a:r>
              <a:rPr lang="en-US" dirty="0" smtClean="0"/>
              <a:t>The café model emphasizes five basic components:</a:t>
            </a:r>
          </a:p>
          <a:p>
            <a:pPr marL="181223" indent="-181223">
              <a:buFont typeface="Arial" panose="020B0604020202020204" pitchFamily="34" charset="0"/>
              <a:buChar char="•"/>
            </a:pPr>
            <a:r>
              <a:rPr lang="en-US" dirty="0" smtClean="0"/>
              <a:t>Café setting</a:t>
            </a:r>
          </a:p>
          <a:p>
            <a:pPr marL="664484" lvl="1" indent="-181223">
              <a:buFont typeface="Arial" panose="020B0604020202020204" pitchFamily="34" charset="0"/>
              <a:buChar char="•"/>
            </a:pPr>
            <a:r>
              <a:rPr lang="en-US" dirty="0" smtClean="0"/>
              <a:t>not set up like a typical meeting or focus group but intended to be more relaxed setting</a:t>
            </a:r>
          </a:p>
          <a:p>
            <a:pPr marL="664484" lvl="1" indent="-181223">
              <a:buFont typeface="Arial" panose="020B0604020202020204" pitchFamily="34" charset="0"/>
              <a:buChar char="•"/>
            </a:pPr>
            <a:r>
              <a:rPr lang="en-US" dirty="0" smtClean="0"/>
              <a:t>Round tables, table clothes, center pieces and FOOD make the setting more like a gathering of friends</a:t>
            </a:r>
          </a:p>
          <a:p>
            <a:pPr marL="664484" lvl="1" indent="-181223">
              <a:buFont typeface="Arial" panose="020B0604020202020204" pitchFamily="34" charset="0"/>
              <a:buChar char="•"/>
            </a:pPr>
            <a:r>
              <a:rPr lang="en-US" dirty="0" smtClean="0"/>
              <a:t>FOOD also helps welcome families to sit at the table and eat with DSS (break bread together)</a:t>
            </a:r>
          </a:p>
          <a:p>
            <a:pPr marL="483262" lvl="1"/>
            <a:endParaRPr lang="en-US" dirty="0" smtClean="0"/>
          </a:p>
          <a:p>
            <a:pPr marL="181223" indent="-181223">
              <a:buFont typeface="Arial" panose="020B0604020202020204" pitchFamily="34" charset="0"/>
              <a:buChar char="•"/>
            </a:pPr>
            <a:r>
              <a:rPr lang="en-US" dirty="0" smtClean="0"/>
              <a:t>Welcome and Introductions</a:t>
            </a:r>
          </a:p>
          <a:p>
            <a:pPr marL="664484" lvl="1" indent="-181223">
              <a:buFont typeface="Arial" panose="020B0604020202020204" pitchFamily="34" charset="0"/>
              <a:buChar char="•"/>
            </a:pPr>
            <a:r>
              <a:rPr lang="en-US" dirty="0" smtClean="0"/>
              <a:t>Participation is enhanced when you know who is in the room</a:t>
            </a:r>
          </a:p>
          <a:p>
            <a:pPr marL="664484" lvl="1" indent="-181223">
              <a:buFont typeface="Arial" panose="020B0604020202020204" pitchFamily="34" charset="0"/>
              <a:buChar char="•"/>
            </a:pPr>
            <a:r>
              <a:rPr lang="en-US" dirty="0" smtClean="0"/>
              <a:t>Hosts welcome everyone to the event</a:t>
            </a:r>
          </a:p>
          <a:p>
            <a:pPr marL="664484" lvl="1" indent="-181223">
              <a:buFont typeface="Arial" panose="020B0604020202020204" pitchFamily="34" charset="0"/>
              <a:buChar char="•"/>
            </a:pPr>
            <a:r>
              <a:rPr lang="en-US" dirty="0" smtClean="0"/>
              <a:t>In our counties, a welcome from the county director who shares the vision and commitment to family engagement has been a positive for families.</a:t>
            </a:r>
          </a:p>
          <a:p>
            <a:pPr marL="664484" lvl="1" indent="-181223">
              <a:buFont typeface="Arial" panose="020B0604020202020204" pitchFamily="34" charset="0"/>
              <a:buChar char="•"/>
            </a:pPr>
            <a:r>
              <a:rPr lang="en-US" dirty="0" smtClean="0"/>
              <a:t>Co-Host model also reinforces the partnership (DSS and a family partner)</a:t>
            </a:r>
          </a:p>
          <a:p>
            <a:pPr marL="664484" lvl="1" indent="-181223">
              <a:buFont typeface="Arial" panose="020B0604020202020204" pitchFamily="34" charset="0"/>
              <a:buChar char="•"/>
            </a:pPr>
            <a:endParaRPr lang="en-US" dirty="0" smtClean="0"/>
          </a:p>
          <a:p>
            <a:pPr marL="181223" indent="-181223">
              <a:buFont typeface="Arial" panose="020B0604020202020204" pitchFamily="34" charset="0"/>
              <a:buChar char="•"/>
            </a:pPr>
            <a:r>
              <a:rPr lang="en-US" dirty="0" smtClean="0"/>
              <a:t>Small group rounds (or table discussions) build community and can make it less intimidating to share your story or your ideas.</a:t>
            </a:r>
          </a:p>
          <a:p>
            <a:pPr marL="664484" lvl="1" indent="-181223">
              <a:buFont typeface="Arial" panose="020B0604020202020204" pitchFamily="34" charset="0"/>
              <a:buChar char="•"/>
            </a:pPr>
            <a:r>
              <a:rPr lang="en-US" dirty="0" smtClean="0"/>
              <a:t>Variety of ways to move through different questions or themes using the small group rounds</a:t>
            </a:r>
          </a:p>
          <a:p>
            <a:pPr marL="664484" lvl="1" indent="-181223">
              <a:buFont typeface="Arial" panose="020B0604020202020204" pitchFamily="34" charset="0"/>
              <a:buChar char="•"/>
            </a:pPr>
            <a:r>
              <a:rPr lang="en-US" dirty="0" smtClean="0"/>
              <a:t>Goal is for every participant to be able to respond to each question or theme</a:t>
            </a:r>
          </a:p>
          <a:p>
            <a:pPr marL="664484" lvl="1" indent="-181223">
              <a:buFont typeface="Arial" panose="020B0604020202020204" pitchFamily="34" charset="0"/>
              <a:buChar char="•"/>
            </a:pPr>
            <a:r>
              <a:rPr lang="en-US" dirty="0" smtClean="0"/>
              <a:t>Multiple “rounds” make it possible for participants to share their thoughts on every theme or question</a:t>
            </a:r>
          </a:p>
          <a:p>
            <a:pPr marL="181223" indent="-181223">
              <a:buFont typeface="Arial" panose="020B0604020202020204" pitchFamily="34" charset="0"/>
              <a:buChar char="•"/>
            </a:pPr>
            <a:endParaRPr lang="en-US" dirty="0" smtClean="0"/>
          </a:p>
          <a:p>
            <a:pPr marL="181223" indent="-181223">
              <a:buFont typeface="Arial" panose="020B0604020202020204" pitchFamily="34" charset="0"/>
              <a:buChar char="•"/>
            </a:pPr>
            <a:r>
              <a:rPr lang="en-US" dirty="0" smtClean="0"/>
              <a:t>Questions need to be intentional and well thought out.</a:t>
            </a:r>
          </a:p>
          <a:p>
            <a:pPr marL="664484" lvl="1" indent="-181223">
              <a:buFont typeface="Arial" panose="020B0604020202020204" pitchFamily="34" charset="0"/>
              <a:buChar char="•"/>
            </a:pPr>
            <a:r>
              <a:rPr lang="en-US" dirty="0" smtClean="0"/>
              <a:t>This can be one of the most critical pieces to develop</a:t>
            </a:r>
          </a:p>
          <a:p>
            <a:pPr marL="664484" lvl="1" indent="-181223">
              <a:buFont typeface="Arial" panose="020B0604020202020204" pitchFamily="34" charset="0"/>
              <a:buChar char="•"/>
            </a:pPr>
            <a:r>
              <a:rPr lang="en-US" dirty="0" smtClean="0"/>
              <a:t>Family engagement starts with how you develop the questions you ask families to inform</a:t>
            </a:r>
          </a:p>
          <a:p>
            <a:pPr marL="664484" lvl="1" indent="-181223">
              <a:buFont typeface="Arial" panose="020B0604020202020204" pitchFamily="34" charset="0"/>
              <a:buChar char="•"/>
            </a:pPr>
            <a:r>
              <a:rPr lang="en-US" dirty="0" smtClean="0"/>
              <a:t>Family partners help address language barriers that can alienate parents or reinforce stereotypes families have about DSS</a:t>
            </a:r>
          </a:p>
          <a:p>
            <a:pPr marL="664484" lvl="1" indent="-181223">
              <a:buFont typeface="Arial" panose="020B0604020202020204" pitchFamily="34" charset="0"/>
              <a:buChar char="•"/>
            </a:pPr>
            <a:endParaRPr lang="en-US" dirty="0" smtClean="0"/>
          </a:p>
          <a:p>
            <a:pPr marL="181223" indent="-181223">
              <a:buFont typeface="Arial" panose="020B0604020202020204" pitchFamily="34" charset="0"/>
              <a:buChar char="•"/>
            </a:pPr>
            <a:r>
              <a:rPr lang="en-US" dirty="0" smtClean="0"/>
              <a:t>Harvest is a gathering of all the ideas shared to look for themes and next steps</a:t>
            </a:r>
          </a:p>
          <a:p>
            <a:pPr marL="664484" lvl="1" indent="-181223">
              <a:buFont typeface="Arial" panose="020B0604020202020204" pitchFamily="34" charset="0"/>
              <a:buChar char="•"/>
            </a:pPr>
            <a:r>
              <a:rPr lang="en-US" dirty="0" smtClean="0"/>
              <a:t>Small and large group processing of all the contributions from the discussion rounds helps reinforce message/themes from participant input</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8</a:t>
            </a:fld>
            <a:endParaRPr lang="en-US" dirty="0">
              <a:solidFill>
                <a:prstClr val="black"/>
              </a:solidFill>
              <a:latin typeface="Calibri"/>
            </a:endParaRPr>
          </a:p>
        </p:txBody>
      </p:sp>
    </p:spTree>
    <p:extLst>
      <p:ext uri="{BB962C8B-B14F-4D97-AF65-F5344CB8AC3E}">
        <p14:creationId xmlns:p14="http://schemas.microsoft.com/office/powerpoint/2010/main" val="230902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Approx. Time: 4 minutes</a:t>
            </a:r>
          </a:p>
          <a:p>
            <a:endParaRPr lang="en-US" b="1" dirty="0" smtClean="0"/>
          </a:p>
          <a:p>
            <a:r>
              <a:rPr lang="en-US" b="1" dirty="0" smtClean="0"/>
              <a:t>KARA</a:t>
            </a:r>
            <a:endParaRPr lang="en-US" dirty="0" smtClean="0"/>
          </a:p>
          <a:p>
            <a:r>
              <a:rPr lang="en-US" dirty="0" smtClean="0"/>
              <a:t>7 design principles are integrated into the World Café model.  These design principles should be part of the consideration counties address as they develop their plans for a parent/family partner café.  </a:t>
            </a:r>
          </a:p>
          <a:p>
            <a:r>
              <a:rPr lang="en-US" dirty="0" smtClean="0"/>
              <a:t>They are:</a:t>
            </a:r>
          </a:p>
          <a:p>
            <a:pPr marL="241631" indent="-241631">
              <a:buAutoNum type="arabicParenR"/>
            </a:pPr>
            <a:r>
              <a:rPr lang="en-US" b="1" dirty="0" smtClean="0"/>
              <a:t>Set the Context</a:t>
            </a:r>
          </a:p>
          <a:p>
            <a:pPr marL="181223" indent="-181223">
              <a:buFont typeface="Arial" panose="020B0604020202020204" pitchFamily="34" charset="0"/>
              <a:buChar char="•"/>
            </a:pPr>
            <a:r>
              <a:rPr lang="en-US" dirty="0" smtClean="0"/>
              <a:t>What is the purpose of your café event?</a:t>
            </a:r>
          </a:p>
          <a:p>
            <a:pPr marL="181223" indent="-181223">
              <a:buFont typeface="Arial" panose="020B0604020202020204" pitchFamily="34" charset="0"/>
              <a:buChar char="•"/>
            </a:pPr>
            <a:r>
              <a:rPr lang="en-US" dirty="0" smtClean="0"/>
              <a:t>What are the parameters of your café event? (Who, what, why, how)</a:t>
            </a:r>
          </a:p>
          <a:p>
            <a:r>
              <a:rPr lang="en-US" dirty="0" smtClean="0"/>
              <a:t>2) </a:t>
            </a:r>
            <a:r>
              <a:rPr lang="en-US" b="1" dirty="0" smtClean="0"/>
              <a:t>Create a Hospitable Space</a:t>
            </a:r>
          </a:p>
          <a:p>
            <a:pPr marL="181223" indent="-181223">
              <a:buFont typeface="Arial" panose="020B0604020202020204" pitchFamily="34" charset="0"/>
              <a:buChar char="•"/>
            </a:pPr>
            <a:r>
              <a:rPr lang="en-US" dirty="0" smtClean="0"/>
              <a:t>How do you make everyone feel safe?</a:t>
            </a:r>
          </a:p>
          <a:p>
            <a:pPr marL="181223" indent="-181223">
              <a:buFont typeface="Arial" panose="020B0604020202020204" pitchFamily="34" charset="0"/>
              <a:buChar char="•"/>
            </a:pPr>
            <a:r>
              <a:rPr lang="en-US" dirty="0" smtClean="0"/>
              <a:t>What should you do to make sure everyone feels comfortable sharing what they want to share?</a:t>
            </a:r>
          </a:p>
          <a:p>
            <a:pPr marL="181223" indent="-181223">
              <a:buFont typeface="Arial" panose="020B0604020202020204" pitchFamily="34" charset="0"/>
              <a:buChar char="•"/>
            </a:pPr>
            <a:r>
              <a:rPr lang="en-US" dirty="0" smtClean="0"/>
              <a:t>Includes how you invite participants, how you set up your space and how you “change” the experience of interacting with DSS so it is more positive</a:t>
            </a:r>
          </a:p>
          <a:p>
            <a:r>
              <a:rPr lang="en-US" dirty="0" smtClean="0"/>
              <a:t>3) </a:t>
            </a:r>
            <a:r>
              <a:rPr lang="en-US" b="1" dirty="0" smtClean="0"/>
              <a:t>Explore Questions that Matter</a:t>
            </a:r>
          </a:p>
          <a:p>
            <a:pPr marL="181223" indent="-181223">
              <a:buFont typeface="Arial" panose="020B0604020202020204" pitchFamily="34" charset="0"/>
              <a:buChar char="•"/>
            </a:pPr>
            <a:r>
              <a:rPr lang="en-US" dirty="0" smtClean="0"/>
              <a:t>Questions that allow participants to share authentic insights</a:t>
            </a:r>
          </a:p>
          <a:p>
            <a:pPr marL="181223" indent="-181223">
              <a:buFont typeface="Arial" panose="020B0604020202020204" pitchFamily="34" charset="0"/>
              <a:buChar char="•"/>
            </a:pPr>
            <a:r>
              <a:rPr lang="en-US" dirty="0" smtClean="0"/>
              <a:t>Questions that offer useful information for DSS to use to inform practice</a:t>
            </a:r>
          </a:p>
          <a:p>
            <a:pPr marL="181223" indent="-181223">
              <a:buFont typeface="Arial" panose="020B0604020202020204" pitchFamily="34" charset="0"/>
              <a:buChar char="•"/>
            </a:pPr>
            <a:r>
              <a:rPr lang="en-US" dirty="0" smtClean="0"/>
              <a:t>Emphasize quality questions over quantity.  Can’t ask everything in one cafe</a:t>
            </a:r>
          </a:p>
          <a:p>
            <a:r>
              <a:rPr lang="en-US" dirty="0" smtClean="0"/>
              <a:t>4) </a:t>
            </a:r>
            <a:r>
              <a:rPr lang="en-US" b="1" dirty="0" smtClean="0"/>
              <a:t>Explore Everyone’s Contributions</a:t>
            </a:r>
          </a:p>
          <a:p>
            <a:pPr marL="181223" indent="-181223">
              <a:buFont typeface="Arial" panose="020B0604020202020204" pitchFamily="34" charset="0"/>
              <a:buChar char="•"/>
            </a:pPr>
            <a:r>
              <a:rPr lang="en-US" dirty="0" smtClean="0"/>
              <a:t>Design sharing opportunities that allow everyone to have a voice</a:t>
            </a:r>
          </a:p>
          <a:p>
            <a:pPr marL="181223" indent="-181223">
              <a:buFont typeface="Arial" panose="020B0604020202020204" pitchFamily="34" charset="0"/>
              <a:buChar char="•"/>
            </a:pPr>
            <a:r>
              <a:rPr lang="en-US" dirty="0" smtClean="0"/>
              <a:t>Staff the café to support engaging participants in conversations</a:t>
            </a:r>
          </a:p>
          <a:p>
            <a:pPr marL="181223" indent="-181223">
              <a:buFont typeface="Arial" panose="020B0604020202020204" pitchFamily="34" charset="0"/>
              <a:buChar char="•"/>
            </a:pPr>
            <a:r>
              <a:rPr lang="en-US" dirty="0" smtClean="0"/>
              <a:t>Pay attention to balance of family and agency</a:t>
            </a:r>
          </a:p>
          <a:p>
            <a:r>
              <a:rPr lang="en-US" dirty="0" smtClean="0"/>
              <a:t>5) </a:t>
            </a:r>
            <a:r>
              <a:rPr lang="en-US" b="1" dirty="0" smtClean="0"/>
              <a:t>Connect Diverse Perspectives</a:t>
            </a:r>
          </a:p>
          <a:p>
            <a:pPr marL="181223" indent="-181223">
              <a:buFont typeface="Arial" panose="020B0604020202020204" pitchFamily="34" charset="0"/>
              <a:buChar char="•"/>
            </a:pPr>
            <a:r>
              <a:rPr lang="en-US" dirty="0" smtClean="0"/>
              <a:t>This needs to be thoughtful when bringing families together who may have some trauma associated with their experiences with child welfare-pay attention to how you support those diverse perspective at the table while keeping everyone emotionally safe.</a:t>
            </a:r>
          </a:p>
          <a:p>
            <a:pPr marL="181223" indent="-181223">
              <a:buFont typeface="Arial" panose="020B0604020202020204" pitchFamily="34" charset="0"/>
              <a:buChar char="•"/>
            </a:pPr>
            <a:r>
              <a:rPr lang="en-US" dirty="0" smtClean="0"/>
              <a:t>Recognize the challenge in bringing families and DSS social workers together for this kind of event</a:t>
            </a:r>
          </a:p>
          <a:p>
            <a:pPr marL="181223" indent="-181223">
              <a:buFont typeface="Arial" panose="020B0604020202020204" pitchFamily="34" charset="0"/>
              <a:buChar char="•"/>
            </a:pPr>
            <a:r>
              <a:rPr lang="en-US" dirty="0" smtClean="0"/>
              <a:t>Think about how the context informs who will be included in the café event</a:t>
            </a:r>
          </a:p>
          <a:p>
            <a:r>
              <a:rPr lang="en-US" b="1" dirty="0" smtClean="0"/>
              <a:t>Listen for Patterns and Insights</a:t>
            </a:r>
          </a:p>
          <a:p>
            <a:pPr marL="181223" indent="-181223">
              <a:buFont typeface="Arial" panose="020B0604020202020204" pitchFamily="34" charset="0"/>
              <a:buChar char="•"/>
            </a:pPr>
            <a:r>
              <a:rPr lang="en-US" dirty="0" smtClean="0"/>
              <a:t>Facilitator at each table can support groups connecting with each other</a:t>
            </a:r>
          </a:p>
          <a:p>
            <a:pPr marL="181223" indent="-181223">
              <a:buFont typeface="Arial" panose="020B0604020202020204" pitchFamily="34" charset="0"/>
              <a:buChar char="•"/>
            </a:pPr>
            <a:r>
              <a:rPr lang="en-US" dirty="0" smtClean="0"/>
              <a:t>Sharing and finding common themes or insights can help a facilitator deepen the conversation by encouraging participants to share how they feel about what has been shared by others</a:t>
            </a:r>
          </a:p>
          <a:p>
            <a:r>
              <a:rPr lang="en-US" b="1" dirty="0" smtClean="0"/>
              <a:t>Share Collective Discoveries</a:t>
            </a:r>
          </a:p>
          <a:p>
            <a:pPr marL="181223" indent="-181223">
              <a:buFont typeface="Arial" panose="020B0604020202020204" pitchFamily="34" charset="0"/>
              <a:buChar char="•"/>
            </a:pPr>
            <a:r>
              <a:rPr lang="en-US" dirty="0" smtClean="0"/>
              <a:t>Helps participants connect to the “whole of what has been shared”</a:t>
            </a:r>
          </a:p>
          <a:p>
            <a:pPr marL="181223" indent="-181223">
              <a:buFont typeface="Arial" panose="020B0604020202020204" pitchFamily="34" charset="0"/>
              <a:buChar char="•"/>
            </a:pPr>
            <a:r>
              <a:rPr lang="en-US" dirty="0" smtClean="0"/>
              <a:t>This is considered the “harvest”</a:t>
            </a:r>
          </a:p>
          <a:p>
            <a:pPr marL="181223" indent="-181223">
              <a:buFont typeface="Arial" panose="020B0604020202020204" pitchFamily="34" charset="0"/>
              <a:buChar char="•"/>
            </a:pPr>
            <a:endParaRPr lang="en-US" dirty="0" smtClean="0"/>
          </a:p>
          <a:p>
            <a:pPr marL="181223" indent="-181223">
              <a:buFont typeface="Arial" panose="020B0604020202020204" pitchFamily="34" charset="0"/>
              <a:buChar char="•"/>
            </a:pPr>
            <a:endParaRPr lang="en-US" dirty="0" smtClean="0"/>
          </a:p>
          <a:p>
            <a:r>
              <a:rPr lang="en-US" dirty="0" smtClean="0"/>
              <a:t>These design principles provide a nice general guide for how to plan for and host a café event.  Each pilot county has at this point hosted at least one café event with some level of support from our state level family partners. Based on these experiences, we wanted to share some of our thoughts on the specific considerations you should be aware of when working to set up café events with the families you serve.</a:t>
            </a:r>
            <a:endParaRPr lang="en-US" dirty="0"/>
          </a:p>
        </p:txBody>
      </p:sp>
      <p:sp>
        <p:nvSpPr>
          <p:cNvPr id="4" name="Slide Number Placeholder 3"/>
          <p:cNvSpPr>
            <a:spLocks noGrp="1"/>
          </p:cNvSpPr>
          <p:nvPr>
            <p:ph type="sldNum" sz="quarter" idx="10"/>
          </p:nvPr>
        </p:nvSpPr>
        <p:spPr/>
        <p:txBody>
          <a:bodyPr/>
          <a:lstStyle/>
          <a:p>
            <a:pPr defTabSz="966522">
              <a:defRPr/>
            </a:pPr>
            <a:fld id="{DBCC7D24-0DC9-4E9C-89C0-35D79A09D337}" type="slidenum">
              <a:rPr lang="en-US">
                <a:solidFill>
                  <a:prstClr val="black"/>
                </a:solidFill>
                <a:latin typeface="Calibri"/>
              </a:rPr>
              <a:pPr defTabSz="966522">
                <a:defRPr/>
              </a:pPr>
              <a:t>9</a:t>
            </a:fld>
            <a:endParaRPr lang="en-US" dirty="0">
              <a:solidFill>
                <a:prstClr val="black"/>
              </a:solidFill>
              <a:latin typeface="Calibri"/>
            </a:endParaRPr>
          </a:p>
        </p:txBody>
      </p:sp>
    </p:spTree>
    <p:extLst>
      <p:ext uri="{BB962C8B-B14F-4D97-AF65-F5344CB8AC3E}">
        <p14:creationId xmlns:p14="http://schemas.microsoft.com/office/powerpoint/2010/main" val="2743907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78794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53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5979E-6F3D-4D5A-BF22-881925C24220}" type="datetimeFigureOut">
              <a:rPr lang="en-US" smtClean="0">
                <a:solidFill>
                  <a:prstClr val="black"/>
                </a:solidFill>
              </a:rPr>
              <a:pPr/>
              <a:t>7/22/2019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4D96A1C7-1923-4D46-B959-73922A233AA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55112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681222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065767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8047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957255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724926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53318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5979E-6F3D-4D5A-BF22-881925C24220}" type="datetimeFigureOut">
              <a:rPr lang="en-US" smtClean="0">
                <a:solidFill>
                  <a:prstClr val="black"/>
                </a:solidFill>
              </a:rPr>
              <a:pPr/>
              <a:t>7/22/2019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4D96A1C7-1923-4D46-B959-73922A233AA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513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948546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3887776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256950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030781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8994861"/>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2551594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536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646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90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3" y="2067912"/>
            <a:ext cx="2017011" cy="1990847"/>
          </a:xfrm>
          <a:prstGeom prst="rect">
            <a:avLst/>
          </a:prstGeom>
        </p:spPr>
      </p:pic>
      <p:sp>
        <p:nvSpPr>
          <p:cNvPr id="11" name="Rectangle 10"/>
          <p:cNvSpPr/>
          <p:nvPr userDrawn="1"/>
        </p:nvSpPr>
        <p:spPr>
          <a:xfrm>
            <a:off x="0" y="6607419"/>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600"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56" indent="0">
              <a:buNone/>
              <a:defRPr sz="2100">
                <a:latin typeface="Franklin Gothic Demi Cond" panose="020B0706030402020204" pitchFamily="34" charset="0"/>
              </a:defRPr>
            </a:lvl2pPr>
            <a:lvl3pPr marL="514313" indent="0">
              <a:buNone/>
              <a:defRPr sz="2100">
                <a:latin typeface="Franklin Gothic Demi Cond" panose="020B0706030402020204" pitchFamily="34" charset="0"/>
              </a:defRPr>
            </a:lvl3pPr>
            <a:lvl4pPr marL="771468" indent="0">
              <a:buNone/>
              <a:defRPr sz="2100">
                <a:latin typeface="Franklin Gothic Demi Cond" panose="020B0706030402020204" pitchFamily="34" charset="0"/>
              </a:defRPr>
            </a:lvl4pPr>
            <a:lvl5pPr marL="1028624"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5"/>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7"/>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3" y="230737"/>
            <a:ext cx="1824947"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90" y="232226"/>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20" y="230104"/>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7"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6" y="231327"/>
            <a:ext cx="1823625" cy="1215436"/>
          </a:xfrm>
          <a:prstGeom prst="rect">
            <a:avLst/>
          </a:prstGeom>
        </p:spPr>
      </p:pic>
    </p:spTree>
    <p:extLst>
      <p:ext uri="{BB962C8B-B14F-4D97-AF65-F5344CB8AC3E}">
        <p14:creationId xmlns:p14="http://schemas.microsoft.com/office/powerpoint/2010/main" val="1147575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3" y="2067912"/>
            <a:ext cx="2017011" cy="1990847"/>
          </a:xfrm>
          <a:prstGeom prst="rect">
            <a:avLst/>
          </a:prstGeom>
        </p:spPr>
      </p:pic>
      <p:sp>
        <p:nvSpPr>
          <p:cNvPr id="11" name="Rectangle 10"/>
          <p:cNvSpPr/>
          <p:nvPr userDrawn="1"/>
        </p:nvSpPr>
        <p:spPr>
          <a:xfrm>
            <a:off x="0" y="6607419"/>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600"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56" indent="0">
              <a:buNone/>
              <a:defRPr sz="2100">
                <a:latin typeface="Franklin Gothic Demi Cond" panose="020B0706030402020204" pitchFamily="34" charset="0"/>
              </a:defRPr>
            </a:lvl2pPr>
            <a:lvl3pPr marL="514313" indent="0">
              <a:buNone/>
              <a:defRPr sz="2100">
                <a:latin typeface="Franklin Gothic Demi Cond" panose="020B0706030402020204" pitchFamily="34" charset="0"/>
              </a:defRPr>
            </a:lvl3pPr>
            <a:lvl4pPr marL="771468" indent="0">
              <a:buNone/>
              <a:defRPr sz="2100">
                <a:latin typeface="Franklin Gothic Demi Cond" panose="020B0706030402020204" pitchFamily="34" charset="0"/>
              </a:defRPr>
            </a:lvl4pPr>
            <a:lvl5pPr marL="1028624"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5"/>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3271530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71" y="2061993"/>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9"/>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600"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56" indent="0">
              <a:buNone/>
              <a:defRPr sz="2100">
                <a:latin typeface="Franklin Gothic Demi Cond" panose="020B0706030402020204" pitchFamily="34" charset="0"/>
              </a:defRPr>
            </a:lvl2pPr>
            <a:lvl3pPr marL="514313" indent="0">
              <a:buNone/>
              <a:defRPr sz="2100">
                <a:latin typeface="Franklin Gothic Demi Cond" panose="020B0706030402020204" pitchFamily="34" charset="0"/>
              </a:defRPr>
            </a:lvl3pPr>
            <a:lvl4pPr marL="771468" indent="0">
              <a:buNone/>
              <a:defRPr sz="2100">
                <a:latin typeface="Franklin Gothic Demi Cond" panose="020B0706030402020204" pitchFamily="34" charset="0"/>
              </a:defRPr>
            </a:lvl4pPr>
            <a:lvl5pPr marL="1028624"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5"/>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56619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61987"/>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40124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3" y="1447803"/>
            <a:ext cx="7888288" cy="4795307"/>
          </a:xfrm>
          <a:prstGeom prst="rect">
            <a:avLst/>
          </a:prstGeom>
        </p:spPr>
        <p:txBody>
          <a:bodyPr>
            <a:noAutofit/>
          </a:bodyPr>
          <a:lstStyle>
            <a:lvl1pPr marL="171437" indent="-171437">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64" indent="-175009">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00" indent="-171437">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1" y="6243109"/>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6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3" y="1335576"/>
            <a:ext cx="7888288" cy="1212895"/>
          </a:xfrm>
          <a:prstGeom prst="rect">
            <a:avLst/>
          </a:prstGeom>
        </p:spPr>
        <p:txBody>
          <a:bodyPr>
            <a:noAutofit/>
          </a:bodyPr>
          <a:lstStyle>
            <a:lvl1pPr marL="171437" indent="-171437">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64" indent="-175009">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00" indent="-171437">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1"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5" y="2548467"/>
            <a:ext cx="7894639"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500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6249460"/>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5" y="1335574"/>
            <a:ext cx="7894639"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034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6249460"/>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701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4" y="1849442"/>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34" indent="-128579">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2" y="1840565"/>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34" indent="-128579">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47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901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260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3" y="2067912"/>
            <a:ext cx="2017011" cy="1990847"/>
          </a:xfrm>
          <a:prstGeom prst="rect">
            <a:avLst/>
          </a:prstGeom>
        </p:spPr>
      </p:pic>
      <p:sp>
        <p:nvSpPr>
          <p:cNvPr id="11" name="Rectangle 10"/>
          <p:cNvSpPr/>
          <p:nvPr userDrawn="1"/>
        </p:nvSpPr>
        <p:spPr>
          <a:xfrm>
            <a:off x="0" y="6607419"/>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600"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56" indent="0">
              <a:buNone/>
              <a:defRPr sz="2100">
                <a:latin typeface="Franklin Gothic Demi Cond" panose="020B0706030402020204" pitchFamily="34" charset="0"/>
              </a:defRPr>
            </a:lvl2pPr>
            <a:lvl3pPr marL="514313" indent="0">
              <a:buNone/>
              <a:defRPr sz="2100">
                <a:latin typeface="Franklin Gothic Demi Cond" panose="020B0706030402020204" pitchFamily="34" charset="0"/>
              </a:defRPr>
            </a:lvl3pPr>
            <a:lvl4pPr marL="771468" indent="0">
              <a:buNone/>
              <a:defRPr sz="2100">
                <a:latin typeface="Franklin Gothic Demi Cond" panose="020B0706030402020204" pitchFamily="34" charset="0"/>
              </a:defRPr>
            </a:lvl4pPr>
            <a:lvl5pPr marL="1028624"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5"/>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7"/>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3" y="230737"/>
            <a:ext cx="1824947"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90" y="232226"/>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20" y="230104"/>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7"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6" y="231327"/>
            <a:ext cx="1823625" cy="1215436"/>
          </a:xfrm>
          <a:prstGeom prst="rect">
            <a:avLst/>
          </a:prstGeom>
        </p:spPr>
      </p:pic>
    </p:spTree>
    <p:extLst>
      <p:ext uri="{BB962C8B-B14F-4D97-AF65-F5344CB8AC3E}">
        <p14:creationId xmlns:p14="http://schemas.microsoft.com/office/powerpoint/2010/main" val="1611769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503" y="2067912"/>
            <a:ext cx="1709162" cy="1990847"/>
          </a:xfrm>
          <a:prstGeom prst="rect">
            <a:avLst/>
          </a:prstGeom>
        </p:spPr>
      </p:pic>
      <p:sp>
        <p:nvSpPr>
          <p:cNvPr id="11" name="Rectangle 10"/>
          <p:cNvSpPr/>
          <p:nvPr userDrawn="1"/>
        </p:nvSpPr>
        <p:spPr>
          <a:xfrm>
            <a:off x="0" y="6607419"/>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600"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56" indent="0">
              <a:buNone/>
              <a:defRPr sz="2100">
                <a:latin typeface="Franklin Gothic Demi Cond" panose="020B0706030402020204" pitchFamily="34" charset="0"/>
              </a:defRPr>
            </a:lvl2pPr>
            <a:lvl3pPr marL="514313" indent="0">
              <a:buNone/>
              <a:defRPr sz="2100">
                <a:latin typeface="Franklin Gothic Demi Cond" panose="020B0706030402020204" pitchFamily="34" charset="0"/>
              </a:defRPr>
            </a:lvl3pPr>
            <a:lvl4pPr marL="771468" indent="0">
              <a:buNone/>
              <a:defRPr sz="2100">
                <a:latin typeface="Franklin Gothic Demi Cond" panose="020B0706030402020204" pitchFamily="34" charset="0"/>
              </a:defRPr>
            </a:lvl4pPr>
            <a:lvl5pPr marL="1028624"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5"/>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3710913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71" y="2061993"/>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9"/>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600"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56" indent="0">
              <a:buNone/>
              <a:defRPr sz="2100">
                <a:latin typeface="Franklin Gothic Demi Cond" panose="020B0706030402020204" pitchFamily="34" charset="0"/>
              </a:defRPr>
            </a:lvl2pPr>
            <a:lvl3pPr marL="514313" indent="0">
              <a:buNone/>
              <a:defRPr sz="2100">
                <a:latin typeface="Franklin Gothic Demi Cond" panose="020B0706030402020204" pitchFamily="34" charset="0"/>
              </a:defRPr>
            </a:lvl3pPr>
            <a:lvl4pPr marL="771468" indent="0">
              <a:buNone/>
              <a:defRPr sz="2100">
                <a:latin typeface="Franklin Gothic Demi Cond" panose="020B0706030402020204" pitchFamily="34" charset="0"/>
              </a:defRPr>
            </a:lvl4pPr>
            <a:lvl5pPr marL="1028624"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5"/>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937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842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3" y="1447803"/>
            <a:ext cx="7888288" cy="4795307"/>
          </a:xfrm>
          <a:prstGeom prst="rect">
            <a:avLst/>
          </a:prstGeom>
        </p:spPr>
        <p:txBody>
          <a:bodyPr>
            <a:noAutofit/>
          </a:bodyPr>
          <a:lstStyle>
            <a:lvl1pPr marL="171437" indent="-171437">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64" indent="-175009">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00" indent="-171437">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1" y="6243109"/>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47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3" y="1335576"/>
            <a:ext cx="7888288" cy="1212895"/>
          </a:xfrm>
          <a:prstGeom prst="rect">
            <a:avLst/>
          </a:prstGeom>
        </p:spPr>
        <p:txBody>
          <a:bodyPr>
            <a:noAutofit/>
          </a:bodyPr>
          <a:lstStyle>
            <a:lvl1pPr marL="171437" indent="-171437">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64" indent="-175009">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00" indent="-171437">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1"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5" y="2548467"/>
            <a:ext cx="7894639"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908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6249460"/>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5" y="1335574"/>
            <a:ext cx="7894639"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461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6249460"/>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352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4" y="1849442"/>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34" indent="-128579">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72"/>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2" y="1840565"/>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34" indent="-128579">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018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2"/>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99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2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2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16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4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67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8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NCDHHS, </a:t>
            </a:r>
            <a:r>
              <a:rPr kumimoji="0" lang="en-US" sz="900" b="1" i="0" u="none" strike="noStrike" kern="1200" cap="none" spc="0" normalizeH="0" baseline="0" noProof="0" dirty="0" smtClean="0">
                <a:ln>
                  <a:noFill/>
                </a:ln>
                <a:solidFill>
                  <a:srgbClr val="15365E"/>
                </a:solidFill>
                <a:effectLst/>
                <a:uLnTx/>
                <a:uFillTx/>
                <a:latin typeface="Arial" panose="020B0604020202020204" pitchFamily="34" charset="0"/>
                <a:cs typeface="Arial" panose="020B0604020202020204" pitchFamily="34" charset="0"/>
              </a:rPr>
              <a:t>Division of Social Services </a:t>
            </a:r>
            <a:r>
              <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 </a:t>
            </a:r>
            <a:r>
              <a:rPr kumimoji="0" lang="en-US" sz="900" b="1" i="0" u="none" strike="noStrike" kern="1200" cap="none" spc="0" normalizeH="0" baseline="0" noProof="0" dirty="0" smtClean="0">
                <a:ln>
                  <a:noFill/>
                </a:ln>
                <a:solidFill>
                  <a:srgbClr val="15365E"/>
                </a:solidFill>
                <a:effectLst/>
                <a:uLnTx/>
                <a:uFillTx/>
                <a:latin typeface="Arial" panose="020B0604020202020204" pitchFamily="34" charset="0"/>
                <a:cs typeface="Arial" panose="020B0604020202020204" pitchFamily="34" charset="0"/>
              </a:rPr>
              <a:t>Child Welfare Family Leadership Model | July 30, 2019 | NCACDSS Social Services Institute</a:t>
            </a:r>
            <a:endPar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59"/>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900"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883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 Placeholder 8"/>
          <p:cNvSpPr txBox="1">
            <a:spLocks/>
          </p:cNvSpPr>
          <p:nvPr userDrawn="1"/>
        </p:nvSpPr>
        <p:spPr>
          <a:xfrm>
            <a:off x="52228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smtClean="0">
                <a:ln>
                  <a:noFill/>
                </a:ln>
                <a:solidFill>
                  <a:srgbClr val="15365E"/>
                </a:solidFill>
                <a:effectLst/>
                <a:uLnTx/>
                <a:uFillTx/>
                <a:latin typeface="Arial" panose="020B0604020202020204" pitchFamily="34" charset="0"/>
                <a:cs typeface="Arial" panose="020B0604020202020204" pitchFamily="34" charset="0"/>
              </a:rPr>
              <a:t>NCDHHS, Division of Social Services | Child Welfare Family Leadership Model | July 30, 2019 | NCACDSS Social Services Institute</a:t>
            </a:r>
            <a:endPar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
        <p:nvSpPr>
          <p:cNvPr id="8" name="Text Placeholder 13"/>
          <p:cNvSpPr txBox="1">
            <a:spLocks/>
          </p:cNvSpPr>
          <p:nvPr userDrawn="1"/>
        </p:nvSpPr>
        <p:spPr>
          <a:xfrm>
            <a:off x="8627269" y="6600159"/>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900"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900"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1462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92"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Division of Social Services | </a:t>
            </a:r>
            <a:r>
              <a:rPr kumimoji="0" lang="en-US" sz="675" b="1" i="0" u="none" strike="noStrike" kern="1200" cap="none" spc="0" normalizeH="0" baseline="0" noProof="0" dirty="0" smtClean="0">
                <a:ln>
                  <a:noFill/>
                </a:ln>
                <a:solidFill>
                  <a:srgbClr val="15365E"/>
                </a:solidFill>
                <a:effectLst/>
                <a:uLnTx/>
                <a:uFillTx/>
                <a:latin typeface="Arial" panose="020B0604020202020204" pitchFamily="34" charset="0"/>
                <a:cs typeface="Arial" panose="020B0604020202020204" pitchFamily="34" charset="0"/>
              </a:rPr>
              <a:t>North Carolina Child Welfare Family Leadership Model </a:t>
            </a: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 </a:t>
            </a:r>
            <a:r>
              <a:rPr kumimoji="0" lang="en-US" sz="675" b="1" i="0" u="none" strike="noStrike" kern="1200" cap="none" spc="0" normalizeH="0" baseline="0" noProof="0" dirty="0" smtClean="0">
                <a:ln>
                  <a:noFill/>
                </a:ln>
                <a:solidFill>
                  <a:srgbClr val="15365E"/>
                </a:solidFill>
                <a:effectLst/>
                <a:uLnTx/>
                <a:uFillTx/>
                <a:latin typeface="Arial" panose="020B0604020202020204" pitchFamily="34" charset="0"/>
                <a:cs typeface="Arial" panose="020B0604020202020204" pitchFamily="34" charset="0"/>
              </a:rPr>
              <a:t>June 25, </a:t>
            </a: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2019</a:t>
            </a:r>
          </a:p>
        </p:txBody>
      </p:sp>
      <p:sp>
        <p:nvSpPr>
          <p:cNvPr id="5" name="Text Placeholder 13"/>
          <p:cNvSpPr txBox="1">
            <a:spLocks/>
          </p:cNvSpPr>
          <p:nvPr userDrawn="1"/>
        </p:nvSpPr>
        <p:spPr>
          <a:xfrm>
            <a:off x="8627269" y="6600165"/>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675"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9031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hdr="0" dt="0"/>
  <p:txStyles>
    <p:titleStyle>
      <a:lvl1pPr algn="l" defTabSz="514313"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79" indent="-128579" algn="l" defTabSz="514313"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34" indent="-128579" algn="l" defTabSz="514313"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889" indent="-128579" algn="l" defTabSz="514313"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46" indent="-128579" algn="l" defTabSz="514313"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02" indent="-128579" algn="l" defTabSz="514313"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57"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2"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4"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92"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NCDHHS Division of Social Services | </a:t>
            </a:r>
            <a:r>
              <a:rPr kumimoji="0" lang="en-US" sz="675" b="1" i="0" u="none" strike="noStrike" kern="1200" cap="none" spc="0" normalizeH="0" baseline="0" noProof="0" dirty="0" smtClean="0">
                <a:ln>
                  <a:noFill/>
                </a:ln>
                <a:solidFill>
                  <a:srgbClr val="15365E"/>
                </a:solidFill>
                <a:effectLst/>
                <a:uLnTx/>
                <a:uFillTx/>
                <a:latin typeface="Arial" panose="020B0604020202020204" pitchFamily="34" charset="0"/>
                <a:cs typeface="Arial" panose="020B0604020202020204" pitchFamily="34" charset="0"/>
              </a:rPr>
              <a:t>North Carolina Family Leadership Model | June 25, </a:t>
            </a:r>
            <a:r>
              <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rPr>
              <a:t>2019</a:t>
            </a:r>
          </a:p>
        </p:txBody>
      </p:sp>
      <p:sp>
        <p:nvSpPr>
          <p:cNvPr id="5" name="Text Placeholder 13"/>
          <p:cNvSpPr txBox="1">
            <a:spLocks/>
          </p:cNvSpPr>
          <p:nvPr userDrawn="1"/>
        </p:nvSpPr>
        <p:spPr>
          <a:xfrm>
            <a:off x="8627269" y="6600165"/>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675"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75" b="1" i="0" u="none" strike="noStrike" kern="1200" cap="none" spc="0" normalizeH="0" baseline="0" noProof="0" dirty="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2302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hdr="0" dt="0"/>
  <p:txStyles>
    <p:titleStyle>
      <a:lvl1pPr algn="l" defTabSz="514313"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79" indent="-128579" algn="l" defTabSz="514313"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34" indent="-128579" algn="l" defTabSz="514313"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889" indent="-128579" algn="l" defTabSz="514313"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46" indent="-128579" algn="l" defTabSz="514313"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02" indent="-128579" algn="l" defTabSz="514313"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57"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2"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4" indent="-128579" algn="l" defTabSz="51431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b="0" dirty="0"/>
              <a:t>NC Department of Health and Human Services </a:t>
            </a:r>
          </a:p>
          <a:p>
            <a:r>
              <a:rPr lang="en-US" dirty="0" smtClean="0"/>
              <a:t>North Carolina Child Welfare Family Leadership Model and Parent Cafés Overview</a:t>
            </a:r>
            <a:endParaRPr lang="en-US" dirty="0"/>
          </a:p>
        </p:txBody>
      </p:sp>
      <p:sp>
        <p:nvSpPr>
          <p:cNvPr id="9" name="Text Placeholder 8"/>
          <p:cNvSpPr>
            <a:spLocks noGrp="1"/>
          </p:cNvSpPr>
          <p:nvPr>
            <p:ph type="body" sz="quarter" idx="11"/>
          </p:nvPr>
        </p:nvSpPr>
        <p:spPr>
          <a:xfrm>
            <a:off x="2768597" y="4654763"/>
            <a:ext cx="6156462" cy="948752"/>
          </a:xfrm>
        </p:spPr>
        <p:txBody>
          <a:bodyPr/>
          <a:lstStyle/>
          <a:p>
            <a:r>
              <a:rPr lang="en-US" sz="2400" dirty="0" smtClean="0"/>
              <a:t>2019 NCACDSS Social </a:t>
            </a:r>
            <a:r>
              <a:rPr lang="en-US" sz="2400" dirty="0"/>
              <a:t>Services Institute </a:t>
            </a:r>
          </a:p>
        </p:txBody>
      </p:sp>
      <p:sp>
        <p:nvSpPr>
          <p:cNvPr id="10" name="Text Placeholder 9"/>
          <p:cNvSpPr>
            <a:spLocks noGrp="1"/>
          </p:cNvSpPr>
          <p:nvPr>
            <p:ph type="body" sz="quarter" idx="12"/>
          </p:nvPr>
        </p:nvSpPr>
        <p:spPr>
          <a:xfrm>
            <a:off x="2768597" y="5489215"/>
            <a:ext cx="5774267" cy="488226"/>
          </a:xfrm>
        </p:spPr>
        <p:txBody>
          <a:bodyPr>
            <a:normAutofit/>
          </a:bodyPr>
          <a:lstStyle/>
          <a:p>
            <a:r>
              <a:rPr lang="en-US" sz="2000" b="0" dirty="0" smtClean="0"/>
              <a:t>July 30, </a:t>
            </a:r>
            <a:r>
              <a:rPr lang="en-US" sz="2000" b="0" dirty="0"/>
              <a:t>2019</a:t>
            </a:r>
          </a:p>
        </p:txBody>
      </p:sp>
    </p:spTree>
    <p:extLst>
      <p:ext uri="{BB962C8B-B14F-4D97-AF65-F5344CB8AC3E}">
        <p14:creationId xmlns:p14="http://schemas.microsoft.com/office/powerpoint/2010/main" val="2960422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Café Design Principles: Child Welfare</a:t>
            </a:r>
          </a:p>
        </p:txBody>
      </p:sp>
      <p:sp>
        <p:nvSpPr>
          <p:cNvPr id="3" name="Text Placeholder 2"/>
          <p:cNvSpPr>
            <a:spLocks noGrp="1"/>
          </p:cNvSpPr>
          <p:nvPr>
            <p:ph type="body" sz="quarter" idx="10"/>
          </p:nvPr>
        </p:nvSpPr>
        <p:spPr>
          <a:xfrm>
            <a:off x="331470" y="1322072"/>
            <a:ext cx="7440930" cy="4795307"/>
          </a:xfrm>
        </p:spPr>
        <p:txBody>
          <a:bodyPr/>
          <a:lstStyle/>
          <a:p>
            <a:pPr marL="0" indent="0">
              <a:buNone/>
            </a:pPr>
            <a:r>
              <a:rPr lang="en-US" dirty="0" smtClean="0">
                <a:solidFill>
                  <a:schemeClr val="tx2">
                    <a:lumMod val="75000"/>
                  </a:schemeClr>
                </a:solidFill>
              </a:rPr>
              <a:t>Set the Context</a:t>
            </a:r>
            <a:endParaRPr lang="en-US" dirty="0">
              <a:solidFill>
                <a:schemeClr val="tx2">
                  <a:lumMod val="75000"/>
                </a:schemeClr>
              </a:solidFill>
            </a:endParaRPr>
          </a:p>
          <a:p>
            <a:pPr lvl="1"/>
            <a:r>
              <a:rPr lang="en-US" dirty="0" smtClean="0"/>
              <a:t>Café goal is to learn more about how             families experience CPS/child welfare services and practice</a:t>
            </a:r>
          </a:p>
          <a:p>
            <a:pPr marL="342900" lvl="1" indent="0">
              <a:buNone/>
            </a:pPr>
            <a:endParaRPr lang="en-US" dirty="0" smtClean="0"/>
          </a:p>
          <a:p>
            <a:pPr lvl="1"/>
            <a:r>
              <a:rPr lang="en-US" dirty="0" smtClean="0"/>
              <a:t>Stereotypes and trust issues exist on both sides (family and agency staff)</a:t>
            </a:r>
          </a:p>
          <a:p>
            <a:pPr marL="342900" lvl="1" indent="0">
              <a:buNone/>
            </a:pPr>
            <a:endParaRPr lang="en-US" dirty="0" smtClean="0"/>
          </a:p>
          <a:p>
            <a:pPr lvl="1"/>
            <a:r>
              <a:rPr lang="en-US" dirty="0" smtClean="0"/>
              <a:t>Participants </a:t>
            </a:r>
            <a:r>
              <a:rPr lang="en-US" dirty="0"/>
              <a:t>provide feedback about personal </a:t>
            </a:r>
            <a:r>
              <a:rPr lang="en-US" dirty="0" smtClean="0"/>
              <a:t>experiences</a:t>
            </a:r>
          </a:p>
          <a:p>
            <a:pPr marL="342900" lvl="1" indent="0">
              <a:buNone/>
            </a:pPr>
            <a:endParaRPr lang="en-US" dirty="0"/>
          </a:p>
          <a:p>
            <a:pPr lvl="1"/>
            <a:r>
              <a:rPr lang="en-US" dirty="0"/>
              <a:t>Host agency ready to hear authentic feedback </a:t>
            </a:r>
          </a:p>
          <a:p>
            <a:endParaRPr lang="en-US" dirty="0"/>
          </a:p>
        </p:txBody>
      </p:sp>
      <p:pic>
        <p:nvPicPr>
          <p:cNvPr id="5" name="Picture 2" descr="C:\Users\krallene\AppData\Local\Microsoft\Windows\Temporary Internet Files\Content.IE5\A4G6UYRF\MC9004119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935" y="1551835"/>
            <a:ext cx="204306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30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Café </a:t>
            </a:r>
            <a:r>
              <a:rPr lang="en-US" dirty="0" smtClean="0"/>
              <a:t>Design Principles: Child Welfare</a:t>
            </a:r>
            <a:endParaRPr lang="en-US" dirty="0"/>
          </a:p>
        </p:txBody>
      </p:sp>
      <p:sp>
        <p:nvSpPr>
          <p:cNvPr id="3" name="Text Placeholder 2"/>
          <p:cNvSpPr>
            <a:spLocks noGrp="1"/>
          </p:cNvSpPr>
          <p:nvPr>
            <p:ph type="body" sz="quarter" idx="10"/>
          </p:nvPr>
        </p:nvSpPr>
        <p:spPr>
          <a:xfrm>
            <a:off x="628650" y="1447802"/>
            <a:ext cx="8138160" cy="4795307"/>
          </a:xfrm>
        </p:spPr>
        <p:txBody>
          <a:bodyPr/>
          <a:lstStyle/>
          <a:p>
            <a:pPr marL="0" indent="0">
              <a:buNone/>
            </a:pPr>
            <a:r>
              <a:rPr lang="en-US" dirty="0" smtClean="0">
                <a:solidFill>
                  <a:schemeClr val="tx2">
                    <a:lumMod val="75000"/>
                  </a:schemeClr>
                </a:solidFill>
              </a:rPr>
              <a:t>Create a Hospitable </a:t>
            </a:r>
            <a:r>
              <a:rPr lang="en-US" dirty="0">
                <a:solidFill>
                  <a:schemeClr val="tx2">
                    <a:lumMod val="75000"/>
                  </a:schemeClr>
                </a:solidFill>
              </a:rPr>
              <a:t>Space</a:t>
            </a:r>
          </a:p>
          <a:p>
            <a:pPr lvl="1"/>
            <a:r>
              <a:rPr lang="en-US" dirty="0" smtClean="0"/>
              <a:t>Time and location is family friendly</a:t>
            </a:r>
          </a:p>
          <a:p>
            <a:pPr marL="342900" lvl="1" indent="0">
              <a:buNone/>
            </a:pPr>
            <a:endParaRPr lang="en-US" sz="1400" dirty="0"/>
          </a:p>
          <a:p>
            <a:pPr lvl="1"/>
            <a:r>
              <a:rPr lang="en-US" dirty="0" smtClean="0"/>
              <a:t>Childcare and food is provided</a:t>
            </a:r>
          </a:p>
          <a:p>
            <a:pPr marL="342900" lvl="1" indent="0">
              <a:buNone/>
            </a:pPr>
            <a:endParaRPr lang="en-US" sz="1400" dirty="0"/>
          </a:p>
          <a:p>
            <a:pPr lvl="1"/>
            <a:r>
              <a:rPr lang="en-US" dirty="0" smtClean="0"/>
              <a:t>Childcare staff trained to support children/youth who may have strong feelings about being at DSS</a:t>
            </a:r>
          </a:p>
          <a:p>
            <a:pPr marL="342900" lvl="1" indent="0">
              <a:buNone/>
            </a:pPr>
            <a:endParaRPr lang="en-US" sz="1400" dirty="0"/>
          </a:p>
          <a:p>
            <a:pPr lvl="1"/>
            <a:r>
              <a:rPr lang="en-US" dirty="0" smtClean="0"/>
              <a:t>Family Partner co-hosts with DSS</a:t>
            </a:r>
          </a:p>
          <a:p>
            <a:pPr marL="342900" lvl="1" indent="0">
              <a:buNone/>
            </a:pPr>
            <a:endParaRPr lang="en-US" sz="1400" dirty="0"/>
          </a:p>
          <a:p>
            <a:pPr lvl="1"/>
            <a:r>
              <a:rPr lang="en-US" dirty="0" smtClean="0"/>
              <a:t>Consider Family to Agency ratios</a:t>
            </a:r>
          </a:p>
          <a:p>
            <a:pPr marL="342900" lvl="1" indent="0">
              <a:buNone/>
            </a:pPr>
            <a:endParaRPr lang="en-US" sz="1400" dirty="0"/>
          </a:p>
          <a:p>
            <a:pPr lvl="1"/>
            <a:r>
              <a:rPr lang="en-US" dirty="0"/>
              <a:t>S</a:t>
            </a:r>
            <a:r>
              <a:rPr lang="en-US" dirty="0" smtClean="0"/>
              <a:t>hare community resources </a:t>
            </a:r>
            <a:endParaRPr lang="en-US" dirty="0"/>
          </a:p>
          <a:p>
            <a:pPr marL="0" indent="0">
              <a:buNone/>
            </a:pPr>
            <a:endParaRPr lang="en-US" dirty="0"/>
          </a:p>
        </p:txBody>
      </p:sp>
      <p:pic>
        <p:nvPicPr>
          <p:cNvPr id="5" name="Picture 2" descr="C:\Users\krallene\AppData\Local\Microsoft\Windows\Temporary Internet Files\Content.IE5\A4G6UYRF\MC9004119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783" y="4236509"/>
            <a:ext cx="204306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5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Café Design Principles: Child Welfare</a:t>
            </a:r>
          </a:p>
        </p:txBody>
      </p:sp>
      <p:sp>
        <p:nvSpPr>
          <p:cNvPr id="3" name="Text Placeholder 2"/>
          <p:cNvSpPr>
            <a:spLocks noGrp="1"/>
          </p:cNvSpPr>
          <p:nvPr>
            <p:ph type="body" sz="quarter" idx="10"/>
          </p:nvPr>
        </p:nvSpPr>
        <p:spPr>
          <a:xfrm>
            <a:off x="477349" y="1361712"/>
            <a:ext cx="7888288" cy="4795307"/>
          </a:xfrm>
        </p:spPr>
        <p:txBody>
          <a:bodyPr/>
          <a:lstStyle/>
          <a:p>
            <a:pPr marL="0" indent="0">
              <a:buNone/>
            </a:pPr>
            <a:r>
              <a:rPr lang="en-US" dirty="0">
                <a:solidFill>
                  <a:schemeClr val="tx2">
                    <a:lumMod val="75000"/>
                  </a:schemeClr>
                </a:solidFill>
              </a:rPr>
              <a:t>Questions </a:t>
            </a:r>
            <a:r>
              <a:rPr lang="en-US" dirty="0" smtClean="0">
                <a:solidFill>
                  <a:schemeClr val="tx2">
                    <a:lumMod val="75000"/>
                  </a:schemeClr>
                </a:solidFill>
              </a:rPr>
              <a:t>That </a:t>
            </a:r>
            <a:r>
              <a:rPr lang="en-US" dirty="0">
                <a:solidFill>
                  <a:schemeClr val="tx2">
                    <a:lumMod val="75000"/>
                  </a:schemeClr>
                </a:solidFill>
              </a:rPr>
              <a:t>M</a:t>
            </a:r>
            <a:r>
              <a:rPr lang="en-US" dirty="0" smtClean="0">
                <a:solidFill>
                  <a:schemeClr val="tx2">
                    <a:lumMod val="75000"/>
                  </a:schemeClr>
                </a:solidFill>
              </a:rPr>
              <a:t>atter</a:t>
            </a:r>
            <a:endParaRPr lang="en-US" dirty="0">
              <a:solidFill>
                <a:schemeClr val="tx2">
                  <a:lumMod val="75000"/>
                </a:schemeClr>
              </a:solidFill>
            </a:endParaRPr>
          </a:p>
          <a:p>
            <a:pPr lvl="1"/>
            <a:r>
              <a:rPr lang="en-US" dirty="0" smtClean="0"/>
              <a:t>Connect to theme of event</a:t>
            </a:r>
          </a:p>
          <a:p>
            <a:pPr marL="342900" lvl="1" indent="0">
              <a:buNone/>
            </a:pPr>
            <a:endParaRPr lang="en-US" dirty="0" smtClean="0"/>
          </a:p>
          <a:p>
            <a:pPr lvl="1"/>
            <a:r>
              <a:rPr lang="en-US" dirty="0"/>
              <a:t>Appreciative Inquiry </a:t>
            </a:r>
            <a:r>
              <a:rPr lang="en-US" dirty="0" smtClean="0"/>
              <a:t>design</a:t>
            </a:r>
          </a:p>
          <a:p>
            <a:pPr marL="342900" lvl="1" indent="0">
              <a:buNone/>
            </a:pPr>
            <a:endParaRPr lang="en-US" dirty="0"/>
          </a:p>
          <a:p>
            <a:pPr lvl="1"/>
            <a:r>
              <a:rPr lang="en-US" dirty="0" smtClean="0"/>
              <a:t>Responses will reflect </a:t>
            </a:r>
            <a:r>
              <a:rPr lang="en-US" dirty="0"/>
              <a:t>personal </a:t>
            </a:r>
            <a:r>
              <a:rPr lang="en-US" dirty="0" smtClean="0"/>
              <a:t>experience</a:t>
            </a:r>
          </a:p>
          <a:p>
            <a:pPr marL="342900" lvl="1" indent="0">
              <a:buNone/>
            </a:pPr>
            <a:endParaRPr lang="en-US" dirty="0" smtClean="0"/>
          </a:p>
          <a:p>
            <a:pPr lvl="1"/>
            <a:r>
              <a:rPr lang="en-US" dirty="0" smtClean="0"/>
              <a:t>Allow participants to educate through story</a:t>
            </a:r>
          </a:p>
          <a:p>
            <a:pPr marL="342900" lvl="1" indent="0">
              <a:buNone/>
            </a:pPr>
            <a:endParaRPr lang="en-US" dirty="0" smtClean="0"/>
          </a:p>
          <a:p>
            <a:pPr lvl="1"/>
            <a:r>
              <a:rPr lang="en-US" dirty="0" smtClean="0"/>
              <a:t>Feedback can inform actual change</a:t>
            </a:r>
            <a:endParaRPr lang="en-US" dirty="0"/>
          </a:p>
          <a:p>
            <a:pPr marL="342900" lvl="1" indent="0">
              <a:buNone/>
            </a:pPr>
            <a:endParaRPr lang="en-US" dirty="0" smtClean="0"/>
          </a:p>
          <a:p>
            <a:pPr lvl="1"/>
            <a:r>
              <a:rPr lang="en-US" dirty="0" smtClean="0"/>
              <a:t>Share questions or topics ahead of the café </a:t>
            </a:r>
            <a:endParaRPr lang="en-US" dirty="0"/>
          </a:p>
          <a:p>
            <a:endParaRPr lang="en-US" dirty="0"/>
          </a:p>
        </p:txBody>
      </p:sp>
      <p:pic>
        <p:nvPicPr>
          <p:cNvPr id="5" name="Picture 2" descr="C:\Users\krallene\AppData\Local\Microsoft\Windows\Temporary Internet Files\Content.IE5\A4G6UYRF\MC9004119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2572" y="1366308"/>
            <a:ext cx="204306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1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93" y="2922934"/>
            <a:ext cx="4708999" cy="548640"/>
          </a:xfrm>
        </p:spPr>
        <p:txBody>
          <a:bodyPr/>
          <a:lstStyle/>
          <a:p>
            <a:r>
              <a:rPr lang="en-US" dirty="0" smtClean="0"/>
              <a:t>Let’s Build Questions That Engage Families </a:t>
            </a:r>
            <a:br>
              <a:rPr lang="en-US" dirty="0" smtClean="0"/>
            </a:br>
            <a:endParaRPr lang="en-US" dirty="0"/>
          </a:p>
        </p:txBody>
      </p:sp>
      <p:pic>
        <p:nvPicPr>
          <p:cNvPr id="5" name="Picture 2" descr="C:\Users\krallene\AppData\Local\Microsoft\Windows\Temporary Internet Files\Content.IE5\A4G6UYRF\MC9004119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992" y="2633374"/>
            <a:ext cx="204306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995" y="577451"/>
            <a:ext cx="9144000"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r"/>
            <a:r>
              <a:rPr lang="en-US" sz="2800" dirty="0" smtClean="0"/>
              <a:t>Tips for Questions That Engage Families</a:t>
            </a:r>
            <a:endParaRPr lang="en-US" sz="2800" dirty="0"/>
          </a:p>
        </p:txBody>
      </p:sp>
      <p:graphicFrame>
        <p:nvGraphicFramePr>
          <p:cNvPr id="3" name="Diagram 2"/>
          <p:cNvGraphicFramePr/>
          <p:nvPr>
            <p:extLst>
              <p:ext uri="{D42A27DB-BD31-4B8C-83A1-F6EECF244321}">
                <p14:modId xmlns:p14="http://schemas.microsoft.com/office/powerpoint/2010/main" val="2856361404"/>
              </p:ext>
            </p:extLst>
          </p:nvPr>
        </p:nvGraphicFramePr>
        <p:xfrm>
          <a:off x="313385" y="876823"/>
          <a:ext cx="8592620" cy="5780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285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93" y="1734214"/>
            <a:ext cx="8020732" cy="4056986"/>
          </a:xfrm>
        </p:spPr>
        <p:txBody>
          <a:bodyPr/>
          <a:lstStyle/>
          <a:p>
            <a:r>
              <a:rPr lang="en-US" sz="2800" dirty="0" smtClean="0"/>
              <a:t>Explore questions such as…</a:t>
            </a:r>
            <a:br>
              <a:rPr lang="en-US" sz="2800" dirty="0" smtClean="0"/>
            </a:br>
            <a:r>
              <a:rPr lang="en-US" sz="2800" dirty="0" smtClean="0"/>
              <a:t/>
            </a:r>
            <a:br>
              <a:rPr lang="en-US" sz="2800" dirty="0" smtClean="0"/>
            </a:br>
            <a:r>
              <a:rPr lang="en-US" sz="2800" dirty="0" smtClean="0"/>
              <a:t>	How did your involvement with DSS help 	you and your child? </a:t>
            </a:r>
            <a:br>
              <a:rPr lang="en-US" sz="2800" dirty="0" smtClean="0"/>
            </a:br>
            <a:r>
              <a:rPr lang="en-US" sz="2800" dirty="0" smtClean="0"/>
              <a:t/>
            </a:r>
            <a:br>
              <a:rPr lang="en-US" sz="2800" dirty="0" smtClean="0"/>
            </a:br>
            <a:r>
              <a:rPr lang="en-US" sz="2800" dirty="0" smtClean="0"/>
              <a:t>	What were the most useful parts of your 	case plan? </a:t>
            </a:r>
            <a:br>
              <a:rPr lang="en-US" sz="2800" dirty="0" smtClean="0"/>
            </a:br>
            <a:r>
              <a:rPr lang="en-US" sz="2800" dirty="0" smtClean="0"/>
              <a:t/>
            </a:r>
            <a:br>
              <a:rPr lang="en-US" sz="2800" dirty="0" smtClean="0"/>
            </a:br>
            <a:r>
              <a:rPr lang="en-US" sz="2800" dirty="0" smtClean="0"/>
              <a:t>	What do you think is important for social 	workers to know about their first 	interaction with families?</a:t>
            </a:r>
            <a:r>
              <a:rPr lang="en-US" dirty="0" smtClean="0"/>
              <a:t> </a:t>
            </a:r>
            <a:endParaRPr lang="en-US" dirty="0"/>
          </a:p>
        </p:txBody>
      </p:sp>
      <p:sp>
        <p:nvSpPr>
          <p:cNvPr id="4" name="Title 1"/>
          <p:cNvSpPr txBox="1">
            <a:spLocks/>
          </p:cNvSpPr>
          <p:nvPr/>
        </p:nvSpPr>
        <p:spPr>
          <a:xfrm>
            <a:off x="854793" y="836531"/>
            <a:ext cx="802073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solidFill>
                  <a:srgbClr val="7030A0"/>
                </a:solidFill>
                <a:effectLst>
                  <a:outerShdw blurRad="38100" dist="38100" dir="2700000" algn="tl">
                    <a:srgbClr val="000000">
                      <a:alpha val="43137"/>
                    </a:srgbClr>
                  </a:outerShdw>
                </a:effectLst>
              </a:rPr>
              <a:t>Limit Café Questions to Three</a:t>
            </a:r>
            <a:endParaRPr 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58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Café </a:t>
            </a:r>
            <a:r>
              <a:rPr lang="en-US" dirty="0" smtClean="0"/>
              <a:t>Design Principles: </a:t>
            </a:r>
            <a:r>
              <a:rPr lang="en-US" dirty="0"/>
              <a:t>Child Welfare</a:t>
            </a:r>
          </a:p>
        </p:txBody>
      </p:sp>
      <p:sp>
        <p:nvSpPr>
          <p:cNvPr id="3" name="Text Placeholder 2"/>
          <p:cNvSpPr>
            <a:spLocks noGrp="1"/>
          </p:cNvSpPr>
          <p:nvPr>
            <p:ph type="body" sz="quarter" idx="10"/>
          </p:nvPr>
        </p:nvSpPr>
        <p:spPr>
          <a:xfrm>
            <a:off x="629349" y="1550672"/>
            <a:ext cx="7888288" cy="4795307"/>
          </a:xfrm>
        </p:spPr>
        <p:txBody>
          <a:bodyPr/>
          <a:lstStyle/>
          <a:p>
            <a:pPr marL="0" indent="0">
              <a:buNone/>
            </a:pPr>
            <a:r>
              <a:rPr lang="en-US" dirty="0" smtClean="0">
                <a:solidFill>
                  <a:schemeClr val="tx2">
                    <a:lumMod val="75000"/>
                  </a:schemeClr>
                </a:solidFill>
              </a:rPr>
              <a:t>Encourage Everyone’s Contribution</a:t>
            </a:r>
            <a:endParaRPr lang="en-US" dirty="0">
              <a:solidFill>
                <a:schemeClr val="tx2">
                  <a:lumMod val="75000"/>
                </a:schemeClr>
              </a:solidFill>
            </a:endParaRPr>
          </a:p>
          <a:p>
            <a:pPr lvl="1"/>
            <a:r>
              <a:rPr lang="en-US" dirty="0" smtClean="0"/>
              <a:t>Develop recruitment strategies</a:t>
            </a:r>
          </a:p>
          <a:p>
            <a:pPr marL="342900" lvl="1" indent="0">
              <a:buNone/>
            </a:pPr>
            <a:endParaRPr lang="en-US" dirty="0" smtClean="0"/>
          </a:p>
          <a:p>
            <a:pPr lvl="1"/>
            <a:r>
              <a:rPr lang="en-US" dirty="0"/>
              <a:t>Make sure families are not </a:t>
            </a:r>
            <a:r>
              <a:rPr lang="en-US" dirty="0" smtClean="0"/>
              <a:t>out-numbered</a:t>
            </a:r>
          </a:p>
          <a:p>
            <a:pPr marL="342900" lvl="1" indent="0">
              <a:buNone/>
            </a:pPr>
            <a:endParaRPr lang="en-US" dirty="0"/>
          </a:p>
          <a:p>
            <a:pPr lvl="1"/>
            <a:r>
              <a:rPr lang="en-US" dirty="0" smtClean="0"/>
              <a:t>Identify table facilitators</a:t>
            </a:r>
          </a:p>
          <a:p>
            <a:pPr lvl="1"/>
            <a:endParaRPr lang="en-US" dirty="0"/>
          </a:p>
          <a:p>
            <a:pPr lvl="1"/>
            <a:r>
              <a:rPr lang="en-US" dirty="0" smtClean="0"/>
              <a:t>Assign table notetakers </a:t>
            </a:r>
          </a:p>
          <a:p>
            <a:pPr marL="342900" lvl="1" indent="0">
              <a:buNone/>
            </a:pPr>
            <a:endParaRPr lang="en-US" dirty="0" smtClean="0"/>
          </a:p>
          <a:p>
            <a:pPr lvl="1"/>
            <a:r>
              <a:rPr lang="en-US" dirty="0" smtClean="0"/>
              <a:t>Have multiple ways to share</a:t>
            </a:r>
            <a:endParaRPr lang="en-US" dirty="0"/>
          </a:p>
          <a:p>
            <a:pPr marL="0" indent="0">
              <a:buNone/>
            </a:pPr>
            <a:endParaRPr lang="en-US" dirty="0"/>
          </a:p>
        </p:txBody>
      </p:sp>
      <p:pic>
        <p:nvPicPr>
          <p:cNvPr id="5" name="Picture 2" descr="C:\Users\krallene\AppData\Local\Microsoft\Windows\Temporary Internet Files\Content.IE5\A4G6UYRF\MC9004119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513" y="3590954"/>
            <a:ext cx="204306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15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Café </a:t>
            </a:r>
            <a:r>
              <a:rPr lang="en-US" dirty="0" smtClean="0"/>
              <a:t>Design Principles: </a:t>
            </a:r>
            <a:r>
              <a:rPr lang="en-US" dirty="0"/>
              <a:t>Child Welfare</a:t>
            </a:r>
          </a:p>
        </p:txBody>
      </p:sp>
      <p:sp>
        <p:nvSpPr>
          <p:cNvPr id="3" name="Text Placeholder 2"/>
          <p:cNvSpPr>
            <a:spLocks noGrp="1"/>
          </p:cNvSpPr>
          <p:nvPr>
            <p:ph type="body" sz="quarter" idx="10"/>
          </p:nvPr>
        </p:nvSpPr>
        <p:spPr>
          <a:xfrm>
            <a:off x="400049" y="1710692"/>
            <a:ext cx="8305539" cy="4795307"/>
          </a:xfrm>
        </p:spPr>
        <p:txBody>
          <a:bodyPr/>
          <a:lstStyle/>
          <a:p>
            <a:pPr marL="0" indent="0">
              <a:buNone/>
            </a:pPr>
            <a:r>
              <a:rPr lang="en-US" dirty="0" smtClean="0">
                <a:solidFill>
                  <a:schemeClr val="tx2">
                    <a:lumMod val="75000"/>
                  </a:schemeClr>
                </a:solidFill>
              </a:rPr>
              <a:t>Connect Diverse Perspectives</a:t>
            </a:r>
            <a:endParaRPr lang="en-US" dirty="0">
              <a:solidFill>
                <a:schemeClr val="tx2">
                  <a:lumMod val="75000"/>
                </a:schemeClr>
              </a:solidFill>
            </a:endParaRPr>
          </a:p>
          <a:p>
            <a:pPr lvl="1"/>
            <a:r>
              <a:rPr lang="en-US" dirty="0" smtClean="0"/>
              <a:t>Preparation </a:t>
            </a:r>
            <a:r>
              <a:rPr lang="en-US" dirty="0"/>
              <a:t>and Self-Care</a:t>
            </a:r>
          </a:p>
          <a:p>
            <a:pPr lvl="1"/>
            <a:endParaRPr lang="en-US" dirty="0" smtClean="0"/>
          </a:p>
          <a:p>
            <a:pPr lvl="1"/>
            <a:r>
              <a:rPr lang="en-US" dirty="0" smtClean="0"/>
              <a:t>Consideration of Perspectives</a:t>
            </a:r>
          </a:p>
          <a:p>
            <a:pPr marL="342900" lvl="1" indent="0">
              <a:buNone/>
            </a:pPr>
            <a:endParaRPr lang="en-US" dirty="0" smtClean="0"/>
          </a:p>
          <a:p>
            <a:pPr lvl="1"/>
            <a:r>
              <a:rPr lang="en-US" dirty="0" smtClean="0"/>
              <a:t>Trauma-informed/Psychological Safety</a:t>
            </a:r>
          </a:p>
          <a:p>
            <a:pPr lvl="1"/>
            <a:endParaRPr lang="en-US" dirty="0"/>
          </a:p>
          <a:p>
            <a:pPr marL="0" indent="0">
              <a:buNone/>
            </a:pPr>
            <a:endParaRPr lang="en-US" dirty="0"/>
          </a:p>
        </p:txBody>
      </p:sp>
      <p:pic>
        <p:nvPicPr>
          <p:cNvPr id="5" name="Picture 2" descr="C:\Users\krallene\AppData\Local\Microsoft\Windows\Temporary Internet Files\Content.IE5\A4G6UYRF\MC9004119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307" y="1314238"/>
            <a:ext cx="204306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50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Café </a:t>
            </a:r>
            <a:r>
              <a:rPr lang="en-US" dirty="0" smtClean="0"/>
              <a:t>Design Principles: </a:t>
            </a:r>
            <a:r>
              <a:rPr lang="en-US" dirty="0"/>
              <a:t>Child Welfare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957632"/>
            <a:ext cx="4937760" cy="3313785"/>
          </a:xfrm>
          <a:prstGeom prst="rect">
            <a:avLst/>
          </a:prstGeom>
        </p:spPr>
      </p:pic>
      <p:sp>
        <p:nvSpPr>
          <p:cNvPr id="3" name="Text Placeholder 2"/>
          <p:cNvSpPr>
            <a:spLocks noGrp="1"/>
          </p:cNvSpPr>
          <p:nvPr>
            <p:ph type="body" sz="quarter" idx="10"/>
          </p:nvPr>
        </p:nvSpPr>
        <p:spPr>
          <a:xfrm>
            <a:off x="4709160" y="1420422"/>
            <a:ext cx="4251960" cy="4795307"/>
          </a:xfrm>
        </p:spPr>
        <p:txBody>
          <a:bodyPr/>
          <a:lstStyle/>
          <a:p>
            <a:pPr marL="0" indent="0">
              <a:buNone/>
            </a:pPr>
            <a:r>
              <a:rPr lang="en-US" sz="2400" dirty="0" smtClean="0">
                <a:solidFill>
                  <a:schemeClr val="tx2">
                    <a:lumMod val="75000"/>
                  </a:schemeClr>
                </a:solidFill>
              </a:rPr>
              <a:t>Listen </a:t>
            </a:r>
            <a:r>
              <a:rPr lang="en-US" sz="2400" dirty="0">
                <a:solidFill>
                  <a:schemeClr val="tx2">
                    <a:lumMod val="75000"/>
                  </a:schemeClr>
                </a:solidFill>
              </a:rPr>
              <a:t>for </a:t>
            </a:r>
            <a:r>
              <a:rPr lang="en-US" sz="2400" dirty="0" smtClean="0">
                <a:solidFill>
                  <a:schemeClr val="tx2">
                    <a:lumMod val="75000"/>
                  </a:schemeClr>
                </a:solidFill>
              </a:rPr>
              <a:t>Patterns/Insights</a:t>
            </a:r>
            <a:endParaRPr lang="en-US" sz="2400" dirty="0">
              <a:solidFill>
                <a:schemeClr val="tx2">
                  <a:lumMod val="75000"/>
                </a:schemeClr>
              </a:solidFill>
            </a:endParaRPr>
          </a:p>
          <a:p>
            <a:pPr lvl="1"/>
            <a:r>
              <a:rPr lang="en-US" sz="2000" dirty="0"/>
              <a:t>Two part harvest </a:t>
            </a:r>
            <a:r>
              <a:rPr lang="en-US" sz="2000" dirty="0" smtClean="0"/>
              <a:t>(table and big group)</a:t>
            </a:r>
            <a:endParaRPr lang="en-US" sz="2000" dirty="0"/>
          </a:p>
          <a:p>
            <a:pPr lvl="1"/>
            <a:r>
              <a:rPr lang="en-US" sz="2000" dirty="0"/>
              <a:t>Review of all </a:t>
            </a:r>
            <a:r>
              <a:rPr lang="en-US" sz="2000" dirty="0" smtClean="0"/>
              <a:t>input</a:t>
            </a:r>
          </a:p>
          <a:p>
            <a:pPr lvl="1"/>
            <a:r>
              <a:rPr lang="en-US" sz="2000" dirty="0" smtClean="0"/>
              <a:t>Consider psychological safety</a:t>
            </a:r>
          </a:p>
          <a:p>
            <a:pPr lvl="1"/>
            <a:endParaRPr lang="en-US" sz="2000" dirty="0"/>
          </a:p>
          <a:p>
            <a:pPr marL="0" indent="0">
              <a:buNone/>
            </a:pPr>
            <a:r>
              <a:rPr lang="en-US" sz="2400" dirty="0" smtClean="0">
                <a:solidFill>
                  <a:schemeClr val="tx2">
                    <a:lumMod val="75000"/>
                  </a:schemeClr>
                </a:solidFill>
              </a:rPr>
              <a:t>Share Collective </a:t>
            </a:r>
            <a:r>
              <a:rPr lang="en-US" sz="2400" dirty="0">
                <a:solidFill>
                  <a:schemeClr val="tx2">
                    <a:lumMod val="75000"/>
                  </a:schemeClr>
                </a:solidFill>
              </a:rPr>
              <a:t>D</a:t>
            </a:r>
            <a:r>
              <a:rPr lang="en-US" sz="2400" dirty="0" smtClean="0">
                <a:solidFill>
                  <a:schemeClr val="tx2">
                    <a:lumMod val="75000"/>
                  </a:schemeClr>
                </a:solidFill>
              </a:rPr>
              <a:t>iscoveries</a:t>
            </a:r>
            <a:endParaRPr lang="en-US" sz="2400" dirty="0">
              <a:solidFill>
                <a:schemeClr val="tx2">
                  <a:lumMod val="75000"/>
                </a:schemeClr>
              </a:solidFill>
            </a:endParaRPr>
          </a:p>
          <a:p>
            <a:pPr lvl="1"/>
            <a:r>
              <a:rPr lang="en-US" sz="2000" dirty="0"/>
              <a:t>Feedback to </a:t>
            </a:r>
            <a:r>
              <a:rPr lang="en-US" sz="2000" dirty="0" smtClean="0"/>
              <a:t>participants</a:t>
            </a:r>
          </a:p>
          <a:p>
            <a:pPr lvl="1"/>
            <a:r>
              <a:rPr lang="en-US" sz="2000" dirty="0" smtClean="0"/>
              <a:t>Turn around time impacts trust in the process</a:t>
            </a:r>
            <a:endParaRPr lang="en-US" sz="2000" dirty="0"/>
          </a:p>
          <a:p>
            <a:pPr marL="0" indent="0">
              <a:buNone/>
            </a:pPr>
            <a:endParaRPr lang="en-US" dirty="0"/>
          </a:p>
        </p:txBody>
      </p:sp>
    </p:spTree>
    <p:extLst>
      <p:ext uri="{BB962C8B-B14F-4D97-AF65-F5344CB8AC3E}">
        <p14:creationId xmlns:p14="http://schemas.microsoft.com/office/powerpoint/2010/main" val="2022710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93" y="1368454"/>
            <a:ext cx="8020732" cy="5032346"/>
          </a:xfrm>
        </p:spPr>
        <p:txBody>
          <a:bodyPr/>
          <a:lstStyle/>
          <a:p>
            <a:r>
              <a:rPr lang="en-US" dirty="0" smtClean="0"/>
              <a:t>30 min		Leadership Welcome/Dinner</a:t>
            </a:r>
            <a:br>
              <a:rPr lang="en-US" dirty="0" smtClean="0"/>
            </a:br>
            <a:r>
              <a:rPr lang="en-US" dirty="0"/>
              <a:t/>
            </a:r>
            <a:br>
              <a:rPr lang="en-US" dirty="0"/>
            </a:br>
            <a:r>
              <a:rPr lang="en-US" dirty="0" smtClean="0"/>
              <a:t>15 min		Purpose/Format/Questions</a:t>
            </a:r>
            <a:br>
              <a:rPr lang="en-US" dirty="0" smtClean="0"/>
            </a:br>
            <a:r>
              <a:rPr lang="en-US" dirty="0"/>
              <a:t/>
            </a:r>
            <a:br>
              <a:rPr lang="en-US" dirty="0"/>
            </a:br>
            <a:r>
              <a:rPr lang="en-US" dirty="0" smtClean="0"/>
              <a:t>20 min		Question 1</a:t>
            </a:r>
            <a:br>
              <a:rPr lang="en-US" dirty="0" smtClean="0"/>
            </a:br>
            <a:r>
              <a:rPr lang="en-US" dirty="0" smtClean="0"/>
              <a:t>20 min		Question 2</a:t>
            </a:r>
            <a:br>
              <a:rPr lang="en-US" dirty="0" smtClean="0"/>
            </a:br>
            <a:r>
              <a:rPr lang="en-US" dirty="0" smtClean="0"/>
              <a:t>20 min		Question 3</a:t>
            </a:r>
            <a:br>
              <a:rPr lang="en-US" dirty="0" smtClean="0"/>
            </a:br>
            <a:r>
              <a:rPr lang="en-US" dirty="0"/>
              <a:t/>
            </a:r>
            <a:br>
              <a:rPr lang="en-US" dirty="0"/>
            </a:br>
            <a:r>
              <a:rPr lang="en-US" dirty="0" smtClean="0"/>
              <a:t>15 min		Table Discussion/Questions</a:t>
            </a:r>
            <a:br>
              <a:rPr lang="en-US" dirty="0" smtClean="0"/>
            </a:br>
            <a:r>
              <a:rPr lang="en-US" dirty="0" smtClean="0"/>
              <a:t>15 min		Café Harvest</a:t>
            </a:r>
            <a:br>
              <a:rPr lang="en-US" dirty="0" smtClean="0"/>
            </a:br>
            <a:r>
              <a:rPr lang="en-US" dirty="0" smtClean="0"/>
              <a:t>15 min		Action Planning/Next Steps</a:t>
            </a:r>
            <a:br>
              <a:rPr lang="en-US" dirty="0" smtClean="0"/>
            </a:br>
            <a:endParaRPr lang="en-US" dirty="0"/>
          </a:p>
        </p:txBody>
      </p:sp>
      <p:sp>
        <p:nvSpPr>
          <p:cNvPr id="4" name="Title 1"/>
          <p:cNvSpPr txBox="1">
            <a:spLocks/>
          </p:cNvSpPr>
          <p:nvPr/>
        </p:nvSpPr>
        <p:spPr>
          <a:xfrm>
            <a:off x="854793" y="668891"/>
            <a:ext cx="802073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solidFill>
                  <a:srgbClr val="7030A0"/>
                </a:solidFill>
                <a:effectLst>
                  <a:outerShdw blurRad="38100" dist="38100" dir="2700000" algn="tl">
                    <a:srgbClr val="000000">
                      <a:alpha val="43137"/>
                    </a:srgbClr>
                  </a:outerShdw>
                </a:effectLst>
              </a:rPr>
              <a:t>2.5 Hour Café Example</a:t>
            </a:r>
            <a:endParaRPr 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3176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Presenters</a:t>
            </a:r>
          </a:p>
        </p:txBody>
      </p:sp>
      <p:sp>
        <p:nvSpPr>
          <p:cNvPr id="2" name="Content Placeholder 1"/>
          <p:cNvSpPr>
            <a:spLocks noGrp="1"/>
          </p:cNvSpPr>
          <p:nvPr>
            <p:ph type="body" sz="quarter" idx="10"/>
          </p:nvPr>
        </p:nvSpPr>
        <p:spPr>
          <a:xfrm>
            <a:off x="674372" y="1361852"/>
            <a:ext cx="7888288" cy="5016088"/>
          </a:xfrm>
          <a:prstGeom prst="rect">
            <a:avLst/>
          </a:prstGeom>
        </p:spPr>
        <p:txBody>
          <a:bodyPr/>
          <a:lstStyle/>
          <a:p>
            <a:pPr marL="0" indent="0">
              <a:spcBef>
                <a:spcPts val="0"/>
              </a:spcBef>
              <a:buNone/>
            </a:pPr>
            <a:r>
              <a:rPr lang="en-US" sz="1800" i="1" dirty="0" smtClean="0">
                <a:latin typeface="+mn-lt"/>
              </a:rPr>
              <a:t>Deborah Day</a:t>
            </a:r>
          </a:p>
          <a:p>
            <a:pPr marL="0" indent="0">
              <a:spcBef>
                <a:spcPts val="0"/>
              </a:spcBef>
              <a:buNone/>
            </a:pPr>
            <a:r>
              <a:rPr lang="en-US" sz="1800" dirty="0" smtClean="0">
                <a:latin typeface="+mn-lt"/>
              </a:rPr>
              <a:t>Community Based Program Administrator</a:t>
            </a:r>
            <a:endParaRPr lang="en-US" sz="1800" dirty="0">
              <a:latin typeface="+mn-lt"/>
            </a:endParaRPr>
          </a:p>
          <a:p>
            <a:pPr marL="0" indent="0">
              <a:spcBef>
                <a:spcPts val="0"/>
              </a:spcBef>
              <a:buNone/>
            </a:pPr>
            <a:r>
              <a:rPr lang="en-US" sz="1800" dirty="0">
                <a:latin typeface="+mn-lt"/>
              </a:rPr>
              <a:t>NC DHHS | </a:t>
            </a:r>
            <a:r>
              <a:rPr lang="en-US" sz="1800" dirty="0" smtClean="0">
                <a:latin typeface="+mn-lt"/>
              </a:rPr>
              <a:t>DSS | Child Welfare Services Section</a:t>
            </a:r>
            <a:endParaRPr lang="en-US" sz="1800" dirty="0">
              <a:latin typeface="+mn-lt"/>
            </a:endParaRPr>
          </a:p>
          <a:p>
            <a:pPr marL="0" indent="0">
              <a:spcBef>
                <a:spcPts val="0"/>
              </a:spcBef>
              <a:buNone/>
            </a:pPr>
            <a:endParaRPr lang="en-US" sz="1800" i="1" dirty="0">
              <a:latin typeface="+mn-lt"/>
            </a:endParaRPr>
          </a:p>
          <a:p>
            <a:pPr marL="0" indent="0">
              <a:buNone/>
            </a:pPr>
            <a:r>
              <a:rPr lang="en-US" sz="1800" i="1" dirty="0" smtClean="0">
                <a:latin typeface="+mn-lt"/>
              </a:rPr>
              <a:t>Family Partners</a:t>
            </a:r>
            <a:r>
              <a:rPr lang="en-US" sz="1800" dirty="0" smtClean="0">
                <a:latin typeface="+mn-lt"/>
              </a:rPr>
              <a:t>, </a:t>
            </a:r>
            <a:r>
              <a:rPr lang="en-US" sz="1800" i="1" dirty="0"/>
              <a:t>Child Welfare Family Advisory Council</a:t>
            </a:r>
          </a:p>
          <a:p>
            <a:pPr marL="0" indent="0">
              <a:spcBef>
                <a:spcPts val="0"/>
              </a:spcBef>
              <a:buNone/>
            </a:pPr>
            <a:r>
              <a:rPr lang="en-US" sz="1800" dirty="0">
                <a:latin typeface="+mn-lt"/>
              </a:rPr>
              <a:t> </a:t>
            </a:r>
            <a:r>
              <a:rPr lang="en-US" sz="1800" dirty="0" smtClean="0">
                <a:latin typeface="+mn-lt"/>
              </a:rPr>
              <a:t>   Teka Dempson, Biological Parent</a:t>
            </a:r>
            <a:endParaRPr lang="en-US" sz="1800" dirty="0">
              <a:latin typeface="+mn-lt"/>
            </a:endParaRPr>
          </a:p>
          <a:p>
            <a:pPr marL="0" indent="0">
              <a:spcBef>
                <a:spcPts val="0"/>
              </a:spcBef>
              <a:buNone/>
            </a:pPr>
            <a:r>
              <a:rPr lang="en-US" sz="1800" dirty="0"/>
              <a:t> </a:t>
            </a:r>
            <a:r>
              <a:rPr lang="en-US" sz="1800" dirty="0" smtClean="0"/>
              <a:t>   Gina Brown, Kinship Caregiver</a:t>
            </a:r>
            <a:endParaRPr lang="en-US" sz="1800" dirty="0"/>
          </a:p>
          <a:p>
            <a:pPr marL="0" indent="0">
              <a:spcBef>
                <a:spcPts val="0"/>
              </a:spcBef>
              <a:buNone/>
            </a:pPr>
            <a:endParaRPr lang="en-US" sz="2250" dirty="0">
              <a:latin typeface="+mn-lt"/>
            </a:endParaRPr>
          </a:p>
          <a:p>
            <a:pPr marL="0" indent="0">
              <a:spcBef>
                <a:spcPts val="0"/>
              </a:spcBef>
              <a:buNone/>
            </a:pPr>
            <a:r>
              <a:rPr lang="en-US" sz="1800" i="1" dirty="0" smtClean="0">
                <a:latin typeface="+mn-lt"/>
              </a:rPr>
              <a:t>County Partners</a:t>
            </a:r>
          </a:p>
          <a:p>
            <a:pPr marL="260727" lvl="1" indent="0">
              <a:buNone/>
            </a:pPr>
            <a:r>
              <a:rPr lang="en-US" sz="1800" dirty="0"/>
              <a:t>Natasha Harcum, Durham </a:t>
            </a:r>
            <a:r>
              <a:rPr lang="en-US" sz="1800" dirty="0" smtClean="0"/>
              <a:t>County DSS</a:t>
            </a:r>
            <a:endParaRPr lang="en-US" sz="1800" dirty="0"/>
          </a:p>
          <a:p>
            <a:pPr marL="260727" lvl="1" indent="0">
              <a:buNone/>
            </a:pPr>
            <a:r>
              <a:rPr lang="en-US" sz="1800" dirty="0" smtClean="0">
                <a:latin typeface="+mn-lt"/>
              </a:rPr>
              <a:t>Kimberly Nesbitt, Forsyth County DSS</a:t>
            </a:r>
          </a:p>
          <a:p>
            <a:pPr marL="260727" lvl="1" indent="0">
              <a:buNone/>
            </a:pPr>
            <a:r>
              <a:rPr lang="en-US" sz="1800" dirty="0" smtClean="0"/>
              <a:t>Theressa Smith, Richmond County DSS</a:t>
            </a:r>
          </a:p>
          <a:p>
            <a:pPr marL="0" indent="0">
              <a:spcBef>
                <a:spcPts val="0"/>
              </a:spcBef>
              <a:buNone/>
            </a:pPr>
            <a:endParaRPr lang="en-US" sz="1800" dirty="0" smtClean="0">
              <a:latin typeface="+mn-lt"/>
            </a:endParaRPr>
          </a:p>
          <a:p>
            <a:pPr marL="0" indent="0">
              <a:spcBef>
                <a:spcPts val="0"/>
              </a:spcBef>
              <a:buNone/>
            </a:pPr>
            <a:r>
              <a:rPr lang="en-US" sz="1800" i="1" dirty="0" smtClean="0">
                <a:latin typeface="+mn-lt"/>
              </a:rPr>
              <a:t>Kara </a:t>
            </a:r>
            <a:r>
              <a:rPr lang="en-US" sz="1800" i="1" dirty="0">
                <a:latin typeface="+mn-lt"/>
              </a:rPr>
              <a:t>Allen-Eckard, MSW</a:t>
            </a:r>
          </a:p>
          <a:p>
            <a:pPr marL="0" indent="0">
              <a:spcBef>
                <a:spcPts val="0"/>
              </a:spcBef>
              <a:buNone/>
            </a:pPr>
            <a:r>
              <a:rPr lang="en-US" sz="1800" dirty="0">
                <a:latin typeface="+mn-lt"/>
              </a:rPr>
              <a:t>Center for Family and Community Engagement </a:t>
            </a:r>
            <a:endParaRPr lang="en-US" sz="1800" dirty="0" smtClean="0">
              <a:latin typeface="+mn-lt"/>
            </a:endParaRPr>
          </a:p>
          <a:p>
            <a:pPr marL="0" indent="0">
              <a:spcBef>
                <a:spcPts val="0"/>
              </a:spcBef>
              <a:buNone/>
            </a:pPr>
            <a:r>
              <a:rPr lang="en-US" sz="1800" dirty="0" smtClean="0">
                <a:latin typeface="+mn-lt"/>
              </a:rPr>
              <a:t>North </a:t>
            </a:r>
            <a:r>
              <a:rPr lang="en-US" sz="1800" dirty="0">
                <a:latin typeface="+mn-lt"/>
              </a:rPr>
              <a:t>Carolina State University</a:t>
            </a:r>
          </a:p>
          <a:p>
            <a:pPr marL="0" indent="0">
              <a:spcBef>
                <a:spcPts val="0"/>
              </a:spcBef>
              <a:buNone/>
            </a:pPr>
            <a:endParaRPr lang="en-US" sz="1800" dirty="0">
              <a:latin typeface="+mn-lt"/>
            </a:endParaRPr>
          </a:p>
          <a:p>
            <a:pPr marL="0" indent="0">
              <a:spcBef>
                <a:spcPts val="0"/>
              </a:spcBef>
              <a:buNone/>
            </a:pPr>
            <a:endParaRPr lang="en-US" dirty="0">
              <a:latin typeface="+mn-lt"/>
            </a:endParaRPr>
          </a:p>
          <a:p>
            <a:pPr marL="0" indent="0">
              <a:spcBef>
                <a:spcPts val="0"/>
              </a:spcBef>
              <a:buNone/>
            </a:pPr>
            <a:endParaRPr lang="en-US" dirty="0">
              <a:latin typeface="+mn-lt"/>
            </a:endParaRPr>
          </a:p>
          <a:p>
            <a:pPr marL="0" indent="0">
              <a:spcBef>
                <a:spcPts val="0"/>
              </a:spcBef>
              <a:buNone/>
            </a:pPr>
            <a:endParaRPr lang="en-US" dirty="0"/>
          </a:p>
        </p:txBody>
      </p:sp>
    </p:spTree>
    <p:extLst>
      <p:ext uri="{BB962C8B-B14F-4D97-AF65-F5344CB8AC3E}">
        <p14:creationId xmlns:p14="http://schemas.microsoft.com/office/powerpoint/2010/main" val="3524071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 y="624054"/>
            <a:ext cx="8995410" cy="548640"/>
          </a:xfrm>
        </p:spPr>
        <p:txBody>
          <a:bodyPr/>
          <a:lstStyle/>
          <a:p>
            <a:r>
              <a:rPr lang="en-US" sz="2800" dirty="0" smtClean="0"/>
              <a:t>What Do Family Partners Want Counties To Know?</a:t>
            </a:r>
            <a:br>
              <a:rPr lang="en-US" sz="2800" dirty="0" smtClean="0"/>
            </a:br>
            <a:r>
              <a:rPr lang="en-US" sz="2800" dirty="0" smtClean="0"/>
              <a:t>(Lessons Learned)</a:t>
            </a:r>
            <a:endParaRPr lang="en-US" sz="2800" dirty="0"/>
          </a:p>
        </p:txBody>
      </p:sp>
      <p:sp>
        <p:nvSpPr>
          <p:cNvPr id="3" name="Text Placeholder 2"/>
          <p:cNvSpPr>
            <a:spLocks noGrp="1"/>
          </p:cNvSpPr>
          <p:nvPr>
            <p:ph type="body" sz="quarter" idx="10"/>
          </p:nvPr>
        </p:nvSpPr>
        <p:spPr>
          <a:xfrm>
            <a:off x="411480" y="2062693"/>
            <a:ext cx="8151178" cy="4795307"/>
          </a:xfrm>
        </p:spPr>
        <p:txBody>
          <a:bodyPr/>
          <a:lstStyle/>
          <a:p>
            <a:r>
              <a:rPr lang="en-US" sz="2400" b="0" dirty="0" smtClean="0"/>
              <a:t>Be clear on why you are hosting a café so you can develop a plan to recruit participants</a:t>
            </a:r>
          </a:p>
          <a:p>
            <a:r>
              <a:rPr lang="en-US" sz="2400" b="0" dirty="0" smtClean="0"/>
              <a:t>Include experienced family partners in your recruitment and preparation of families for café events</a:t>
            </a:r>
          </a:p>
          <a:p>
            <a:r>
              <a:rPr lang="en-US" sz="2400" b="0" dirty="0" smtClean="0"/>
              <a:t>Give families enough information to decide their own readiness to participate in a café event</a:t>
            </a:r>
          </a:p>
          <a:p>
            <a:r>
              <a:rPr lang="en-US" sz="2400" b="0" dirty="0" smtClean="0"/>
              <a:t>Make sure there is a plan for a feedback loop with families</a:t>
            </a:r>
          </a:p>
          <a:p>
            <a:endParaRPr lang="en-US" b="0" dirty="0"/>
          </a:p>
        </p:txBody>
      </p:sp>
    </p:spTree>
    <p:extLst>
      <p:ext uri="{BB962C8B-B14F-4D97-AF65-F5344CB8AC3E}">
        <p14:creationId xmlns:p14="http://schemas.microsoft.com/office/powerpoint/2010/main" val="78574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 y="624054"/>
            <a:ext cx="8995410" cy="548640"/>
          </a:xfrm>
        </p:spPr>
        <p:txBody>
          <a:bodyPr/>
          <a:lstStyle/>
          <a:p>
            <a:r>
              <a:rPr lang="en-US" sz="2800" dirty="0" smtClean="0"/>
              <a:t>What Do Counties Want Other Counties To Know?</a:t>
            </a:r>
            <a:br>
              <a:rPr lang="en-US" sz="2800" dirty="0" smtClean="0"/>
            </a:br>
            <a:r>
              <a:rPr lang="en-US" sz="2800" dirty="0" smtClean="0"/>
              <a:t>(Lessons Learned)</a:t>
            </a:r>
            <a:endParaRPr lang="en-US" sz="2800" dirty="0"/>
          </a:p>
        </p:txBody>
      </p:sp>
      <p:sp>
        <p:nvSpPr>
          <p:cNvPr id="6" name="Text Placeholder 2"/>
          <p:cNvSpPr>
            <a:spLocks noGrp="1"/>
          </p:cNvSpPr>
          <p:nvPr>
            <p:ph type="body" sz="quarter" idx="10"/>
          </p:nvPr>
        </p:nvSpPr>
        <p:spPr>
          <a:xfrm>
            <a:off x="280035" y="1448917"/>
            <a:ext cx="8732520" cy="5202403"/>
          </a:xfrm>
        </p:spPr>
        <p:txBody>
          <a:bodyPr/>
          <a:lstStyle/>
          <a:p>
            <a:r>
              <a:rPr lang="en-US" sz="2400" b="0" dirty="0" smtClean="0"/>
              <a:t>Preparation</a:t>
            </a:r>
          </a:p>
          <a:p>
            <a:pPr lvl="1"/>
            <a:r>
              <a:rPr lang="en-US" sz="2000" b="0" dirty="0" smtClean="0"/>
              <a:t>Ensure café has a clear goal and purpose</a:t>
            </a:r>
          </a:p>
          <a:p>
            <a:pPr lvl="1"/>
            <a:r>
              <a:rPr lang="en-US" sz="2000" b="0" dirty="0" smtClean="0"/>
              <a:t>Ensure questions are framed to maximize engagement</a:t>
            </a:r>
            <a:endParaRPr lang="en-US" sz="2000" b="0" dirty="0"/>
          </a:p>
          <a:p>
            <a:pPr lvl="1"/>
            <a:r>
              <a:rPr lang="en-US" sz="2000" b="0" dirty="0" smtClean="0"/>
              <a:t>Establish a robust recruitment plan </a:t>
            </a:r>
            <a:endParaRPr lang="en-US" sz="2000" b="0" dirty="0"/>
          </a:p>
          <a:p>
            <a:pPr lvl="1"/>
            <a:r>
              <a:rPr lang="en-US" sz="2000" b="0" dirty="0" smtClean="0"/>
              <a:t>Consider location</a:t>
            </a:r>
            <a:r>
              <a:rPr lang="en-US" sz="2000" b="0" dirty="0"/>
              <a:t>, food, childcare, </a:t>
            </a:r>
            <a:r>
              <a:rPr lang="en-US" sz="2000" b="0" dirty="0" smtClean="0"/>
              <a:t>and staffing needs</a:t>
            </a:r>
            <a:endParaRPr lang="en-US" sz="2000" b="0" dirty="0"/>
          </a:p>
          <a:p>
            <a:pPr lvl="1"/>
            <a:r>
              <a:rPr lang="en-US" sz="2000" b="0" dirty="0" smtClean="0"/>
              <a:t>Ensure agency leadership </a:t>
            </a:r>
            <a:r>
              <a:rPr lang="en-US" sz="2000" b="0" dirty="0"/>
              <a:t>support for next steps</a:t>
            </a:r>
            <a:endParaRPr lang="en-US" sz="3200" b="0" dirty="0"/>
          </a:p>
          <a:p>
            <a:r>
              <a:rPr lang="en-US" sz="2400" b="0" dirty="0" smtClean="0"/>
              <a:t>Family and Social Worker Readiness</a:t>
            </a:r>
          </a:p>
          <a:p>
            <a:pPr lvl="1"/>
            <a:r>
              <a:rPr lang="en-US" sz="2000" b="0" dirty="0" smtClean="0"/>
              <a:t>Take necessary steps to adequately prepare staff </a:t>
            </a:r>
          </a:p>
          <a:p>
            <a:pPr lvl="1"/>
            <a:r>
              <a:rPr lang="en-US" sz="2000" b="0" dirty="0" smtClean="0"/>
              <a:t>Take necessary steps to adequately prepare families </a:t>
            </a:r>
            <a:endParaRPr lang="en-US" sz="2000" b="0" dirty="0"/>
          </a:p>
          <a:p>
            <a:pPr lvl="1"/>
            <a:r>
              <a:rPr lang="en-US" sz="2000" b="0" dirty="0" smtClean="0"/>
              <a:t>Share questions with families ahead of time</a:t>
            </a:r>
            <a:endParaRPr lang="en-US" sz="2000" b="0" dirty="0"/>
          </a:p>
          <a:p>
            <a:pPr lvl="1"/>
            <a:r>
              <a:rPr lang="en-US" sz="2000" b="0" dirty="0" smtClean="0"/>
              <a:t>Match experienced families with new for coaching and peer support </a:t>
            </a:r>
            <a:endParaRPr lang="en-US" b="0" dirty="0"/>
          </a:p>
          <a:p>
            <a:r>
              <a:rPr lang="en-US" sz="2400" b="0" dirty="0" smtClean="0"/>
              <a:t>Communications</a:t>
            </a:r>
          </a:p>
          <a:p>
            <a:pPr lvl="1"/>
            <a:r>
              <a:rPr lang="en-US" sz="2000" b="0" dirty="0" smtClean="0"/>
              <a:t>Establish a plan for follow-up with families</a:t>
            </a:r>
            <a:endParaRPr lang="en-US" sz="2000" b="0" dirty="0"/>
          </a:p>
          <a:p>
            <a:endParaRPr lang="en-US" b="0" dirty="0"/>
          </a:p>
        </p:txBody>
      </p:sp>
    </p:spTree>
    <p:extLst>
      <p:ext uri="{BB962C8B-B14F-4D97-AF65-F5344CB8AC3E}">
        <p14:creationId xmlns:p14="http://schemas.microsoft.com/office/powerpoint/2010/main" val="969154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49820629"/>
              </p:ext>
            </p:extLst>
          </p:nvPr>
        </p:nvGraphicFramePr>
        <p:xfrm>
          <a:off x="342243" y="1273570"/>
          <a:ext cx="8588815" cy="522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599670"/>
            <a:ext cx="9143999" cy="548640"/>
          </a:xfrm>
          <a:prstGeom prst="rect">
            <a:avLst/>
          </a:prstGeom>
        </p:spPr>
        <p:txBody>
          <a:bodyPr anchor="t">
            <a:noAutofit/>
          </a:bodyPr>
          <a:lstStyle>
            <a:lvl1pPr algn="l" defTabSz="514313" rtl="0" eaLnBrk="1" latinLnBrk="0" hangingPunct="1">
              <a:lnSpc>
                <a:spcPct val="90000"/>
              </a:lnSpc>
              <a:spcBef>
                <a:spcPct val="0"/>
              </a:spcBef>
              <a:buNone/>
              <a:defRPr sz="24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3200" dirty="0" smtClean="0"/>
              <a:t>Where Do We Go From Here?</a:t>
            </a:r>
            <a:endParaRPr lang="en-US" sz="3200" dirty="0"/>
          </a:p>
        </p:txBody>
      </p:sp>
      <p:sp>
        <p:nvSpPr>
          <p:cNvPr id="5" name="TextBox 4"/>
          <p:cNvSpPr txBox="1"/>
          <p:nvPr/>
        </p:nvSpPr>
        <p:spPr>
          <a:xfrm>
            <a:off x="673538" y="4791752"/>
            <a:ext cx="2156300" cy="1477328"/>
          </a:xfrm>
          <a:prstGeom prst="rect">
            <a:avLst/>
          </a:prstGeom>
          <a:noFill/>
        </p:spPr>
        <p:txBody>
          <a:bodyPr wrap="square" rtlCol="0">
            <a:spAutoFit/>
          </a:bodyPr>
          <a:lstStyle/>
          <a:p>
            <a:pPr algn="ctr"/>
            <a:r>
              <a:rPr lang="en-US" dirty="0">
                <a:solidFill>
                  <a:prstClr val="black"/>
                </a:solidFill>
                <a:latin typeface="Arial"/>
              </a:rPr>
              <a:t>Café experience can develop </a:t>
            </a:r>
            <a:r>
              <a:rPr lang="en-US" dirty="0" smtClean="0">
                <a:solidFill>
                  <a:prstClr val="black"/>
                </a:solidFill>
                <a:latin typeface="Arial"/>
              </a:rPr>
              <a:t>partnerships between families and agencies</a:t>
            </a:r>
            <a:endParaRPr lang="en-US" dirty="0">
              <a:solidFill>
                <a:prstClr val="black"/>
              </a:solidFill>
              <a:latin typeface="Arial"/>
            </a:endParaRPr>
          </a:p>
        </p:txBody>
      </p:sp>
      <p:sp>
        <p:nvSpPr>
          <p:cNvPr id="7" name="TextBox 6"/>
          <p:cNvSpPr txBox="1"/>
          <p:nvPr/>
        </p:nvSpPr>
        <p:spPr>
          <a:xfrm>
            <a:off x="6774356" y="4791752"/>
            <a:ext cx="1881484" cy="1477328"/>
          </a:xfrm>
          <a:prstGeom prst="rect">
            <a:avLst/>
          </a:prstGeom>
          <a:noFill/>
        </p:spPr>
        <p:txBody>
          <a:bodyPr wrap="square" rtlCol="0">
            <a:spAutoFit/>
          </a:bodyPr>
          <a:lstStyle/>
          <a:p>
            <a:pPr algn="ctr"/>
            <a:r>
              <a:rPr lang="en-US" dirty="0">
                <a:solidFill>
                  <a:prstClr val="black"/>
                </a:solidFill>
                <a:latin typeface="Arial"/>
              </a:rPr>
              <a:t>Café feedback can inform outreach and learning opportunities</a:t>
            </a:r>
          </a:p>
        </p:txBody>
      </p:sp>
    </p:spTree>
    <p:extLst>
      <p:ext uri="{BB962C8B-B14F-4D97-AF65-F5344CB8AC3E}">
        <p14:creationId xmlns:p14="http://schemas.microsoft.com/office/powerpoint/2010/main" val="4123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08" y="670568"/>
            <a:ext cx="7591245" cy="5698167"/>
          </a:xfrm>
          <a:prstGeom prst="rect">
            <a:avLst/>
          </a:prstGeom>
        </p:spPr>
      </p:pic>
    </p:spTree>
    <p:extLst>
      <p:ext uri="{BB962C8B-B14F-4D97-AF65-F5344CB8AC3E}">
        <p14:creationId xmlns:p14="http://schemas.microsoft.com/office/powerpoint/2010/main" val="1113288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514906" y="1549917"/>
            <a:ext cx="8202374" cy="4795307"/>
          </a:xfrm>
        </p:spPr>
        <p:txBody>
          <a:bodyPr/>
          <a:lstStyle/>
          <a:p>
            <a:pPr marL="0" indent="0">
              <a:buNone/>
            </a:pPr>
            <a:r>
              <a:rPr lang="en-US" sz="3000" b="0" i="1" dirty="0">
                <a:solidFill>
                  <a:schemeClr val="accent3"/>
                </a:solidFill>
              </a:rPr>
              <a:t>Family Partners make sure the work we do, the words we use, and the processes we create make sense to those outside of child welfare. They are an essential partner in improving the system that serves North Carolina’s most vulnerable children and their families!</a:t>
            </a:r>
          </a:p>
          <a:p>
            <a:pPr marL="0" indent="0">
              <a:spcBef>
                <a:spcPts val="0"/>
              </a:spcBef>
              <a:buNone/>
            </a:pPr>
            <a:endParaRPr lang="en-US" sz="3200" b="0" dirty="0">
              <a:solidFill>
                <a:schemeClr val="accent3"/>
              </a:solidFill>
            </a:endParaRPr>
          </a:p>
          <a:p>
            <a:pPr marL="0" indent="0">
              <a:spcBef>
                <a:spcPts val="0"/>
              </a:spcBef>
              <a:buNone/>
            </a:pPr>
            <a:endParaRPr lang="en-US" sz="1000" b="0" dirty="0"/>
          </a:p>
          <a:p>
            <a:pPr marL="0" indent="0" algn="r">
              <a:spcBef>
                <a:spcPts val="0"/>
              </a:spcBef>
              <a:buNone/>
            </a:pPr>
            <a:r>
              <a:rPr lang="en-US" sz="2400" b="0" i="1" dirty="0"/>
              <a:t>Lisa Cauley | DSS Deputy Director | Child Welfare Services              </a:t>
            </a:r>
          </a:p>
          <a:p>
            <a:pPr marL="0" indent="0" algn="r">
              <a:spcBef>
                <a:spcPts val="0"/>
              </a:spcBef>
              <a:buNone/>
            </a:pPr>
            <a:endParaRPr lang="en-US" sz="3200" b="0" dirty="0"/>
          </a:p>
          <a:p>
            <a:pPr marL="0" indent="0">
              <a:buNone/>
            </a:pPr>
            <a:endParaRPr lang="en-US" sz="4400" dirty="0"/>
          </a:p>
        </p:txBody>
      </p:sp>
    </p:spTree>
    <p:extLst>
      <p:ext uri="{BB962C8B-B14F-4D97-AF65-F5344CB8AC3E}">
        <p14:creationId xmlns:p14="http://schemas.microsoft.com/office/powerpoint/2010/main" val="1191549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746774"/>
            <a:ext cx="7843267" cy="548640"/>
          </a:xfrm>
        </p:spPr>
        <p:txBody>
          <a:bodyPr/>
          <a:lstStyle/>
          <a:p>
            <a:r>
              <a:rPr lang="en-US" dirty="0"/>
              <a:t>For More Information</a:t>
            </a:r>
          </a:p>
        </p:txBody>
      </p:sp>
      <p:sp>
        <p:nvSpPr>
          <p:cNvPr id="6" name="Text Placeholder 5"/>
          <p:cNvSpPr>
            <a:spLocks noGrp="1"/>
          </p:cNvSpPr>
          <p:nvPr>
            <p:ph type="body" sz="quarter" idx="10"/>
          </p:nvPr>
        </p:nvSpPr>
        <p:spPr>
          <a:xfrm>
            <a:off x="648970" y="4140195"/>
            <a:ext cx="8130540" cy="2412995"/>
          </a:xfrm>
        </p:spPr>
        <p:txBody>
          <a:bodyPr/>
          <a:lstStyle/>
          <a:p>
            <a:pPr marL="0" indent="0">
              <a:buNone/>
            </a:pPr>
            <a:r>
              <a:rPr lang="en-US" sz="2800" dirty="0"/>
              <a:t>Kara Allen-Eckard, NCSU | </a:t>
            </a:r>
            <a:r>
              <a:rPr lang="en-US" sz="2800" dirty="0" smtClean="0"/>
              <a:t>CFACE</a:t>
            </a:r>
            <a:endParaRPr lang="en-US" sz="2800" dirty="0"/>
          </a:p>
          <a:p>
            <a:pPr marL="0" indent="0">
              <a:buNone/>
            </a:pPr>
            <a:r>
              <a:rPr lang="en-US" sz="2400" b="0" dirty="0"/>
              <a:t>Community Developer</a:t>
            </a:r>
          </a:p>
          <a:p>
            <a:pPr marL="0" indent="0">
              <a:buNone/>
            </a:pPr>
            <a:r>
              <a:rPr lang="en-US" sz="2400" b="0" dirty="0"/>
              <a:t>krallene@ncsu.edu</a:t>
            </a:r>
          </a:p>
          <a:p>
            <a:pPr marL="0" indent="0">
              <a:buNone/>
            </a:pPr>
            <a:r>
              <a:rPr lang="en-US" sz="2400" b="0" dirty="0"/>
              <a:t>919-515-5511</a:t>
            </a:r>
          </a:p>
          <a:p>
            <a:pPr marL="0" indent="0">
              <a:buNone/>
            </a:pPr>
            <a:endParaRPr lang="en-US" dirty="0"/>
          </a:p>
          <a:p>
            <a:pPr marL="0" indent="0">
              <a:buNone/>
            </a:pPr>
            <a:endParaRPr lang="en-US" dirty="0"/>
          </a:p>
          <a:p>
            <a:endParaRPr lang="en-US" dirty="0"/>
          </a:p>
        </p:txBody>
      </p:sp>
      <p:sp>
        <p:nvSpPr>
          <p:cNvPr id="4" name="Text Placeholder 5">
            <a:extLst>
              <a:ext uri="{FF2B5EF4-FFF2-40B4-BE49-F238E27FC236}">
                <a16:creationId xmlns:a16="http://schemas.microsoft.com/office/drawing/2014/main" id="{4BB4446C-19FC-43FD-92C3-07EEDB9F4FC4}"/>
              </a:ext>
            </a:extLst>
          </p:cNvPr>
          <p:cNvSpPr txBox="1">
            <a:spLocks/>
          </p:cNvSpPr>
          <p:nvPr/>
        </p:nvSpPr>
        <p:spPr>
          <a:xfrm>
            <a:off x="648970" y="1511307"/>
            <a:ext cx="8130540" cy="2412995"/>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Deborah Day, DHHS| DSS</a:t>
            </a: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Community-Based Programs Administrator</a:t>
            </a: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Deborah.Day@dhhs.nc.gov</a:t>
            </a: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919-527-6436</a:t>
            </a: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29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09586"/>
            <a:ext cx="9144000" cy="548640"/>
          </a:xfrm>
        </p:spPr>
        <p:txBody>
          <a:bodyPr/>
          <a:lstStyle/>
          <a:p>
            <a:pPr algn="ctr"/>
            <a:r>
              <a:rPr lang="en-US" dirty="0" smtClean="0"/>
              <a:t>Resources</a:t>
            </a:r>
            <a:endParaRPr lang="en-US" dirty="0"/>
          </a:p>
        </p:txBody>
      </p:sp>
      <p:sp>
        <p:nvSpPr>
          <p:cNvPr id="3" name="Rounded Rectangle 2"/>
          <p:cNvSpPr/>
          <p:nvPr/>
        </p:nvSpPr>
        <p:spPr>
          <a:xfrm>
            <a:off x="1167271" y="3207144"/>
            <a:ext cx="6809460" cy="13716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it-IT" sz="2400" b="1" i="1" dirty="0" smtClean="0">
                <a:solidFill>
                  <a:schemeClr val="bg1"/>
                </a:solidFill>
                <a:ea typeface="Segoe UI" panose="020B0502040204020203" pitchFamily="34" charset="0"/>
                <a:cs typeface="Segoe UI" panose="020B0502040204020203" pitchFamily="34" charset="0"/>
              </a:rPr>
              <a:t>Interested Families Should Watch: </a:t>
            </a:r>
          </a:p>
          <a:p>
            <a:pPr algn="ctr"/>
            <a:r>
              <a:rPr lang="en-US" sz="2400" b="1" dirty="0" smtClean="0">
                <a:solidFill>
                  <a:schemeClr val="bg1"/>
                </a:solidFill>
              </a:rPr>
              <a:t>go.ncsu.edu/</a:t>
            </a:r>
            <a:r>
              <a:rPr lang="en-US" sz="2400" b="1" dirty="0" err="1" smtClean="0">
                <a:solidFill>
                  <a:schemeClr val="bg1"/>
                </a:solidFill>
              </a:rPr>
              <a:t>wheredoesyourstoryfit</a:t>
            </a:r>
            <a:endParaRPr lang="en-US" sz="2400" b="1" dirty="0">
              <a:solidFill>
                <a:schemeClr val="bg1"/>
              </a:solidFill>
            </a:endParaRPr>
          </a:p>
        </p:txBody>
      </p:sp>
      <p:sp>
        <p:nvSpPr>
          <p:cNvPr id="4" name="Rounded Rectangle 3"/>
          <p:cNvSpPr/>
          <p:nvPr/>
        </p:nvSpPr>
        <p:spPr>
          <a:xfrm>
            <a:off x="685801" y="4717404"/>
            <a:ext cx="7772400" cy="1371540"/>
          </a:xfrm>
          <a:prstGeom prst="roundRect">
            <a:avLst/>
          </a:prstGeom>
          <a:solidFill>
            <a:schemeClr val="tx2">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algn="ctr"/>
            <a:r>
              <a:rPr lang="it-IT" sz="2400" b="1" dirty="0">
                <a:ea typeface="Segoe UI" panose="020B0502040204020203" pitchFamily="34" charset="0"/>
                <a:cs typeface="Segoe UI" panose="020B0502040204020203" pitchFamily="34" charset="0"/>
              </a:rPr>
              <a:t>Everyone interacting with the child welfare system is encouraged to watch this short video: www.fosteringnc.org/cw101</a:t>
            </a:r>
          </a:p>
        </p:txBody>
      </p:sp>
      <p:sp>
        <p:nvSpPr>
          <p:cNvPr id="6" name="Rounded Rectangle 5"/>
          <p:cNvSpPr/>
          <p:nvPr/>
        </p:nvSpPr>
        <p:spPr>
          <a:xfrm>
            <a:off x="1526611" y="1696885"/>
            <a:ext cx="6090780" cy="1371600"/>
          </a:xfrm>
          <a:prstGeom prst="roundRect">
            <a:avLst/>
          </a:pr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en-US" sz="2400" b="1" dirty="0" smtClean="0"/>
              <a:t>Coming Soon! </a:t>
            </a:r>
            <a:r>
              <a:rPr lang="it-IT"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https</a:t>
            </a:r>
            <a:r>
              <a:rPr lang="it-IT"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://www2.ncdhhs.gov/dss/CWFAC</a:t>
            </a:r>
            <a:r>
              <a:rPr lang="it-IT"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US" sz="2400" b="1" dirty="0"/>
          </a:p>
        </p:txBody>
      </p:sp>
    </p:spTree>
    <p:extLst>
      <p:ext uri="{BB962C8B-B14F-4D97-AF65-F5344CB8AC3E}">
        <p14:creationId xmlns:p14="http://schemas.microsoft.com/office/powerpoint/2010/main" val="5436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09586"/>
            <a:ext cx="9144000" cy="548640"/>
          </a:xfrm>
        </p:spPr>
        <p:txBody>
          <a:bodyPr/>
          <a:lstStyle/>
          <a:p>
            <a:pPr algn="ctr"/>
            <a:r>
              <a:rPr lang="en-US" sz="3600" dirty="0" smtClean="0">
                <a:solidFill>
                  <a:srgbClr val="7030A0"/>
                </a:solidFill>
                <a:effectLst>
                  <a:outerShdw blurRad="38100" dist="38100" dir="2700000" algn="tl">
                    <a:srgbClr val="000000">
                      <a:alpha val="43137"/>
                    </a:srgbClr>
                  </a:outerShdw>
                </a:effectLst>
              </a:rPr>
              <a:t>You Are Invited</a:t>
            </a:r>
            <a:endParaRPr lang="en-US" sz="3600" dirty="0">
              <a:solidFill>
                <a:srgbClr val="7030A0"/>
              </a:solidFill>
              <a:effectLst>
                <a:outerShdw blurRad="38100" dist="38100" dir="2700000" algn="tl">
                  <a:srgbClr val="000000">
                    <a:alpha val="43137"/>
                  </a:srgbClr>
                </a:outerShdw>
              </a:effectLst>
            </a:endParaRPr>
          </a:p>
        </p:txBody>
      </p:sp>
      <p:sp>
        <p:nvSpPr>
          <p:cNvPr id="7" name="Title 1"/>
          <p:cNvSpPr txBox="1">
            <a:spLocks/>
          </p:cNvSpPr>
          <p:nvPr/>
        </p:nvSpPr>
        <p:spPr>
          <a:xfrm>
            <a:off x="0" y="1128424"/>
            <a:ext cx="9144000" cy="5032346"/>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smtClean="0"/>
          </a:p>
          <a:p>
            <a:pPr algn="ctr"/>
            <a:r>
              <a:rPr lang="en-US" dirty="0"/>
              <a:t/>
            </a:r>
            <a:br>
              <a:rPr lang="en-US" dirty="0"/>
            </a:br>
            <a:r>
              <a:rPr lang="en-US" dirty="0" smtClean="0"/>
              <a:t>September 4, 2019</a:t>
            </a:r>
          </a:p>
          <a:p>
            <a:pPr algn="ctr"/>
            <a:r>
              <a:rPr lang="en-US" dirty="0" smtClean="0"/>
              <a:t>12:00 p.m. – 1:00 p.m.</a:t>
            </a:r>
          </a:p>
          <a:p>
            <a:pPr algn="ctr"/>
            <a:r>
              <a:rPr lang="en-US" dirty="0" smtClean="0"/>
              <a:t>Lunch and Learn</a:t>
            </a:r>
          </a:p>
          <a:p>
            <a:pPr algn="ctr"/>
            <a:endParaRPr lang="en-US" dirty="0" smtClean="0"/>
          </a:p>
          <a:p>
            <a:pPr algn="ctr"/>
            <a:r>
              <a:rPr lang="en-US" b="0" dirty="0" smtClean="0"/>
              <a:t>Developing Good Questions for Parent Cafés Through Appreciative Inquiry</a:t>
            </a:r>
          </a:p>
          <a:p>
            <a:pPr algn="ctr"/>
            <a:endParaRPr lang="en-US" b="0" dirty="0"/>
          </a:p>
          <a:p>
            <a:pPr algn="ctr"/>
            <a:r>
              <a:rPr lang="en-US" b="0" dirty="0" smtClean="0"/>
              <a:t>Submit Interest for Lunch and Learn:</a:t>
            </a:r>
            <a:r>
              <a:rPr lang="en-US" dirty="0" smtClean="0"/>
              <a:t/>
            </a:r>
            <a:br>
              <a:rPr lang="en-US" dirty="0" smtClean="0"/>
            </a:br>
            <a:endParaRPr lang="en-US" dirty="0"/>
          </a:p>
        </p:txBody>
      </p:sp>
      <p:sp>
        <p:nvSpPr>
          <p:cNvPr id="4" name="Rectangle 2"/>
          <p:cNvSpPr>
            <a:spLocks noChangeArrowheads="1"/>
          </p:cNvSpPr>
          <p:nvPr/>
        </p:nvSpPr>
        <p:spPr bwMode="auto">
          <a:xfrm>
            <a:off x="1297449" y="5516688"/>
            <a:ext cx="654910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FF0000"/>
                </a:solidFill>
                <a:effectLst/>
                <a:latin typeface="Arial" panose="020B0604020202020204" pitchFamily="34" charset="0"/>
              </a:rPr>
              <a:t>go.ncsu.edu/</a:t>
            </a:r>
            <a:r>
              <a:rPr kumimoji="0" lang="en-US" altLang="en-US" sz="3200" b="1" i="0" u="none" strike="noStrike" cap="none" normalizeH="0" baseline="0" dirty="0" err="1" smtClean="0">
                <a:ln>
                  <a:noFill/>
                </a:ln>
                <a:solidFill>
                  <a:srgbClr val="FF0000"/>
                </a:solidFill>
                <a:effectLst/>
                <a:latin typeface="Arial" panose="020B0604020202020204" pitchFamily="34" charset="0"/>
              </a:rPr>
              <a:t>parent</a:t>
            </a:r>
            <a:r>
              <a:rPr kumimoji="0" lang="en-US" altLang="en-US" sz="3200" i="0" u="none" strike="noStrike" cap="none" normalizeH="0" baseline="0" dirty="0" err="1" smtClean="0">
                <a:ln>
                  <a:noFill/>
                </a:ln>
                <a:solidFill>
                  <a:srgbClr val="FF0000"/>
                </a:solidFill>
                <a:effectLst/>
                <a:latin typeface="Arial" panose="020B0604020202020204" pitchFamily="34" charset="0"/>
              </a:rPr>
              <a:t>cafe</a:t>
            </a:r>
            <a:r>
              <a:rPr kumimoji="0" lang="en-US" altLang="en-US" sz="3200" b="1" i="0" u="none" strike="noStrike" cap="none" normalizeH="0" baseline="0" dirty="0" err="1" smtClean="0">
                <a:ln>
                  <a:noFill/>
                </a:ln>
                <a:solidFill>
                  <a:srgbClr val="FF0000"/>
                </a:solidFill>
                <a:effectLst/>
                <a:latin typeface="Arial" panose="020B0604020202020204" pitchFamily="34" charset="0"/>
              </a:rPr>
              <a:t>questions</a:t>
            </a:r>
            <a:r>
              <a:rPr kumimoji="0" lang="en-US" altLang="en-US" sz="3200" b="0" i="0" u="none" strike="noStrike" cap="none" normalizeH="0" baseline="0" dirty="0" smtClean="0">
                <a:ln>
                  <a:noFill/>
                </a:ln>
                <a:solidFill>
                  <a:srgbClr val="FF0000"/>
                </a:solidFill>
                <a:effectLst/>
                <a:latin typeface="Arial" panose="020B0604020202020204" pitchFamily="34" charset="0"/>
              </a:rPr>
              <a:t> </a:t>
            </a:r>
            <a:endParaRPr kumimoji="0" lang="en-US" altLang="en-US" sz="32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2402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lh3.googleusercontent.com/MgG7BJ9OuALddV97aAOcw6aFFcQ2m_SpHvYuV_1HJAKEoejNUS6zg4PN3fl4fJupng3LaaShEv3U7e4GPmKtnOyeGKnIOhAQfKdb5xiaGy8PQMMn0dkTzOAKQ0BRvrOFamRMQPMx"/>
          <p:cNvPicPr/>
          <p:nvPr/>
        </p:nvPicPr>
        <p:blipFill rotWithShape="1">
          <a:blip r:embed="rId3">
            <a:extLst>
              <a:ext uri="{28A0092B-C50C-407E-A947-70E740481C1C}">
                <a14:useLocalDpi xmlns:a14="http://schemas.microsoft.com/office/drawing/2010/main" val="0"/>
              </a:ext>
            </a:extLst>
          </a:blip>
          <a:srcRect l="13124" t="8599" r="10816" b="10749"/>
          <a:stretch/>
        </p:blipFill>
        <p:spPr bwMode="auto">
          <a:xfrm>
            <a:off x="0" y="734442"/>
            <a:ext cx="5260932" cy="4208550"/>
          </a:xfrm>
          <a:prstGeom prst="rect">
            <a:avLst/>
          </a:prstGeom>
          <a:noFill/>
          <a:ln>
            <a:noFill/>
          </a:ln>
          <a:extLst>
            <a:ext uri="{53640926-AAD7-44D8-BBD7-CCE9431645EC}">
              <a14:shadowObscured xmlns:a14="http://schemas.microsoft.com/office/drawing/2010/main"/>
            </a:ext>
          </a:extLst>
        </p:spPr>
      </p:pic>
      <p:pic>
        <p:nvPicPr>
          <p:cNvPr id="5" name="Picture 4" descr="A picture containing clipart&#10;&#10;Description generated with very high confidence">
            <a:extLst>
              <a:ext uri="{FF2B5EF4-FFF2-40B4-BE49-F238E27FC236}">
                <a16:creationId xmlns:a16="http://schemas.microsoft.com/office/drawing/2014/main" id="{8EE783CD-7848-4FD9-83AA-B272EABEA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838" y="1866378"/>
            <a:ext cx="4110991" cy="1314112"/>
          </a:xfrm>
          <a:prstGeom prst="rect">
            <a:avLst/>
          </a:prstGeom>
        </p:spPr>
      </p:pic>
      <p:sp>
        <p:nvSpPr>
          <p:cNvPr id="6" name="Title 2"/>
          <p:cNvSpPr>
            <a:spLocks noGrp="1"/>
          </p:cNvSpPr>
          <p:nvPr>
            <p:ph type="title"/>
          </p:nvPr>
        </p:nvSpPr>
        <p:spPr>
          <a:xfrm>
            <a:off x="4734838" y="3042012"/>
            <a:ext cx="4110991" cy="1545250"/>
          </a:xfrm>
        </p:spPr>
        <p:txBody>
          <a:bodyPr/>
          <a:lstStyle/>
          <a:p>
            <a:pPr algn="ctr"/>
            <a:r>
              <a:rPr lang="en-US" b="0" dirty="0" smtClean="0">
                <a:latin typeface="Garamond" panose="02020404030301010803" pitchFamily="18" charset="0"/>
              </a:rPr>
              <a:t>For all you do to strengthen families across North Carolina! </a:t>
            </a:r>
            <a:endParaRPr lang="en-US" b="0" dirty="0">
              <a:latin typeface="Garamond" panose="02020404030301010803" pitchFamily="18" charset="0"/>
            </a:endParaRPr>
          </a:p>
        </p:txBody>
      </p:sp>
      <p:sp>
        <p:nvSpPr>
          <p:cNvPr id="2" name="TextBox 1"/>
          <p:cNvSpPr txBox="1"/>
          <p:nvPr/>
        </p:nvSpPr>
        <p:spPr>
          <a:xfrm>
            <a:off x="647700" y="4777892"/>
            <a:ext cx="3886200" cy="369332"/>
          </a:xfrm>
          <a:prstGeom prst="rect">
            <a:avLst/>
          </a:prstGeom>
          <a:noFill/>
        </p:spPr>
        <p:txBody>
          <a:bodyPr wrap="square" rtlCol="0">
            <a:spAutoFit/>
          </a:bodyPr>
          <a:lstStyle/>
          <a:p>
            <a:pPr algn="ctr"/>
            <a:r>
              <a:rPr lang="en-US" i="1" dirty="0" smtClean="0">
                <a:latin typeface="Calibri Light" panose="020F0302020204030204" pitchFamily="34" charset="0"/>
                <a:cs typeface="Calibri Light" panose="020F0302020204030204" pitchFamily="34" charset="0"/>
              </a:rPr>
              <a:t>Word Art from CWFAC/FEC Meetings</a:t>
            </a:r>
            <a:endParaRPr lang="en-US"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223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7856" y="532819"/>
            <a:ext cx="7843267" cy="548640"/>
          </a:xfrm>
        </p:spPr>
        <p:txBody>
          <a:bodyPr/>
          <a:lstStyle/>
          <a:p>
            <a:r>
              <a:rPr lang="en-US" dirty="0"/>
              <a:t>How We Got Here</a:t>
            </a:r>
          </a:p>
        </p:txBody>
      </p:sp>
      <p:sp>
        <p:nvSpPr>
          <p:cNvPr id="6" name="Text Placeholder 5"/>
          <p:cNvSpPr>
            <a:spLocks noGrp="1"/>
          </p:cNvSpPr>
          <p:nvPr>
            <p:ph type="body" sz="quarter" idx="10"/>
          </p:nvPr>
        </p:nvSpPr>
        <p:spPr>
          <a:xfrm>
            <a:off x="347856" y="980976"/>
            <a:ext cx="8103379" cy="5133515"/>
          </a:xfrm>
        </p:spPr>
        <p:txBody>
          <a:bodyPr/>
          <a:lstStyle/>
          <a:p>
            <a:pPr marL="0" indent="0">
              <a:buNone/>
            </a:pPr>
            <a:r>
              <a:rPr lang="en-US" dirty="0">
                <a:solidFill>
                  <a:schemeClr val="tx2">
                    <a:lumMod val="75000"/>
                  </a:schemeClr>
                </a:solidFill>
              </a:rPr>
              <a:t>North Carolina History</a:t>
            </a:r>
          </a:p>
          <a:p>
            <a:pPr lvl="1"/>
            <a:r>
              <a:rPr lang="en-US" sz="2000" b="0" dirty="0" smtClean="0"/>
              <a:t>Multiple Response System (MRS) anchored in Family-Centered </a:t>
            </a:r>
            <a:r>
              <a:rPr lang="en-US" sz="2000" b="0" dirty="0"/>
              <a:t>Programming </a:t>
            </a:r>
          </a:p>
          <a:p>
            <a:pPr lvl="1"/>
            <a:r>
              <a:rPr lang="en-US" sz="2000" b="0" dirty="0"/>
              <a:t>SAYSO </a:t>
            </a:r>
            <a:r>
              <a:rPr lang="en-US" sz="2000" b="0" dirty="0" smtClean="0"/>
              <a:t>(Youth Advocacy Organization) </a:t>
            </a:r>
            <a:r>
              <a:rPr lang="en-US" sz="2000" b="0" dirty="0"/>
              <a:t>for Securing Youth Voice</a:t>
            </a:r>
          </a:p>
          <a:p>
            <a:pPr lvl="1"/>
            <a:r>
              <a:rPr lang="en-US" sz="2000" b="0" dirty="0"/>
              <a:t>Required Family Voice in </a:t>
            </a:r>
            <a:r>
              <a:rPr lang="en-US" sz="2000" b="0" dirty="0" smtClean="0"/>
              <a:t>Community-Based </a:t>
            </a:r>
            <a:r>
              <a:rPr lang="en-US" sz="2000" b="0" dirty="0"/>
              <a:t>Funded Programs</a:t>
            </a:r>
          </a:p>
          <a:p>
            <a:pPr marL="0" indent="0">
              <a:buNone/>
            </a:pPr>
            <a:endParaRPr lang="en-US" sz="1200" dirty="0" smtClean="0">
              <a:solidFill>
                <a:schemeClr val="tx2">
                  <a:lumMod val="75000"/>
                </a:schemeClr>
              </a:solidFill>
            </a:endParaRPr>
          </a:p>
          <a:p>
            <a:pPr marL="0" indent="0">
              <a:buNone/>
            </a:pPr>
            <a:r>
              <a:rPr lang="en-US" dirty="0" smtClean="0">
                <a:solidFill>
                  <a:schemeClr val="tx2">
                    <a:lumMod val="75000"/>
                  </a:schemeClr>
                </a:solidFill>
              </a:rPr>
              <a:t>2015 </a:t>
            </a:r>
            <a:r>
              <a:rPr lang="en-US" dirty="0">
                <a:solidFill>
                  <a:schemeClr val="tx2">
                    <a:lumMod val="75000"/>
                  </a:schemeClr>
                </a:solidFill>
              </a:rPr>
              <a:t>CFSR Key Experiences </a:t>
            </a:r>
          </a:p>
          <a:p>
            <a:pPr lvl="1"/>
            <a:r>
              <a:rPr lang="en-US" sz="2000" b="0" dirty="0"/>
              <a:t>Interview Rates for </a:t>
            </a:r>
            <a:r>
              <a:rPr lang="en-US" sz="2000" b="0" dirty="0" smtClean="0"/>
              <a:t>OSRI (and OSRI results on child outcomes)</a:t>
            </a:r>
            <a:endParaRPr lang="en-US" sz="2000" b="0" dirty="0"/>
          </a:p>
          <a:p>
            <a:pPr lvl="1"/>
            <a:r>
              <a:rPr lang="en-US" sz="2000" b="0" dirty="0" smtClean="0"/>
              <a:t>Systemic Factor: Agency </a:t>
            </a:r>
            <a:r>
              <a:rPr lang="en-US" sz="2000" b="0" dirty="0"/>
              <a:t>Responsiveness to Community </a:t>
            </a:r>
            <a:endParaRPr lang="en-US" sz="2000" b="0" dirty="0" smtClean="0"/>
          </a:p>
          <a:p>
            <a:pPr lvl="1"/>
            <a:r>
              <a:rPr lang="en-US" sz="2000" b="0" dirty="0" smtClean="0"/>
              <a:t>Stakeholder Assessment Interviews</a:t>
            </a:r>
          </a:p>
          <a:p>
            <a:pPr lvl="1"/>
            <a:r>
              <a:rPr lang="en-US" sz="2000" b="0" dirty="0" smtClean="0"/>
              <a:t>Family </a:t>
            </a:r>
            <a:r>
              <a:rPr lang="en-US" sz="2000" b="0" dirty="0"/>
              <a:t>Voice in PIP Development Meetings </a:t>
            </a:r>
            <a:endParaRPr lang="en-US" sz="2000" b="0" dirty="0" smtClean="0"/>
          </a:p>
          <a:p>
            <a:pPr marL="257155" lvl="1" indent="0">
              <a:buNone/>
            </a:pPr>
            <a:endParaRPr lang="en-US" sz="1200" b="0" dirty="0"/>
          </a:p>
          <a:p>
            <a:pPr marL="0" indent="0">
              <a:buNone/>
            </a:pPr>
            <a:r>
              <a:rPr lang="en-US" dirty="0" smtClean="0">
                <a:solidFill>
                  <a:schemeClr val="tx2">
                    <a:lumMod val="75000"/>
                  </a:schemeClr>
                </a:solidFill>
              </a:rPr>
              <a:t>2017-2018 Program Improvement Plan</a:t>
            </a:r>
            <a:endParaRPr lang="en-US" dirty="0">
              <a:solidFill>
                <a:schemeClr val="tx2">
                  <a:lumMod val="75000"/>
                </a:schemeClr>
              </a:solidFill>
            </a:endParaRPr>
          </a:p>
          <a:p>
            <a:pPr lvl="1"/>
            <a:r>
              <a:rPr lang="en-US" sz="2000" b="0" dirty="0" smtClean="0"/>
              <a:t>Included State-Level Child Welfare Family Advisory Council</a:t>
            </a:r>
            <a:endParaRPr lang="en-US" sz="2000" b="0" dirty="0"/>
          </a:p>
          <a:p>
            <a:pPr lvl="1"/>
            <a:r>
              <a:rPr lang="en-US" sz="2000" b="0" dirty="0" smtClean="0"/>
              <a:t>Subsequently added county-level comparable programming</a:t>
            </a:r>
          </a:p>
          <a:p>
            <a:pPr lvl="1"/>
            <a:r>
              <a:rPr lang="en-US" sz="2000" b="0" dirty="0" smtClean="0"/>
              <a:t>Co-created with Family Partners and Community Stakeholders </a:t>
            </a:r>
            <a:endParaRPr lang="en-US" sz="2000" b="0" dirty="0"/>
          </a:p>
          <a:p>
            <a:pPr marL="0" indent="0">
              <a:buNone/>
            </a:pPr>
            <a:endParaRPr lang="en-US" dirty="0"/>
          </a:p>
          <a:p>
            <a:pPr marL="0" indent="0" algn="ctr">
              <a:buNone/>
            </a:pPr>
            <a:endParaRPr lang="en-US" b="0" i="1" dirty="0"/>
          </a:p>
        </p:txBody>
      </p:sp>
    </p:spTree>
    <p:extLst>
      <p:ext uri="{BB962C8B-B14F-4D97-AF65-F5344CB8AC3E}">
        <p14:creationId xmlns:p14="http://schemas.microsoft.com/office/powerpoint/2010/main" val="338731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44" y="634780"/>
            <a:ext cx="7843267" cy="548640"/>
          </a:xfrm>
        </p:spPr>
        <p:txBody>
          <a:bodyPr/>
          <a:lstStyle/>
          <a:p>
            <a:r>
              <a:rPr lang="en-US" dirty="0"/>
              <a:t>Child Welfare Family Leadership Model</a:t>
            </a:r>
          </a:p>
        </p:txBody>
      </p:sp>
      <p:pic>
        <p:nvPicPr>
          <p:cNvPr id="4" name="Picture 3"/>
          <p:cNvPicPr/>
          <p:nvPr/>
        </p:nvPicPr>
        <p:blipFill rotWithShape="1">
          <a:blip r:embed="rId3"/>
          <a:srcRect l="26745" t="14423" r="26546" b="9316"/>
          <a:stretch/>
        </p:blipFill>
        <p:spPr bwMode="auto">
          <a:xfrm>
            <a:off x="5772151" y="1183420"/>
            <a:ext cx="2571749" cy="33568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
        <p:nvSpPr>
          <p:cNvPr id="3" name="Text Placeholder 2"/>
          <p:cNvSpPr>
            <a:spLocks noGrp="1"/>
          </p:cNvSpPr>
          <p:nvPr>
            <p:ph type="body" sz="quarter" idx="10"/>
          </p:nvPr>
        </p:nvSpPr>
        <p:spPr>
          <a:xfrm>
            <a:off x="342244" y="1326295"/>
            <a:ext cx="5315606" cy="3482001"/>
          </a:xfrm>
        </p:spPr>
        <p:txBody>
          <a:bodyPr/>
          <a:lstStyle/>
          <a:p>
            <a:r>
              <a:rPr lang="en-US" dirty="0">
                <a:solidFill>
                  <a:schemeClr val="tx2">
                    <a:lumMod val="75000"/>
                  </a:schemeClr>
                </a:solidFill>
              </a:rPr>
              <a:t>Tier Model of Engagement</a:t>
            </a:r>
          </a:p>
          <a:p>
            <a:pPr lvl="1"/>
            <a:r>
              <a:rPr lang="en-US" b="0" dirty="0"/>
              <a:t>All family leadership grounded in </a:t>
            </a:r>
            <a:r>
              <a:rPr lang="en-US" b="0" dirty="0" smtClean="0"/>
              <a:t>quality case </a:t>
            </a:r>
            <a:r>
              <a:rPr lang="en-US" b="0" dirty="0"/>
              <a:t>level family engagement</a:t>
            </a:r>
          </a:p>
          <a:p>
            <a:pPr lvl="1"/>
            <a:r>
              <a:rPr lang="en-US" b="0" dirty="0"/>
              <a:t>Tier 1: </a:t>
            </a:r>
            <a:r>
              <a:rPr lang="en-US" b="0" dirty="0" smtClean="0"/>
              <a:t>Family Leadership Exploration (</a:t>
            </a:r>
            <a:r>
              <a:rPr lang="en-US" b="0" i="1" dirty="0" smtClean="0"/>
              <a:t>Educational Exchange</a:t>
            </a:r>
            <a:r>
              <a:rPr lang="en-US" b="0" dirty="0" smtClean="0"/>
              <a:t>)</a:t>
            </a:r>
            <a:endParaRPr lang="en-US" b="0" dirty="0"/>
          </a:p>
          <a:p>
            <a:pPr lvl="1"/>
            <a:r>
              <a:rPr lang="en-US" b="0" dirty="0"/>
              <a:t>Tier 2: </a:t>
            </a:r>
            <a:r>
              <a:rPr lang="en-US" b="0" dirty="0" smtClean="0"/>
              <a:t>Family Leadership Development (</a:t>
            </a:r>
            <a:r>
              <a:rPr lang="en-US" b="0" i="1" dirty="0" smtClean="0"/>
              <a:t>County-Level Systemic Involvement)</a:t>
            </a:r>
            <a:endParaRPr lang="en-US" b="0" i="1" dirty="0"/>
          </a:p>
          <a:p>
            <a:pPr lvl="1"/>
            <a:r>
              <a:rPr lang="en-US" b="0" dirty="0"/>
              <a:t>Tier 3: </a:t>
            </a:r>
            <a:r>
              <a:rPr lang="en-US" b="0" dirty="0" smtClean="0"/>
              <a:t>Child Welfare Family Advisory Council (</a:t>
            </a:r>
            <a:r>
              <a:rPr lang="en-US" b="0" i="1" dirty="0" smtClean="0"/>
              <a:t>State-Level Systemic Involvement)</a:t>
            </a:r>
          </a:p>
          <a:p>
            <a:pPr lvl="1"/>
            <a:r>
              <a:rPr lang="en-US" b="0" dirty="0" smtClean="0"/>
              <a:t>Model supports the CFSR Systemic Factor: </a:t>
            </a:r>
            <a:r>
              <a:rPr lang="en-US" b="0" i="1" dirty="0" smtClean="0"/>
              <a:t>Agency Responsiveness to Community</a:t>
            </a:r>
            <a:endParaRPr lang="en-US" b="0" i="1" dirty="0"/>
          </a:p>
          <a:p>
            <a:endParaRPr lang="en-US" dirty="0"/>
          </a:p>
        </p:txBody>
      </p:sp>
      <p:sp>
        <p:nvSpPr>
          <p:cNvPr id="5" name="Rectangle 4"/>
          <p:cNvSpPr/>
          <p:nvPr/>
        </p:nvSpPr>
        <p:spPr>
          <a:xfrm>
            <a:off x="227944" y="4815992"/>
            <a:ext cx="8801756" cy="1486689"/>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1F497D">
                    <a:lumMod val="75000"/>
                  </a:srgbClr>
                </a:solidFill>
                <a:effectLst/>
                <a:uLnTx/>
                <a:uFillTx/>
                <a:latin typeface="Arial"/>
                <a:ea typeface="+mn-ea"/>
                <a:cs typeface="+mn-cs"/>
              </a:rPr>
              <a:t>Multiple Opportunities Acknowledge Readiness and Willingness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1F497D">
                    <a:lumMod val="75000"/>
                  </a:srgbClr>
                </a:solidFill>
                <a:effectLst/>
                <a:uLnTx/>
                <a:uFillTx/>
                <a:latin typeface="Arial"/>
                <a:ea typeface="+mn-ea"/>
                <a:cs typeface="+mn-cs"/>
              </a:rPr>
              <a:t>Training and Skills Development Included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1F497D">
                    <a:lumMod val="75000"/>
                  </a:srgbClr>
                </a:solidFill>
                <a:effectLst/>
                <a:uLnTx/>
                <a:uFillTx/>
                <a:latin typeface="Arial"/>
                <a:ea typeface="+mn-ea"/>
                <a:cs typeface="+mn-cs"/>
              </a:rPr>
              <a:t>Connection and Information Sharing Between Tiers</a:t>
            </a:r>
          </a:p>
        </p:txBody>
      </p:sp>
    </p:spTree>
    <p:extLst>
      <p:ext uri="{BB962C8B-B14F-4D97-AF65-F5344CB8AC3E}">
        <p14:creationId xmlns:p14="http://schemas.microsoft.com/office/powerpoint/2010/main" val="48016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40" y="772567"/>
            <a:ext cx="8513657" cy="548640"/>
          </a:xfrm>
        </p:spPr>
        <p:txBody>
          <a:bodyPr/>
          <a:lstStyle/>
          <a:p>
            <a:r>
              <a:rPr lang="en-US" sz="2800" dirty="0" smtClean="0"/>
              <a:t>What is an Family Engagement Committee (FEC)</a:t>
            </a:r>
            <a:endParaRPr lang="en-US" sz="2800" dirty="0"/>
          </a:p>
        </p:txBody>
      </p:sp>
      <p:sp>
        <p:nvSpPr>
          <p:cNvPr id="7" name="Rectangle 6"/>
          <p:cNvSpPr/>
          <p:nvPr/>
        </p:nvSpPr>
        <p:spPr>
          <a:xfrm>
            <a:off x="488514" y="1671936"/>
            <a:ext cx="8041710" cy="4616648"/>
          </a:xfrm>
          <a:prstGeom prst="rect">
            <a:avLst/>
          </a:prstGeom>
        </p:spPr>
        <p:txBody>
          <a:bodyPr wrap="square">
            <a:spAutoFit/>
          </a:bodyPr>
          <a:lstStyle/>
          <a:p>
            <a:pPr marL="285750" indent="-285750">
              <a:spcAft>
                <a:spcPts val="600"/>
              </a:spcAft>
              <a:buFont typeface="Arial" panose="020B0604020202020204" pitchFamily="34" charset="0"/>
              <a:buChar char="•"/>
            </a:pPr>
            <a:r>
              <a:rPr lang="it-IT" sz="2400" dirty="0" smtClean="0">
                <a:cs typeface="Segoe UI" panose="020B0502040204020203" pitchFamily="34" charset="0"/>
              </a:rPr>
              <a:t>County-Level Equivilent to the State-Level Child Welfare Family Advisory Council</a:t>
            </a:r>
          </a:p>
          <a:p>
            <a:pPr marL="285750" indent="-285750">
              <a:spcAft>
                <a:spcPts val="600"/>
              </a:spcAft>
              <a:buFont typeface="Arial" panose="020B0604020202020204" pitchFamily="34" charset="0"/>
              <a:buChar char="•"/>
            </a:pPr>
            <a:r>
              <a:rPr lang="it-IT" sz="2400" dirty="0" smtClean="0">
                <a:cs typeface="Segoe UI" panose="020B0502040204020203" pitchFamily="34" charset="0"/>
              </a:rPr>
              <a:t>Discuss, implement, and support strategies to improve outcomes</a:t>
            </a:r>
          </a:p>
          <a:p>
            <a:pPr marL="285750" indent="-285750">
              <a:spcAft>
                <a:spcPts val="600"/>
              </a:spcAft>
              <a:buFont typeface="Arial" panose="020B0604020202020204" pitchFamily="34" charset="0"/>
              <a:buChar char="•"/>
            </a:pPr>
            <a:r>
              <a:rPr lang="it-IT" sz="2400" dirty="0" smtClean="0">
                <a:cs typeface="Segoe UI" panose="020B0502040204020203" pitchFamily="34" charset="0"/>
              </a:rPr>
              <a:t>Includes biological parents who have been involved in the child welfare system</a:t>
            </a:r>
          </a:p>
          <a:p>
            <a:pPr marL="285750" indent="-285750">
              <a:spcAft>
                <a:spcPts val="600"/>
              </a:spcAft>
              <a:buFont typeface="Arial" panose="020B0604020202020204" pitchFamily="34" charset="0"/>
              <a:buChar char="•"/>
            </a:pPr>
            <a:r>
              <a:rPr lang="it-IT" sz="2400" dirty="0" smtClean="0">
                <a:cs typeface="Segoe UI" panose="020B0502040204020203" pitchFamily="34" charset="0"/>
              </a:rPr>
              <a:t>Can include other families and community stakeholders</a:t>
            </a:r>
          </a:p>
          <a:p>
            <a:pPr marL="285750" indent="-285750">
              <a:spcAft>
                <a:spcPts val="600"/>
              </a:spcAft>
              <a:buFont typeface="Arial" panose="020B0604020202020204" pitchFamily="34" charset="0"/>
              <a:buChar char="•"/>
            </a:pPr>
            <a:r>
              <a:rPr lang="it-IT" sz="2400" dirty="0" smtClean="0">
                <a:cs typeface="Segoe UI" panose="020B0502040204020203" pitchFamily="34" charset="0"/>
              </a:rPr>
              <a:t>Helps to ensure counties have ongoing consultation from consumers of services </a:t>
            </a:r>
          </a:p>
          <a:p>
            <a:pPr marL="285750" indent="-285750">
              <a:spcAft>
                <a:spcPts val="600"/>
              </a:spcAft>
              <a:buFont typeface="Arial" panose="020B0604020202020204" pitchFamily="34" charset="0"/>
              <a:buChar char="•"/>
            </a:pPr>
            <a:r>
              <a:rPr lang="it-IT" sz="2400" dirty="0" smtClean="0">
                <a:cs typeface="Segoe UI" panose="020B0502040204020203" pitchFamily="34" charset="0"/>
              </a:rPr>
              <a:t>Meets at least quarterly</a:t>
            </a:r>
          </a:p>
          <a:p>
            <a:endParaRPr lang="it-IT" sz="2400" dirty="0">
              <a:cs typeface="Segoe UI" panose="020B0502040204020203" pitchFamily="34" charset="0"/>
            </a:endParaRPr>
          </a:p>
        </p:txBody>
      </p:sp>
    </p:spTree>
    <p:extLst>
      <p:ext uri="{BB962C8B-B14F-4D97-AF65-F5344CB8AC3E}">
        <p14:creationId xmlns:p14="http://schemas.microsoft.com/office/powerpoint/2010/main" val="415510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4842"/>
            <a:ext cx="9144000" cy="548640"/>
          </a:xfrm>
        </p:spPr>
        <p:txBody>
          <a:bodyPr/>
          <a:lstStyle/>
          <a:p>
            <a:pPr algn="ctr"/>
            <a:r>
              <a:rPr lang="en-US" sz="3200" dirty="0" smtClean="0"/>
              <a:t>Where Can We Start?</a:t>
            </a:r>
            <a:endParaRPr lang="en-US" sz="3200" dirty="0"/>
          </a:p>
        </p:txBody>
      </p:sp>
      <p:graphicFrame>
        <p:nvGraphicFramePr>
          <p:cNvPr id="5" name="Diagram 4"/>
          <p:cNvGraphicFramePr/>
          <p:nvPr>
            <p:extLst>
              <p:ext uri="{D42A27DB-BD31-4B8C-83A1-F6EECF244321}">
                <p14:modId xmlns:p14="http://schemas.microsoft.com/office/powerpoint/2010/main" val="1758167785"/>
              </p:ext>
            </p:extLst>
          </p:nvPr>
        </p:nvGraphicFramePr>
        <p:xfrm>
          <a:off x="429905" y="1484126"/>
          <a:ext cx="8284191" cy="4647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0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9162"/>
            <a:ext cx="7843267" cy="548640"/>
          </a:xfrm>
        </p:spPr>
        <p:txBody>
          <a:bodyPr/>
          <a:lstStyle/>
          <a:p>
            <a:r>
              <a:rPr lang="en-US" dirty="0"/>
              <a:t>World Café Model</a:t>
            </a:r>
          </a:p>
        </p:txBody>
      </p:sp>
      <p:sp>
        <p:nvSpPr>
          <p:cNvPr id="3" name="Text Placeholder 2"/>
          <p:cNvSpPr>
            <a:spLocks noGrp="1"/>
          </p:cNvSpPr>
          <p:nvPr>
            <p:ph type="body" sz="quarter" idx="10"/>
          </p:nvPr>
        </p:nvSpPr>
        <p:spPr>
          <a:xfrm>
            <a:off x="628650" y="1447802"/>
            <a:ext cx="4629150" cy="4795307"/>
          </a:xfrm>
        </p:spPr>
        <p:txBody>
          <a:bodyPr/>
          <a:lstStyle/>
          <a:p>
            <a:pPr marL="0" lvl="1" indent="0">
              <a:lnSpc>
                <a:spcPct val="150000"/>
              </a:lnSpc>
              <a:spcBef>
                <a:spcPts val="1200"/>
              </a:spcBef>
              <a:buNone/>
            </a:pPr>
            <a:endParaRPr lang="en-US" dirty="0" smtClean="0"/>
          </a:p>
          <a:p>
            <a:pPr marL="0" lvl="1" indent="0">
              <a:lnSpc>
                <a:spcPct val="150000"/>
              </a:lnSpc>
              <a:spcBef>
                <a:spcPts val="1200"/>
              </a:spcBef>
              <a:buNone/>
            </a:pPr>
            <a:r>
              <a:rPr lang="en-US" dirty="0" smtClean="0"/>
              <a:t>“A </a:t>
            </a:r>
            <a:r>
              <a:rPr lang="en-US" dirty="0"/>
              <a:t>method of facilitating meaningful, reflective conversations that promote leadership and collaboration.”</a:t>
            </a:r>
          </a:p>
          <a:p>
            <a:pPr marL="0" indent="0">
              <a:buNone/>
            </a:pPr>
            <a:endParaRPr lang="en-US" dirty="0"/>
          </a:p>
        </p:txBody>
      </p:sp>
      <p:pic>
        <p:nvPicPr>
          <p:cNvPr id="5" name="Picture 2" descr="C:\Users\krallene\AppData\Local\Microsoft\Windows\Temporary Internet Files\Content.IE5\WPPM4IFW\MC900297283[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805" y="1860744"/>
            <a:ext cx="2865025" cy="250911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a:xfrm>
            <a:off x="876191" y="6137910"/>
            <a:ext cx="7992005" cy="435398"/>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gn="r">
              <a:lnSpc>
                <a:spcPct val="100000"/>
              </a:lnSpc>
              <a:spcBef>
                <a:spcPts val="0"/>
              </a:spcBef>
              <a:buFont typeface="Arial" panose="020B0604020202020204" pitchFamily="34" charset="0"/>
              <a:buNone/>
            </a:pPr>
            <a:r>
              <a:rPr lang="en-US" sz="1200" b="0" dirty="0" smtClean="0"/>
              <a:t>The World Café (http://www.theworldcafe.com/method.html)</a:t>
            </a:r>
            <a:endParaRPr lang="en-US" dirty="0"/>
          </a:p>
        </p:txBody>
      </p:sp>
    </p:spTree>
    <p:extLst>
      <p:ext uri="{BB962C8B-B14F-4D97-AF65-F5344CB8AC3E}">
        <p14:creationId xmlns:p14="http://schemas.microsoft.com/office/powerpoint/2010/main" val="376067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890908"/>
            <a:ext cx="7843267" cy="548640"/>
          </a:xfrm>
        </p:spPr>
        <p:txBody>
          <a:bodyPr/>
          <a:lstStyle/>
          <a:p>
            <a:r>
              <a:rPr lang="en-US" dirty="0" smtClean="0"/>
              <a:t>World Café Model</a:t>
            </a:r>
            <a:endParaRPr lang="en-US" dirty="0"/>
          </a:p>
        </p:txBody>
      </p:sp>
      <p:sp>
        <p:nvSpPr>
          <p:cNvPr id="3" name="Text Placeholder 2"/>
          <p:cNvSpPr>
            <a:spLocks noGrp="1"/>
          </p:cNvSpPr>
          <p:nvPr>
            <p:ph type="body" sz="quarter" idx="10"/>
          </p:nvPr>
        </p:nvSpPr>
        <p:spPr>
          <a:xfrm>
            <a:off x="388620" y="1778001"/>
            <a:ext cx="7888288" cy="4795307"/>
          </a:xfrm>
        </p:spPr>
        <p:txBody>
          <a:bodyPr/>
          <a:lstStyle/>
          <a:p>
            <a:r>
              <a:rPr lang="en-US" dirty="0"/>
              <a:t>Flexible format for hosting large group dialogue. </a:t>
            </a:r>
          </a:p>
          <a:p>
            <a:r>
              <a:rPr lang="en-US" dirty="0"/>
              <a:t>Include the following </a:t>
            </a:r>
            <a:r>
              <a:rPr lang="en-US" dirty="0" smtClean="0"/>
              <a:t>components</a:t>
            </a:r>
            <a:r>
              <a:rPr lang="en-US" dirty="0"/>
              <a:t>:</a:t>
            </a:r>
          </a:p>
          <a:p>
            <a:pPr lvl="1"/>
            <a:r>
              <a:rPr lang="en-US" dirty="0"/>
              <a:t>Café “Setting”</a:t>
            </a:r>
          </a:p>
          <a:p>
            <a:pPr lvl="1"/>
            <a:r>
              <a:rPr lang="en-US" dirty="0"/>
              <a:t>Welcome and </a:t>
            </a:r>
            <a:r>
              <a:rPr lang="en-US" dirty="0" smtClean="0"/>
              <a:t>Introductions</a:t>
            </a:r>
            <a:endParaRPr lang="en-US" dirty="0"/>
          </a:p>
          <a:p>
            <a:pPr lvl="1"/>
            <a:r>
              <a:rPr lang="en-US" dirty="0"/>
              <a:t>Small </a:t>
            </a:r>
            <a:r>
              <a:rPr lang="en-US" dirty="0" smtClean="0"/>
              <a:t>Group Rounds</a:t>
            </a:r>
            <a:endParaRPr lang="en-US" dirty="0"/>
          </a:p>
          <a:p>
            <a:pPr lvl="1"/>
            <a:r>
              <a:rPr lang="en-US" dirty="0" smtClean="0"/>
              <a:t>Questions</a:t>
            </a:r>
            <a:endParaRPr lang="en-US" dirty="0"/>
          </a:p>
          <a:p>
            <a:pPr lvl="1"/>
            <a:r>
              <a:rPr lang="en-US" dirty="0"/>
              <a:t>Harvest</a:t>
            </a:r>
          </a:p>
          <a:p>
            <a:endParaRPr lang="en-US" dirty="0"/>
          </a:p>
        </p:txBody>
      </p:sp>
      <p:sp>
        <p:nvSpPr>
          <p:cNvPr id="8" name="Text Placeholder 3"/>
          <p:cNvSpPr txBox="1">
            <a:spLocks/>
          </p:cNvSpPr>
          <p:nvPr/>
        </p:nvSpPr>
        <p:spPr>
          <a:xfrm>
            <a:off x="876191" y="6137910"/>
            <a:ext cx="7992005" cy="435398"/>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gn="r">
              <a:lnSpc>
                <a:spcPct val="100000"/>
              </a:lnSpc>
              <a:spcBef>
                <a:spcPts val="0"/>
              </a:spcBef>
              <a:buFont typeface="Arial" panose="020B0604020202020204" pitchFamily="34" charset="0"/>
              <a:buNone/>
            </a:pPr>
            <a:r>
              <a:rPr lang="en-US" sz="1200" b="0" dirty="0" smtClean="0"/>
              <a:t>The World Café (http://www.theworldcafe.com/method.html)</a:t>
            </a:r>
          </a:p>
          <a:p>
            <a:pPr marL="0" lvl="1" indent="0" algn="r">
              <a:lnSpc>
                <a:spcPct val="100000"/>
              </a:lnSpc>
              <a:spcBef>
                <a:spcPts val="0"/>
              </a:spcBef>
              <a:buNone/>
            </a:pPr>
            <a:r>
              <a:rPr lang="en-US" sz="1200" b="0" dirty="0" smtClean="0"/>
              <a:t>Picture by Nancy Margulies</a:t>
            </a:r>
            <a:endParaRPr lang="en-US" sz="1200" b="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743" y="3521711"/>
            <a:ext cx="3163824" cy="2286000"/>
          </a:xfrm>
          <a:prstGeom prst="rect">
            <a:avLst/>
          </a:prstGeom>
        </p:spPr>
      </p:pic>
    </p:spTree>
    <p:extLst>
      <p:ext uri="{BB962C8B-B14F-4D97-AF65-F5344CB8AC3E}">
        <p14:creationId xmlns:p14="http://schemas.microsoft.com/office/powerpoint/2010/main" val="374466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Seven World Café Design Principles</a:t>
            </a:r>
            <a:endParaRPr lang="en-US" dirty="0"/>
          </a:p>
        </p:txBody>
      </p:sp>
      <p:sp>
        <p:nvSpPr>
          <p:cNvPr id="3" name="Text Placeholder 2"/>
          <p:cNvSpPr>
            <a:spLocks noGrp="1"/>
          </p:cNvSpPr>
          <p:nvPr>
            <p:ph type="body" sz="quarter" idx="10"/>
          </p:nvPr>
        </p:nvSpPr>
        <p:spPr>
          <a:xfrm>
            <a:off x="202922" y="1778001"/>
            <a:ext cx="4812030" cy="4795307"/>
          </a:xfrm>
        </p:spPr>
        <p:txBody>
          <a:bodyPr/>
          <a:lstStyle/>
          <a:p>
            <a:pPr marL="514350" indent="-514350">
              <a:buFont typeface="+mj-lt"/>
              <a:buAutoNum type="arabicPeriod"/>
            </a:pPr>
            <a:r>
              <a:rPr lang="en-US" sz="2400" b="0" dirty="0" smtClean="0"/>
              <a:t>Set the Context</a:t>
            </a:r>
            <a:endParaRPr lang="en-US" sz="2400" b="0" dirty="0"/>
          </a:p>
          <a:p>
            <a:pPr marL="514350" indent="-514350">
              <a:buFont typeface="+mj-lt"/>
              <a:buAutoNum type="arabicPeriod"/>
            </a:pPr>
            <a:r>
              <a:rPr lang="en-US" sz="2400" b="0" dirty="0" smtClean="0"/>
              <a:t>Create a Hospitable Space</a:t>
            </a:r>
          </a:p>
          <a:p>
            <a:pPr marL="514350" indent="-514350">
              <a:buFont typeface="+mj-lt"/>
              <a:buAutoNum type="arabicPeriod"/>
            </a:pPr>
            <a:r>
              <a:rPr lang="en-US" sz="2400" b="0" dirty="0" smtClean="0"/>
              <a:t>Explore Questions that Matter</a:t>
            </a:r>
            <a:endParaRPr lang="en-US" sz="2400" b="0" dirty="0"/>
          </a:p>
          <a:p>
            <a:pPr marL="514350" indent="-514350">
              <a:buFont typeface="+mj-lt"/>
              <a:buAutoNum type="arabicPeriod"/>
            </a:pPr>
            <a:r>
              <a:rPr lang="en-US" sz="2400" b="0" dirty="0" smtClean="0"/>
              <a:t>Encourage Everyone’s Contributions</a:t>
            </a:r>
          </a:p>
          <a:p>
            <a:pPr marL="514350" indent="-514350">
              <a:buFont typeface="+mj-lt"/>
              <a:buAutoNum type="arabicPeriod"/>
            </a:pPr>
            <a:r>
              <a:rPr lang="en-US" sz="2400" b="0" dirty="0" smtClean="0"/>
              <a:t>Connect Diverse Perspectives</a:t>
            </a:r>
          </a:p>
          <a:p>
            <a:pPr marL="514350" indent="-514350">
              <a:buFont typeface="+mj-lt"/>
              <a:buAutoNum type="arabicPeriod"/>
            </a:pPr>
            <a:r>
              <a:rPr lang="en-US" sz="2400" b="0" dirty="0" smtClean="0"/>
              <a:t>Listen for Patterns and Insights</a:t>
            </a:r>
          </a:p>
          <a:p>
            <a:pPr marL="514350" indent="-514350">
              <a:buFont typeface="+mj-lt"/>
              <a:buAutoNum type="arabicPeriod"/>
            </a:pPr>
            <a:r>
              <a:rPr lang="en-US" sz="2400" b="0" dirty="0" smtClean="0"/>
              <a:t>Share Collective Discoveries</a:t>
            </a:r>
            <a:endParaRPr lang="en-US" sz="2400" b="0" dirty="0"/>
          </a:p>
        </p:txBody>
      </p:sp>
      <p:sp>
        <p:nvSpPr>
          <p:cNvPr id="4" name="Text Placeholder 3"/>
          <p:cNvSpPr>
            <a:spLocks noGrp="1"/>
          </p:cNvSpPr>
          <p:nvPr>
            <p:ph type="body" sz="quarter" idx="11"/>
          </p:nvPr>
        </p:nvSpPr>
        <p:spPr>
          <a:xfrm>
            <a:off x="876191" y="6137910"/>
            <a:ext cx="7992005" cy="435398"/>
          </a:xfrm>
        </p:spPr>
        <p:txBody>
          <a:bodyPr/>
          <a:lstStyle/>
          <a:p>
            <a:pPr marL="0" lvl="1" indent="0" algn="r">
              <a:lnSpc>
                <a:spcPct val="100000"/>
              </a:lnSpc>
              <a:spcBef>
                <a:spcPts val="0"/>
              </a:spcBef>
              <a:buNone/>
            </a:pPr>
            <a:r>
              <a:rPr lang="en-US" sz="1200" b="0" dirty="0"/>
              <a:t>The World </a:t>
            </a:r>
            <a:r>
              <a:rPr lang="en-US" sz="1200" b="0" dirty="0" smtClean="0"/>
              <a:t>Café (http</a:t>
            </a:r>
            <a:r>
              <a:rPr lang="en-US" sz="1200" b="0" dirty="0"/>
              <a:t>://</a:t>
            </a:r>
            <a:r>
              <a:rPr lang="en-US" sz="1200" b="0" dirty="0" smtClean="0"/>
              <a:t>www.theworldcafe.com/method.html)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371" y="1842197"/>
            <a:ext cx="3690406" cy="3690406"/>
          </a:xfrm>
          <a:prstGeom prst="rect">
            <a:avLst/>
          </a:prstGeom>
        </p:spPr>
      </p:pic>
    </p:spTree>
    <p:extLst>
      <p:ext uri="{BB962C8B-B14F-4D97-AF65-F5344CB8AC3E}">
        <p14:creationId xmlns:p14="http://schemas.microsoft.com/office/powerpoint/2010/main" val="191228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29910</TotalTime>
  <Words>7664</Words>
  <Application>Microsoft Office PowerPoint</Application>
  <PresentationFormat>On-screen Show (4:3)</PresentationFormat>
  <Paragraphs>700</Paragraphs>
  <Slides>28</Slides>
  <Notes>28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Arial</vt:lpstr>
      <vt:lpstr>Calibri</vt:lpstr>
      <vt:lpstr>Calibri Light</vt:lpstr>
      <vt:lpstr>Franklin Gothic Demi Cond</vt:lpstr>
      <vt:lpstr>Franklin Gothic Medium</vt:lpstr>
      <vt:lpstr>Franklin Gothic Medium Cond</vt:lpstr>
      <vt:lpstr>Garamond</vt:lpstr>
      <vt:lpstr>Gotham Bold</vt:lpstr>
      <vt:lpstr>Helvetica</vt:lpstr>
      <vt:lpstr>Segoe UI</vt:lpstr>
      <vt:lpstr>4_Office Theme</vt:lpstr>
      <vt:lpstr>5_Office Theme</vt:lpstr>
      <vt:lpstr>6_Office Theme</vt:lpstr>
      <vt:lpstr>3_Office Theme</vt:lpstr>
      <vt:lpstr>PowerPoint Presentation</vt:lpstr>
      <vt:lpstr>Presenters</vt:lpstr>
      <vt:lpstr>How We Got Here</vt:lpstr>
      <vt:lpstr>Child Welfare Family Leadership Model</vt:lpstr>
      <vt:lpstr>What is an Family Engagement Committee (FEC)</vt:lpstr>
      <vt:lpstr>Where Can We Start?</vt:lpstr>
      <vt:lpstr>World Café Model</vt:lpstr>
      <vt:lpstr>World Café Model</vt:lpstr>
      <vt:lpstr> Seven World Café Design Principles</vt:lpstr>
      <vt:lpstr>Café Design Principles: Child Welfare</vt:lpstr>
      <vt:lpstr>Café Design Principles: Child Welfare</vt:lpstr>
      <vt:lpstr>Café Design Principles: Child Welfare</vt:lpstr>
      <vt:lpstr>Let’s Build Questions That Engage Families  </vt:lpstr>
      <vt:lpstr>PowerPoint Presentation</vt:lpstr>
      <vt:lpstr>Explore questions such as…   How did your involvement with DSS help  you and your child?    What were the most useful parts of your  case plan?    What do you think is important for social  workers to know about their first  interaction with families? </vt:lpstr>
      <vt:lpstr>Café Design Principles: Child Welfare</vt:lpstr>
      <vt:lpstr>Café Design Principles: Child Welfare</vt:lpstr>
      <vt:lpstr>Café Design Principles: Child Welfare</vt:lpstr>
      <vt:lpstr>30 min  Leadership Welcome/Dinner  15 min  Purpose/Format/Questions  20 min  Question 1 20 min  Question 2 20 min  Question 3  15 min  Table Discussion/Questions 15 min  Café Harvest 15 min  Action Planning/Next Steps </vt:lpstr>
      <vt:lpstr>What Do Family Partners Want Counties To Know? (Lessons Learned)</vt:lpstr>
      <vt:lpstr>What Do Counties Want Other Counties To Know? (Lessons Learned)</vt:lpstr>
      <vt:lpstr>PowerPoint Presentation</vt:lpstr>
      <vt:lpstr>PowerPoint Presentation</vt:lpstr>
      <vt:lpstr>PowerPoint Presentation</vt:lpstr>
      <vt:lpstr>For More Information</vt:lpstr>
      <vt:lpstr>Resources</vt:lpstr>
      <vt:lpstr>You Are Invited</vt:lpstr>
      <vt:lpstr>For all you do to strengthen families across North Carolina! </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Allen-Eckard</dc:creator>
  <cp:lastModifiedBy>Jeanne J Preisler</cp:lastModifiedBy>
  <cp:revision>182</cp:revision>
  <cp:lastPrinted>2019-07-02T12:55:58Z</cp:lastPrinted>
  <dcterms:created xsi:type="dcterms:W3CDTF">2019-06-13T16:43:26Z</dcterms:created>
  <dcterms:modified xsi:type="dcterms:W3CDTF">2019-07-22T22:00:40Z</dcterms:modified>
</cp:coreProperties>
</file>