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58" r:id="rId7"/>
    <p:sldId id="307" r:id="rId8"/>
    <p:sldId id="306" r:id="rId9"/>
    <p:sldId id="297" r:id="rId10"/>
    <p:sldId id="289" r:id="rId11"/>
    <p:sldId id="304" r:id="rId12"/>
    <p:sldId id="310" r:id="rId13"/>
    <p:sldId id="291" r:id="rId14"/>
    <p:sldId id="29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1F9602-4A21-3D63-11EB-95AA70A16C9B}" v="811" dt="2026-02-10T15:12:53.881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Arnett" userId="c67858b6-615c-4787-9e21-83324c072e3c" providerId="ADAL" clId="{9015E12E-ED53-473D-9A67-E8F2AD51609C}"/>
    <pc:docChg chg="custSel modSld">
      <pc:chgData name="Kim Arnett" userId="c67858b6-615c-4787-9e21-83324c072e3c" providerId="ADAL" clId="{9015E12E-ED53-473D-9A67-E8F2AD51609C}" dt="2026-02-10T16:01:45.691" v="128" actId="20577"/>
      <pc:docMkLst>
        <pc:docMk/>
      </pc:docMkLst>
      <pc:sldChg chg="modSp mod modNotesTx">
        <pc:chgData name="Kim Arnett" userId="c67858b6-615c-4787-9e21-83324c072e3c" providerId="ADAL" clId="{9015E12E-ED53-473D-9A67-E8F2AD51609C}" dt="2026-02-10T15:58:59.084" v="70" actId="20577"/>
        <pc:sldMkLst>
          <pc:docMk/>
          <pc:sldMk cId="2652102883" sldId="291"/>
        </pc:sldMkLst>
        <pc:spChg chg="mod">
          <ac:chgData name="Kim Arnett" userId="c67858b6-615c-4787-9e21-83324c072e3c" providerId="ADAL" clId="{9015E12E-ED53-473D-9A67-E8F2AD51609C}" dt="2026-02-10T15:58:23.145" v="4" actId="20577"/>
          <ac:spMkLst>
            <pc:docMk/>
            <pc:sldMk cId="2652102883" sldId="291"/>
            <ac:spMk id="4" creationId="{DBA34351-9D9C-8C32-5CC0-3F19A1CAC037}"/>
          </ac:spMkLst>
        </pc:spChg>
      </pc:sldChg>
      <pc:sldChg chg="modSp mod">
        <pc:chgData name="Kim Arnett" userId="c67858b6-615c-4787-9e21-83324c072e3c" providerId="ADAL" clId="{9015E12E-ED53-473D-9A67-E8F2AD51609C}" dt="2026-02-10T16:01:45.691" v="128" actId="20577"/>
        <pc:sldMkLst>
          <pc:docMk/>
          <pc:sldMk cId="4117153350" sldId="297"/>
        </pc:sldMkLst>
        <pc:spChg chg="mod">
          <ac:chgData name="Kim Arnett" userId="c67858b6-615c-4787-9e21-83324c072e3c" providerId="ADAL" clId="{9015E12E-ED53-473D-9A67-E8F2AD51609C}" dt="2026-02-10T16:01:45.691" v="128" actId="20577"/>
          <ac:spMkLst>
            <pc:docMk/>
            <pc:sldMk cId="4117153350" sldId="297"/>
            <ac:spMk id="2" creationId="{12EAA093-E00B-31E9-0A13-71142E30E57C}"/>
          </ac:spMkLst>
        </pc:spChg>
      </pc:sldChg>
      <pc:sldChg chg="modNotesTx">
        <pc:chgData name="Kim Arnett" userId="c67858b6-615c-4787-9e21-83324c072e3c" providerId="ADAL" clId="{9015E12E-ED53-473D-9A67-E8F2AD51609C}" dt="2026-02-10T16:00:03.287" v="121" actId="20577"/>
        <pc:sldMkLst>
          <pc:docMk/>
          <pc:sldMk cId="3333893968" sldId="30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Katie McCarron – CQI Specialist – training on LRA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750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59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7933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25% of our adults we were able to reassess and make a 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444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08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0" y="457200"/>
            <a:ext cx="5120640" cy="3200400"/>
          </a:xfrm>
        </p:spPr>
        <p:txBody>
          <a:bodyPr anchor="b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63DBBF-E63D-81E5-E7CE-32F6F2C2F9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943598" y="3657600"/>
            <a:ext cx="5120640" cy="1828800"/>
          </a:xfrm>
        </p:spPr>
        <p:txBody>
          <a:bodyPr anchor="t" anchorCtr="0"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add subtitle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64033732-ADA1-C540-7276-3FF5CDEF2C5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04238" y="1157224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856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4" r:id="rId3"/>
    <p:sldLayoutId id="2147483671" r:id="rId4"/>
    <p:sldLayoutId id="2147483659" r:id="rId5"/>
    <p:sldLayoutId id="2147483668" r:id="rId6"/>
    <p:sldLayoutId id="2147483669" r:id="rId7"/>
    <p:sldLayoutId id="2147483661" r:id="rId8"/>
    <p:sldLayoutId id="2147483666" r:id="rId9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396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bruppard@caldwellcountync.or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rethinkingguardianshipnc.org/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5" name="Picture 13">
            <a:extLst>
              <a:ext uri="{FF2B5EF4-FFF2-40B4-BE49-F238E27FC236}">
                <a16:creationId xmlns:a16="http://schemas.microsoft.com/office/drawing/2014/main" id="{C5E258BA-DF1D-DA68-9BB8-DEC6C9D04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616" y="5052808"/>
            <a:ext cx="1444734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38B154F-A157-9AD0-5D96-BB9308B1C677}"/>
              </a:ext>
            </a:extLst>
          </p:cNvPr>
          <p:cNvSpPr txBox="1"/>
          <p:nvPr/>
        </p:nvSpPr>
        <p:spPr>
          <a:xfrm>
            <a:off x="2743200" y="4906978"/>
            <a:ext cx="5721790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dirty="0"/>
              <a:t>Presented By: Kim Arnett, Director</a:t>
            </a:r>
          </a:p>
          <a:p>
            <a:pPr algn="ctr"/>
            <a:r>
              <a:rPr lang="en-US" dirty="0"/>
              <a:t>Beverly </a:t>
            </a:r>
            <a:r>
              <a:rPr lang="en-US" dirty="0" err="1"/>
              <a:t>Ruppard</a:t>
            </a:r>
            <a:r>
              <a:rPr lang="en-US" dirty="0"/>
              <a:t>, Program Manager</a:t>
            </a:r>
          </a:p>
          <a:p>
            <a:pPr algn="ctr"/>
            <a:r>
              <a:rPr lang="en-US" dirty="0"/>
              <a:t>Caldwell County Department of Social Services </a:t>
            </a:r>
          </a:p>
          <a:p>
            <a:pPr algn="ctr"/>
            <a:r>
              <a:rPr lang="en-US" dirty="0"/>
              <a:t>February 11, 2026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1042751-3729-A7AD-A757-997FE80D02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Reassessing Guardianship</a:t>
            </a: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4CFB73D-B7C9-A177-04F3-E48E841A8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3081" y="16816"/>
            <a:ext cx="9779183" cy="1706563"/>
          </a:xfrm>
        </p:spPr>
        <p:txBody>
          <a:bodyPr/>
          <a:lstStyle/>
          <a:p>
            <a:r>
              <a:rPr lang="en-US" dirty="0"/>
              <a:t>                 </a:t>
            </a:r>
            <a:r>
              <a:rPr lang="en-US" sz="4400" dirty="0"/>
              <a:t>Success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A34351-9D9C-8C32-5CC0-3F19A1CAC03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166813" y="2024063"/>
            <a:ext cx="8486170" cy="33321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30225" indent="-530225">
              <a:buFont typeface="Arial"/>
              <a:buChar char="•"/>
            </a:pPr>
            <a:r>
              <a:rPr lang="en-US" sz="2800" dirty="0"/>
              <a:t>10 Modifications</a:t>
            </a:r>
          </a:p>
          <a:p>
            <a:pPr marL="530225" indent="-530225">
              <a:buFont typeface="Arial"/>
              <a:buChar char="•"/>
            </a:pPr>
            <a:r>
              <a:rPr lang="en-US" sz="2800" dirty="0"/>
              <a:t>2 Restoration</a:t>
            </a:r>
          </a:p>
          <a:p>
            <a:pPr marL="530225" indent="-530225">
              <a:buFont typeface="Arial"/>
              <a:buChar char="•"/>
            </a:pPr>
            <a:r>
              <a:rPr lang="en-US" sz="2800" dirty="0"/>
              <a:t>1 Limited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55C0B-19FB-954B-532A-0A68CAC4E0E4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283325" y="2024063"/>
            <a:ext cx="4664075" cy="33321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2652102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1C753FD-96EC-101A-B8A4-5F69A189BE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252549"/>
            <a:ext cx="6220278" cy="3262811"/>
          </a:xfrm>
        </p:spPr>
        <p:txBody>
          <a:bodyPr/>
          <a:lstStyle/>
          <a:p>
            <a:pPr algn="ctr"/>
            <a:r>
              <a:rPr lang="en-US" sz="6600"/>
              <a:t>Thank you</a:t>
            </a:r>
            <a:br>
              <a:rPr lang="en-US" sz="6600"/>
            </a:br>
            <a:endParaRPr lang="en-US" sz="660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7BB04B7-47A4-741B-59E0-F0E6F2126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85939"/>
            <a:ext cx="6220277" cy="1863835"/>
          </a:xfrm>
        </p:spPr>
        <p:txBody>
          <a:bodyPr>
            <a:normAutofit lnSpcReduction="10000"/>
          </a:bodyPr>
          <a:lstStyle/>
          <a:p>
            <a:endParaRPr lang="en-US">
              <a:hlinkClick r:id="rId3"/>
            </a:endParaRPr>
          </a:p>
          <a:p>
            <a:r>
              <a:rPr lang="en-US"/>
              <a:t>Beverly </a:t>
            </a:r>
            <a:r>
              <a:rPr lang="en-US" err="1"/>
              <a:t>Ruppard</a:t>
            </a:r>
            <a:r>
              <a:rPr lang="en-US"/>
              <a:t>, Program Manager</a:t>
            </a:r>
            <a:endParaRPr lang="en-US">
              <a:hlinkClick r:id="rId3"/>
            </a:endParaRPr>
          </a:p>
          <a:p>
            <a:r>
              <a:rPr lang="en-US">
                <a:hlinkClick r:id="rId3"/>
              </a:rPr>
              <a:t>bruppard@caldwellcountync.org</a:t>
            </a:r>
            <a:endParaRPr lang="en-US"/>
          </a:p>
          <a:p>
            <a:r>
              <a:rPr lang="en-US"/>
              <a:t>828-426-8237</a:t>
            </a:r>
          </a:p>
        </p:txBody>
      </p:sp>
    </p:spTree>
    <p:extLst>
      <p:ext uri="{BB962C8B-B14F-4D97-AF65-F5344CB8AC3E}">
        <p14:creationId xmlns:p14="http://schemas.microsoft.com/office/powerpoint/2010/main" val="1609673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4" y="471815"/>
            <a:ext cx="9779183" cy="1744415"/>
          </a:xfrm>
        </p:spPr>
        <p:txBody>
          <a:bodyPr/>
          <a:lstStyle/>
          <a:p>
            <a:r>
              <a:rPr lang="en-US" dirty="0"/>
              <a:t>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717" y="2768262"/>
            <a:ext cx="9678330" cy="232466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/>
              <a:t>Create a collaborative process to ensure the safety and well-being of our adults while implementing less restrictive alternatives to guardianship.</a:t>
            </a:r>
          </a:p>
          <a:p>
            <a:pPr marL="457200" indent="-457200">
              <a:buChar char="•"/>
            </a:pP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8864" y="415786"/>
            <a:ext cx="9779183" cy="1744415"/>
          </a:xfrm>
        </p:spPr>
        <p:txBody>
          <a:bodyPr/>
          <a:lstStyle/>
          <a:p>
            <a:r>
              <a:rPr dirty="0"/>
              <a:t>Core </a:t>
            </a:r>
            <a:r>
              <a:rPr lang="en-US" dirty="0"/>
              <a:t>Principles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sz="3600"/>
          </a:p>
          <a:p>
            <a:pPr marL="571500" indent="-571500" algn="l">
              <a:buChar char="•"/>
              <a:defRPr sz="1800"/>
            </a:pPr>
            <a:r>
              <a:rPr sz="3600" dirty="0"/>
              <a:t>Preserve autonomy and decision-making as much as possible</a:t>
            </a:r>
          </a:p>
          <a:p>
            <a:pPr marL="571500" indent="-571500" algn="l">
              <a:buChar char="•"/>
              <a:defRPr sz="1800"/>
            </a:pPr>
            <a:r>
              <a:rPr sz="3600" dirty="0"/>
              <a:t>Guardianship should be a last resort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86E9B-5D9F-088A-C7CA-EB50C07FF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 Started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D9293-D9F4-131C-C28E-DB48864FB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5" y="2420879"/>
            <a:ext cx="9779182" cy="33668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Char char="•"/>
            </a:pPr>
            <a:r>
              <a:rPr lang="en-US" sz="3200" dirty="0"/>
              <a:t>Identified our purpose</a:t>
            </a:r>
            <a:endParaRPr lang="en-US"/>
          </a:p>
          <a:p>
            <a:pPr marL="457200" indent="-457200">
              <a:buChar char="•"/>
            </a:pPr>
            <a:r>
              <a:rPr lang="en-US" sz="3200" dirty="0"/>
              <a:t>Developed a plan</a:t>
            </a:r>
          </a:p>
          <a:p>
            <a:pPr marL="457200" indent="-457200">
              <a:buChar char="•"/>
            </a:pPr>
            <a:r>
              <a:rPr lang="en-US" sz="3200" dirty="0"/>
              <a:t>Training – Less Restrictive Alternatives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893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EE2C9-BE32-628C-F999-25FBF969C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467" y="-336390"/>
            <a:ext cx="9779183" cy="1206533"/>
          </a:xfrm>
        </p:spPr>
        <p:txBody>
          <a:bodyPr/>
          <a:lstStyle/>
          <a:p>
            <a:r>
              <a:rPr lang="en-US" dirty="0"/>
              <a:t>Guardianship Blitz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DE717-D033-C749-7EAB-E5714215A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924" y="1199439"/>
            <a:ext cx="9779182" cy="446498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>
              <a:buChar char="•"/>
            </a:pPr>
            <a:r>
              <a:rPr lang="en-US" sz="2400" dirty="0"/>
              <a:t>Multi-disciplinary approach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Mental Health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Legal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Economic Services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Family, Providers, Supporters</a:t>
            </a:r>
          </a:p>
          <a:p>
            <a:pPr marL="457200" indent="-457200">
              <a:buFont typeface="Arial,Sans-Serif"/>
              <a:buChar char="•"/>
            </a:pPr>
            <a:r>
              <a:rPr lang="en-US" sz="2400" dirty="0"/>
              <a:t>Identify Supports</a:t>
            </a:r>
          </a:p>
          <a:p>
            <a:pPr marL="914400" lvl="1" indent="-457200">
              <a:buFont typeface="Arial,Sans-Serif"/>
              <a:buChar char="•"/>
            </a:pPr>
            <a:r>
              <a:rPr lang="en-US" dirty="0"/>
              <a:t>File Review </a:t>
            </a:r>
          </a:p>
          <a:p>
            <a:pPr marL="914400" lvl="1" indent="-457200">
              <a:buFont typeface="Arial,Sans-Serif"/>
              <a:buChar char="•"/>
            </a:pPr>
            <a:r>
              <a:rPr lang="en-US" dirty="0"/>
              <a:t>Contact with placements </a:t>
            </a:r>
          </a:p>
          <a:p>
            <a:pPr marL="914400" lvl="1" indent="-457200">
              <a:buFont typeface="Arial,Sans-Serif"/>
              <a:buChar char="•"/>
            </a:pPr>
            <a:r>
              <a:rPr lang="en-US" dirty="0"/>
              <a:t>Background information</a:t>
            </a:r>
          </a:p>
          <a:p>
            <a:pPr marL="285750" indent="-285750">
              <a:buChar char="•"/>
            </a:pPr>
            <a:r>
              <a:rPr lang="en-US" sz="2400" dirty="0"/>
              <a:t>Create a review schedule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Monthly meeting</a:t>
            </a:r>
          </a:p>
          <a:p>
            <a:pPr marL="742950" lvl="1" indent="-285750">
              <a:buChar char="•"/>
            </a:pPr>
            <a:r>
              <a:rPr lang="en-US" dirty="0"/>
              <a:t>Specific Number of Adults for One Session</a:t>
            </a:r>
          </a:p>
          <a:p>
            <a:pPr marL="457200" indent="-457200">
              <a:buFont typeface="Arial,Sans-Serif"/>
              <a:buChar char="•"/>
            </a:pPr>
            <a:r>
              <a:rPr lang="en-US" sz="2400" dirty="0"/>
              <a:t>Develop next steps for each adult</a:t>
            </a:r>
          </a:p>
          <a:p>
            <a:pPr marL="457200" indent="-457200">
              <a:buFont typeface="Arial,Sans-Serif"/>
              <a:buChar char="•"/>
            </a:pP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796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AA093-E00B-31E9-0A13-71142E30E5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2" y="1078128"/>
            <a:ext cx="7948943" cy="3269447"/>
          </a:xfrm>
        </p:spPr>
        <p:txBody>
          <a:bodyPr/>
          <a:lstStyle/>
          <a:p>
            <a:r>
              <a:rPr lang="en-US" dirty="0"/>
              <a:t>Exploring Least Restrictive Alternatives </a:t>
            </a:r>
          </a:p>
        </p:txBody>
      </p:sp>
    </p:spTree>
    <p:extLst>
      <p:ext uri="{BB962C8B-B14F-4D97-AF65-F5344CB8AC3E}">
        <p14:creationId xmlns:p14="http://schemas.microsoft.com/office/powerpoint/2010/main" val="4117153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642796"/>
            <a:ext cx="9779183" cy="1003124"/>
          </a:xfrm>
        </p:spPr>
        <p:txBody>
          <a:bodyPr/>
          <a:lstStyle/>
          <a:p>
            <a:r>
              <a:rPr lang="en-US"/>
              <a:t>Policy / Statute Changes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743C-9A64-6DD7-26EC-7870E2484D2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166813" y="2652713"/>
            <a:ext cx="9780587" cy="3436937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83210"/>
            <a:r>
              <a:rPr lang="en-US" sz="2400"/>
              <a:t>On September 20, 2023, Senate Bill 615 became Session Law 2023-124, enacting a significant number of changes to North Carolina’s existing incompetency and guardianship laws. The changes modified the definitions in G.S. Chapter 35A of key terms, added a requirement of all parties and the court to consider </a:t>
            </a:r>
            <a:r>
              <a:rPr lang="en-US" sz="2400" b="1">
                <a:solidFill>
                  <a:schemeClr val="tx1"/>
                </a:solidFill>
              </a:rPr>
              <a:t>less restrictive alternatives to guardianship</a:t>
            </a:r>
            <a:r>
              <a:rPr lang="en-US" sz="2400">
                <a:solidFill>
                  <a:schemeClr val="tx1"/>
                </a:solidFill>
              </a:rPr>
              <a:t>, </a:t>
            </a:r>
            <a:r>
              <a:rPr lang="en-US" sz="2400" b="1">
                <a:solidFill>
                  <a:schemeClr val="tx1"/>
                </a:solidFill>
              </a:rPr>
              <a:t>created a new notice of rights</a:t>
            </a:r>
            <a:r>
              <a:rPr lang="en-US" sz="2400" b="1"/>
              <a:t> </a:t>
            </a:r>
            <a:r>
              <a:rPr lang="en-US" sz="2400"/>
              <a:t>(and with it, new obligations for guardian ad litem attorneys (GALs) and others), changed the standards applicable to the assessment of costs and fees, and more</a:t>
            </a:r>
            <a:r>
              <a:rPr lang="en-US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29338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ABF7-6AC8-A6D2-4E55-24166E63A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27C8D-7629-F4AC-4B07-596CCC0569F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166087" y="2652712"/>
            <a:ext cx="9780587" cy="420528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9690" indent="0">
              <a:buNone/>
            </a:pPr>
            <a:r>
              <a:rPr lang="en-US" sz="2400" dirty="0"/>
              <a:t>Rethinking less restrictive options and implementing resources that will keep the adult safe and decrease the need of filing for guardianship</a:t>
            </a:r>
            <a:endParaRPr lang="en-US" dirty="0"/>
          </a:p>
          <a:p>
            <a:pPr marL="850265" lvl="2" indent="-283210"/>
            <a:r>
              <a:rPr lang="en-US" sz="2400" dirty="0"/>
              <a:t>PS Orders</a:t>
            </a:r>
            <a:endParaRPr lang="en-US" dirty="0"/>
          </a:p>
          <a:p>
            <a:pPr marL="850265" lvl="2" indent="-283210"/>
            <a:r>
              <a:rPr lang="en-US" sz="2400" dirty="0"/>
              <a:t>Responsible POA / Next of Kin</a:t>
            </a:r>
          </a:p>
          <a:p>
            <a:pPr marL="850265" lvl="2" indent="-283210"/>
            <a:r>
              <a:rPr lang="en-US" sz="2400" dirty="0"/>
              <a:t>Financial Payee</a:t>
            </a:r>
          </a:p>
          <a:p>
            <a:pPr marL="850265" lvl="2" indent="-283210"/>
            <a:r>
              <a:rPr lang="en-US" sz="2400" dirty="0"/>
              <a:t>Community Support</a:t>
            </a:r>
          </a:p>
          <a:p>
            <a:pPr marL="59055" indent="0">
              <a:buNone/>
            </a:pPr>
            <a:endParaRPr lang="en-US" sz="21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AAAADF-ECCC-54A4-8671-CC7F6AA4A51C}"/>
              </a:ext>
            </a:extLst>
          </p:cNvPr>
          <p:cNvSpPr txBox="1"/>
          <p:nvPr/>
        </p:nvSpPr>
        <p:spPr>
          <a:xfrm>
            <a:off x="1730828" y="729343"/>
            <a:ext cx="7685314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400" b="1"/>
              <a:t>Adult Protective Services</a:t>
            </a:r>
            <a:endParaRPr lang="en-US" b="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D73121-2315-3BBA-9638-AB64D25892BE}"/>
              </a:ext>
            </a:extLst>
          </p:cNvPr>
          <p:cNvSpPr txBox="1"/>
          <p:nvPr/>
        </p:nvSpPr>
        <p:spPr>
          <a:xfrm>
            <a:off x="1030787" y="5668027"/>
            <a:ext cx="820715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https://</a:t>
            </a:r>
            <a:r>
              <a:rPr lang="en-US" sz="24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Rethinking Guardianship</a:t>
            </a:r>
            <a:r>
              <a:rPr lang="en-US" sz="2400" dirty="0">
                <a:solidFill>
                  <a:schemeClr val="bg1"/>
                </a:solidFill>
              </a:rPr>
              <a:t>.org/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5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15942-D91E-3F0D-C8F9-E6963C86C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Ongoing Efforts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4F446-0273-CB21-D37C-07BD9AD4068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166087" y="2819727"/>
            <a:ext cx="9780587" cy="3436936"/>
          </a:xfrm>
        </p:spPr>
        <p:txBody>
          <a:bodyPr vert="horz" lIns="91440" tIns="45720" rIns="91440" bIns="45720" rtlCol="0" anchor="t">
            <a:noAutofit/>
          </a:bodyPr>
          <a:lstStyle/>
          <a:p>
            <a:pPr indent="-283210"/>
            <a:r>
              <a:rPr lang="en-US" sz="2800" dirty="0"/>
              <a:t>Intentional Staffing Guides</a:t>
            </a:r>
          </a:p>
          <a:p>
            <a:pPr marL="850265" lvl="2" indent="-283210"/>
            <a:r>
              <a:rPr lang="en-US" sz="2800" dirty="0"/>
              <a:t>APS </a:t>
            </a:r>
          </a:p>
          <a:p>
            <a:pPr marL="850265" lvl="2" indent="-283210"/>
            <a:r>
              <a:rPr lang="en-US" sz="2800" dirty="0"/>
              <a:t>Guardianship</a:t>
            </a:r>
          </a:p>
          <a:p>
            <a:pPr indent="-283210"/>
            <a:r>
              <a:rPr lang="en-US" sz="2800" dirty="0"/>
              <a:t>Identify when alternatives are appropriate</a:t>
            </a:r>
          </a:p>
          <a:p>
            <a:pPr indent="-283210"/>
            <a:r>
              <a:rPr lang="en-US" sz="2800" dirty="0"/>
              <a:t>Advocate for less restrictive options during court reviews</a:t>
            </a:r>
          </a:p>
          <a:p>
            <a:pPr indent="-283210"/>
            <a:r>
              <a:rPr lang="en-US" sz="2800" dirty="0"/>
              <a:t>Monitor for changes in capacity and support needs</a:t>
            </a:r>
          </a:p>
          <a:p>
            <a:pPr indent="-283210"/>
            <a:r>
              <a:rPr lang="en-US" sz="2800" dirty="0"/>
              <a:t>Continuously assess opportunities for additional supports</a:t>
            </a:r>
          </a:p>
        </p:txBody>
      </p:sp>
    </p:spTree>
    <p:extLst>
      <p:ext uri="{BB962C8B-B14F-4D97-AF65-F5344CB8AC3E}">
        <p14:creationId xmlns:p14="http://schemas.microsoft.com/office/powerpoint/2010/main" val="37659443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45331398_Win32_SL_V13" id="{C59E605D-C281-4A06-BDA0-E97A35AC3AA8}" vid="{25D1D206-DA25-4050-926A-BD6D3A1B50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AA6A711-2C3F-4EC0-B88B-62D740851176}">
  <ds:schemaRefs>
    <ds:schemaRef ds:uri="16c05727-aa75-4e4a-9b5f-8a80a1165891"/>
    <ds:schemaRef ds:uri="230e9df3-be65-4c73-a93b-d1236ebd677e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E98C35-9ECE-4425-BCBA-00E118C705CE}">
  <ds:schemaRefs>
    <ds:schemaRef ds:uri="230e9df3-be65-4c73-a93b-d1236ebd677e"/>
    <ds:schemaRef ds:uri="71af3243-3dd4-4a8d-8c0d-dd76da1f02a5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</TotalTime>
  <Words>358</Words>
  <Application>Microsoft Office PowerPoint</Application>
  <PresentationFormat>Widescreen</PresentationFormat>
  <Paragraphs>67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Arial,Sans-Serif</vt:lpstr>
      <vt:lpstr>Calibri</vt:lpstr>
      <vt:lpstr>Tenorite</vt:lpstr>
      <vt:lpstr>Custom</vt:lpstr>
      <vt:lpstr>Reassessing Guardianship</vt:lpstr>
      <vt:lpstr>Goal</vt:lpstr>
      <vt:lpstr>Core Principles</vt:lpstr>
      <vt:lpstr>How We Started</vt:lpstr>
      <vt:lpstr>Guardianship Blitz</vt:lpstr>
      <vt:lpstr>Exploring Least Restrictive Alternatives </vt:lpstr>
      <vt:lpstr>Policy / Statute Changes </vt:lpstr>
      <vt:lpstr> </vt:lpstr>
      <vt:lpstr>Ongoing Efforts</vt:lpstr>
      <vt:lpstr>                 Success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Crystal Price</dc:creator>
  <cp:lastModifiedBy>Kim Arnett</cp:lastModifiedBy>
  <cp:revision>185</cp:revision>
  <dcterms:created xsi:type="dcterms:W3CDTF">2025-02-25T19:02:24Z</dcterms:created>
  <dcterms:modified xsi:type="dcterms:W3CDTF">2026-02-10T16:01:54Z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