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406" r:id="rId2"/>
    <p:sldId id="424" r:id="rId3"/>
    <p:sldId id="411" r:id="rId4"/>
    <p:sldId id="412" r:id="rId5"/>
    <p:sldId id="429" r:id="rId6"/>
    <p:sldId id="425" r:id="rId7"/>
    <p:sldId id="428" r:id="rId8"/>
    <p:sldId id="420" r:id="rId9"/>
    <p:sldId id="405" r:id="rId10"/>
    <p:sldId id="43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012505230324471"/>
          <c:y val="0.21516360808308957"/>
          <c:w val="0.79847397200349957"/>
          <c:h val="0.7815858144413107"/>
        </c:manualLayout>
      </c:layout>
      <c:barChart>
        <c:barDir val="bar"/>
        <c:grouping val="clustered"/>
        <c:varyColors val="0"/>
        <c:ser>
          <c:idx val="0"/>
          <c:order val="0"/>
          <c:spPr>
            <a:solidFill>
              <a:srgbClr val="BD582C"/>
            </a:solidFill>
            <a:ln>
              <a:noFill/>
            </a:ln>
            <a:effectLst/>
          </c:spPr>
          <c:invertIfNegative val="0"/>
          <c:dPt>
            <c:idx val="0"/>
            <c:invertIfNegative val="0"/>
            <c:bubble3D val="0"/>
            <c:spPr>
              <a:solidFill>
                <a:schemeClr val="bg2">
                  <a:lumMod val="25000"/>
                </a:schemeClr>
              </a:solidFill>
              <a:ln>
                <a:noFill/>
              </a:ln>
              <a:effectLst/>
            </c:spPr>
            <c:extLst>
              <c:ext xmlns:c16="http://schemas.microsoft.com/office/drawing/2014/chart" uri="{C3380CC4-5D6E-409C-BE32-E72D297353CC}">
                <c16:uniqueId val="{00000001-2F5D-F545-B80D-9CCA1B6C72DA}"/>
              </c:ext>
            </c:extLst>
          </c:dPt>
          <c:dPt>
            <c:idx val="1"/>
            <c:invertIfNegative val="0"/>
            <c:bubble3D val="0"/>
            <c:spPr>
              <a:solidFill>
                <a:srgbClr val="BD582C"/>
              </a:solidFill>
              <a:ln>
                <a:noFill/>
              </a:ln>
              <a:effectLst/>
            </c:spPr>
            <c:extLst>
              <c:ext xmlns:c16="http://schemas.microsoft.com/office/drawing/2014/chart" uri="{C3380CC4-5D6E-409C-BE32-E72D297353CC}">
                <c16:uniqueId val="{00000003-2F5D-F545-B80D-9CCA1B6C72DA}"/>
              </c:ext>
            </c:extLst>
          </c:dPt>
          <c:dPt>
            <c:idx val="2"/>
            <c:invertIfNegative val="0"/>
            <c:bubble3D val="0"/>
            <c:spPr>
              <a:solidFill>
                <a:srgbClr val="BD582C"/>
              </a:solidFill>
              <a:ln>
                <a:noFill/>
              </a:ln>
              <a:effectLst/>
            </c:spPr>
            <c:extLst>
              <c:ext xmlns:c16="http://schemas.microsoft.com/office/drawing/2014/chart" uri="{C3380CC4-5D6E-409C-BE32-E72D297353CC}">
                <c16:uniqueId val="{00000005-2F5D-F545-B80D-9CCA1B6C72DA}"/>
              </c:ext>
            </c:extLst>
          </c:dPt>
          <c:dPt>
            <c:idx val="3"/>
            <c:invertIfNegative val="0"/>
            <c:bubble3D val="0"/>
            <c:spPr>
              <a:solidFill>
                <a:srgbClr val="BD582C"/>
              </a:solidFill>
              <a:ln>
                <a:noFill/>
              </a:ln>
              <a:effectLst/>
            </c:spPr>
            <c:extLst>
              <c:ext xmlns:c16="http://schemas.microsoft.com/office/drawing/2014/chart" uri="{C3380CC4-5D6E-409C-BE32-E72D297353CC}">
                <c16:uniqueId val="{00000007-2F5D-F545-B80D-9CCA1B6C72DA}"/>
              </c:ext>
            </c:extLst>
          </c:dPt>
          <c:dLbls>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multiweek_calc!$K$6:$K$9</c:f>
              <c:strCache>
                <c:ptCount val="4"/>
                <c:pt idx="0">
                  <c:v>All adults</c:v>
                </c:pt>
                <c:pt idx="1">
                  <c:v>Latinx adults</c:v>
                </c:pt>
                <c:pt idx="2">
                  <c:v>Black adults</c:v>
                </c:pt>
                <c:pt idx="3">
                  <c:v>White adults</c:v>
                </c:pt>
              </c:strCache>
            </c:strRef>
          </c:cat>
          <c:val>
            <c:numRef>
              <c:f>multiweek_calc!$L$6:$L$9</c:f>
              <c:numCache>
                <c:formatCode>0%</c:formatCode>
                <c:ptCount val="4"/>
                <c:pt idx="0">
                  <c:v>0.10224176309523669</c:v>
                </c:pt>
                <c:pt idx="1">
                  <c:v>0.19262801640867927</c:v>
                </c:pt>
                <c:pt idx="2">
                  <c:v>0.15814730734245774</c:v>
                </c:pt>
                <c:pt idx="3">
                  <c:v>7.6188550211373191E-2</c:v>
                </c:pt>
              </c:numCache>
            </c:numRef>
          </c:val>
          <c:extLst>
            <c:ext xmlns:c16="http://schemas.microsoft.com/office/drawing/2014/chart" uri="{C3380CC4-5D6E-409C-BE32-E72D297353CC}">
              <c16:uniqueId val="{00000008-2F5D-F545-B80D-9CCA1B6C72DA}"/>
            </c:ext>
          </c:extLst>
        </c:ser>
        <c:dLbls>
          <c:showLegendKey val="0"/>
          <c:showVal val="0"/>
          <c:showCatName val="0"/>
          <c:showSerName val="0"/>
          <c:showPercent val="0"/>
          <c:showBubbleSize val="0"/>
        </c:dLbls>
        <c:gapWidth val="75"/>
        <c:axId val="1534700688"/>
        <c:axId val="1258765744"/>
      </c:barChart>
      <c:catAx>
        <c:axId val="15347006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258765744"/>
        <c:crosses val="autoZero"/>
        <c:auto val="1"/>
        <c:lblAlgn val="ctr"/>
        <c:lblOffset val="100"/>
        <c:noMultiLvlLbl val="0"/>
      </c:catAx>
      <c:valAx>
        <c:axId val="1258765744"/>
        <c:scaling>
          <c:orientation val="minMax"/>
        </c:scaling>
        <c:delete val="1"/>
        <c:axPos val="t"/>
        <c:numFmt formatCode="0%" sourceLinked="1"/>
        <c:majorTickMark val="none"/>
        <c:minorTickMark val="none"/>
        <c:tickLblPos val="nextTo"/>
        <c:crossAx val="15347006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0.09667</cdr:x>
      <cdr:y>0.90694</cdr:y>
    </cdr:from>
    <cdr:to>
      <cdr:x>0.97833</cdr:x>
      <cdr:y>0.97917</cdr:y>
    </cdr:to>
    <cdr:sp macro="" textlink="">
      <cdr:nvSpPr>
        <cdr:cNvPr id="2" name="TextBox 1">
          <a:extLst xmlns:a="http://schemas.openxmlformats.org/drawingml/2006/main">
            <a:ext uri="{FF2B5EF4-FFF2-40B4-BE49-F238E27FC236}">
              <a16:creationId xmlns:a16="http://schemas.microsoft.com/office/drawing/2014/main" id="{60F1F0B8-3DC9-419E-8E5B-FAD6EADBB724}"/>
            </a:ext>
          </a:extLst>
        </cdr:cNvPr>
        <cdr:cNvSpPr txBox="1"/>
      </cdr:nvSpPr>
      <cdr:spPr>
        <a:xfrm xmlns:a="http://schemas.openxmlformats.org/drawingml/2006/main">
          <a:off x="441960" y="2487930"/>
          <a:ext cx="4030980" cy="1981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600" dirty="0">
            <a:solidFill>
              <a:schemeClr val="bg2">
                <a:lumMod val="50000"/>
              </a:schemeClr>
            </a:solidFill>
          </a:endParaRPr>
        </a:p>
      </cdr:txBody>
    </cdr:sp>
  </cdr:relSizeAnchor>
  <cdr:relSizeAnchor xmlns:cdr="http://schemas.openxmlformats.org/drawingml/2006/chartDrawing">
    <cdr:from>
      <cdr:x>0</cdr:x>
      <cdr:y>0</cdr:y>
    </cdr:from>
    <cdr:to>
      <cdr:x>0.98874</cdr:x>
      <cdr:y>0.22904</cdr:y>
    </cdr:to>
    <cdr:sp macro="" textlink="">
      <cdr:nvSpPr>
        <cdr:cNvPr id="3" name="TextBox 2">
          <a:extLst xmlns:a="http://schemas.openxmlformats.org/drawingml/2006/main">
            <a:ext uri="{FF2B5EF4-FFF2-40B4-BE49-F238E27FC236}">
              <a16:creationId xmlns:a16="http://schemas.microsoft.com/office/drawing/2014/main" id="{9B8FE75D-7C93-4BA6-A2C2-BCAC537F40C9}"/>
            </a:ext>
          </a:extLst>
        </cdr:cNvPr>
        <cdr:cNvSpPr txBox="1"/>
      </cdr:nvSpPr>
      <cdr:spPr>
        <a:xfrm xmlns:a="http://schemas.openxmlformats.org/drawingml/2006/main">
          <a:off x="0" y="0"/>
          <a:ext cx="10397197" cy="10744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800" dirty="0">
              <a:solidFill>
                <a:schemeClr val="tx1">
                  <a:lumMod val="65000"/>
                  <a:lumOff val="35000"/>
                </a:schemeClr>
              </a:solidFill>
              <a:latin typeface="+mj-lt"/>
            </a:rPr>
            <a:t>Share of adults in N.C. reporting their household did not have enough to eat in the past week, Aug &amp; Sept 2020</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FB4564-69DE-421E-AA66-BC732E01A60D}" type="datetimeFigureOut">
              <a:rPr lang="en-US" smtClean="0"/>
              <a:t>6/8/2021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03EB74-AF9D-485D-BD50-332CC079C6C1}" type="slidenum">
              <a:rPr lang="en-US" smtClean="0"/>
              <a:t>‹#›</a:t>
            </a:fld>
            <a:endParaRPr lang="en-US"/>
          </a:p>
        </p:txBody>
      </p:sp>
    </p:spTree>
    <p:extLst>
      <p:ext uri="{BB962C8B-B14F-4D97-AF65-F5344CB8AC3E}">
        <p14:creationId xmlns:p14="http://schemas.microsoft.com/office/powerpoint/2010/main" val="2038217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ncjustice.org/publications/cash-assistance-and-fighting-poverty-in-n-c/"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www.ncjustice.org/publications/the-missed-opportunity-for-north-carolinas-youngest-children/" TargetMode="External"/><Relationship Id="rId5" Type="http://schemas.openxmlformats.org/officeDocument/2006/relationships/hyperlink" Target="https://www.ncjustice.org/publications/health-insurance-improves-health-outcomes/" TargetMode="External"/><Relationship Id="rId4" Type="http://schemas.openxmlformats.org/officeDocument/2006/relationships/hyperlink" Target="https://www.ncjustice.org/publications/time-limit-waivers-keep-food-on-the-table-in-tough-times/"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A911D7-935C-465E-8395-1DA3102AFE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9699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A911D7-935C-465E-8395-1DA3102AFE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3575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14% of north Carolinians were living in poverty </a:t>
            </a:r>
          </a:p>
          <a:p>
            <a:r>
              <a:rPr lang="en-US" dirty="0"/>
              <a:t>We know poverty increases in downturns-and the economy often takes years to stabilize-cash assistance, of course can speed up that stabilization. </a:t>
            </a:r>
          </a:p>
          <a:p>
            <a:endParaRPr lang="en-US" dirty="0"/>
          </a:p>
          <a:p>
            <a:r>
              <a:rPr lang="en-US" dirty="0"/>
              <a:t>Last year at this time, about 42% of north Carolinians fell below the living income standard, and around the same percentage did not have enough liquid assets and savings to make it 3 months with no income</a:t>
            </a:r>
          </a:p>
          <a:p>
            <a:endParaRPr lang="en-US" dirty="0"/>
          </a:p>
          <a:p>
            <a:pPr marL="0" indent="0">
              <a:lnSpc>
                <a:spcPct val="100000"/>
              </a:lnSpc>
              <a:spcAft>
                <a:spcPts val="600"/>
              </a:spcAft>
              <a:buClr>
                <a:schemeClr val="accent1"/>
              </a:buClr>
              <a:buNone/>
            </a:pPr>
            <a:r>
              <a:rPr lang="en-US" sz="1200" dirty="0"/>
              <a:t>11.1% of North Carolinians did not have health insurance.</a:t>
            </a:r>
          </a:p>
          <a:p>
            <a:pPr marL="0" indent="0">
              <a:lnSpc>
                <a:spcPct val="100000"/>
              </a:lnSpc>
              <a:spcAft>
                <a:spcPts val="600"/>
              </a:spcAft>
              <a:buClr>
                <a:schemeClr val="accent1"/>
              </a:buClr>
              <a:buNone/>
            </a:pPr>
            <a:r>
              <a:rPr lang="en-US" sz="1200" dirty="0"/>
              <a:t>Rent was unaffordable for 52.9% of renters.</a:t>
            </a:r>
          </a:p>
          <a:p>
            <a:pPr marL="0" indent="0">
              <a:lnSpc>
                <a:spcPct val="100000"/>
              </a:lnSpc>
              <a:spcAft>
                <a:spcPts val="600"/>
              </a:spcAft>
              <a:buClr>
                <a:schemeClr val="accent1"/>
              </a:buClr>
              <a:buNone/>
            </a:pPr>
            <a:r>
              <a:rPr lang="en-US" sz="1200" dirty="0"/>
              <a:t>The richest 5% of households made an average of 28 times more than the poorest 20% of households.</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E69773-0277-445D-8C18-18C3FDB55C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5743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 COVID-19 is creating outsized suffering for low-wage workers, women, and people of color, but the magnitude of the economic disconnect is still often under-appreciated. In two short months from February to April of last year, nearly 270,000 leisure and hospitality jobs (roughly half of the positions in North Carolina) vanished. Most of the people who were put out of work had been getting paid meager wages and had little financial cushion to fall back on. A long history of occupational segregation and barriers to lucrative careers also meant women and people of color were particularly likely to have their livelihoods disappear. On the other end of the wage scale, North Carolinians working in finance, business services, technology, and other white collar positions saw their daily lives upended, but many were able to shift to working remotely and most kept pulling down good paychecks. Even at the worst of the recession, 9 out of every 10 professional and business services workers were still on the job, and only 3 percent of people in finance were out of work</a:t>
            </a:r>
          </a:p>
          <a:p>
            <a:r>
              <a:rPr lang="en-US" sz="1200" b="0" i="0" kern="1200" dirty="0">
                <a:solidFill>
                  <a:schemeClr val="tx1"/>
                </a:solidFill>
                <a:effectLst/>
                <a:latin typeface="+mn-lt"/>
                <a:ea typeface="+mn-ea"/>
                <a:cs typeface="+mn-cs"/>
              </a:rPr>
              <a:t>As different as the immediate impacts were, the divide is in many ways even more dramatic today. The recession was effectively over for the best paid North Carolinians by the later part of 2020, but our worst-paid workers are still stuck in a devastating economic hole. By the end of last year, all of the jobs lost to COVID-19 in Professional and Business Services had been recovered while one-fifth of the pre-pandemic jobs (117,500) in Leisure and Hospitality are still missing.</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A911D7-935C-465E-8395-1DA3102AFE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7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A911D7-935C-465E-8395-1DA3102AFE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2929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A911D7-935C-465E-8395-1DA3102AFE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5425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Snapshot of need during COVID</a:t>
            </a:r>
          </a:p>
          <a:p>
            <a:r>
              <a:rPr lang="en-US" dirty="0">
                <a:cs typeface="Calibri"/>
              </a:rPr>
              <a:t>SNAP participation up significantly</a:t>
            </a:r>
          </a:p>
          <a:p>
            <a:endParaRPr lang="en-US" dirty="0">
              <a:cs typeface="Calibri"/>
            </a:endParaRPr>
          </a:p>
          <a:p>
            <a:r>
              <a:rPr lang="en-US" dirty="0">
                <a:cs typeface="Calibri"/>
              </a:rPr>
              <a:t>Household pulse survey to understand hardship (housing, food insecurity) during the pandemic</a:t>
            </a: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E69773-0277-445D-8C18-18C3FDB55C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8818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indent="0">
              <a:spcBef>
                <a:spcPts val="0"/>
              </a:spcBef>
              <a:buNone/>
            </a:pPr>
            <a:endParaRPr lang="en-US" sz="1200"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E69773-0277-445D-8C18-18C3FDB55C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7742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a:t>
            </a:r>
            <a:r>
              <a:rPr lang="en-US" u="sng" dirty="0">
                <a:hlinkClick r:id="rId3"/>
              </a:rPr>
              <a:t>TANF</a:t>
            </a:r>
            <a:r>
              <a:rPr lang="en-US" dirty="0"/>
              <a:t>: No increase in TANF benefit since before 1996 when the program started</a:t>
            </a:r>
          </a:p>
          <a:p>
            <a:r>
              <a:rPr lang="en-US" dirty="0"/>
              <a:t>•</a:t>
            </a:r>
            <a:r>
              <a:rPr lang="en-US" u="sng" dirty="0">
                <a:hlinkClick r:id="" action="ppaction://noaction"/>
              </a:rPr>
              <a:t>Unemployment Insurance:</a:t>
            </a:r>
            <a:r>
              <a:rPr lang="en-US" dirty="0"/>
              <a:t> Average out of work 25 weeks, but maximum weeks allowed 13, benefit $250 less than in 2013 on average, 1 out of 10 jobless North Carolinians access the benefit vs. 4 out of 10 in 2013. </a:t>
            </a:r>
          </a:p>
          <a:p>
            <a:pPr marL="0" indent="0">
              <a:buNone/>
            </a:pPr>
            <a:r>
              <a:rPr lang="en-US" dirty="0"/>
              <a:t>•</a:t>
            </a:r>
            <a:r>
              <a:rPr lang="en-US" u="sng" dirty="0">
                <a:hlinkClick r:id="rId4"/>
              </a:rPr>
              <a:t>SNAP</a:t>
            </a:r>
            <a:r>
              <a:rPr lang="en-US" dirty="0"/>
              <a:t>: ban on NC seeking a waiver to extend the time limit for people without children or disabilities to keep SNAP while looking for a job-even in times of economic downturn and even in areas of the state with high unemployment; SNAP felony ban; standard medical expense deduction waiver</a:t>
            </a:r>
          </a:p>
          <a:p>
            <a:r>
              <a:rPr lang="en-US" dirty="0"/>
              <a:t>•</a:t>
            </a:r>
            <a:r>
              <a:rPr lang="en-US" u="sng" dirty="0">
                <a:hlinkClick r:id="rId5"/>
              </a:rPr>
              <a:t>Medicaid:</a:t>
            </a:r>
            <a:r>
              <a:rPr lang="en-US" dirty="0"/>
              <a:t> Failure to expand Medicaid </a:t>
            </a:r>
          </a:p>
          <a:p>
            <a:r>
              <a:rPr lang="en-US" dirty="0"/>
              <a:t>•</a:t>
            </a:r>
            <a:r>
              <a:rPr lang="en-US" u="sng" dirty="0">
                <a:hlinkClick r:id="rId6"/>
              </a:rPr>
              <a:t>Childcare subsidy</a:t>
            </a:r>
            <a:r>
              <a:rPr lang="en-US" dirty="0"/>
              <a:t>: At least 50,000 on waitlist because money used to supplant other underfunded programs </a:t>
            </a:r>
          </a:p>
          <a:p>
            <a:r>
              <a:rPr lang="en-US" u="sng" dirty="0">
                <a:solidFill>
                  <a:srgbClr val="0070C0"/>
                </a:solidFill>
              </a:rPr>
              <a:t> EITC</a:t>
            </a:r>
            <a:r>
              <a:rPr lang="en-US" dirty="0"/>
              <a:t>: North Carolina eliminated the state-level program as part of the 2013 tax changes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EE69773-0277-445D-8C18-18C3FDB55C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9521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A911D7-935C-465E-8395-1DA3102AFE2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3994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CB059191-31F2-407B-966A-CD0D3D212598}" type="datetime1">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1800"/>
            </a:lvl1pPr>
          </a:lstStyle>
          <a:p>
            <a:fld id="{B59A7260-1AA6-4E15-9258-A2103317EE1F}"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2713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07AC3-CE0E-4758-8F9B-6D575D8011DE}" type="datetime1">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0BE6B-A5F8-4C7B-B43B-D251F7C24130}" type="slidenum">
              <a:rPr lang="en-US" smtClean="0"/>
              <a:t>‹#›</a:t>
            </a:fld>
            <a:endParaRPr lang="en-US"/>
          </a:p>
        </p:txBody>
      </p:sp>
    </p:spTree>
    <p:extLst>
      <p:ext uri="{BB962C8B-B14F-4D97-AF65-F5344CB8AC3E}">
        <p14:creationId xmlns:p14="http://schemas.microsoft.com/office/powerpoint/2010/main" val="4240543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1BFA66-F873-4AE6-B47F-E9516F7A7277}" type="datetime1">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0BE6B-A5F8-4C7B-B43B-D251F7C24130}" type="slidenum">
              <a:rPr lang="en-US" smtClean="0"/>
              <a:t>‹#›</a:t>
            </a:fld>
            <a:endParaRPr lang="en-US"/>
          </a:p>
        </p:txBody>
      </p:sp>
    </p:spTree>
    <p:extLst>
      <p:ext uri="{BB962C8B-B14F-4D97-AF65-F5344CB8AC3E}">
        <p14:creationId xmlns:p14="http://schemas.microsoft.com/office/powerpoint/2010/main" val="4194037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solidFill>
                  <a:schemeClr val="accent6">
                    <a:lumMod val="50000"/>
                  </a:schemeClr>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6A0A5C-89F8-4495-B9CE-44ABB64747F2}" type="datetime1">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0BE6B-A5F8-4C7B-B43B-D251F7C24130}" type="slidenum">
              <a:rPr lang="en-US" smtClean="0"/>
              <a:t>‹#›</a:t>
            </a:fld>
            <a:endParaRPr lang="en-US"/>
          </a:p>
        </p:txBody>
      </p:sp>
      <p:pic>
        <p:nvPicPr>
          <p:cNvPr id="7" name="Picture 6"/>
          <p:cNvPicPr>
            <a:picLocks noChangeAspect="1"/>
          </p:cNvPicPr>
          <p:nvPr userDrawn="1"/>
        </p:nvPicPr>
        <p:blipFill>
          <a:blip r:embed="rId2"/>
          <a:stretch>
            <a:fillRect/>
          </a:stretch>
        </p:blipFill>
        <p:spPr>
          <a:xfrm>
            <a:off x="9820540" y="5613040"/>
            <a:ext cx="1335140" cy="512108"/>
          </a:xfrm>
          <a:prstGeom prst="rect">
            <a:avLst/>
          </a:prstGeom>
        </p:spPr>
      </p:pic>
    </p:spTree>
    <p:extLst>
      <p:ext uri="{BB962C8B-B14F-4D97-AF65-F5344CB8AC3E}">
        <p14:creationId xmlns:p14="http://schemas.microsoft.com/office/powerpoint/2010/main" val="824216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accent6">
                    <a:lumMod val="50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92E5BF-1E9B-44F7-AE97-818445E1BA34}" type="datetime1">
              <a:rPr lang="en-US" smtClean="0"/>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0BE6B-A5F8-4C7B-B43B-D251F7C2413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643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lvl1pPr>
              <a:defRPr>
                <a:solidFill>
                  <a:schemeClr val="accent6">
                    <a:lumMod val="50000"/>
                  </a:schemeClr>
                </a:solidFill>
              </a:defRPr>
            </a:lvl1p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lvl1pPr>
              <a:defRPr>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lvl1pPr>
              <a:defRPr>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1EB9B7-B9F9-44C6-9FAB-887D7E3922F2}" type="datetime1">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A0BE6B-A5F8-4C7B-B43B-D251F7C24130}" type="slidenum">
              <a:rPr lang="en-US" smtClean="0"/>
              <a:t>‹#›</a:t>
            </a:fld>
            <a:endParaRPr lang="en-US"/>
          </a:p>
        </p:txBody>
      </p:sp>
    </p:spTree>
    <p:extLst>
      <p:ext uri="{BB962C8B-B14F-4D97-AF65-F5344CB8AC3E}">
        <p14:creationId xmlns:p14="http://schemas.microsoft.com/office/powerpoint/2010/main" val="3405624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lvl1pPr>
              <a:defRPr>
                <a:solidFill>
                  <a:schemeClr val="accent6">
                    <a:lumMod val="50000"/>
                  </a:schemeClr>
                </a:solidFill>
              </a:defRPr>
            </a:lvl1p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lvl1pPr>
              <a:defRPr>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lvl1pPr>
              <a:defRPr>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12D322-E342-4C9B-A007-60AE09BD4C48}" type="datetime1">
              <a:rPr lang="en-US" smtClean="0"/>
              <a:t>6/8/2021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A0BE6B-A5F8-4C7B-B43B-D251F7C24130}" type="slidenum">
              <a:rPr lang="en-US" smtClean="0"/>
              <a:t>‹#›</a:t>
            </a:fld>
            <a:endParaRPr lang="en-US"/>
          </a:p>
        </p:txBody>
      </p:sp>
    </p:spTree>
    <p:extLst>
      <p:ext uri="{BB962C8B-B14F-4D97-AF65-F5344CB8AC3E}">
        <p14:creationId xmlns:p14="http://schemas.microsoft.com/office/powerpoint/2010/main" val="234073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50000"/>
                  </a:schemeClr>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2E2234C2-F1E9-462B-A48B-8025CA662E63}" type="datetime1">
              <a:rPr lang="en-US" smtClean="0"/>
              <a:t>6/8/2021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A0BE6B-A5F8-4C7B-B43B-D251F7C24130}" type="slidenum">
              <a:rPr lang="en-US" smtClean="0"/>
              <a:t>‹#›</a:t>
            </a:fld>
            <a:endParaRPr lang="en-US"/>
          </a:p>
        </p:txBody>
      </p:sp>
      <p:pic>
        <p:nvPicPr>
          <p:cNvPr id="6" name="Picture 5"/>
          <p:cNvPicPr>
            <a:picLocks noChangeAspect="1"/>
          </p:cNvPicPr>
          <p:nvPr userDrawn="1"/>
        </p:nvPicPr>
        <p:blipFill>
          <a:blip r:embed="rId2"/>
          <a:stretch>
            <a:fillRect/>
          </a:stretch>
        </p:blipFill>
        <p:spPr>
          <a:xfrm>
            <a:off x="9820540" y="5699454"/>
            <a:ext cx="1335140" cy="512108"/>
          </a:xfrm>
          <a:prstGeom prst="rect">
            <a:avLst/>
          </a:prstGeom>
        </p:spPr>
      </p:pic>
    </p:spTree>
    <p:extLst>
      <p:ext uri="{BB962C8B-B14F-4D97-AF65-F5344CB8AC3E}">
        <p14:creationId xmlns:p14="http://schemas.microsoft.com/office/powerpoint/2010/main" val="2315014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2CF1CC-78B1-4C7D-86BC-9E82C9B5185F}" type="datetime1">
              <a:rPr lang="en-US" smtClean="0"/>
              <a:t>6/8/2021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FA0BE6B-A5F8-4C7B-B43B-D251F7C24130}" type="slidenum">
              <a:rPr lang="en-US" smtClean="0"/>
              <a:t>‹#›</a:t>
            </a:fld>
            <a:endParaRPr lang="en-US"/>
          </a:p>
        </p:txBody>
      </p:sp>
      <p:pic>
        <p:nvPicPr>
          <p:cNvPr id="2" name="Picture 1"/>
          <p:cNvPicPr>
            <a:picLocks noChangeAspect="1"/>
          </p:cNvPicPr>
          <p:nvPr userDrawn="1"/>
        </p:nvPicPr>
        <p:blipFill>
          <a:blip r:embed="rId2"/>
          <a:stretch>
            <a:fillRect/>
          </a:stretch>
        </p:blipFill>
        <p:spPr>
          <a:xfrm>
            <a:off x="9877343" y="5536662"/>
            <a:ext cx="1335140" cy="512108"/>
          </a:xfrm>
          <a:prstGeom prst="rect">
            <a:avLst/>
          </a:prstGeom>
        </p:spPr>
      </p:pic>
    </p:spTree>
    <p:extLst>
      <p:ext uri="{BB962C8B-B14F-4D97-AF65-F5344CB8AC3E}">
        <p14:creationId xmlns:p14="http://schemas.microsoft.com/office/powerpoint/2010/main" val="2803867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lvl1pPr>
              <a:defRPr>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54FCD81-38F1-4819-BC03-674D24538769}" type="datetime1">
              <a:rPr lang="en-US" smtClean="0"/>
              <a:t>6/8/2021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FA0BE6B-A5F8-4C7B-B43B-D251F7C24130}" type="slidenum">
              <a:rPr lang="en-US" smtClean="0"/>
              <a:t>‹#›</a:t>
            </a:fld>
            <a:endParaRPr lang="en-US"/>
          </a:p>
        </p:txBody>
      </p:sp>
    </p:spTree>
    <p:extLst>
      <p:ext uri="{BB962C8B-B14F-4D97-AF65-F5344CB8AC3E}">
        <p14:creationId xmlns:p14="http://schemas.microsoft.com/office/powerpoint/2010/main" val="968251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1AFAE40-91C2-403D-B8E1-A86B36CA733E}" type="datetime1">
              <a:rPr lang="en-US" smtClean="0"/>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A0BE6B-A5F8-4C7B-B43B-D251F7C24130}" type="slidenum">
              <a:rPr lang="en-US" smtClean="0"/>
              <a:t>‹#›</a:t>
            </a:fld>
            <a:endParaRPr lang="en-US"/>
          </a:p>
        </p:txBody>
      </p:sp>
    </p:spTree>
    <p:extLst>
      <p:ext uri="{BB962C8B-B14F-4D97-AF65-F5344CB8AC3E}">
        <p14:creationId xmlns:p14="http://schemas.microsoft.com/office/powerpoint/2010/main" val="3116400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367314"/>
            <a:ext cx="12192000" cy="4982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5BB00EE-24DD-4823-B400-44DE72436C5B}" type="datetime1">
              <a:rPr lang="en-US" smtClean="0"/>
              <a:t>6/8/2021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400">
                <a:solidFill>
                  <a:srgbClr val="FFFFFF"/>
                </a:solidFill>
              </a:defRPr>
            </a:lvl1pPr>
          </a:lstStyle>
          <a:p>
            <a:fld id="{CFA0BE6B-A5F8-4C7B-B43B-D251F7C24130}"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62727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Heba@ncjustice.org"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hyperlink" Target="http://www.ncbudgetandtax.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489" y="758952"/>
            <a:ext cx="11929730" cy="3566160"/>
          </a:xfrm>
        </p:spPr>
        <p:txBody>
          <a:bodyPr>
            <a:normAutofit/>
          </a:bodyPr>
          <a:lstStyle/>
          <a:p>
            <a:pPr algn="ctr"/>
            <a:r>
              <a:rPr lang="en-US" sz="3600" dirty="0">
                <a:solidFill>
                  <a:srgbClr val="002060"/>
                </a:solidFill>
                <a:latin typeface="Arial Black" panose="020B0A04020102020204" pitchFamily="34" charset="0"/>
              </a:rPr>
              <a:t>North Carolina: Poverty &amp; The Safety Net</a:t>
            </a:r>
          </a:p>
        </p:txBody>
      </p:sp>
      <p:pic>
        <p:nvPicPr>
          <p:cNvPr id="4" name="Picture 3"/>
          <p:cNvPicPr>
            <a:picLocks noChangeAspect="1"/>
          </p:cNvPicPr>
          <p:nvPr/>
        </p:nvPicPr>
        <p:blipFill>
          <a:blip r:embed="rId3"/>
          <a:stretch>
            <a:fillRect/>
          </a:stretch>
        </p:blipFill>
        <p:spPr>
          <a:xfrm>
            <a:off x="9820540" y="5598620"/>
            <a:ext cx="1335140" cy="512108"/>
          </a:xfrm>
          <a:prstGeom prst="rect">
            <a:avLst/>
          </a:prstGeom>
        </p:spPr>
      </p:pic>
    </p:spTree>
    <p:extLst>
      <p:ext uri="{BB962C8B-B14F-4D97-AF65-F5344CB8AC3E}">
        <p14:creationId xmlns:p14="http://schemas.microsoft.com/office/powerpoint/2010/main" val="2943292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0E61BF-0FF1-4924-B26B-D68FD8F248DD}"/>
              </a:ext>
            </a:extLst>
          </p:cNvPr>
          <p:cNvSpPr>
            <a:spLocks noGrp="1"/>
          </p:cNvSpPr>
          <p:nvPr>
            <p:ph idx="1"/>
          </p:nvPr>
        </p:nvSpPr>
        <p:spPr>
          <a:xfrm>
            <a:off x="4800600" y="731520"/>
            <a:ext cx="6921230" cy="5257800"/>
          </a:xfrm>
        </p:spPr>
        <p:txBody>
          <a:bodyPr>
            <a:normAutofit/>
          </a:bodyPr>
          <a:lstStyle/>
          <a:p>
            <a:pPr marL="0" indent="0">
              <a:buNone/>
            </a:pPr>
            <a:r>
              <a:rPr lang="en-US" sz="3600" dirty="0">
                <a:solidFill>
                  <a:srgbClr val="002060"/>
                </a:solidFill>
                <a:latin typeface="Arial Black" panose="020B0A04020102020204" pitchFamily="34" charset="0"/>
              </a:rPr>
              <a:t>CONTACT</a:t>
            </a:r>
          </a:p>
          <a:p>
            <a:pPr marL="0" indent="0">
              <a:buNone/>
            </a:pPr>
            <a:r>
              <a:rPr lang="en-US" sz="3600" dirty="0">
                <a:solidFill>
                  <a:schemeClr val="tx1">
                    <a:lumMod val="65000"/>
                    <a:lumOff val="35000"/>
                  </a:schemeClr>
                </a:solidFill>
                <a:latin typeface="Arial Black" panose="020B0A04020102020204" pitchFamily="34" charset="0"/>
                <a:hlinkClick r:id="rId3">
                  <a:extLst>
                    <a:ext uri="{A12FA001-AC4F-418D-AE19-62706E023703}">
                      <ahyp:hlinkClr xmlns:ahyp="http://schemas.microsoft.com/office/drawing/2018/hyperlinkcolor" val="tx"/>
                    </a:ext>
                  </a:extLst>
                </a:hlinkClick>
              </a:rPr>
              <a:t>Heba@ncjustice.org</a:t>
            </a:r>
            <a:endParaRPr lang="en-US" sz="3600" dirty="0">
              <a:solidFill>
                <a:schemeClr val="tx1">
                  <a:lumMod val="65000"/>
                  <a:lumOff val="35000"/>
                </a:schemeClr>
              </a:solidFill>
              <a:latin typeface="Arial Black" panose="020B0A04020102020204" pitchFamily="34" charset="0"/>
            </a:endParaRPr>
          </a:p>
          <a:p>
            <a:pPr marL="0" indent="0">
              <a:buNone/>
            </a:pPr>
            <a:endParaRPr lang="en-US" sz="3600" dirty="0">
              <a:solidFill>
                <a:srgbClr val="002060"/>
              </a:solidFill>
              <a:latin typeface="Arial Black" panose="020B0A04020102020204" pitchFamily="34" charset="0"/>
            </a:endParaRPr>
          </a:p>
          <a:p>
            <a:pPr marL="0" indent="0">
              <a:buNone/>
            </a:pPr>
            <a:r>
              <a:rPr lang="en-US" sz="3600" dirty="0">
                <a:solidFill>
                  <a:srgbClr val="002060"/>
                </a:solidFill>
                <a:latin typeface="Arial Black" panose="020B0A04020102020204" pitchFamily="34" charset="0"/>
              </a:rPr>
              <a:t>VISIT</a:t>
            </a:r>
          </a:p>
          <a:p>
            <a:pPr marL="0" indent="0">
              <a:buNone/>
            </a:pPr>
            <a:r>
              <a:rPr lang="en-US" sz="3600" dirty="0">
                <a:solidFill>
                  <a:schemeClr val="tx1">
                    <a:lumMod val="65000"/>
                    <a:lumOff val="35000"/>
                  </a:schemeClr>
                </a:solidFill>
                <a:latin typeface="Arial Black" panose="020B0A04020102020204" pitchFamily="34" charset="0"/>
                <a:hlinkClick r:id="rId4">
                  <a:extLst>
                    <a:ext uri="{A12FA001-AC4F-418D-AE19-62706E023703}">
                      <ahyp:hlinkClr xmlns:ahyp="http://schemas.microsoft.com/office/drawing/2018/hyperlinkcolor" val="tx"/>
                    </a:ext>
                  </a:extLst>
                </a:hlinkClick>
              </a:rPr>
              <a:t>www.NCBudgetAndTax.org</a:t>
            </a:r>
            <a:endParaRPr lang="en-US" sz="3600" dirty="0">
              <a:solidFill>
                <a:schemeClr val="tx1">
                  <a:lumMod val="65000"/>
                  <a:lumOff val="35000"/>
                </a:schemeClr>
              </a:solidFill>
              <a:latin typeface="Arial Black" panose="020B0A04020102020204" pitchFamily="34" charset="0"/>
            </a:endParaRPr>
          </a:p>
          <a:p>
            <a:pPr marL="0" indent="0">
              <a:buNone/>
            </a:pPr>
            <a:endParaRPr lang="en-US" sz="3600" dirty="0">
              <a:solidFill>
                <a:schemeClr val="bg2">
                  <a:lumMod val="25000"/>
                </a:schemeClr>
              </a:solidFill>
              <a:latin typeface="Arial Black" panose="020B0A04020102020204" pitchFamily="34" charset="0"/>
            </a:endParaRPr>
          </a:p>
          <a:p>
            <a:pPr marL="0" indent="0">
              <a:buNone/>
            </a:pPr>
            <a:endParaRPr lang="en-US" sz="3600" dirty="0">
              <a:solidFill>
                <a:srgbClr val="002060"/>
              </a:solidFill>
              <a:latin typeface="Arial Black" panose="020B0A04020102020204" pitchFamily="34" charset="0"/>
            </a:endParaRPr>
          </a:p>
          <a:p>
            <a:pPr marL="0" indent="0">
              <a:buNone/>
            </a:pPr>
            <a:endParaRPr lang="en-US" sz="3600" dirty="0">
              <a:solidFill>
                <a:srgbClr val="002060"/>
              </a:solidFill>
              <a:latin typeface="Arial Black" panose="020B0A04020102020204" pitchFamily="34" charset="0"/>
            </a:endParaRPr>
          </a:p>
          <a:p>
            <a:pPr marL="0" indent="0">
              <a:buNone/>
            </a:pPr>
            <a:endParaRPr lang="en-US" sz="3600" dirty="0">
              <a:solidFill>
                <a:srgbClr val="002060"/>
              </a:solidFill>
              <a:latin typeface="Arial Black" panose="020B0A04020102020204" pitchFamily="34" charset="0"/>
            </a:endParaRPr>
          </a:p>
          <a:p>
            <a:pPr marL="0" indent="0">
              <a:buNone/>
            </a:pPr>
            <a:endParaRPr lang="en-US" sz="3600" dirty="0">
              <a:solidFill>
                <a:srgbClr val="002060"/>
              </a:solidFill>
              <a:latin typeface="Arial Black" panose="020B0A04020102020204" pitchFamily="34" charset="0"/>
            </a:endParaRPr>
          </a:p>
          <a:p>
            <a:pPr marL="0" indent="0">
              <a:buNone/>
            </a:pPr>
            <a:endParaRPr lang="en-US" sz="3600" dirty="0">
              <a:solidFill>
                <a:srgbClr val="002060"/>
              </a:solidFill>
              <a:latin typeface="Arial Black" panose="020B0A04020102020204" pitchFamily="34" charset="0"/>
            </a:endParaRPr>
          </a:p>
        </p:txBody>
      </p:sp>
      <p:sp>
        <p:nvSpPr>
          <p:cNvPr id="5" name="Slide Number Placeholder 4">
            <a:extLst>
              <a:ext uri="{FF2B5EF4-FFF2-40B4-BE49-F238E27FC236}">
                <a16:creationId xmlns:a16="http://schemas.microsoft.com/office/drawing/2014/main" id="{003C5808-8AF4-4201-B351-DB1190C9C26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A0BE6B-A5F8-4C7B-B43B-D251F7C24130}" type="slidenum">
              <a:rPr kumimoji="0" lang="en-US" sz="1400" b="0" i="0" u="none" strike="noStrike" kern="1200" cap="none" spc="0" normalizeH="0" baseline="0" noProof="0" smtClean="0">
                <a:ln>
                  <a:noFill/>
                </a:ln>
                <a:solidFill>
                  <a:srgbClr val="637052"/>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a:ln>
                <a:noFill/>
              </a:ln>
              <a:solidFill>
                <a:srgbClr val="637052"/>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140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7717A-7FEF-40A6-BBE8-74DBD063A384}"/>
              </a:ext>
            </a:extLst>
          </p:cNvPr>
          <p:cNvSpPr>
            <a:spLocks noGrp="1"/>
          </p:cNvSpPr>
          <p:nvPr>
            <p:ph type="title"/>
          </p:nvPr>
        </p:nvSpPr>
        <p:spPr/>
        <p:txBody>
          <a:bodyPr/>
          <a:lstStyle/>
          <a:p>
            <a:r>
              <a:rPr lang="en-US">
                <a:cs typeface="Calibri Light"/>
              </a:rPr>
              <a:t>Almost 1 in 3 North Carolinians lived below 200% of the poverty line in 2019</a:t>
            </a:r>
          </a:p>
        </p:txBody>
      </p:sp>
      <p:pic>
        <p:nvPicPr>
          <p:cNvPr id="13" name="Content Placeholder 12" descr="Man">
            <a:extLst>
              <a:ext uri="{FF2B5EF4-FFF2-40B4-BE49-F238E27FC236}">
                <a16:creationId xmlns:a16="http://schemas.microsoft.com/office/drawing/2014/main" id="{705B8925-7DAB-7B4B-8D94-3C23AF8968EB}"/>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9662" y="2381252"/>
            <a:ext cx="3486944" cy="3486944"/>
          </a:xfrm>
        </p:spPr>
      </p:pic>
      <p:pic>
        <p:nvPicPr>
          <p:cNvPr id="14" name="Content Placeholder 12" descr="Man">
            <a:extLst>
              <a:ext uri="{FF2B5EF4-FFF2-40B4-BE49-F238E27FC236}">
                <a16:creationId xmlns:a16="http://schemas.microsoft.com/office/drawing/2014/main" id="{E95EFBC4-B7F7-914D-BD13-37D1EA165E0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05674" y="2381252"/>
            <a:ext cx="3486944" cy="3486944"/>
          </a:xfrm>
          <a:prstGeom prst="rect">
            <a:avLst/>
          </a:prstGeom>
        </p:spPr>
      </p:pic>
      <p:pic>
        <p:nvPicPr>
          <p:cNvPr id="15" name="Content Placeholder 12" descr="Man">
            <a:extLst>
              <a:ext uri="{FF2B5EF4-FFF2-40B4-BE49-F238E27FC236}">
                <a16:creationId xmlns:a16="http://schemas.microsoft.com/office/drawing/2014/main" id="{00547BF6-977C-F14D-9F3C-E95E0367273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07668" y="2381252"/>
            <a:ext cx="3486944" cy="3486944"/>
          </a:xfrm>
          <a:prstGeom prst="rect">
            <a:avLst/>
          </a:prstGeom>
        </p:spPr>
      </p:pic>
      <p:sp>
        <p:nvSpPr>
          <p:cNvPr id="6" name="TextBox 5">
            <a:extLst>
              <a:ext uri="{FF2B5EF4-FFF2-40B4-BE49-F238E27FC236}">
                <a16:creationId xmlns:a16="http://schemas.microsoft.com/office/drawing/2014/main" id="{3DC5D5CE-F5F4-4D21-BCEB-78A8E2C4D47B}"/>
              </a:ext>
            </a:extLst>
          </p:cNvPr>
          <p:cNvSpPr txBox="1"/>
          <p:nvPr/>
        </p:nvSpPr>
        <p:spPr>
          <a:xfrm>
            <a:off x="838199" y="6308209"/>
            <a:ext cx="981594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CCDDEA">
                    <a:lumMod val="50000"/>
                  </a:srgbClr>
                </a:solidFill>
                <a:effectLst/>
                <a:uLnTx/>
                <a:uFillTx/>
                <a:latin typeface="Calibri" panose="020F0502020204030204"/>
                <a:ea typeface="+mn-ea"/>
                <a:cs typeface="+mn-cs"/>
              </a:rPr>
              <a:t>Source: American Community Survey 2019 1-year estimates, Tables B17002</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DDEA">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1390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7E785A-6F83-410D-B9A5-C2867385B46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A0BE6B-A5F8-4C7B-B43B-D251F7C24130}" type="slidenum">
              <a:rPr kumimoji="0" lang="en-US" sz="14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656D1791-CC30-44B5-A9B0-027D8768DAC1}"/>
              </a:ext>
            </a:extLst>
          </p:cNvPr>
          <p:cNvPicPr>
            <a:picLocks noChangeAspect="1"/>
          </p:cNvPicPr>
          <p:nvPr/>
        </p:nvPicPr>
        <p:blipFill>
          <a:blip r:embed="rId3"/>
          <a:stretch>
            <a:fillRect/>
          </a:stretch>
        </p:blipFill>
        <p:spPr>
          <a:xfrm>
            <a:off x="3060736" y="14556"/>
            <a:ext cx="5857875" cy="5867400"/>
          </a:xfrm>
          <a:prstGeom prst="rect">
            <a:avLst/>
          </a:prstGeom>
        </p:spPr>
      </p:pic>
    </p:spTree>
    <p:extLst>
      <p:ext uri="{BB962C8B-B14F-4D97-AF65-F5344CB8AC3E}">
        <p14:creationId xmlns:p14="http://schemas.microsoft.com/office/powerpoint/2010/main" val="1056691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B8FC8FA-1466-4FA7-9503-12DB4DD9C016}"/>
              </a:ext>
            </a:extLst>
          </p:cNvPr>
          <p:cNvPicPr>
            <a:picLocks noChangeAspect="1"/>
          </p:cNvPicPr>
          <p:nvPr/>
        </p:nvPicPr>
        <p:blipFill>
          <a:blip r:embed="rId3"/>
          <a:stretch>
            <a:fillRect/>
          </a:stretch>
        </p:blipFill>
        <p:spPr>
          <a:xfrm>
            <a:off x="1119481" y="367696"/>
            <a:ext cx="10359437" cy="5050225"/>
          </a:xfrm>
          <a:prstGeom prst="rect">
            <a:avLst/>
          </a:prstGeom>
        </p:spPr>
      </p:pic>
      <p:sp>
        <p:nvSpPr>
          <p:cNvPr id="2" name="Slide Number Placeholder 1">
            <a:extLst>
              <a:ext uri="{FF2B5EF4-FFF2-40B4-BE49-F238E27FC236}">
                <a16:creationId xmlns:a16="http://schemas.microsoft.com/office/drawing/2014/main" id="{64FB7D4F-4196-4A98-B80A-978E0B9795EE}"/>
              </a:ext>
            </a:extLst>
          </p:cNvPr>
          <p:cNvSpPr>
            <a:spLocks noGrp="1"/>
          </p:cNvSpPr>
          <p:nvPr>
            <p:ph type="sldNum" sz="quarter" idx="12"/>
          </p:nvPr>
        </p:nvSpPr>
        <p:spPr>
          <a:xfrm>
            <a:off x="9900458" y="6459785"/>
            <a:ext cx="1312025"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CFA0BE6B-A5F8-4C7B-B43B-D251F7C24130}" type="slidenum">
              <a:rPr kumimoji="0" lang="en-US" sz="14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4</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3561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37730C-5C27-4F1E-9829-8BF41491058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A0BE6B-A5F8-4C7B-B43B-D251F7C24130}" type="slidenum">
              <a:rPr kumimoji="0" lang="en-US" sz="14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1769F38B-7228-43E9-AC47-21FAD0365DA3}"/>
              </a:ext>
            </a:extLst>
          </p:cNvPr>
          <p:cNvPicPr>
            <a:picLocks noChangeAspect="1"/>
          </p:cNvPicPr>
          <p:nvPr/>
        </p:nvPicPr>
        <p:blipFill>
          <a:blip r:embed="rId3"/>
          <a:stretch>
            <a:fillRect/>
          </a:stretch>
        </p:blipFill>
        <p:spPr>
          <a:xfrm>
            <a:off x="3529012" y="1042987"/>
            <a:ext cx="5133975" cy="4772025"/>
          </a:xfrm>
          <a:prstGeom prst="rect">
            <a:avLst/>
          </a:prstGeom>
        </p:spPr>
      </p:pic>
    </p:spTree>
    <p:extLst>
      <p:ext uri="{BB962C8B-B14F-4D97-AF65-F5344CB8AC3E}">
        <p14:creationId xmlns:p14="http://schemas.microsoft.com/office/powerpoint/2010/main" val="1463176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7717A-7FEF-40A6-BBE8-74DBD063A384}"/>
              </a:ext>
            </a:extLst>
          </p:cNvPr>
          <p:cNvSpPr>
            <a:spLocks noGrp="1"/>
          </p:cNvSpPr>
          <p:nvPr>
            <p:ph type="title"/>
          </p:nvPr>
        </p:nvSpPr>
        <p:spPr>
          <a:xfrm>
            <a:off x="838200" y="476250"/>
            <a:ext cx="10515600" cy="1325563"/>
          </a:xfrm>
        </p:spPr>
        <p:txBody>
          <a:bodyPr anchor="t"/>
          <a:lstStyle/>
          <a:p>
            <a:r>
              <a:rPr lang="en-US">
                <a:cs typeface="Calibri Light"/>
              </a:rPr>
              <a:t>Hardship is widespread during COVID-19</a:t>
            </a:r>
          </a:p>
        </p:txBody>
      </p:sp>
      <p:graphicFrame>
        <p:nvGraphicFramePr>
          <p:cNvPr id="8" name="Content Placeholder 5">
            <a:extLst>
              <a:ext uri="{FF2B5EF4-FFF2-40B4-BE49-F238E27FC236}">
                <a16:creationId xmlns:a16="http://schemas.microsoft.com/office/drawing/2014/main" id="{7D353476-C3AC-A245-A558-8EAC3AE5B4DD}"/>
              </a:ext>
            </a:extLst>
          </p:cNvPr>
          <p:cNvGraphicFramePr>
            <a:graphicFrameLocks noGrp="1"/>
          </p:cNvGraphicFramePr>
          <p:nvPr>
            <p:ph idx="1"/>
          </p:nvPr>
        </p:nvGraphicFramePr>
        <p:xfrm>
          <a:off x="838200" y="1674095"/>
          <a:ext cx="10515600" cy="4740811"/>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A0F96918-0114-4DC8-9B74-6D62D586A5A5}"/>
              </a:ext>
            </a:extLst>
          </p:cNvPr>
          <p:cNvSpPr txBox="1"/>
          <p:nvPr/>
        </p:nvSpPr>
        <p:spPr>
          <a:xfrm>
            <a:off x="838200" y="6403041"/>
            <a:ext cx="873603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CDDEA">
                    <a:lumMod val="50000"/>
                  </a:srgbClr>
                </a:solidFill>
                <a:effectLst/>
                <a:uLnTx/>
                <a:uFillTx/>
                <a:latin typeface="Calibri" panose="020F0502020204030204"/>
                <a:ea typeface="+mn-ea"/>
                <a:cs typeface="+mn-cs"/>
              </a:rPr>
              <a:t>Source: U.S. Census Bureau Household Pulse Survey Phase 2, Food Table 2b</a:t>
            </a:r>
          </a:p>
        </p:txBody>
      </p:sp>
    </p:spTree>
    <p:extLst>
      <p:ext uri="{BB962C8B-B14F-4D97-AF65-F5344CB8AC3E}">
        <p14:creationId xmlns:p14="http://schemas.microsoft.com/office/powerpoint/2010/main" val="3207068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7717A-7FEF-40A6-BBE8-74DBD063A384}"/>
              </a:ext>
            </a:extLst>
          </p:cNvPr>
          <p:cNvSpPr>
            <a:spLocks noGrp="1"/>
          </p:cNvSpPr>
          <p:nvPr>
            <p:ph type="title"/>
          </p:nvPr>
        </p:nvSpPr>
        <p:spPr>
          <a:xfrm>
            <a:off x="838200" y="482709"/>
            <a:ext cx="10515600" cy="1325563"/>
          </a:xfrm>
        </p:spPr>
        <p:txBody>
          <a:bodyPr anchor="t"/>
          <a:lstStyle/>
          <a:p>
            <a:r>
              <a:rPr lang="en-US"/>
              <a:t>Safety net programs cut poverty in half</a:t>
            </a:r>
            <a:endParaRPr lang="en-US">
              <a:cs typeface="Calibri Light"/>
            </a:endParaRPr>
          </a:p>
        </p:txBody>
      </p:sp>
      <p:sp>
        <p:nvSpPr>
          <p:cNvPr id="3" name="TextBox 2">
            <a:extLst>
              <a:ext uri="{FF2B5EF4-FFF2-40B4-BE49-F238E27FC236}">
                <a16:creationId xmlns:a16="http://schemas.microsoft.com/office/drawing/2014/main" id="{A0F96918-0114-4DC8-9B74-6D62D586A5A5}"/>
              </a:ext>
            </a:extLst>
          </p:cNvPr>
          <p:cNvSpPr txBox="1"/>
          <p:nvPr/>
        </p:nvSpPr>
        <p:spPr>
          <a:xfrm>
            <a:off x="838200" y="6211669"/>
            <a:ext cx="11353800" cy="646331"/>
          </a:xfrm>
          <a:prstGeom prst="rect">
            <a:avLst/>
          </a:prstGeom>
          <a:noFill/>
        </p:spPr>
        <p:txBody>
          <a:bodyPr wrap="square" lIns="91440" tIns="45720" rIns="91440" bIns="45720"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CCDDEA">
                    <a:lumMod val="50000"/>
                  </a:srgbClr>
                </a:solidFill>
                <a:effectLst/>
                <a:uLnTx/>
                <a:uFillTx/>
                <a:latin typeface="Calibri" panose="020F0502020204030204"/>
                <a:ea typeface="+mn-ea"/>
                <a:cs typeface="+mn-cs"/>
              </a:rPr>
              <a:t>Source: Center on Budget and Policy Priorities calculations based on the Supplemental Poverty Measure. Based on 2013-2017 average </a:t>
            </a:r>
          </a:p>
        </p:txBody>
      </p:sp>
      <p:sp>
        <p:nvSpPr>
          <p:cNvPr id="4" name="Content Placeholder 3">
            <a:extLst>
              <a:ext uri="{FF2B5EF4-FFF2-40B4-BE49-F238E27FC236}">
                <a16:creationId xmlns:a16="http://schemas.microsoft.com/office/drawing/2014/main" id="{CA4F8F97-A15F-4536-944D-45812FB043AE}"/>
              </a:ext>
            </a:extLst>
          </p:cNvPr>
          <p:cNvSpPr>
            <a:spLocks noGrp="1"/>
          </p:cNvSpPr>
          <p:nvPr>
            <p:ph idx="1"/>
          </p:nvPr>
        </p:nvSpPr>
        <p:spPr>
          <a:xfrm>
            <a:off x="838200" y="1625880"/>
            <a:ext cx="10515600" cy="461665"/>
          </a:xfrm>
        </p:spPr>
        <p:txBody>
          <a:bodyPr>
            <a:noAutofit/>
          </a:bodyPr>
          <a:lstStyle/>
          <a:p>
            <a:pPr marL="0" indent="0">
              <a:buNone/>
            </a:pPr>
            <a:r>
              <a:rPr lang="en-US" sz="3800">
                <a:solidFill>
                  <a:schemeClr val="bg2">
                    <a:lumMod val="50000"/>
                  </a:schemeClr>
                </a:solidFill>
              </a:rPr>
              <a:t>Each year in North Carolina: 	</a:t>
            </a:r>
          </a:p>
          <a:p>
            <a:pPr marL="0" indent="0">
              <a:buNone/>
            </a:pPr>
            <a:r>
              <a:rPr lang="en-US" sz="3200">
                <a:solidFill>
                  <a:schemeClr val="tx1">
                    <a:lumMod val="50000"/>
                    <a:lumOff val="50000"/>
                  </a:schemeClr>
                </a:solidFill>
              </a:rPr>
              <a:t>	</a:t>
            </a:r>
          </a:p>
          <a:p>
            <a:pPr marL="0" indent="0">
              <a:buNone/>
            </a:pPr>
            <a:endParaRPr lang="en-US" sz="3200">
              <a:solidFill>
                <a:schemeClr val="tx1">
                  <a:lumMod val="50000"/>
                  <a:lumOff val="50000"/>
                </a:schemeClr>
              </a:solidFill>
            </a:endParaRPr>
          </a:p>
        </p:txBody>
      </p:sp>
      <p:sp>
        <p:nvSpPr>
          <p:cNvPr id="6" name="TextBox 5">
            <a:extLst>
              <a:ext uri="{FF2B5EF4-FFF2-40B4-BE49-F238E27FC236}">
                <a16:creationId xmlns:a16="http://schemas.microsoft.com/office/drawing/2014/main" id="{62350E04-79CE-4FA8-8284-ABA045D9CC3D}"/>
              </a:ext>
            </a:extLst>
          </p:cNvPr>
          <p:cNvSpPr txBox="1"/>
          <p:nvPr/>
        </p:nvSpPr>
        <p:spPr>
          <a:xfrm>
            <a:off x="1864657" y="2366820"/>
            <a:ext cx="7458637" cy="584775"/>
          </a:xfrm>
          <a:prstGeom prst="rect">
            <a:avLst/>
          </a:prstGeom>
          <a:solidFill>
            <a:srgbClr val="195D83"/>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solidFill>
                <a:effectLst/>
                <a:uLnTx/>
                <a:uFillTx/>
                <a:latin typeface="Calibri" panose="020F0502020204030204"/>
                <a:ea typeface="+mn-ea"/>
                <a:cs typeface="+mn-cs"/>
              </a:rPr>
              <a:t>1,420,000 people lifted above poverty level</a:t>
            </a:r>
          </a:p>
        </p:txBody>
      </p:sp>
      <p:sp>
        <p:nvSpPr>
          <p:cNvPr id="9" name="TextBox 8">
            <a:extLst>
              <a:ext uri="{FF2B5EF4-FFF2-40B4-BE49-F238E27FC236}">
                <a16:creationId xmlns:a16="http://schemas.microsoft.com/office/drawing/2014/main" id="{1E16224E-CCB9-4E73-A57A-53F80B44A233}"/>
              </a:ext>
            </a:extLst>
          </p:cNvPr>
          <p:cNvSpPr txBox="1"/>
          <p:nvPr/>
        </p:nvSpPr>
        <p:spPr>
          <a:xfrm>
            <a:off x="1864657" y="3063678"/>
            <a:ext cx="4392707" cy="584775"/>
          </a:xfrm>
          <a:prstGeom prst="rect">
            <a:avLst/>
          </a:prstGeom>
          <a:solidFill>
            <a:srgbClr val="195D83"/>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solidFill>
                <a:effectLst/>
                <a:uLnTx/>
                <a:uFillTx/>
                <a:latin typeface="Calibri" panose="020F0502020204030204"/>
                <a:ea typeface="+mn-ea"/>
                <a:cs typeface="+mn-cs"/>
              </a:rPr>
              <a:t>50% reduction in poverty </a:t>
            </a:r>
          </a:p>
        </p:txBody>
      </p:sp>
      <p:sp>
        <p:nvSpPr>
          <p:cNvPr id="11" name="TextBox 10">
            <a:extLst>
              <a:ext uri="{FF2B5EF4-FFF2-40B4-BE49-F238E27FC236}">
                <a16:creationId xmlns:a16="http://schemas.microsoft.com/office/drawing/2014/main" id="{5D3FDB35-2014-4AC8-AF48-A045CD52E543}"/>
              </a:ext>
            </a:extLst>
          </p:cNvPr>
          <p:cNvSpPr txBox="1"/>
          <p:nvPr/>
        </p:nvSpPr>
        <p:spPr>
          <a:xfrm>
            <a:off x="1864656" y="4293651"/>
            <a:ext cx="7458637" cy="584775"/>
          </a:xfrm>
          <a:prstGeom prst="rect">
            <a:avLst/>
          </a:prstGeom>
          <a:solidFill>
            <a:schemeClr val="accent2">
              <a:lumMod val="7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solidFill>
                <a:effectLst/>
                <a:uLnTx/>
                <a:uFillTx/>
                <a:latin typeface="Calibri" panose="020F0502020204030204"/>
                <a:ea typeface="+mn-ea"/>
                <a:cs typeface="+mn-cs"/>
              </a:rPr>
              <a:t>1,457,000 people lifted out of deep poverty</a:t>
            </a:r>
          </a:p>
        </p:txBody>
      </p:sp>
      <p:sp>
        <p:nvSpPr>
          <p:cNvPr id="12" name="TextBox 11">
            <a:extLst>
              <a:ext uri="{FF2B5EF4-FFF2-40B4-BE49-F238E27FC236}">
                <a16:creationId xmlns:a16="http://schemas.microsoft.com/office/drawing/2014/main" id="{EF045EC3-B284-4A28-8EC0-D51991C1E630}"/>
              </a:ext>
            </a:extLst>
          </p:cNvPr>
          <p:cNvSpPr txBox="1"/>
          <p:nvPr/>
        </p:nvSpPr>
        <p:spPr>
          <a:xfrm>
            <a:off x="1864657" y="4975885"/>
            <a:ext cx="5271248" cy="584775"/>
          </a:xfrm>
          <a:prstGeom prst="rect">
            <a:avLst/>
          </a:prstGeom>
          <a:solidFill>
            <a:schemeClr val="accent2">
              <a:lumMod val="7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white"/>
                </a:solidFill>
                <a:effectLst/>
                <a:uLnTx/>
                <a:uFillTx/>
                <a:latin typeface="Calibri" panose="020F0502020204030204"/>
                <a:ea typeface="+mn-ea"/>
                <a:cs typeface="+mn-cs"/>
              </a:rPr>
              <a:t>76% reduction in deep poverty</a:t>
            </a:r>
          </a:p>
        </p:txBody>
      </p:sp>
    </p:spTree>
    <p:extLst>
      <p:ext uri="{BB962C8B-B14F-4D97-AF65-F5344CB8AC3E}">
        <p14:creationId xmlns:p14="http://schemas.microsoft.com/office/powerpoint/2010/main" val="2856635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699373FF-C78A-430B-A246-6048999CE9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735BD38-44B9-4B08-9DFD-2C06BD33CF36}"/>
              </a:ext>
            </a:extLst>
          </p:cNvPr>
          <p:cNvSpPr>
            <a:spLocks noGrp="1"/>
          </p:cNvSpPr>
          <p:nvPr>
            <p:ph type="title"/>
          </p:nvPr>
        </p:nvSpPr>
        <p:spPr>
          <a:xfrm>
            <a:off x="4703577" y="634946"/>
            <a:ext cx="6846166" cy="1450757"/>
          </a:xfrm>
        </p:spPr>
        <p:txBody>
          <a:bodyPr>
            <a:normAutofit/>
          </a:bodyPr>
          <a:lstStyle/>
          <a:p>
            <a:r>
              <a:rPr lang="en-US" sz="3400"/>
              <a:t>A bridge from poverty to financial stability</a:t>
            </a:r>
            <a:br>
              <a:rPr lang="en-US" sz="3400"/>
            </a:br>
            <a:endParaRPr lang="en-US" sz="3400"/>
          </a:p>
        </p:txBody>
      </p:sp>
      <p:pic>
        <p:nvPicPr>
          <p:cNvPr id="5" name="Graphic 4" descr="Heart with pulse">
            <a:extLst>
              <a:ext uri="{FF2B5EF4-FFF2-40B4-BE49-F238E27FC236}">
                <a16:creationId xmlns:a16="http://schemas.microsoft.com/office/drawing/2014/main" id="{E57E2D83-1462-44EA-9F9F-C9376EA86D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59825" y="620721"/>
            <a:ext cx="1583926" cy="1583926"/>
          </a:xfrm>
          <a:prstGeom prst="rect">
            <a:avLst/>
          </a:prstGeom>
        </p:spPr>
      </p:pic>
      <p:cxnSp>
        <p:nvCxnSpPr>
          <p:cNvPr id="34" name="Straight Connector 33">
            <a:extLst>
              <a:ext uri="{FF2B5EF4-FFF2-40B4-BE49-F238E27FC236}">
                <a16:creationId xmlns:a16="http://schemas.microsoft.com/office/drawing/2014/main" id="{03EBB925-FEC3-4CD5-9271-3D75EBB5326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09772" y="2086188"/>
            <a:ext cx="5852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6" name="Graphic 5" descr="Home">
            <a:extLst>
              <a:ext uri="{FF2B5EF4-FFF2-40B4-BE49-F238E27FC236}">
                <a16:creationId xmlns:a16="http://schemas.microsoft.com/office/drawing/2014/main" id="{F2D2827D-1150-44AE-A046-E464F4F0407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44443" y="2349517"/>
            <a:ext cx="1599923" cy="1599923"/>
          </a:xfrm>
          <a:prstGeom prst="rect">
            <a:avLst/>
          </a:prstGeom>
        </p:spPr>
      </p:pic>
      <p:pic>
        <p:nvPicPr>
          <p:cNvPr id="8" name="Graphic 7" descr="Fruit bowl">
            <a:extLst>
              <a:ext uri="{FF2B5EF4-FFF2-40B4-BE49-F238E27FC236}">
                <a16:creationId xmlns:a16="http://schemas.microsoft.com/office/drawing/2014/main" id="{D73CEAF5-5B0E-4D60-B167-22CFB916825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52441" y="4110309"/>
            <a:ext cx="1583928" cy="1583928"/>
          </a:xfrm>
          <a:prstGeom prst="rect">
            <a:avLst/>
          </a:prstGeom>
        </p:spPr>
      </p:pic>
      <p:sp>
        <p:nvSpPr>
          <p:cNvPr id="3" name="Content Placeholder 2">
            <a:extLst>
              <a:ext uri="{FF2B5EF4-FFF2-40B4-BE49-F238E27FC236}">
                <a16:creationId xmlns:a16="http://schemas.microsoft.com/office/drawing/2014/main" id="{078C0B75-1D01-46BF-AB04-DFC7E700A53A}"/>
              </a:ext>
            </a:extLst>
          </p:cNvPr>
          <p:cNvSpPr>
            <a:spLocks noGrp="1"/>
          </p:cNvSpPr>
          <p:nvPr>
            <p:ph idx="1"/>
          </p:nvPr>
        </p:nvSpPr>
        <p:spPr>
          <a:xfrm>
            <a:off x="4701747" y="2198914"/>
            <a:ext cx="6847996" cy="3670180"/>
          </a:xfrm>
        </p:spPr>
        <p:txBody>
          <a:bodyPr vert="horz" lIns="91440" tIns="45720" rIns="91440" bIns="45720" rtlCol="0">
            <a:normAutofit/>
          </a:bodyPr>
          <a:lstStyle/>
          <a:p>
            <a:pPr marL="0" indent="0">
              <a:spcAft>
                <a:spcPts val="1200"/>
              </a:spcAft>
              <a:buNone/>
            </a:pPr>
            <a:r>
              <a:rPr lang="en-US" sz="1900" b="1" dirty="0"/>
              <a:t>TANF-i</a:t>
            </a:r>
            <a:r>
              <a:rPr lang="en-US" sz="1900" dirty="0"/>
              <a:t>ncrease benefit; </a:t>
            </a:r>
            <a:r>
              <a:rPr lang="en-US" sz="1900" b="1" dirty="0"/>
              <a:t>revamp subsidized employment</a:t>
            </a:r>
          </a:p>
          <a:p>
            <a:pPr marL="0" indent="0">
              <a:spcAft>
                <a:spcPts val="1200"/>
              </a:spcAft>
              <a:buNone/>
            </a:pPr>
            <a:r>
              <a:rPr lang="en-US" sz="1900" dirty="0"/>
              <a:t>Increase access to UI and extend and increase the benefit </a:t>
            </a:r>
            <a:endParaRPr lang="en-US" sz="1900" dirty="0">
              <a:cs typeface="Calibri"/>
            </a:endParaRPr>
          </a:p>
          <a:p>
            <a:pPr marL="0" indent="0">
              <a:spcAft>
                <a:spcPts val="1200"/>
              </a:spcAft>
              <a:buNone/>
            </a:pPr>
            <a:r>
              <a:rPr lang="en-US" sz="1900" dirty="0"/>
              <a:t>Increase SNAP by 15 percent and extend the benefit for those who cannot find a job</a:t>
            </a:r>
            <a:endParaRPr lang="en-US" sz="1900" dirty="0">
              <a:cs typeface="Calibri"/>
            </a:endParaRPr>
          </a:p>
          <a:p>
            <a:pPr marL="0" indent="0">
              <a:spcAft>
                <a:spcPts val="1200"/>
              </a:spcAft>
              <a:buNone/>
            </a:pPr>
            <a:r>
              <a:rPr lang="en-US" sz="1900" dirty="0"/>
              <a:t>Expand Medicaid</a:t>
            </a:r>
            <a:endParaRPr lang="en-US" sz="1900" dirty="0">
              <a:cs typeface="Calibri"/>
            </a:endParaRPr>
          </a:p>
          <a:p>
            <a:pPr marL="0" indent="0">
              <a:spcAft>
                <a:spcPts val="1200"/>
              </a:spcAft>
              <a:buNone/>
            </a:pPr>
            <a:r>
              <a:rPr lang="en-US" sz="1900" b="1" dirty="0"/>
              <a:t>Bring back the EITC </a:t>
            </a:r>
            <a:endParaRPr lang="en-US" sz="1900" b="1" dirty="0">
              <a:cs typeface="Calibri"/>
            </a:endParaRPr>
          </a:p>
          <a:p>
            <a:pPr marL="0" indent="0">
              <a:spcAft>
                <a:spcPts val="1200"/>
              </a:spcAft>
              <a:buNone/>
            </a:pPr>
            <a:r>
              <a:rPr lang="en-US" sz="1900" dirty="0"/>
              <a:t>Adequately fund the </a:t>
            </a:r>
            <a:r>
              <a:rPr lang="en-US" sz="1900" b="1" dirty="0"/>
              <a:t>childcare subsidy program</a:t>
            </a:r>
            <a:endParaRPr lang="en-US" sz="1900" b="1" dirty="0">
              <a:cs typeface="Calibri"/>
            </a:endParaRPr>
          </a:p>
          <a:p>
            <a:endParaRPr lang="en-US" sz="1900" dirty="0"/>
          </a:p>
        </p:txBody>
      </p:sp>
      <p:sp>
        <p:nvSpPr>
          <p:cNvPr id="29" name="Rectangle 35">
            <a:extLst>
              <a:ext uri="{FF2B5EF4-FFF2-40B4-BE49-F238E27FC236}">
                <a16:creationId xmlns:a16="http://schemas.microsoft.com/office/drawing/2014/main" id="{109B2863-A1A5-4050-8DE8-9BC0AD47F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37">
            <a:extLst>
              <a:ext uri="{FF2B5EF4-FFF2-40B4-BE49-F238E27FC236}">
                <a16:creationId xmlns:a16="http://schemas.microsoft.com/office/drawing/2014/main" id="{F1F76955-21E0-4116-A6AA-19DB89B503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45605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1E9DF-6C02-44A5-8F66-47D300D19A4E}"/>
              </a:ext>
            </a:extLst>
          </p:cNvPr>
          <p:cNvSpPr>
            <a:spLocks noGrp="1"/>
          </p:cNvSpPr>
          <p:nvPr>
            <p:ph type="title"/>
          </p:nvPr>
        </p:nvSpPr>
        <p:spPr>
          <a:xfrm>
            <a:off x="1097279" y="286603"/>
            <a:ext cx="10928143" cy="1450757"/>
          </a:xfrm>
        </p:spPr>
        <p:txBody>
          <a:bodyPr>
            <a:normAutofit/>
          </a:bodyPr>
          <a:lstStyle/>
          <a:p>
            <a:pPr algn="ctr"/>
            <a:r>
              <a:rPr lang="en-US" dirty="0"/>
              <a:t>Increasing resiliency to boost our recovery</a:t>
            </a:r>
          </a:p>
        </p:txBody>
      </p:sp>
      <p:sp>
        <p:nvSpPr>
          <p:cNvPr id="10" name="Content Placeholder 9">
            <a:extLst>
              <a:ext uri="{FF2B5EF4-FFF2-40B4-BE49-F238E27FC236}">
                <a16:creationId xmlns:a16="http://schemas.microsoft.com/office/drawing/2014/main" id="{4897964A-BE35-4DBA-B25C-B164E4F6F1BB}"/>
              </a:ext>
            </a:extLst>
          </p:cNvPr>
          <p:cNvSpPr>
            <a:spLocks noGrp="1"/>
          </p:cNvSpPr>
          <p:nvPr>
            <p:ph idx="1"/>
          </p:nvPr>
        </p:nvSpPr>
        <p:spPr>
          <a:xfrm>
            <a:off x="1097279" y="1845734"/>
            <a:ext cx="6454987" cy="4023360"/>
          </a:xfrm>
        </p:spPr>
        <p:txBody>
          <a:bodyPr>
            <a:normAutofit/>
          </a:bodyPr>
          <a:lstStyle/>
          <a:p>
            <a:pPr>
              <a:buFont typeface="Arial" panose="020B0604020202020204" pitchFamily="34" charset="0"/>
              <a:buChar char="•"/>
            </a:pPr>
            <a:r>
              <a:rPr lang="en-US" sz="2800" dirty="0"/>
              <a:t>Profile of a typical client pre-COVID?</a:t>
            </a:r>
          </a:p>
          <a:p>
            <a:pPr lvl="1">
              <a:buFont typeface="Arial" panose="020B0604020202020204" pitchFamily="34" charset="0"/>
              <a:buChar char="•"/>
            </a:pPr>
            <a:r>
              <a:rPr lang="en-US" sz="2800" dirty="0"/>
              <a:t>How has that changed?</a:t>
            </a:r>
          </a:p>
          <a:p>
            <a:pPr>
              <a:buFont typeface="Arial" panose="020B0604020202020204" pitchFamily="34" charset="0"/>
              <a:buChar char="•"/>
            </a:pPr>
            <a:r>
              <a:rPr lang="en-US" sz="3000" dirty="0"/>
              <a:t>What COVID procedure changes most benefitted clients?</a:t>
            </a:r>
          </a:p>
          <a:p>
            <a:pPr>
              <a:buFont typeface="Arial" panose="020B0604020202020204" pitchFamily="34" charset="0"/>
              <a:buChar char="•"/>
            </a:pPr>
            <a:r>
              <a:rPr lang="en-US" sz="3000" dirty="0"/>
              <a:t>What policies do you suggest to create a bridge from poverty to financial stability?</a:t>
            </a:r>
          </a:p>
          <a:p>
            <a:pPr>
              <a:buFont typeface="Arial" panose="020B0604020202020204" pitchFamily="34" charset="0"/>
              <a:buChar char="•"/>
            </a:pPr>
            <a:endParaRPr lang="en-US" dirty="0"/>
          </a:p>
        </p:txBody>
      </p:sp>
      <p:pic>
        <p:nvPicPr>
          <p:cNvPr id="6" name="Content Placeholder 5" descr="Bridge scene">
            <a:extLst>
              <a:ext uri="{FF2B5EF4-FFF2-40B4-BE49-F238E27FC236}">
                <a16:creationId xmlns:a16="http://schemas.microsoft.com/office/drawing/2014/main" id="{5C30FDC3-A787-4F4A-828C-1FB97F6A14B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20570" y="2084269"/>
            <a:ext cx="3135109" cy="3135109"/>
          </a:xfrm>
          <a:prstGeom prst="rect">
            <a:avLst/>
          </a:prstGeom>
        </p:spPr>
      </p:pic>
      <p:sp>
        <p:nvSpPr>
          <p:cNvPr id="4" name="Slide Number Placeholder 3">
            <a:extLst>
              <a:ext uri="{FF2B5EF4-FFF2-40B4-BE49-F238E27FC236}">
                <a16:creationId xmlns:a16="http://schemas.microsoft.com/office/drawing/2014/main" id="{2E6BF419-03DD-46F3-8BD0-551D909BDC5C}"/>
              </a:ext>
            </a:extLst>
          </p:cNvPr>
          <p:cNvSpPr>
            <a:spLocks noGrp="1"/>
          </p:cNvSpPr>
          <p:nvPr>
            <p:ph type="sldNum" sz="quarter" idx="12"/>
          </p:nvPr>
        </p:nvSpPr>
        <p:spPr>
          <a:xfrm>
            <a:off x="9900458" y="6459785"/>
            <a:ext cx="1312025"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CFA0BE6B-A5F8-4C7B-B43B-D251F7C24130}" type="slidenum">
              <a:rPr kumimoji="0" lang="en-US" sz="14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9</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796054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839</Words>
  <Application>Microsoft Office PowerPoint</Application>
  <PresentationFormat>Widescreen</PresentationFormat>
  <Paragraphs>70</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Calibri</vt:lpstr>
      <vt:lpstr>Calibri Light</vt:lpstr>
      <vt:lpstr>Retrospect</vt:lpstr>
      <vt:lpstr>North Carolina: Poverty &amp; The Safety Net</vt:lpstr>
      <vt:lpstr>Almost 1 in 3 North Carolinians lived below 200% of the poverty line in 2019</vt:lpstr>
      <vt:lpstr>PowerPoint Presentation</vt:lpstr>
      <vt:lpstr>PowerPoint Presentation</vt:lpstr>
      <vt:lpstr>PowerPoint Presentation</vt:lpstr>
      <vt:lpstr>Hardship is widespread during COVID-19</vt:lpstr>
      <vt:lpstr>Safety net programs cut poverty in half</vt:lpstr>
      <vt:lpstr>A bridge from poverty to financial stability </vt:lpstr>
      <vt:lpstr>Increasing resiliency to boost our recovery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Carolina: Poverty &amp; The Safety Net</dc:title>
  <dc:creator>Heba Atwa</dc:creator>
  <cp:lastModifiedBy>Heba Atwa</cp:lastModifiedBy>
  <cp:revision>1</cp:revision>
  <dcterms:created xsi:type="dcterms:W3CDTF">2021-06-09T00:39:45Z</dcterms:created>
  <dcterms:modified xsi:type="dcterms:W3CDTF">2021-06-09T00:45:37Z</dcterms:modified>
</cp:coreProperties>
</file>