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FF2EC_3B4A86AC.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0" r:id="rId5"/>
  </p:sldMasterIdLst>
  <p:notesMasterIdLst>
    <p:notesMasterId r:id="rId22"/>
  </p:notesMasterIdLst>
  <p:sldIdLst>
    <p:sldId id="8370" r:id="rId6"/>
    <p:sldId id="523" r:id="rId7"/>
    <p:sldId id="2147480296" r:id="rId8"/>
    <p:sldId id="2147480305" r:id="rId9"/>
    <p:sldId id="2147480297" r:id="rId10"/>
    <p:sldId id="2147480299" r:id="rId11"/>
    <p:sldId id="2147480300" r:id="rId12"/>
    <p:sldId id="2147480312" r:id="rId13"/>
    <p:sldId id="2147480313" r:id="rId14"/>
    <p:sldId id="2147480302" r:id="rId15"/>
    <p:sldId id="2147480306" r:id="rId16"/>
    <p:sldId id="2147480308" r:id="rId17"/>
    <p:sldId id="2147480307" r:id="rId18"/>
    <p:sldId id="2147480314" r:id="rId19"/>
    <p:sldId id="2147480301" r:id="rId20"/>
    <p:sldId id="83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40D72B-C437-0A1E-2613-813943A96F08}" name="Phillips, Ryan P" initials="RP" userId="S::Ryan.Phillips@dhhs.nc.gov::c97883d3-d5bb-4b83-8b0c-6699961134ce" providerId="AD"/>
  <p188:author id="{1F8B0031-A185-C138-D660-B95BB2308298}" name="Jones, Jim" initials="JJ" userId="S::Jim.Jones@dhhs.nc.gov::caa01b78-bb3f-4558-94c1-0e5d910d45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16"/>
    <p:restoredTop sz="87997" autoAdjust="0"/>
  </p:normalViewPr>
  <p:slideViewPr>
    <p:cSldViewPr snapToGrid="0">
      <p:cViewPr varScale="1">
        <p:scale>
          <a:sx n="61" d="100"/>
          <a:sy n="61" d="100"/>
        </p:scale>
        <p:origin x="62" y="5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7FFFF2EC_3B4A86AC.xml><?xml version="1.0" encoding="utf-8"?>
<p188:cmLst xmlns:a="http://schemas.openxmlformats.org/drawingml/2006/main" xmlns:r="http://schemas.openxmlformats.org/officeDocument/2006/relationships" xmlns:p188="http://schemas.microsoft.com/office/powerpoint/2018/8/main">
  <p188:cm id="{CAD24632-2567-4655-946A-213C5F7312BB}" authorId="{1F8B0031-A185-C138-D660-B95BB2308298}" created="2024-12-10T19:43:54.662">
    <pc:sldMkLst xmlns:pc="http://schemas.microsoft.com/office/powerpoint/2013/main/command">
      <pc:docMk/>
      <pc:sldMk cId="994739884" sldId="2147480300"/>
    </pc:sldMkLst>
    <p188:txBody>
      <a:bodyPr/>
      <a:lstStyle/>
      <a:p>
        <a:r>
          <a:rPr lang="en-US"/>
          <a:t>Straighten map. </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116D9-D2B1-4E7A-BC33-C27260E0206F}"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EC595AAB-0B95-48AF-B9CC-89967A78A1BA}">
      <dgm:prSet/>
      <dgm:spPr/>
      <dgm:t>
        <a:bodyPr/>
        <a:lstStyle/>
        <a:p>
          <a:pPr>
            <a:defRPr b="1"/>
          </a:pPr>
          <a:r>
            <a:rPr lang="en-US" dirty="0"/>
            <a:t>1985</a:t>
          </a:r>
        </a:p>
      </dgm:t>
    </dgm:pt>
    <dgm:pt modelId="{CDACFF1C-5ECB-4B6D-8607-B6B7E2EBD8F8}" type="parTrans" cxnId="{0A1F428D-CB6F-47B0-BF81-723D85EB54D4}">
      <dgm:prSet/>
      <dgm:spPr/>
      <dgm:t>
        <a:bodyPr/>
        <a:lstStyle/>
        <a:p>
          <a:endParaRPr lang="en-US"/>
        </a:p>
      </dgm:t>
    </dgm:pt>
    <dgm:pt modelId="{E3C1CD6E-F96F-4316-B65A-2566CB28E04F}" type="sibTrans" cxnId="{0A1F428D-CB6F-47B0-BF81-723D85EB54D4}">
      <dgm:prSet/>
      <dgm:spPr/>
      <dgm:t>
        <a:bodyPr/>
        <a:lstStyle/>
        <a:p>
          <a:endParaRPr lang="en-US"/>
        </a:p>
      </dgm:t>
    </dgm:pt>
    <dgm:pt modelId="{0EC815AE-CA60-46EA-B227-27A71644D9FF}">
      <dgm:prSet custT="1"/>
      <dgm:spPr/>
      <dgm:t>
        <a:bodyPr/>
        <a:lstStyle/>
        <a:p>
          <a:r>
            <a:rPr lang="en-US" sz="1200" dirty="0"/>
            <a:t>Congress established SNAP E&amp;T to assist SNAP recipients in gaining skills, training, work, or experience that would increase their ability to obtain regular employment</a:t>
          </a:r>
        </a:p>
      </dgm:t>
    </dgm:pt>
    <dgm:pt modelId="{10439CA9-C36F-4ABE-A690-AE94B5B9F7B4}" type="parTrans" cxnId="{02800B4E-2371-4549-8678-6FC1D191FCE9}">
      <dgm:prSet/>
      <dgm:spPr/>
      <dgm:t>
        <a:bodyPr/>
        <a:lstStyle/>
        <a:p>
          <a:endParaRPr lang="en-US"/>
        </a:p>
      </dgm:t>
    </dgm:pt>
    <dgm:pt modelId="{E8DA4D0A-E5F8-4BED-A3CF-A4E95BA9572D}" type="sibTrans" cxnId="{02800B4E-2371-4549-8678-6FC1D191FCE9}">
      <dgm:prSet/>
      <dgm:spPr/>
      <dgm:t>
        <a:bodyPr/>
        <a:lstStyle/>
        <a:p>
          <a:endParaRPr lang="en-US"/>
        </a:p>
      </dgm:t>
    </dgm:pt>
    <dgm:pt modelId="{7E79D9A5-DE6B-4A98-9573-2EF8E36B29FF}">
      <dgm:prSet/>
      <dgm:spPr/>
      <dgm:t>
        <a:bodyPr/>
        <a:lstStyle/>
        <a:p>
          <a:pPr>
            <a:defRPr b="1"/>
          </a:pPr>
          <a:r>
            <a:rPr lang="en-US" dirty="0"/>
            <a:t>1996</a:t>
          </a:r>
        </a:p>
      </dgm:t>
    </dgm:pt>
    <dgm:pt modelId="{543645DC-BCD3-482E-8673-197862C97902}" type="parTrans" cxnId="{3C5E68E9-10A1-4696-A87D-CB3B074BC7A6}">
      <dgm:prSet/>
      <dgm:spPr/>
      <dgm:t>
        <a:bodyPr/>
        <a:lstStyle/>
        <a:p>
          <a:endParaRPr lang="en-US"/>
        </a:p>
      </dgm:t>
    </dgm:pt>
    <dgm:pt modelId="{12BC346B-2A9E-4385-890D-A3568D1DDC10}" type="sibTrans" cxnId="{3C5E68E9-10A1-4696-A87D-CB3B074BC7A6}">
      <dgm:prSet/>
      <dgm:spPr/>
      <dgm:t>
        <a:bodyPr/>
        <a:lstStyle/>
        <a:p>
          <a:endParaRPr lang="en-US"/>
        </a:p>
      </dgm:t>
    </dgm:pt>
    <dgm:pt modelId="{6E430429-7437-4AF6-9313-943037253ACA}">
      <dgm:prSet custT="1"/>
      <dgm:spPr/>
      <dgm:t>
        <a:bodyPr/>
        <a:lstStyle/>
        <a:p>
          <a:r>
            <a:rPr lang="en-US" sz="1400" dirty="0"/>
            <a:t>North </a:t>
          </a:r>
          <a:r>
            <a:rPr lang="en-US" sz="1500" dirty="0"/>
            <a:t>Carolina</a:t>
          </a:r>
          <a:r>
            <a:rPr lang="en-US" sz="1400" dirty="0"/>
            <a:t> FNS E&amp;T began operations</a:t>
          </a:r>
        </a:p>
      </dgm:t>
    </dgm:pt>
    <dgm:pt modelId="{0B554E93-0E03-458B-B211-50BD390D5D21}" type="parTrans" cxnId="{DB9D0E9A-8BD2-4811-B377-AC6742EB4CD2}">
      <dgm:prSet/>
      <dgm:spPr/>
      <dgm:t>
        <a:bodyPr/>
        <a:lstStyle/>
        <a:p>
          <a:endParaRPr lang="en-US"/>
        </a:p>
      </dgm:t>
    </dgm:pt>
    <dgm:pt modelId="{9D58BEE6-744B-41E9-87BF-400A66151FDB}" type="sibTrans" cxnId="{DB9D0E9A-8BD2-4811-B377-AC6742EB4CD2}">
      <dgm:prSet/>
      <dgm:spPr/>
      <dgm:t>
        <a:bodyPr/>
        <a:lstStyle/>
        <a:p>
          <a:endParaRPr lang="en-US"/>
        </a:p>
      </dgm:t>
    </dgm:pt>
    <dgm:pt modelId="{DCBCED13-96CA-4ED1-A879-8F9B818CD8DD}">
      <dgm:prSet/>
      <dgm:spPr/>
      <dgm:t>
        <a:bodyPr/>
        <a:lstStyle/>
        <a:p>
          <a:pPr>
            <a:defRPr b="1"/>
          </a:pPr>
          <a:r>
            <a:rPr lang="en-US" dirty="0"/>
            <a:t>2009</a:t>
          </a:r>
        </a:p>
      </dgm:t>
    </dgm:pt>
    <dgm:pt modelId="{3FB44205-DBBE-4368-ACA9-5DE55AB18581}" type="parTrans" cxnId="{6FEA5B9E-BCB7-4BA2-A96B-BFD8160D0AA9}">
      <dgm:prSet/>
      <dgm:spPr/>
      <dgm:t>
        <a:bodyPr/>
        <a:lstStyle/>
        <a:p>
          <a:endParaRPr lang="en-US"/>
        </a:p>
      </dgm:t>
    </dgm:pt>
    <dgm:pt modelId="{C78A088B-8F26-4DAA-A542-0111602C4278}" type="sibTrans" cxnId="{6FEA5B9E-BCB7-4BA2-A96B-BFD8160D0AA9}">
      <dgm:prSet/>
      <dgm:spPr/>
      <dgm:t>
        <a:bodyPr/>
        <a:lstStyle/>
        <a:p>
          <a:endParaRPr lang="en-US"/>
        </a:p>
      </dgm:t>
    </dgm:pt>
    <dgm:pt modelId="{663B5583-D5B9-4943-B177-D4F03DFC58F7}">
      <dgm:prSet custT="1"/>
      <dgm:spPr/>
      <dgm:t>
        <a:bodyPr/>
        <a:lstStyle/>
        <a:p>
          <a:r>
            <a:rPr lang="en-US" sz="1400" dirty="0"/>
            <a:t>North </a:t>
          </a:r>
          <a:r>
            <a:rPr lang="en-US" sz="1500" dirty="0"/>
            <a:t>Carolina</a:t>
          </a:r>
          <a:r>
            <a:rPr lang="en-US" sz="1400" dirty="0"/>
            <a:t> ended mandatory E&amp;T</a:t>
          </a:r>
        </a:p>
      </dgm:t>
    </dgm:pt>
    <dgm:pt modelId="{E94C04B4-10F6-4690-9E47-4B2F477E9BE6}" type="parTrans" cxnId="{949D0F57-8007-4DE4-BB79-ED60773556CA}">
      <dgm:prSet/>
      <dgm:spPr/>
      <dgm:t>
        <a:bodyPr/>
        <a:lstStyle/>
        <a:p>
          <a:endParaRPr lang="en-US"/>
        </a:p>
      </dgm:t>
    </dgm:pt>
    <dgm:pt modelId="{E9196BE1-9CA6-490C-B49E-B5D930475F9C}" type="sibTrans" cxnId="{949D0F57-8007-4DE4-BB79-ED60773556CA}">
      <dgm:prSet/>
      <dgm:spPr/>
      <dgm:t>
        <a:bodyPr/>
        <a:lstStyle/>
        <a:p>
          <a:endParaRPr lang="en-US"/>
        </a:p>
      </dgm:t>
    </dgm:pt>
    <dgm:pt modelId="{FFF2A590-37D8-4604-A1C9-5C011CEAF104}">
      <dgm:prSet/>
      <dgm:spPr/>
      <dgm:t>
        <a:bodyPr/>
        <a:lstStyle/>
        <a:p>
          <a:pPr>
            <a:defRPr b="1"/>
          </a:pPr>
          <a:r>
            <a:rPr lang="en-US" dirty="0"/>
            <a:t>2017</a:t>
          </a:r>
        </a:p>
      </dgm:t>
    </dgm:pt>
    <dgm:pt modelId="{4210DA57-4F92-4161-99AE-474BD61A103C}" type="parTrans" cxnId="{14F7DB14-6994-404D-9F9D-E144EC835AF5}">
      <dgm:prSet/>
      <dgm:spPr/>
      <dgm:t>
        <a:bodyPr/>
        <a:lstStyle/>
        <a:p>
          <a:endParaRPr lang="en-US"/>
        </a:p>
      </dgm:t>
    </dgm:pt>
    <dgm:pt modelId="{6555BE86-5A30-4066-BA00-8F9737676204}" type="sibTrans" cxnId="{14F7DB14-6994-404D-9F9D-E144EC835AF5}">
      <dgm:prSet/>
      <dgm:spPr/>
      <dgm:t>
        <a:bodyPr/>
        <a:lstStyle/>
        <a:p>
          <a:endParaRPr lang="en-US"/>
        </a:p>
      </dgm:t>
    </dgm:pt>
    <dgm:pt modelId="{76AD4342-6AE4-4036-875D-458C42E90201}">
      <dgm:prSet/>
      <dgm:spPr/>
      <dgm:t>
        <a:bodyPr/>
        <a:lstStyle/>
        <a:p>
          <a:r>
            <a:rPr lang="en-US" dirty="0"/>
            <a:t>Program consisted of 6 providers</a:t>
          </a:r>
        </a:p>
      </dgm:t>
    </dgm:pt>
    <dgm:pt modelId="{89FDD53D-072D-4C96-A637-2973612BEAF6}" type="parTrans" cxnId="{C8B519F8-4A0B-4B68-A7E8-D8D81B547AC1}">
      <dgm:prSet/>
      <dgm:spPr/>
      <dgm:t>
        <a:bodyPr/>
        <a:lstStyle/>
        <a:p>
          <a:endParaRPr lang="en-US"/>
        </a:p>
      </dgm:t>
    </dgm:pt>
    <dgm:pt modelId="{F179BB0F-880E-4706-A5DF-5C83CCDD414D}" type="sibTrans" cxnId="{C8B519F8-4A0B-4B68-A7E8-D8D81B547AC1}">
      <dgm:prSet/>
      <dgm:spPr/>
      <dgm:t>
        <a:bodyPr/>
        <a:lstStyle/>
        <a:p>
          <a:endParaRPr lang="en-US"/>
        </a:p>
      </dgm:t>
    </dgm:pt>
    <dgm:pt modelId="{CEB65D75-7FF4-473B-86C6-9A35E939941E}">
      <dgm:prSet/>
      <dgm:spPr/>
      <dgm:t>
        <a:bodyPr/>
        <a:lstStyle/>
        <a:p>
          <a:pPr>
            <a:defRPr b="1"/>
          </a:pPr>
          <a:r>
            <a:rPr lang="en-US"/>
            <a:t>2023</a:t>
          </a:r>
        </a:p>
      </dgm:t>
    </dgm:pt>
    <dgm:pt modelId="{7DBBC884-10CB-43BF-8142-068F4F143C2A}" type="parTrans" cxnId="{CE50E251-C692-4527-899E-AB59C2607ADA}">
      <dgm:prSet/>
      <dgm:spPr/>
      <dgm:t>
        <a:bodyPr/>
        <a:lstStyle/>
        <a:p>
          <a:endParaRPr lang="en-US"/>
        </a:p>
      </dgm:t>
    </dgm:pt>
    <dgm:pt modelId="{90794443-FCB0-404A-93A6-70620795331E}" type="sibTrans" cxnId="{CE50E251-C692-4527-899E-AB59C2607ADA}">
      <dgm:prSet/>
      <dgm:spPr/>
      <dgm:t>
        <a:bodyPr/>
        <a:lstStyle/>
        <a:p>
          <a:endParaRPr lang="en-US"/>
        </a:p>
      </dgm:t>
    </dgm:pt>
    <dgm:pt modelId="{5C895FA6-589E-4EB4-93F8-2220A9EA5A09}">
      <dgm:prSet/>
      <dgm:spPr/>
      <dgm:t>
        <a:bodyPr/>
        <a:lstStyle/>
        <a:p>
          <a:r>
            <a:rPr lang="en-US" dirty="0"/>
            <a:t>Program footprint of 15 providers across 15 counties</a:t>
          </a:r>
        </a:p>
      </dgm:t>
    </dgm:pt>
    <dgm:pt modelId="{34D47453-6513-4688-A0BB-0BEA6384209E}" type="parTrans" cxnId="{040C5B85-8AC0-4C57-A477-66455161738B}">
      <dgm:prSet/>
      <dgm:spPr/>
      <dgm:t>
        <a:bodyPr/>
        <a:lstStyle/>
        <a:p>
          <a:endParaRPr lang="en-US"/>
        </a:p>
      </dgm:t>
    </dgm:pt>
    <dgm:pt modelId="{56905C60-B34E-4815-960A-D6BCAA09C171}" type="sibTrans" cxnId="{040C5B85-8AC0-4C57-A477-66455161738B}">
      <dgm:prSet/>
      <dgm:spPr/>
      <dgm:t>
        <a:bodyPr/>
        <a:lstStyle/>
        <a:p>
          <a:endParaRPr lang="en-US"/>
        </a:p>
      </dgm:t>
    </dgm:pt>
    <dgm:pt modelId="{2B4CA612-3B22-4F5F-9840-BA22C2B70748}">
      <dgm:prSet/>
      <dgm:spPr/>
      <dgm:t>
        <a:bodyPr/>
        <a:lstStyle/>
        <a:p>
          <a:pPr>
            <a:defRPr b="1"/>
          </a:pPr>
          <a:r>
            <a:rPr lang="en-US"/>
            <a:t>2024</a:t>
          </a:r>
        </a:p>
      </dgm:t>
    </dgm:pt>
    <dgm:pt modelId="{34CA522A-8F50-4A23-BADC-C9696EA735C3}" type="parTrans" cxnId="{2A014AEA-99AB-4655-AFDB-03DE3A1BB2B9}">
      <dgm:prSet/>
      <dgm:spPr/>
      <dgm:t>
        <a:bodyPr/>
        <a:lstStyle/>
        <a:p>
          <a:endParaRPr lang="en-US"/>
        </a:p>
      </dgm:t>
    </dgm:pt>
    <dgm:pt modelId="{39DD2DE1-1945-4634-8D59-69C8B3B48E84}" type="sibTrans" cxnId="{2A014AEA-99AB-4655-AFDB-03DE3A1BB2B9}">
      <dgm:prSet/>
      <dgm:spPr/>
      <dgm:t>
        <a:bodyPr/>
        <a:lstStyle/>
        <a:p>
          <a:endParaRPr lang="en-US"/>
        </a:p>
      </dgm:t>
    </dgm:pt>
    <dgm:pt modelId="{83F8AF09-CB9F-4027-8D5A-AC3CEDB319AF}">
      <dgm:prSet/>
      <dgm:spPr/>
      <dgm:t>
        <a:bodyPr/>
        <a:lstStyle/>
        <a:p>
          <a:r>
            <a:rPr lang="en-US" dirty="0"/>
            <a:t>Expansion of program coverage to 29 counties; addition of virtual providers</a:t>
          </a:r>
        </a:p>
      </dgm:t>
    </dgm:pt>
    <dgm:pt modelId="{2754BA93-1D64-484B-88BD-926E496BFDF7}" type="parTrans" cxnId="{1A09D08C-DA65-4F9D-B7A3-8CD60B050AB2}">
      <dgm:prSet/>
      <dgm:spPr/>
      <dgm:t>
        <a:bodyPr/>
        <a:lstStyle/>
        <a:p>
          <a:endParaRPr lang="en-US"/>
        </a:p>
      </dgm:t>
    </dgm:pt>
    <dgm:pt modelId="{24278BDA-ED28-4B10-BBCF-1A9BD962DCC6}" type="sibTrans" cxnId="{1A09D08C-DA65-4F9D-B7A3-8CD60B050AB2}">
      <dgm:prSet/>
      <dgm:spPr/>
      <dgm:t>
        <a:bodyPr/>
        <a:lstStyle/>
        <a:p>
          <a:endParaRPr lang="en-US"/>
        </a:p>
      </dgm:t>
    </dgm:pt>
    <dgm:pt modelId="{12C1B850-B6B8-40A9-A98D-EE9D30C070F7}">
      <dgm:prSet/>
      <dgm:spPr/>
      <dgm:t>
        <a:bodyPr/>
        <a:lstStyle/>
        <a:p>
          <a:pPr>
            <a:defRPr b="1"/>
          </a:pPr>
          <a:r>
            <a:rPr lang="en-US"/>
            <a:t>2025</a:t>
          </a:r>
        </a:p>
      </dgm:t>
    </dgm:pt>
    <dgm:pt modelId="{BC51DAC4-E727-4C08-90DE-95B46E624C83}" type="parTrans" cxnId="{B08A2596-D442-4378-81E4-9B7455992628}">
      <dgm:prSet/>
      <dgm:spPr/>
      <dgm:t>
        <a:bodyPr/>
        <a:lstStyle/>
        <a:p>
          <a:endParaRPr lang="en-US"/>
        </a:p>
      </dgm:t>
    </dgm:pt>
    <dgm:pt modelId="{FD23C716-B15C-4980-99DA-6CCF7CC8E058}" type="sibTrans" cxnId="{B08A2596-D442-4378-81E4-9B7455992628}">
      <dgm:prSet/>
      <dgm:spPr/>
      <dgm:t>
        <a:bodyPr/>
        <a:lstStyle/>
        <a:p>
          <a:endParaRPr lang="en-US"/>
        </a:p>
      </dgm:t>
    </dgm:pt>
    <dgm:pt modelId="{BBA668EA-5EA0-4A34-8FFF-6AC1ACEAE8D0}">
      <dgm:prSet/>
      <dgm:spPr/>
      <dgm:t>
        <a:bodyPr/>
        <a:lstStyle/>
        <a:p>
          <a:r>
            <a:rPr lang="en-US" dirty="0"/>
            <a:t>Program has expanded to 58 Counties, 3 intermediaries, 48 Partners</a:t>
          </a:r>
        </a:p>
      </dgm:t>
    </dgm:pt>
    <dgm:pt modelId="{A1A6980E-DEF8-4D24-805D-6A2336CC226E}" type="parTrans" cxnId="{DF4175E5-4EE4-47CF-AB93-B205BAEC5EDB}">
      <dgm:prSet/>
      <dgm:spPr/>
      <dgm:t>
        <a:bodyPr/>
        <a:lstStyle/>
        <a:p>
          <a:endParaRPr lang="en-US"/>
        </a:p>
      </dgm:t>
    </dgm:pt>
    <dgm:pt modelId="{A4B6D6EF-DF6A-478D-BDC2-32F8403211C1}" type="sibTrans" cxnId="{DF4175E5-4EE4-47CF-AB93-B205BAEC5EDB}">
      <dgm:prSet/>
      <dgm:spPr/>
      <dgm:t>
        <a:bodyPr/>
        <a:lstStyle/>
        <a:p>
          <a:endParaRPr lang="en-US"/>
        </a:p>
      </dgm:t>
    </dgm:pt>
    <dgm:pt modelId="{4BE42CC6-3091-4942-9E8B-66AA64E4C148}">
      <dgm:prSet/>
      <dgm:spPr/>
      <dgm:t>
        <a:bodyPr/>
        <a:lstStyle/>
        <a:p>
          <a:pPr>
            <a:defRPr b="1"/>
          </a:pPr>
          <a:r>
            <a:rPr lang="en-US"/>
            <a:t>2026 </a:t>
          </a:r>
          <a:endParaRPr lang="en-US" dirty="0"/>
        </a:p>
      </dgm:t>
    </dgm:pt>
    <dgm:pt modelId="{8B14B7C4-AD7D-4312-A128-DEEF0F8A4B0A}" type="parTrans" cxnId="{A89C7668-E711-4AD5-9EB0-4CAE6B6E57D7}">
      <dgm:prSet/>
      <dgm:spPr/>
      <dgm:t>
        <a:bodyPr/>
        <a:lstStyle/>
        <a:p>
          <a:endParaRPr lang="en-US"/>
        </a:p>
      </dgm:t>
    </dgm:pt>
    <dgm:pt modelId="{F89A9DC8-18F0-446D-8DA4-7B7701FE501E}" type="sibTrans" cxnId="{A89C7668-E711-4AD5-9EB0-4CAE6B6E57D7}">
      <dgm:prSet/>
      <dgm:spPr/>
      <dgm:t>
        <a:bodyPr/>
        <a:lstStyle/>
        <a:p>
          <a:endParaRPr lang="en-US"/>
        </a:p>
      </dgm:t>
    </dgm:pt>
    <dgm:pt modelId="{6D67745E-701A-432F-9247-32F334E18FAC}">
      <dgm:prSet/>
      <dgm:spPr/>
      <dgm:t>
        <a:bodyPr/>
        <a:lstStyle/>
        <a:p>
          <a:r>
            <a:rPr lang="en-US" dirty="0"/>
            <a:t>Program expanded to 75 counties, 3 intermediaries, 52 Partners</a:t>
          </a:r>
        </a:p>
      </dgm:t>
    </dgm:pt>
    <dgm:pt modelId="{7D8137A0-613E-4D3E-BE6E-B0F861A7F5D8}" type="parTrans" cxnId="{6FA3C268-7E4B-4D46-A4CB-6ACAFA99E704}">
      <dgm:prSet/>
      <dgm:spPr/>
      <dgm:t>
        <a:bodyPr/>
        <a:lstStyle/>
        <a:p>
          <a:endParaRPr lang="en-US"/>
        </a:p>
      </dgm:t>
    </dgm:pt>
    <dgm:pt modelId="{8B46FB20-A1B8-42D3-8D77-C7E06CC19748}" type="sibTrans" cxnId="{6FA3C268-7E4B-4D46-A4CB-6ACAFA99E704}">
      <dgm:prSet/>
      <dgm:spPr/>
      <dgm:t>
        <a:bodyPr/>
        <a:lstStyle/>
        <a:p>
          <a:endParaRPr lang="en-US"/>
        </a:p>
      </dgm:t>
    </dgm:pt>
    <dgm:pt modelId="{BA90EAED-A600-4ADA-B656-5901AEBD70DD}">
      <dgm:prSet/>
      <dgm:spPr/>
      <dgm:t>
        <a:bodyPr/>
        <a:lstStyle/>
        <a:p>
          <a:pPr>
            <a:defRPr b="1"/>
          </a:pPr>
          <a:endParaRPr lang="en-US" dirty="0"/>
        </a:p>
      </dgm:t>
    </dgm:pt>
    <dgm:pt modelId="{895595E9-5F5B-4F5D-8B36-BB17E6BAA003}" type="parTrans" cxnId="{9C39B48A-1383-4A2D-A460-31706FA28C47}">
      <dgm:prSet/>
      <dgm:spPr/>
      <dgm:t>
        <a:bodyPr/>
        <a:lstStyle/>
        <a:p>
          <a:endParaRPr lang="en-US"/>
        </a:p>
      </dgm:t>
    </dgm:pt>
    <dgm:pt modelId="{B051D8A9-DF02-4046-9E0B-3C3D4B7535AC}" type="sibTrans" cxnId="{9C39B48A-1383-4A2D-A460-31706FA28C47}">
      <dgm:prSet/>
      <dgm:spPr/>
      <dgm:t>
        <a:bodyPr/>
        <a:lstStyle/>
        <a:p>
          <a:endParaRPr lang="en-US"/>
        </a:p>
      </dgm:t>
    </dgm:pt>
    <dgm:pt modelId="{1F3C798E-D048-4414-A771-D4CCA18E0BEF}" type="pres">
      <dgm:prSet presAssocID="{B57116D9-D2B1-4E7A-BC33-C27260E0206F}" presName="root" presStyleCnt="0">
        <dgm:presLayoutVars>
          <dgm:chMax/>
          <dgm:chPref/>
          <dgm:animLvl val="lvl"/>
        </dgm:presLayoutVars>
      </dgm:prSet>
      <dgm:spPr/>
    </dgm:pt>
    <dgm:pt modelId="{3BEB9637-B410-4D38-AEED-BE25AE6E562F}" type="pres">
      <dgm:prSet presAssocID="{B57116D9-D2B1-4E7A-BC33-C27260E0206F}" presName="divider" presStyleLbl="fgAcc1" presStyleIdx="0" presStyleCnt="10"/>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76340F9E-2055-460D-9EFD-F2E646A4BA7D}" type="pres">
      <dgm:prSet presAssocID="{B57116D9-D2B1-4E7A-BC33-C27260E0206F}" presName="nodes" presStyleCnt="0">
        <dgm:presLayoutVars>
          <dgm:chMax/>
          <dgm:chPref/>
          <dgm:animLvl val="lvl"/>
        </dgm:presLayoutVars>
      </dgm:prSet>
      <dgm:spPr/>
    </dgm:pt>
    <dgm:pt modelId="{4AC18018-1D04-4549-A146-3DFD13F45ACC}" type="pres">
      <dgm:prSet presAssocID="{EC595AAB-0B95-48AF-B9CC-89967A78A1BA}" presName="composite" presStyleCnt="0"/>
      <dgm:spPr/>
    </dgm:pt>
    <dgm:pt modelId="{41616B3D-856C-46E0-B642-40A1F4FDB30E}" type="pres">
      <dgm:prSet presAssocID="{EC595AAB-0B95-48AF-B9CC-89967A78A1BA}" presName="ConnectorPoint" presStyleLbl="lnNode1" presStyleIdx="0" presStyleCnt="9"/>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DC0E223-0743-4E83-AC43-BD4A165F5D20}" type="pres">
      <dgm:prSet presAssocID="{EC595AAB-0B95-48AF-B9CC-89967A78A1BA}" presName="DropPinPlaceHolder" presStyleCnt="0"/>
      <dgm:spPr/>
    </dgm:pt>
    <dgm:pt modelId="{12A5713E-FFDD-465E-AB56-5E9DCF1D249F}" type="pres">
      <dgm:prSet presAssocID="{EC595AAB-0B95-48AF-B9CC-89967A78A1BA}" presName="DropPin" presStyleLbl="alignNode1" presStyleIdx="0" presStyleCnt="9"/>
      <dgm:spPr/>
    </dgm:pt>
    <dgm:pt modelId="{9609449C-6387-4A03-86C7-52B569F48598}" type="pres">
      <dgm:prSet presAssocID="{EC595AAB-0B95-48AF-B9CC-89967A78A1BA}" presName="Ellipse"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09CAB66E-F7F7-4838-B626-6A24C1458E40}" type="pres">
      <dgm:prSet presAssocID="{EC595AAB-0B95-48AF-B9CC-89967A78A1BA}" presName="L2TextContainer" presStyleLbl="revTx" presStyleIdx="0" presStyleCnt="18">
        <dgm:presLayoutVars>
          <dgm:bulletEnabled val="1"/>
        </dgm:presLayoutVars>
      </dgm:prSet>
      <dgm:spPr/>
    </dgm:pt>
    <dgm:pt modelId="{CE69E7B7-4C90-4243-8547-5F1BA798007A}" type="pres">
      <dgm:prSet presAssocID="{EC595AAB-0B95-48AF-B9CC-89967A78A1BA}" presName="L1TextContainer" presStyleLbl="revTx" presStyleIdx="1" presStyleCnt="18" custScaleY="127756">
        <dgm:presLayoutVars>
          <dgm:chMax val="1"/>
          <dgm:chPref val="1"/>
          <dgm:bulletEnabled val="1"/>
        </dgm:presLayoutVars>
      </dgm:prSet>
      <dgm:spPr/>
    </dgm:pt>
    <dgm:pt modelId="{4433334F-0D59-4FE3-A070-75AC6499E0A0}" type="pres">
      <dgm:prSet presAssocID="{EC595AAB-0B95-48AF-B9CC-89967A78A1BA}" presName="ConnectLine" presStyleLbl="sibTrans1D1" presStyleIdx="0" presStyleCnt="9"/>
      <dgm:spPr>
        <a:noFill/>
        <a:ln w="12700" cap="flat" cmpd="sng" algn="ctr">
          <a:solidFill>
            <a:schemeClr val="accent2">
              <a:hueOff val="0"/>
              <a:satOff val="0"/>
              <a:lumOff val="0"/>
              <a:alphaOff val="0"/>
            </a:schemeClr>
          </a:solidFill>
          <a:prstDash val="dash"/>
          <a:miter lim="800000"/>
        </a:ln>
        <a:effectLst/>
      </dgm:spPr>
    </dgm:pt>
    <dgm:pt modelId="{E8F60425-6DC6-49F3-BB13-36F3A6C7DA17}" type="pres">
      <dgm:prSet presAssocID="{EC595AAB-0B95-48AF-B9CC-89967A78A1BA}" presName="EmptyPlaceHolder" presStyleCnt="0"/>
      <dgm:spPr/>
    </dgm:pt>
    <dgm:pt modelId="{72D3351A-5D65-4469-B4A9-C9128C2638D1}" type="pres">
      <dgm:prSet presAssocID="{E3C1CD6E-F96F-4316-B65A-2566CB28E04F}" presName="spaceBetweenRectangles" presStyleCnt="0"/>
      <dgm:spPr/>
    </dgm:pt>
    <dgm:pt modelId="{0B58AA4C-FA5A-42AF-A617-0E77EACE4F76}" type="pres">
      <dgm:prSet presAssocID="{7E79D9A5-DE6B-4A98-9573-2EF8E36B29FF}" presName="composite" presStyleCnt="0"/>
      <dgm:spPr/>
    </dgm:pt>
    <dgm:pt modelId="{D9A14854-55A1-43E1-A637-3E7F13F742C4}" type="pres">
      <dgm:prSet presAssocID="{7E79D9A5-DE6B-4A98-9573-2EF8E36B29FF}" presName="ConnectorPoint" presStyleLbl="lnNode1" presStyleIdx="1" presStyleCnt="9"/>
      <dgm:spPr>
        <a:solidFill>
          <a:schemeClr val="accent2">
            <a:hueOff val="-242561"/>
            <a:satOff val="-13988"/>
            <a:lumOff val="1438"/>
            <a:alphaOff val="0"/>
          </a:schemeClr>
        </a:solidFill>
        <a:ln w="6350" cap="flat" cmpd="sng" algn="ctr">
          <a:solidFill>
            <a:schemeClr val="lt1">
              <a:hueOff val="0"/>
              <a:satOff val="0"/>
              <a:lumOff val="0"/>
              <a:alphaOff val="0"/>
            </a:schemeClr>
          </a:solidFill>
          <a:prstDash val="solid"/>
          <a:miter lim="800000"/>
        </a:ln>
        <a:effectLst/>
      </dgm:spPr>
    </dgm:pt>
    <dgm:pt modelId="{1F0DE8B5-E271-49BE-80FB-50ED9BC3C781}" type="pres">
      <dgm:prSet presAssocID="{7E79D9A5-DE6B-4A98-9573-2EF8E36B29FF}" presName="DropPinPlaceHolder" presStyleCnt="0"/>
      <dgm:spPr/>
    </dgm:pt>
    <dgm:pt modelId="{E81F81B5-4CA3-490F-9D5A-4354ECB82841}" type="pres">
      <dgm:prSet presAssocID="{7E79D9A5-DE6B-4A98-9573-2EF8E36B29FF}" presName="DropPin" presStyleLbl="alignNode1" presStyleIdx="1" presStyleCnt="9"/>
      <dgm:spPr/>
    </dgm:pt>
    <dgm:pt modelId="{81E9B85C-B50D-402B-BCEF-90C91019D0C4}" type="pres">
      <dgm:prSet presAssocID="{7E79D9A5-DE6B-4A98-9573-2EF8E36B29FF}" presName="Ellipse"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BD257FA4-08D7-4888-9BF3-924D589D1E52}" type="pres">
      <dgm:prSet presAssocID="{7E79D9A5-DE6B-4A98-9573-2EF8E36B29FF}" presName="L2TextContainer" presStyleLbl="revTx" presStyleIdx="2" presStyleCnt="18">
        <dgm:presLayoutVars>
          <dgm:bulletEnabled val="1"/>
        </dgm:presLayoutVars>
      </dgm:prSet>
      <dgm:spPr/>
    </dgm:pt>
    <dgm:pt modelId="{23F651BB-7128-4693-AB44-847DA3041BC3}" type="pres">
      <dgm:prSet presAssocID="{7E79D9A5-DE6B-4A98-9573-2EF8E36B29FF}" presName="L1TextContainer" presStyleLbl="revTx" presStyleIdx="3" presStyleCnt="18">
        <dgm:presLayoutVars>
          <dgm:chMax val="1"/>
          <dgm:chPref val="1"/>
          <dgm:bulletEnabled val="1"/>
        </dgm:presLayoutVars>
      </dgm:prSet>
      <dgm:spPr/>
    </dgm:pt>
    <dgm:pt modelId="{52895C59-C928-479E-8764-4AB9F85AC97F}" type="pres">
      <dgm:prSet presAssocID="{7E79D9A5-DE6B-4A98-9573-2EF8E36B29FF}" presName="ConnectLine" presStyleLbl="sibTrans1D1" presStyleIdx="1" presStyleCnt="9"/>
      <dgm:spPr>
        <a:noFill/>
        <a:ln w="12700" cap="flat" cmpd="sng" algn="ctr">
          <a:solidFill>
            <a:schemeClr val="accent2">
              <a:hueOff val="-242561"/>
              <a:satOff val="-13988"/>
              <a:lumOff val="1438"/>
              <a:alphaOff val="0"/>
            </a:schemeClr>
          </a:solidFill>
          <a:prstDash val="dash"/>
          <a:miter lim="800000"/>
        </a:ln>
        <a:effectLst/>
      </dgm:spPr>
    </dgm:pt>
    <dgm:pt modelId="{1C3C65EC-8879-4E5A-863C-ED38619E2075}" type="pres">
      <dgm:prSet presAssocID="{7E79D9A5-DE6B-4A98-9573-2EF8E36B29FF}" presName="EmptyPlaceHolder" presStyleCnt="0"/>
      <dgm:spPr/>
    </dgm:pt>
    <dgm:pt modelId="{E9E7DFAB-C9D7-45BB-9CB7-605B7EBE870F}" type="pres">
      <dgm:prSet presAssocID="{12BC346B-2A9E-4385-890D-A3568D1DDC10}" presName="spaceBetweenRectangles" presStyleCnt="0"/>
      <dgm:spPr/>
    </dgm:pt>
    <dgm:pt modelId="{57C2AF11-4705-4A69-A1AD-C66A4BC53DF2}" type="pres">
      <dgm:prSet presAssocID="{DCBCED13-96CA-4ED1-A879-8F9B818CD8DD}" presName="composite" presStyleCnt="0"/>
      <dgm:spPr/>
    </dgm:pt>
    <dgm:pt modelId="{0A516BE8-4385-40CD-A68B-B24E12CFD7A8}" type="pres">
      <dgm:prSet presAssocID="{DCBCED13-96CA-4ED1-A879-8F9B818CD8DD}" presName="ConnectorPoint" presStyleLbl="lnNode1" presStyleIdx="2" presStyleCnt="9"/>
      <dgm:spPr>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gm:spPr>
    </dgm:pt>
    <dgm:pt modelId="{D3E27D40-8D1A-4D18-AED3-7CEC3DA52FAE}" type="pres">
      <dgm:prSet presAssocID="{DCBCED13-96CA-4ED1-A879-8F9B818CD8DD}" presName="DropPinPlaceHolder" presStyleCnt="0"/>
      <dgm:spPr/>
    </dgm:pt>
    <dgm:pt modelId="{EFCB1A91-D849-481B-9D4C-971C9B3D946D}" type="pres">
      <dgm:prSet presAssocID="{DCBCED13-96CA-4ED1-A879-8F9B818CD8DD}" presName="DropPin" presStyleLbl="alignNode1" presStyleIdx="2" presStyleCnt="9"/>
      <dgm:spPr/>
    </dgm:pt>
    <dgm:pt modelId="{01C42AA3-ED15-49EE-A560-F4FC199274D8}" type="pres">
      <dgm:prSet presAssocID="{DCBCED13-96CA-4ED1-A879-8F9B818CD8DD}" presName="Ellipse"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3D36B8CD-38FF-4D10-80E0-DD0AA7E07892}" type="pres">
      <dgm:prSet presAssocID="{DCBCED13-96CA-4ED1-A879-8F9B818CD8DD}" presName="L2TextContainer" presStyleLbl="revTx" presStyleIdx="4" presStyleCnt="18">
        <dgm:presLayoutVars>
          <dgm:bulletEnabled val="1"/>
        </dgm:presLayoutVars>
      </dgm:prSet>
      <dgm:spPr/>
    </dgm:pt>
    <dgm:pt modelId="{3D33F7EB-B7A8-482F-9B29-5EECEEA31453}" type="pres">
      <dgm:prSet presAssocID="{DCBCED13-96CA-4ED1-A879-8F9B818CD8DD}" presName="L1TextContainer" presStyleLbl="revTx" presStyleIdx="5" presStyleCnt="18">
        <dgm:presLayoutVars>
          <dgm:chMax val="1"/>
          <dgm:chPref val="1"/>
          <dgm:bulletEnabled val="1"/>
        </dgm:presLayoutVars>
      </dgm:prSet>
      <dgm:spPr/>
    </dgm:pt>
    <dgm:pt modelId="{35AAE089-3176-47B2-8829-A4AF9D33312F}" type="pres">
      <dgm:prSet presAssocID="{DCBCED13-96CA-4ED1-A879-8F9B818CD8DD}" presName="ConnectLine" presStyleLbl="sibTrans1D1" presStyleIdx="2" presStyleCnt="9"/>
      <dgm:spPr>
        <a:noFill/>
        <a:ln w="12700" cap="flat" cmpd="sng" algn="ctr">
          <a:solidFill>
            <a:schemeClr val="accent2">
              <a:hueOff val="-485121"/>
              <a:satOff val="-27976"/>
              <a:lumOff val="2876"/>
              <a:alphaOff val="0"/>
            </a:schemeClr>
          </a:solidFill>
          <a:prstDash val="dash"/>
          <a:miter lim="800000"/>
        </a:ln>
        <a:effectLst/>
      </dgm:spPr>
    </dgm:pt>
    <dgm:pt modelId="{07C3DCDF-2C06-4BF8-95B0-C1A7D285B243}" type="pres">
      <dgm:prSet presAssocID="{DCBCED13-96CA-4ED1-A879-8F9B818CD8DD}" presName="EmptyPlaceHolder" presStyleCnt="0"/>
      <dgm:spPr/>
    </dgm:pt>
    <dgm:pt modelId="{D2BF4C87-7C08-42C8-BCF0-A139E52494BF}" type="pres">
      <dgm:prSet presAssocID="{C78A088B-8F26-4DAA-A542-0111602C4278}" presName="spaceBetweenRectangles" presStyleCnt="0"/>
      <dgm:spPr/>
    </dgm:pt>
    <dgm:pt modelId="{C99705FC-4B9C-47D0-9401-3418CBBDF0DC}" type="pres">
      <dgm:prSet presAssocID="{FFF2A590-37D8-4604-A1C9-5C011CEAF104}" presName="composite" presStyleCnt="0"/>
      <dgm:spPr/>
    </dgm:pt>
    <dgm:pt modelId="{C50B8593-4949-4770-8513-DA36B65093A8}" type="pres">
      <dgm:prSet presAssocID="{FFF2A590-37D8-4604-A1C9-5C011CEAF104}" presName="ConnectorPoint" presStyleLbl="lnNode1" presStyleIdx="3" presStyleCnt="9"/>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9AB40453-4222-439D-B17C-C0E11574FB43}" type="pres">
      <dgm:prSet presAssocID="{FFF2A590-37D8-4604-A1C9-5C011CEAF104}" presName="DropPinPlaceHolder" presStyleCnt="0"/>
      <dgm:spPr/>
    </dgm:pt>
    <dgm:pt modelId="{6FD12079-8A1D-486C-A6E0-2D60149E054D}" type="pres">
      <dgm:prSet presAssocID="{FFF2A590-37D8-4604-A1C9-5C011CEAF104}" presName="DropPin" presStyleLbl="alignNode1" presStyleIdx="3" presStyleCnt="9"/>
      <dgm:spPr/>
    </dgm:pt>
    <dgm:pt modelId="{04106F0E-CEB6-40F2-93DC-158E94DA9528}" type="pres">
      <dgm:prSet presAssocID="{FFF2A590-37D8-4604-A1C9-5C011CEAF104}"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4142E18C-F88D-4393-A607-495CF98C45D4}" type="pres">
      <dgm:prSet presAssocID="{FFF2A590-37D8-4604-A1C9-5C011CEAF104}" presName="L2TextContainer" presStyleLbl="revTx" presStyleIdx="6" presStyleCnt="18">
        <dgm:presLayoutVars>
          <dgm:bulletEnabled val="1"/>
        </dgm:presLayoutVars>
      </dgm:prSet>
      <dgm:spPr/>
    </dgm:pt>
    <dgm:pt modelId="{215A0F14-8966-4742-850D-A2FF12C2828A}" type="pres">
      <dgm:prSet presAssocID="{FFF2A590-37D8-4604-A1C9-5C011CEAF104}" presName="L1TextContainer" presStyleLbl="revTx" presStyleIdx="7" presStyleCnt="18">
        <dgm:presLayoutVars>
          <dgm:chMax val="1"/>
          <dgm:chPref val="1"/>
          <dgm:bulletEnabled val="1"/>
        </dgm:presLayoutVars>
      </dgm:prSet>
      <dgm:spPr/>
    </dgm:pt>
    <dgm:pt modelId="{829573D5-55D7-453E-AA94-A6EBAC1F3AB8}" type="pres">
      <dgm:prSet presAssocID="{FFF2A590-37D8-4604-A1C9-5C011CEAF104}" presName="ConnectLine" presStyleLbl="sibTrans1D1" presStyleIdx="3" presStyleCnt="9"/>
      <dgm:spPr>
        <a:noFill/>
        <a:ln w="12700" cap="flat" cmpd="sng" algn="ctr">
          <a:solidFill>
            <a:schemeClr val="accent2">
              <a:hueOff val="-727682"/>
              <a:satOff val="-41964"/>
              <a:lumOff val="4314"/>
              <a:alphaOff val="0"/>
            </a:schemeClr>
          </a:solidFill>
          <a:prstDash val="dash"/>
          <a:miter lim="800000"/>
        </a:ln>
        <a:effectLst/>
      </dgm:spPr>
    </dgm:pt>
    <dgm:pt modelId="{FE7A93BA-0D60-4105-B7A9-DAAD24ED8945}" type="pres">
      <dgm:prSet presAssocID="{FFF2A590-37D8-4604-A1C9-5C011CEAF104}" presName="EmptyPlaceHolder" presStyleCnt="0"/>
      <dgm:spPr/>
    </dgm:pt>
    <dgm:pt modelId="{95948C5B-352A-4FC1-BBF5-7D656DBB8FCF}" type="pres">
      <dgm:prSet presAssocID="{6555BE86-5A30-4066-BA00-8F9737676204}" presName="spaceBetweenRectangles" presStyleCnt="0"/>
      <dgm:spPr/>
    </dgm:pt>
    <dgm:pt modelId="{9B4D6D40-DFDC-4C52-9F03-FD28F14D68A2}" type="pres">
      <dgm:prSet presAssocID="{CEB65D75-7FF4-473B-86C6-9A35E939941E}" presName="composite" presStyleCnt="0"/>
      <dgm:spPr/>
    </dgm:pt>
    <dgm:pt modelId="{96A4D595-0AA7-4FF6-B834-A7A62A1A1408}" type="pres">
      <dgm:prSet presAssocID="{CEB65D75-7FF4-473B-86C6-9A35E939941E}" presName="ConnectorPoint" presStyleLbl="lnNode1" presStyleIdx="4" presStyleCnt="9"/>
      <dgm:spPr>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gm:spPr>
    </dgm:pt>
    <dgm:pt modelId="{ED97EA6E-58FC-4A57-AE28-02DB6F37478A}" type="pres">
      <dgm:prSet presAssocID="{CEB65D75-7FF4-473B-86C6-9A35E939941E}" presName="DropPinPlaceHolder" presStyleCnt="0"/>
      <dgm:spPr/>
    </dgm:pt>
    <dgm:pt modelId="{49C5C4FB-67F4-47C3-BBBC-86686EC0646B}" type="pres">
      <dgm:prSet presAssocID="{CEB65D75-7FF4-473B-86C6-9A35E939941E}" presName="DropPin" presStyleLbl="alignNode1" presStyleIdx="4" presStyleCnt="9"/>
      <dgm:spPr/>
    </dgm:pt>
    <dgm:pt modelId="{F86627C6-6323-4C87-A1CB-4BD7DA049405}" type="pres">
      <dgm:prSet presAssocID="{CEB65D75-7FF4-473B-86C6-9A35E939941E}" presName="Ellipse"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42F1FD25-6BF7-49EF-9B3B-F33F2F1D9AB8}" type="pres">
      <dgm:prSet presAssocID="{CEB65D75-7FF4-473B-86C6-9A35E939941E}" presName="L2TextContainer" presStyleLbl="revTx" presStyleIdx="8" presStyleCnt="18">
        <dgm:presLayoutVars>
          <dgm:bulletEnabled val="1"/>
        </dgm:presLayoutVars>
      </dgm:prSet>
      <dgm:spPr/>
    </dgm:pt>
    <dgm:pt modelId="{0393105D-65D2-49EC-83FC-E985636F35D0}" type="pres">
      <dgm:prSet presAssocID="{CEB65D75-7FF4-473B-86C6-9A35E939941E}" presName="L1TextContainer" presStyleLbl="revTx" presStyleIdx="9" presStyleCnt="18">
        <dgm:presLayoutVars>
          <dgm:chMax val="1"/>
          <dgm:chPref val="1"/>
          <dgm:bulletEnabled val="1"/>
        </dgm:presLayoutVars>
      </dgm:prSet>
      <dgm:spPr/>
    </dgm:pt>
    <dgm:pt modelId="{38DA3D7D-2842-4981-9C6B-99AB129B83AA}" type="pres">
      <dgm:prSet presAssocID="{CEB65D75-7FF4-473B-86C6-9A35E939941E}" presName="ConnectLine" presStyleLbl="sibTrans1D1" presStyleIdx="4" presStyleCnt="9"/>
      <dgm:spPr>
        <a:noFill/>
        <a:ln w="12700" cap="flat" cmpd="sng" algn="ctr">
          <a:solidFill>
            <a:schemeClr val="accent2">
              <a:hueOff val="-970242"/>
              <a:satOff val="-55952"/>
              <a:lumOff val="5752"/>
              <a:alphaOff val="0"/>
            </a:schemeClr>
          </a:solidFill>
          <a:prstDash val="dash"/>
          <a:miter lim="800000"/>
        </a:ln>
        <a:effectLst/>
      </dgm:spPr>
    </dgm:pt>
    <dgm:pt modelId="{069DB7FF-186E-4BB9-AE6F-1CB81039B345}" type="pres">
      <dgm:prSet presAssocID="{CEB65D75-7FF4-473B-86C6-9A35E939941E}" presName="EmptyPlaceHolder" presStyleCnt="0"/>
      <dgm:spPr/>
    </dgm:pt>
    <dgm:pt modelId="{10FE9D68-01CB-4FBD-B985-28131EE6193B}" type="pres">
      <dgm:prSet presAssocID="{90794443-FCB0-404A-93A6-70620795331E}" presName="spaceBetweenRectangles" presStyleCnt="0"/>
      <dgm:spPr/>
    </dgm:pt>
    <dgm:pt modelId="{56122751-D3F5-4736-B6D0-2F0EC109B610}" type="pres">
      <dgm:prSet presAssocID="{2B4CA612-3B22-4F5F-9840-BA22C2B70748}" presName="composite" presStyleCnt="0"/>
      <dgm:spPr/>
    </dgm:pt>
    <dgm:pt modelId="{AF6C1140-0EF0-4C40-A2C3-5F9CD494EA46}" type="pres">
      <dgm:prSet presAssocID="{2B4CA612-3B22-4F5F-9840-BA22C2B70748}" presName="ConnectorPoint" presStyleLbl="lnNode1" presStyleIdx="5" presStyleCnt="9"/>
      <dgm:spPr>
        <a:solidFill>
          <a:schemeClr val="accent2">
            <a:hueOff val="-1212803"/>
            <a:satOff val="-69940"/>
            <a:lumOff val="7190"/>
            <a:alphaOff val="0"/>
          </a:schemeClr>
        </a:solidFill>
        <a:ln w="6350" cap="flat" cmpd="sng" algn="ctr">
          <a:solidFill>
            <a:schemeClr val="lt1">
              <a:hueOff val="0"/>
              <a:satOff val="0"/>
              <a:lumOff val="0"/>
              <a:alphaOff val="0"/>
            </a:schemeClr>
          </a:solidFill>
          <a:prstDash val="solid"/>
          <a:miter lim="800000"/>
        </a:ln>
        <a:effectLst/>
      </dgm:spPr>
    </dgm:pt>
    <dgm:pt modelId="{3D0805A6-E462-40CB-94BC-A3E5EC249A41}" type="pres">
      <dgm:prSet presAssocID="{2B4CA612-3B22-4F5F-9840-BA22C2B70748}" presName="DropPinPlaceHolder" presStyleCnt="0"/>
      <dgm:spPr/>
    </dgm:pt>
    <dgm:pt modelId="{C348F1DB-FC8A-4083-AF96-2E509ED06FD2}" type="pres">
      <dgm:prSet presAssocID="{2B4CA612-3B22-4F5F-9840-BA22C2B70748}" presName="DropPin" presStyleLbl="alignNode1" presStyleIdx="5" presStyleCnt="9"/>
      <dgm:spPr/>
    </dgm:pt>
    <dgm:pt modelId="{48335B93-22B4-40E0-B159-FF9611B80472}" type="pres">
      <dgm:prSet presAssocID="{2B4CA612-3B22-4F5F-9840-BA22C2B70748}"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7574C22B-8D1B-489A-BEF4-F0E17578244C}" type="pres">
      <dgm:prSet presAssocID="{2B4CA612-3B22-4F5F-9840-BA22C2B70748}" presName="L2TextContainer" presStyleLbl="revTx" presStyleIdx="10" presStyleCnt="18">
        <dgm:presLayoutVars>
          <dgm:bulletEnabled val="1"/>
        </dgm:presLayoutVars>
      </dgm:prSet>
      <dgm:spPr/>
    </dgm:pt>
    <dgm:pt modelId="{D271C4C5-86DF-48E0-9256-735A4040DD1B}" type="pres">
      <dgm:prSet presAssocID="{2B4CA612-3B22-4F5F-9840-BA22C2B70748}" presName="L1TextContainer" presStyleLbl="revTx" presStyleIdx="11" presStyleCnt="18">
        <dgm:presLayoutVars>
          <dgm:chMax val="1"/>
          <dgm:chPref val="1"/>
          <dgm:bulletEnabled val="1"/>
        </dgm:presLayoutVars>
      </dgm:prSet>
      <dgm:spPr/>
    </dgm:pt>
    <dgm:pt modelId="{D31429F4-3E27-441C-B897-354F8508FBD7}" type="pres">
      <dgm:prSet presAssocID="{2B4CA612-3B22-4F5F-9840-BA22C2B70748}" presName="ConnectLine" presStyleLbl="sibTrans1D1" presStyleIdx="5" presStyleCnt="9"/>
      <dgm:spPr>
        <a:noFill/>
        <a:ln w="12700" cap="flat" cmpd="sng" algn="ctr">
          <a:solidFill>
            <a:schemeClr val="accent2">
              <a:hueOff val="-1212803"/>
              <a:satOff val="-69940"/>
              <a:lumOff val="7190"/>
              <a:alphaOff val="0"/>
            </a:schemeClr>
          </a:solidFill>
          <a:prstDash val="dash"/>
          <a:miter lim="800000"/>
        </a:ln>
        <a:effectLst/>
      </dgm:spPr>
    </dgm:pt>
    <dgm:pt modelId="{4AFF2E0B-9935-41C4-BA43-FB8EA9676826}" type="pres">
      <dgm:prSet presAssocID="{2B4CA612-3B22-4F5F-9840-BA22C2B70748}" presName="EmptyPlaceHolder" presStyleCnt="0"/>
      <dgm:spPr/>
    </dgm:pt>
    <dgm:pt modelId="{47F68D6F-E520-4402-AE6C-C4637A8A07FC}" type="pres">
      <dgm:prSet presAssocID="{39DD2DE1-1945-4634-8D59-69C8B3B48E84}" presName="spaceBetweenRectangles" presStyleCnt="0"/>
      <dgm:spPr/>
    </dgm:pt>
    <dgm:pt modelId="{B402589F-1FAE-4E7D-B808-C8059C5C897A}" type="pres">
      <dgm:prSet presAssocID="{12C1B850-B6B8-40A9-A98D-EE9D30C070F7}" presName="composite" presStyleCnt="0"/>
      <dgm:spPr/>
    </dgm:pt>
    <dgm:pt modelId="{EB7EE01E-CA32-4BE2-B254-6A6861E61FD8}" type="pres">
      <dgm:prSet presAssocID="{12C1B850-B6B8-40A9-A98D-EE9D30C070F7}" presName="ConnectorPoint" presStyleLbl="lnNode1" presStyleIdx="6" presStyleCnt="9"/>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F2A71D4A-0EDE-4DAB-BE9A-FBBF3E9F4FB4}" type="pres">
      <dgm:prSet presAssocID="{12C1B850-B6B8-40A9-A98D-EE9D30C070F7}" presName="DropPinPlaceHolder" presStyleCnt="0"/>
      <dgm:spPr/>
    </dgm:pt>
    <dgm:pt modelId="{C6D9F81C-92D3-4C3B-9B72-38F22F0F121E}" type="pres">
      <dgm:prSet presAssocID="{12C1B850-B6B8-40A9-A98D-EE9D30C070F7}" presName="DropPin" presStyleLbl="alignNode1" presStyleIdx="6" presStyleCnt="9"/>
      <dgm:spPr/>
    </dgm:pt>
    <dgm:pt modelId="{E5CC4937-1193-498B-9F7A-B945F1CA789B}" type="pres">
      <dgm:prSet presAssocID="{12C1B850-B6B8-40A9-A98D-EE9D30C070F7}"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E3636623-367D-4AC8-BF9C-54A9DE2D9CD8}" type="pres">
      <dgm:prSet presAssocID="{12C1B850-B6B8-40A9-A98D-EE9D30C070F7}" presName="L2TextContainer" presStyleLbl="revTx" presStyleIdx="12" presStyleCnt="18">
        <dgm:presLayoutVars>
          <dgm:bulletEnabled val="1"/>
        </dgm:presLayoutVars>
      </dgm:prSet>
      <dgm:spPr/>
    </dgm:pt>
    <dgm:pt modelId="{F4EAF219-0735-42D5-86EF-59A880CCBF53}" type="pres">
      <dgm:prSet presAssocID="{12C1B850-B6B8-40A9-A98D-EE9D30C070F7}" presName="L1TextContainer" presStyleLbl="revTx" presStyleIdx="13" presStyleCnt="18">
        <dgm:presLayoutVars>
          <dgm:chMax val="1"/>
          <dgm:chPref val="1"/>
          <dgm:bulletEnabled val="1"/>
        </dgm:presLayoutVars>
      </dgm:prSet>
      <dgm:spPr/>
    </dgm:pt>
    <dgm:pt modelId="{DBC8D0F0-F6FE-417C-8A01-88D5D3CE858D}" type="pres">
      <dgm:prSet presAssocID="{12C1B850-B6B8-40A9-A98D-EE9D30C070F7}" presName="ConnectLine" presStyleLbl="sibTrans1D1" presStyleIdx="6" presStyleCnt="9"/>
      <dgm:spPr>
        <a:noFill/>
        <a:ln w="12700" cap="flat" cmpd="sng" algn="ctr">
          <a:solidFill>
            <a:schemeClr val="accent2">
              <a:hueOff val="-1455363"/>
              <a:satOff val="-83928"/>
              <a:lumOff val="8628"/>
              <a:alphaOff val="0"/>
            </a:schemeClr>
          </a:solidFill>
          <a:prstDash val="dash"/>
          <a:miter lim="800000"/>
        </a:ln>
        <a:effectLst/>
      </dgm:spPr>
    </dgm:pt>
    <dgm:pt modelId="{F845C222-7B2A-47C9-9EF2-2DA5AD8A03B6}" type="pres">
      <dgm:prSet presAssocID="{12C1B850-B6B8-40A9-A98D-EE9D30C070F7}" presName="EmptyPlaceHolder" presStyleCnt="0"/>
      <dgm:spPr/>
    </dgm:pt>
    <dgm:pt modelId="{67E80A0A-15FC-4E5D-B9FD-32CDA4743FE9}" type="pres">
      <dgm:prSet presAssocID="{FD23C716-B15C-4980-99DA-6CCF7CC8E058}" presName="spaceBetweenRectangles" presStyleCnt="0"/>
      <dgm:spPr/>
    </dgm:pt>
    <dgm:pt modelId="{ACF73B86-7D32-4175-88FD-B6006205E72D}" type="pres">
      <dgm:prSet presAssocID="{4BE42CC6-3091-4942-9E8B-66AA64E4C148}" presName="composite" presStyleCnt="0"/>
      <dgm:spPr/>
    </dgm:pt>
    <dgm:pt modelId="{5DEA26B4-9507-4E1D-8A4A-DFB7FA2099D0}" type="pres">
      <dgm:prSet presAssocID="{4BE42CC6-3091-4942-9E8B-66AA64E4C148}" presName="ConnectorPoint" presStyleLbl="lnNode1" presStyleIdx="7" presStyleCnt="9"/>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9A33242A-6660-4954-BB0D-729F0C9B98AA}" type="pres">
      <dgm:prSet presAssocID="{4BE42CC6-3091-4942-9E8B-66AA64E4C148}" presName="DropPinPlaceHolder" presStyleCnt="0"/>
      <dgm:spPr/>
    </dgm:pt>
    <dgm:pt modelId="{EE448D02-7442-4E01-A554-B0AA06DDDFD0}" type="pres">
      <dgm:prSet presAssocID="{4BE42CC6-3091-4942-9E8B-66AA64E4C148}" presName="DropPin" presStyleLbl="alignNode1" presStyleIdx="7" presStyleCnt="9"/>
      <dgm:spPr/>
    </dgm:pt>
    <dgm:pt modelId="{23F4C5A6-F559-49EF-8C5F-687A144353D0}" type="pres">
      <dgm:prSet presAssocID="{4BE42CC6-3091-4942-9E8B-66AA64E4C148}" presName="Ellipse" presStyleLbl="fgAcc1" presStyleIdx="8" presStyleCnt="10"/>
      <dgm:spPr>
        <a:solidFill>
          <a:schemeClr val="lt1">
            <a:alpha val="90000"/>
            <a:hueOff val="0"/>
            <a:satOff val="0"/>
            <a:lumOff val="0"/>
            <a:alphaOff val="0"/>
          </a:schemeClr>
        </a:solidFill>
        <a:ln w="19050" cap="flat" cmpd="sng" algn="ctr">
          <a:noFill/>
          <a:prstDash val="solid"/>
          <a:miter lim="800000"/>
        </a:ln>
        <a:effectLst/>
      </dgm:spPr>
    </dgm:pt>
    <dgm:pt modelId="{D513E7F7-B84A-4CB5-8E69-21EAD3CF56BA}" type="pres">
      <dgm:prSet presAssocID="{4BE42CC6-3091-4942-9E8B-66AA64E4C148}" presName="L2TextContainer" presStyleLbl="revTx" presStyleIdx="14" presStyleCnt="18">
        <dgm:presLayoutVars>
          <dgm:bulletEnabled val="1"/>
        </dgm:presLayoutVars>
      </dgm:prSet>
      <dgm:spPr/>
    </dgm:pt>
    <dgm:pt modelId="{45BFB126-34EA-4813-892A-D1344F2E47F5}" type="pres">
      <dgm:prSet presAssocID="{4BE42CC6-3091-4942-9E8B-66AA64E4C148}" presName="L1TextContainer" presStyleLbl="revTx" presStyleIdx="15" presStyleCnt="18">
        <dgm:presLayoutVars>
          <dgm:chMax val="1"/>
          <dgm:chPref val="1"/>
          <dgm:bulletEnabled val="1"/>
        </dgm:presLayoutVars>
      </dgm:prSet>
      <dgm:spPr/>
    </dgm:pt>
    <dgm:pt modelId="{6ABE87C3-BAF7-48A8-A316-C59EF50F0D17}" type="pres">
      <dgm:prSet presAssocID="{4BE42CC6-3091-4942-9E8B-66AA64E4C148}" presName="ConnectLine" presStyleLbl="sibTrans1D1" presStyleIdx="7" presStyleCnt="9"/>
      <dgm:spPr>
        <a:noFill/>
        <a:ln w="12700" cap="flat" cmpd="sng" algn="ctr">
          <a:solidFill>
            <a:schemeClr val="accent2">
              <a:hueOff val="6443614"/>
              <a:satOff val="-18493"/>
              <a:lumOff val="-29609"/>
              <a:alphaOff val="0"/>
            </a:schemeClr>
          </a:solidFill>
          <a:prstDash val="dash"/>
          <a:miter lim="800000"/>
        </a:ln>
        <a:effectLst/>
      </dgm:spPr>
    </dgm:pt>
    <dgm:pt modelId="{216F58E5-71FD-4FFF-A7CA-DE7D3C6193EF}" type="pres">
      <dgm:prSet presAssocID="{4BE42CC6-3091-4942-9E8B-66AA64E4C148}" presName="EmptyPlaceHolder" presStyleCnt="0"/>
      <dgm:spPr/>
    </dgm:pt>
    <dgm:pt modelId="{9F91260B-5EFE-4702-9AD1-9F387E6EADD4}" type="pres">
      <dgm:prSet presAssocID="{F89A9DC8-18F0-446D-8DA4-7B7701FE501E}" presName="spaceBetweenRectangles" presStyleCnt="0"/>
      <dgm:spPr/>
    </dgm:pt>
    <dgm:pt modelId="{16D73669-5D05-4672-A9C1-B2EDCE4906D2}" type="pres">
      <dgm:prSet presAssocID="{BA90EAED-A600-4ADA-B656-5901AEBD70DD}" presName="composite" presStyleCnt="0"/>
      <dgm:spPr/>
    </dgm:pt>
    <dgm:pt modelId="{DE82FD9A-27D7-45BE-8EA0-01A5FFE7ACB7}" type="pres">
      <dgm:prSet presAssocID="{BA90EAED-A600-4ADA-B656-5901AEBD70DD}" presName="ConnectorPoint" presStyleLbl="lnNode1" presStyleIdx="8" presStyleCnt="9"/>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2A5731F7-C2FC-48FE-9723-85EC6FA45F95}" type="pres">
      <dgm:prSet presAssocID="{BA90EAED-A600-4ADA-B656-5901AEBD70DD}" presName="DropPinPlaceHolder" presStyleCnt="0"/>
      <dgm:spPr/>
    </dgm:pt>
    <dgm:pt modelId="{B7F43804-A7DD-4F0A-8F1F-CE331FA195FC}" type="pres">
      <dgm:prSet presAssocID="{BA90EAED-A600-4ADA-B656-5901AEBD70DD}" presName="DropPin" presStyleLbl="alignNode1" presStyleIdx="8" presStyleCnt="9"/>
      <dgm:spPr/>
    </dgm:pt>
    <dgm:pt modelId="{C0052B73-C0A1-470A-9A05-C78F743EB199}" type="pres">
      <dgm:prSet presAssocID="{BA90EAED-A600-4ADA-B656-5901AEBD70DD}" presName="Ellipse" presStyleLbl="fgAcc1" presStyleIdx="9" presStyleCnt="10"/>
      <dgm:spPr>
        <a:solidFill>
          <a:schemeClr val="lt1">
            <a:alpha val="90000"/>
            <a:hueOff val="0"/>
            <a:satOff val="0"/>
            <a:lumOff val="0"/>
            <a:alphaOff val="0"/>
          </a:schemeClr>
        </a:solidFill>
        <a:ln w="19050" cap="flat" cmpd="sng" algn="ctr">
          <a:noFill/>
          <a:prstDash val="solid"/>
          <a:miter lim="800000"/>
        </a:ln>
        <a:effectLst/>
      </dgm:spPr>
    </dgm:pt>
    <dgm:pt modelId="{803590A4-F0BA-4623-BEB8-451CAE5A2FBE}" type="pres">
      <dgm:prSet presAssocID="{BA90EAED-A600-4ADA-B656-5901AEBD70DD}" presName="L2TextContainer" presStyleLbl="revTx" presStyleIdx="16" presStyleCnt="18">
        <dgm:presLayoutVars>
          <dgm:bulletEnabled val="1"/>
        </dgm:presLayoutVars>
      </dgm:prSet>
      <dgm:spPr/>
    </dgm:pt>
    <dgm:pt modelId="{58074888-4990-4C2D-BCB0-37CB359DD9AD}" type="pres">
      <dgm:prSet presAssocID="{BA90EAED-A600-4ADA-B656-5901AEBD70DD}" presName="L1TextContainer" presStyleLbl="revTx" presStyleIdx="17" presStyleCnt="18">
        <dgm:presLayoutVars>
          <dgm:chMax val="1"/>
          <dgm:chPref val="1"/>
          <dgm:bulletEnabled val="1"/>
        </dgm:presLayoutVars>
      </dgm:prSet>
      <dgm:spPr/>
    </dgm:pt>
    <dgm:pt modelId="{2B401BBC-4810-4C75-B291-30A8B5EBFF7E}" type="pres">
      <dgm:prSet presAssocID="{BA90EAED-A600-4ADA-B656-5901AEBD70DD}" presName="ConnectLine" presStyleLbl="sibTrans1D1" presStyleIdx="8" presStyleCnt="9"/>
      <dgm:spPr>
        <a:noFill/>
        <a:ln w="12700" cap="flat" cmpd="sng" algn="ctr">
          <a:solidFill>
            <a:schemeClr val="accent2">
              <a:hueOff val="6443614"/>
              <a:satOff val="-18493"/>
              <a:lumOff val="-29609"/>
              <a:alphaOff val="0"/>
            </a:schemeClr>
          </a:solidFill>
          <a:prstDash val="dash"/>
          <a:miter lim="800000"/>
        </a:ln>
        <a:effectLst/>
      </dgm:spPr>
    </dgm:pt>
    <dgm:pt modelId="{6F65F47A-0088-4DFA-976F-92B97FBE5FBB}" type="pres">
      <dgm:prSet presAssocID="{BA90EAED-A600-4ADA-B656-5901AEBD70DD}" presName="EmptyPlaceHolder" presStyleCnt="0"/>
      <dgm:spPr/>
    </dgm:pt>
  </dgm:ptLst>
  <dgm:cxnLst>
    <dgm:cxn modelId="{58D42500-D7F2-4D6D-BCBB-C839FB881AE8}" type="presOf" srcId="{B57116D9-D2B1-4E7A-BC33-C27260E0206F}" destId="{1F3C798E-D048-4414-A771-D4CCA18E0BEF}" srcOrd="0" destOrd="0" presId="urn:microsoft.com/office/officeart/2017/3/layout/DropPinTimeline"/>
    <dgm:cxn modelId="{EECA0B03-1006-46F7-BF5B-FF36833863E0}" type="presOf" srcId="{BA90EAED-A600-4ADA-B656-5901AEBD70DD}" destId="{58074888-4990-4C2D-BCB0-37CB359DD9AD}" srcOrd="0" destOrd="0" presId="urn:microsoft.com/office/officeart/2017/3/layout/DropPinTimeline"/>
    <dgm:cxn modelId="{14F7DB14-6994-404D-9F9D-E144EC835AF5}" srcId="{B57116D9-D2B1-4E7A-BC33-C27260E0206F}" destId="{FFF2A590-37D8-4604-A1C9-5C011CEAF104}" srcOrd="3" destOrd="0" parTransId="{4210DA57-4F92-4161-99AE-474BD61A103C}" sibTransId="{6555BE86-5A30-4066-BA00-8F9737676204}"/>
    <dgm:cxn modelId="{3DBBC329-0046-4495-9CC3-0EBC340C32F4}" type="presOf" srcId="{6D67745E-701A-432F-9247-32F334E18FAC}" destId="{D513E7F7-B84A-4CB5-8E69-21EAD3CF56BA}" srcOrd="0" destOrd="0" presId="urn:microsoft.com/office/officeart/2017/3/layout/DropPinTimeline"/>
    <dgm:cxn modelId="{A89C7668-E711-4AD5-9EB0-4CAE6B6E57D7}" srcId="{B57116D9-D2B1-4E7A-BC33-C27260E0206F}" destId="{4BE42CC6-3091-4942-9E8B-66AA64E4C148}" srcOrd="7" destOrd="0" parTransId="{8B14B7C4-AD7D-4312-A128-DEEF0F8A4B0A}" sibTransId="{F89A9DC8-18F0-446D-8DA4-7B7701FE501E}"/>
    <dgm:cxn modelId="{6FA3C268-7E4B-4D46-A4CB-6ACAFA99E704}" srcId="{4BE42CC6-3091-4942-9E8B-66AA64E4C148}" destId="{6D67745E-701A-432F-9247-32F334E18FAC}" srcOrd="0" destOrd="0" parTransId="{7D8137A0-613E-4D3E-BE6E-B0F861A7F5D8}" sibTransId="{8B46FB20-A1B8-42D3-8D77-C7E06CC19748}"/>
    <dgm:cxn modelId="{02800B4E-2371-4549-8678-6FC1D191FCE9}" srcId="{EC595AAB-0B95-48AF-B9CC-89967A78A1BA}" destId="{0EC815AE-CA60-46EA-B227-27A71644D9FF}" srcOrd="0" destOrd="0" parTransId="{10439CA9-C36F-4ABE-A690-AE94B5B9F7B4}" sibTransId="{E8DA4D0A-E5F8-4BED-A3CF-A4E95BA9572D}"/>
    <dgm:cxn modelId="{CE50E251-C692-4527-899E-AB59C2607ADA}" srcId="{B57116D9-D2B1-4E7A-BC33-C27260E0206F}" destId="{CEB65D75-7FF4-473B-86C6-9A35E939941E}" srcOrd="4" destOrd="0" parTransId="{7DBBC884-10CB-43BF-8142-068F4F143C2A}" sibTransId="{90794443-FCB0-404A-93A6-70620795331E}"/>
    <dgm:cxn modelId="{D1B9D875-EF58-4978-811C-8F9A5A8EC91B}" type="presOf" srcId="{BBA668EA-5EA0-4A34-8FFF-6AC1ACEAE8D0}" destId="{E3636623-367D-4AC8-BF9C-54A9DE2D9CD8}" srcOrd="0" destOrd="0" presId="urn:microsoft.com/office/officeart/2017/3/layout/DropPinTimeline"/>
    <dgm:cxn modelId="{D6BDC656-739A-4C22-8FFE-69813DA4B102}" type="presOf" srcId="{83F8AF09-CB9F-4027-8D5A-AC3CEDB319AF}" destId="{7574C22B-8D1B-489A-BEF4-F0E17578244C}" srcOrd="0" destOrd="0" presId="urn:microsoft.com/office/officeart/2017/3/layout/DropPinTimeline"/>
    <dgm:cxn modelId="{949D0F57-8007-4DE4-BB79-ED60773556CA}" srcId="{DCBCED13-96CA-4ED1-A879-8F9B818CD8DD}" destId="{663B5583-D5B9-4943-B177-D4F03DFC58F7}" srcOrd="0" destOrd="0" parTransId="{E94C04B4-10F6-4690-9E47-4B2F477E9BE6}" sibTransId="{E9196BE1-9CA6-490C-B49E-B5D930475F9C}"/>
    <dgm:cxn modelId="{BDCFEC5A-CC1F-4B01-B700-BB520462959D}" type="presOf" srcId="{76AD4342-6AE4-4036-875D-458C42E90201}" destId="{4142E18C-F88D-4393-A607-495CF98C45D4}" srcOrd="0" destOrd="0" presId="urn:microsoft.com/office/officeart/2017/3/layout/DropPinTimeline"/>
    <dgm:cxn modelId="{8ADF2E82-B604-48E0-A184-3DDA6A40FDDA}" type="presOf" srcId="{663B5583-D5B9-4943-B177-D4F03DFC58F7}" destId="{3D36B8CD-38FF-4D10-80E0-DD0AA7E07892}" srcOrd="0" destOrd="0" presId="urn:microsoft.com/office/officeart/2017/3/layout/DropPinTimeline"/>
    <dgm:cxn modelId="{040C5B85-8AC0-4C57-A477-66455161738B}" srcId="{CEB65D75-7FF4-473B-86C6-9A35E939941E}" destId="{5C895FA6-589E-4EB4-93F8-2220A9EA5A09}" srcOrd="0" destOrd="0" parTransId="{34D47453-6513-4688-A0BB-0BEA6384209E}" sibTransId="{56905C60-B34E-4815-960A-D6BCAA09C171}"/>
    <dgm:cxn modelId="{5C966F8A-4C97-4BC2-A801-BC99B32A75AC}" type="presOf" srcId="{2B4CA612-3B22-4F5F-9840-BA22C2B70748}" destId="{D271C4C5-86DF-48E0-9256-735A4040DD1B}" srcOrd="0" destOrd="0" presId="urn:microsoft.com/office/officeart/2017/3/layout/DropPinTimeline"/>
    <dgm:cxn modelId="{9C39B48A-1383-4A2D-A460-31706FA28C47}" srcId="{B57116D9-D2B1-4E7A-BC33-C27260E0206F}" destId="{BA90EAED-A600-4ADA-B656-5901AEBD70DD}" srcOrd="8" destOrd="0" parTransId="{895595E9-5F5B-4F5D-8B36-BB17E6BAA003}" sibTransId="{B051D8A9-DF02-4046-9E0B-3C3D4B7535AC}"/>
    <dgm:cxn modelId="{1A09D08C-DA65-4F9D-B7A3-8CD60B050AB2}" srcId="{2B4CA612-3B22-4F5F-9840-BA22C2B70748}" destId="{83F8AF09-CB9F-4027-8D5A-AC3CEDB319AF}" srcOrd="0" destOrd="0" parTransId="{2754BA93-1D64-484B-88BD-926E496BFDF7}" sibTransId="{24278BDA-ED28-4B10-BBCF-1A9BD962DCC6}"/>
    <dgm:cxn modelId="{0A1F428D-CB6F-47B0-BF81-723D85EB54D4}" srcId="{B57116D9-D2B1-4E7A-BC33-C27260E0206F}" destId="{EC595AAB-0B95-48AF-B9CC-89967A78A1BA}" srcOrd="0" destOrd="0" parTransId="{CDACFF1C-5ECB-4B6D-8607-B6B7E2EBD8F8}" sibTransId="{E3C1CD6E-F96F-4316-B65A-2566CB28E04F}"/>
    <dgm:cxn modelId="{154F1D8E-E421-45B8-8E7B-ABC060364C91}" type="presOf" srcId="{EC595AAB-0B95-48AF-B9CC-89967A78A1BA}" destId="{CE69E7B7-4C90-4243-8547-5F1BA798007A}" srcOrd="0" destOrd="0" presId="urn:microsoft.com/office/officeart/2017/3/layout/DropPinTimeline"/>
    <dgm:cxn modelId="{B08A2596-D442-4378-81E4-9B7455992628}" srcId="{B57116D9-D2B1-4E7A-BC33-C27260E0206F}" destId="{12C1B850-B6B8-40A9-A98D-EE9D30C070F7}" srcOrd="6" destOrd="0" parTransId="{BC51DAC4-E727-4C08-90DE-95B46E624C83}" sibTransId="{FD23C716-B15C-4980-99DA-6CCF7CC8E058}"/>
    <dgm:cxn modelId="{DB9D0E9A-8BD2-4811-B377-AC6742EB4CD2}" srcId="{7E79D9A5-DE6B-4A98-9573-2EF8E36B29FF}" destId="{6E430429-7437-4AF6-9313-943037253ACA}" srcOrd="0" destOrd="0" parTransId="{0B554E93-0E03-458B-B211-50BD390D5D21}" sibTransId="{9D58BEE6-744B-41E9-87BF-400A66151FDB}"/>
    <dgm:cxn modelId="{6FEA5B9E-BCB7-4BA2-A96B-BFD8160D0AA9}" srcId="{B57116D9-D2B1-4E7A-BC33-C27260E0206F}" destId="{DCBCED13-96CA-4ED1-A879-8F9B818CD8DD}" srcOrd="2" destOrd="0" parTransId="{3FB44205-DBBE-4368-ACA9-5DE55AB18581}" sibTransId="{C78A088B-8F26-4DAA-A542-0111602C4278}"/>
    <dgm:cxn modelId="{FE8253A1-192F-44AF-A835-4088FC07982E}" type="presOf" srcId="{4BE42CC6-3091-4942-9E8B-66AA64E4C148}" destId="{45BFB126-34EA-4813-892A-D1344F2E47F5}" srcOrd="0" destOrd="0" presId="urn:microsoft.com/office/officeart/2017/3/layout/DropPinTimeline"/>
    <dgm:cxn modelId="{1044A9B4-F813-4B41-B789-72E9FA037138}" type="presOf" srcId="{0EC815AE-CA60-46EA-B227-27A71644D9FF}" destId="{09CAB66E-F7F7-4838-B626-6A24C1458E40}" srcOrd="0" destOrd="0" presId="urn:microsoft.com/office/officeart/2017/3/layout/DropPinTimeline"/>
    <dgm:cxn modelId="{CB07FFBD-8880-40AF-A67D-7AC9C4F096E3}" type="presOf" srcId="{DCBCED13-96CA-4ED1-A879-8F9B818CD8DD}" destId="{3D33F7EB-B7A8-482F-9B29-5EECEEA31453}" srcOrd="0" destOrd="0" presId="urn:microsoft.com/office/officeart/2017/3/layout/DropPinTimeline"/>
    <dgm:cxn modelId="{F6C8AAC8-BAEC-4F8C-9A82-2FD300C83A83}" type="presOf" srcId="{6E430429-7437-4AF6-9313-943037253ACA}" destId="{BD257FA4-08D7-4888-9BF3-924D589D1E52}" srcOrd="0" destOrd="0" presId="urn:microsoft.com/office/officeart/2017/3/layout/DropPinTimeline"/>
    <dgm:cxn modelId="{0C7E88DA-9524-432E-BFCD-F73BC6292053}" type="presOf" srcId="{7E79D9A5-DE6B-4A98-9573-2EF8E36B29FF}" destId="{23F651BB-7128-4693-AB44-847DA3041BC3}" srcOrd="0" destOrd="0" presId="urn:microsoft.com/office/officeart/2017/3/layout/DropPinTimeline"/>
    <dgm:cxn modelId="{D73E7CDF-7B4F-47AB-8E68-3A9F0D64E07B}" type="presOf" srcId="{5C895FA6-589E-4EB4-93F8-2220A9EA5A09}" destId="{42F1FD25-6BF7-49EF-9B3B-F33F2F1D9AB8}" srcOrd="0" destOrd="0" presId="urn:microsoft.com/office/officeart/2017/3/layout/DropPinTimeline"/>
    <dgm:cxn modelId="{997A29E1-9AFF-420F-A99E-F7C10E10F1EC}" type="presOf" srcId="{CEB65D75-7FF4-473B-86C6-9A35E939941E}" destId="{0393105D-65D2-49EC-83FC-E985636F35D0}" srcOrd="0" destOrd="0" presId="urn:microsoft.com/office/officeart/2017/3/layout/DropPinTimeline"/>
    <dgm:cxn modelId="{DF4175E5-4EE4-47CF-AB93-B205BAEC5EDB}" srcId="{12C1B850-B6B8-40A9-A98D-EE9D30C070F7}" destId="{BBA668EA-5EA0-4A34-8FFF-6AC1ACEAE8D0}" srcOrd="0" destOrd="0" parTransId="{A1A6980E-DEF8-4D24-805D-6A2336CC226E}" sibTransId="{A4B6D6EF-DF6A-478D-BDC2-32F8403211C1}"/>
    <dgm:cxn modelId="{3C5E68E9-10A1-4696-A87D-CB3B074BC7A6}" srcId="{B57116D9-D2B1-4E7A-BC33-C27260E0206F}" destId="{7E79D9A5-DE6B-4A98-9573-2EF8E36B29FF}" srcOrd="1" destOrd="0" parTransId="{543645DC-BCD3-482E-8673-197862C97902}" sibTransId="{12BC346B-2A9E-4385-890D-A3568D1DDC10}"/>
    <dgm:cxn modelId="{2A014AEA-99AB-4655-AFDB-03DE3A1BB2B9}" srcId="{B57116D9-D2B1-4E7A-BC33-C27260E0206F}" destId="{2B4CA612-3B22-4F5F-9840-BA22C2B70748}" srcOrd="5" destOrd="0" parTransId="{34CA522A-8F50-4A23-BADC-C9696EA735C3}" sibTransId="{39DD2DE1-1945-4634-8D59-69C8B3B48E84}"/>
    <dgm:cxn modelId="{B4D60BF5-4546-4CC9-BE7F-CE26BF9F451F}" type="presOf" srcId="{12C1B850-B6B8-40A9-A98D-EE9D30C070F7}" destId="{F4EAF219-0735-42D5-86EF-59A880CCBF53}" srcOrd="0" destOrd="0" presId="urn:microsoft.com/office/officeart/2017/3/layout/DropPinTimeline"/>
    <dgm:cxn modelId="{C8B519F8-4A0B-4B68-A7E8-D8D81B547AC1}" srcId="{FFF2A590-37D8-4604-A1C9-5C011CEAF104}" destId="{76AD4342-6AE4-4036-875D-458C42E90201}" srcOrd="0" destOrd="0" parTransId="{89FDD53D-072D-4C96-A637-2973612BEAF6}" sibTransId="{F179BB0F-880E-4706-A5DF-5C83CCDD414D}"/>
    <dgm:cxn modelId="{6E7AFCF8-5FF5-461E-B20A-440666311F20}" type="presOf" srcId="{FFF2A590-37D8-4604-A1C9-5C011CEAF104}" destId="{215A0F14-8966-4742-850D-A2FF12C2828A}" srcOrd="0" destOrd="0" presId="urn:microsoft.com/office/officeart/2017/3/layout/DropPinTimeline"/>
    <dgm:cxn modelId="{43510881-EB97-4792-A571-A0B708ACCDAB}" type="presParOf" srcId="{1F3C798E-D048-4414-A771-D4CCA18E0BEF}" destId="{3BEB9637-B410-4D38-AEED-BE25AE6E562F}" srcOrd="0" destOrd="0" presId="urn:microsoft.com/office/officeart/2017/3/layout/DropPinTimeline"/>
    <dgm:cxn modelId="{AF5F5E5C-6EF4-4A82-BD64-759B2FE222C2}" type="presParOf" srcId="{1F3C798E-D048-4414-A771-D4CCA18E0BEF}" destId="{76340F9E-2055-460D-9EFD-F2E646A4BA7D}" srcOrd="1" destOrd="0" presId="urn:microsoft.com/office/officeart/2017/3/layout/DropPinTimeline"/>
    <dgm:cxn modelId="{3BB3EA9F-2354-47FB-99B0-1829D82D3123}" type="presParOf" srcId="{76340F9E-2055-460D-9EFD-F2E646A4BA7D}" destId="{4AC18018-1D04-4549-A146-3DFD13F45ACC}" srcOrd="0" destOrd="0" presId="urn:microsoft.com/office/officeart/2017/3/layout/DropPinTimeline"/>
    <dgm:cxn modelId="{160498EF-A512-4AB0-B48A-1F57BF13CA56}" type="presParOf" srcId="{4AC18018-1D04-4549-A146-3DFD13F45ACC}" destId="{41616B3D-856C-46E0-B642-40A1F4FDB30E}" srcOrd="0" destOrd="0" presId="urn:microsoft.com/office/officeart/2017/3/layout/DropPinTimeline"/>
    <dgm:cxn modelId="{613D488F-3FF4-4EA5-97D2-49C70BA1E84A}" type="presParOf" srcId="{4AC18018-1D04-4549-A146-3DFD13F45ACC}" destId="{8DC0E223-0743-4E83-AC43-BD4A165F5D20}" srcOrd="1" destOrd="0" presId="urn:microsoft.com/office/officeart/2017/3/layout/DropPinTimeline"/>
    <dgm:cxn modelId="{A36BD7ED-60CC-4B52-BD00-85C9B00F5D98}" type="presParOf" srcId="{8DC0E223-0743-4E83-AC43-BD4A165F5D20}" destId="{12A5713E-FFDD-465E-AB56-5E9DCF1D249F}" srcOrd="0" destOrd="0" presId="urn:microsoft.com/office/officeart/2017/3/layout/DropPinTimeline"/>
    <dgm:cxn modelId="{BCB11814-021E-48B8-9F28-1689561F7CD5}" type="presParOf" srcId="{8DC0E223-0743-4E83-AC43-BD4A165F5D20}" destId="{9609449C-6387-4A03-86C7-52B569F48598}" srcOrd="1" destOrd="0" presId="urn:microsoft.com/office/officeart/2017/3/layout/DropPinTimeline"/>
    <dgm:cxn modelId="{08F4A516-DE6D-40CF-92C3-FE4B9F03DDB4}" type="presParOf" srcId="{4AC18018-1D04-4549-A146-3DFD13F45ACC}" destId="{09CAB66E-F7F7-4838-B626-6A24C1458E40}" srcOrd="2" destOrd="0" presId="urn:microsoft.com/office/officeart/2017/3/layout/DropPinTimeline"/>
    <dgm:cxn modelId="{53536787-9FF6-47D7-A77E-B2EB3AF9784A}" type="presParOf" srcId="{4AC18018-1D04-4549-A146-3DFD13F45ACC}" destId="{CE69E7B7-4C90-4243-8547-5F1BA798007A}" srcOrd="3" destOrd="0" presId="urn:microsoft.com/office/officeart/2017/3/layout/DropPinTimeline"/>
    <dgm:cxn modelId="{C43C76E5-3D96-4513-83E6-A4CE5AD7B867}" type="presParOf" srcId="{4AC18018-1D04-4549-A146-3DFD13F45ACC}" destId="{4433334F-0D59-4FE3-A070-75AC6499E0A0}" srcOrd="4" destOrd="0" presId="urn:microsoft.com/office/officeart/2017/3/layout/DropPinTimeline"/>
    <dgm:cxn modelId="{6EADD160-06D0-456A-96DD-37C408448FD3}" type="presParOf" srcId="{4AC18018-1D04-4549-A146-3DFD13F45ACC}" destId="{E8F60425-6DC6-49F3-BB13-36F3A6C7DA17}" srcOrd="5" destOrd="0" presId="urn:microsoft.com/office/officeart/2017/3/layout/DropPinTimeline"/>
    <dgm:cxn modelId="{60F8D19D-C133-4CBC-A8D7-254C8ADB7899}" type="presParOf" srcId="{76340F9E-2055-460D-9EFD-F2E646A4BA7D}" destId="{72D3351A-5D65-4469-B4A9-C9128C2638D1}" srcOrd="1" destOrd="0" presId="urn:microsoft.com/office/officeart/2017/3/layout/DropPinTimeline"/>
    <dgm:cxn modelId="{E6AB8DD0-2EEA-4600-B921-E4F8EED41657}" type="presParOf" srcId="{76340F9E-2055-460D-9EFD-F2E646A4BA7D}" destId="{0B58AA4C-FA5A-42AF-A617-0E77EACE4F76}" srcOrd="2" destOrd="0" presId="urn:microsoft.com/office/officeart/2017/3/layout/DropPinTimeline"/>
    <dgm:cxn modelId="{FC8BB85B-84A1-49CB-8FB3-C90156492C5D}" type="presParOf" srcId="{0B58AA4C-FA5A-42AF-A617-0E77EACE4F76}" destId="{D9A14854-55A1-43E1-A637-3E7F13F742C4}" srcOrd="0" destOrd="0" presId="urn:microsoft.com/office/officeart/2017/3/layout/DropPinTimeline"/>
    <dgm:cxn modelId="{1E6F9C43-AD07-4AB2-896B-62F0126F255B}" type="presParOf" srcId="{0B58AA4C-FA5A-42AF-A617-0E77EACE4F76}" destId="{1F0DE8B5-E271-49BE-80FB-50ED9BC3C781}" srcOrd="1" destOrd="0" presId="urn:microsoft.com/office/officeart/2017/3/layout/DropPinTimeline"/>
    <dgm:cxn modelId="{31A40DED-BA0D-4920-8892-5077ECDFF631}" type="presParOf" srcId="{1F0DE8B5-E271-49BE-80FB-50ED9BC3C781}" destId="{E81F81B5-4CA3-490F-9D5A-4354ECB82841}" srcOrd="0" destOrd="0" presId="urn:microsoft.com/office/officeart/2017/3/layout/DropPinTimeline"/>
    <dgm:cxn modelId="{B574C495-2026-4668-A957-132845C8C2DC}" type="presParOf" srcId="{1F0DE8B5-E271-49BE-80FB-50ED9BC3C781}" destId="{81E9B85C-B50D-402B-BCEF-90C91019D0C4}" srcOrd="1" destOrd="0" presId="urn:microsoft.com/office/officeart/2017/3/layout/DropPinTimeline"/>
    <dgm:cxn modelId="{5DFC6676-73FE-4CCB-B812-D36032898DB4}" type="presParOf" srcId="{0B58AA4C-FA5A-42AF-A617-0E77EACE4F76}" destId="{BD257FA4-08D7-4888-9BF3-924D589D1E52}" srcOrd="2" destOrd="0" presId="urn:microsoft.com/office/officeart/2017/3/layout/DropPinTimeline"/>
    <dgm:cxn modelId="{211FC1E5-26D5-41CF-B895-EC211343C919}" type="presParOf" srcId="{0B58AA4C-FA5A-42AF-A617-0E77EACE4F76}" destId="{23F651BB-7128-4693-AB44-847DA3041BC3}" srcOrd="3" destOrd="0" presId="urn:microsoft.com/office/officeart/2017/3/layout/DropPinTimeline"/>
    <dgm:cxn modelId="{29B9B0D4-EE3D-4FD5-8CBA-0FB8C86613D5}" type="presParOf" srcId="{0B58AA4C-FA5A-42AF-A617-0E77EACE4F76}" destId="{52895C59-C928-479E-8764-4AB9F85AC97F}" srcOrd="4" destOrd="0" presId="urn:microsoft.com/office/officeart/2017/3/layout/DropPinTimeline"/>
    <dgm:cxn modelId="{7B273175-DD92-45CF-8AC2-349A8796C9FA}" type="presParOf" srcId="{0B58AA4C-FA5A-42AF-A617-0E77EACE4F76}" destId="{1C3C65EC-8879-4E5A-863C-ED38619E2075}" srcOrd="5" destOrd="0" presId="urn:microsoft.com/office/officeart/2017/3/layout/DropPinTimeline"/>
    <dgm:cxn modelId="{E25858B0-CF57-460E-8D56-97DDE660266D}" type="presParOf" srcId="{76340F9E-2055-460D-9EFD-F2E646A4BA7D}" destId="{E9E7DFAB-C9D7-45BB-9CB7-605B7EBE870F}" srcOrd="3" destOrd="0" presId="urn:microsoft.com/office/officeart/2017/3/layout/DropPinTimeline"/>
    <dgm:cxn modelId="{2F1B8AEA-F9E9-4FF6-BAD3-2F278592F2F2}" type="presParOf" srcId="{76340F9E-2055-460D-9EFD-F2E646A4BA7D}" destId="{57C2AF11-4705-4A69-A1AD-C66A4BC53DF2}" srcOrd="4" destOrd="0" presId="urn:microsoft.com/office/officeart/2017/3/layout/DropPinTimeline"/>
    <dgm:cxn modelId="{1A941D55-2CB7-46F0-9F09-BAFDB753829F}" type="presParOf" srcId="{57C2AF11-4705-4A69-A1AD-C66A4BC53DF2}" destId="{0A516BE8-4385-40CD-A68B-B24E12CFD7A8}" srcOrd="0" destOrd="0" presId="urn:microsoft.com/office/officeart/2017/3/layout/DropPinTimeline"/>
    <dgm:cxn modelId="{2B0CB0A6-BDC2-4103-8DFC-9949290F51F4}" type="presParOf" srcId="{57C2AF11-4705-4A69-A1AD-C66A4BC53DF2}" destId="{D3E27D40-8D1A-4D18-AED3-7CEC3DA52FAE}" srcOrd="1" destOrd="0" presId="urn:microsoft.com/office/officeart/2017/3/layout/DropPinTimeline"/>
    <dgm:cxn modelId="{82A58712-2E0C-42CE-9D29-E69AE7C05534}" type="presParOf" srcId="{D3E27D40-8D1A-4D18-AED3-7CEC3DA52FAE}" destId="{EFCB1A91-D849-481B-9D4C-971C9B3D946D}" srcOrd="0" destOrd="0" presId="urn:microsoft.com/office/officeart/2017/3/layout/DropPinTimeline"/>
    <dgm:cxn modelId="{60FA5D16-BF6A-4EA2-A425-2B6ECC8BC81D}" type="presParOf" srcId="{D3E27D40-8D1A-4D18-AED3-7CEC3DA52FAE}" destId="{01C42AA3-ED15-49EE-A560-F4FC199274D8}" srcOrd="1" destOrd="0" presId="urn:microsoft.com/office/officeart/2017/3/layout/DropPinTimeline"/>
    <dgm:cxn modelId="{8C758B25-800C-4422-BEB2-5725ED97F701}" type="presParOf" srcId="{57C2AF11-4705-4A69-A1AD-C66A4BC53DF2}" destId="{3D36B8CD-38FF-4D10-80E0-DD0AA7E07892}" srcOrd="2" destOrd="0" presId="urn:microsoft.com/office/officeart/2017/3/layout/DropPinTimeline"/>
    <dgm:cxn modelId="{7DACE55F-8EC5-48DD-AF12-10A7FAB2B5FD}" type="presParOf" srcId="{57C2AF11-4705-4A69-A1AD-C66A4BC53DF2}" destId="{3D33F7EB-B7A8-482F-9B29-5EECEEA31453}" srcOrd="3" destOrd="0" presId="urn:microsoft.com/office/officeart/2017/3/layout/DropPinTimeline"/>
    <dgm:cxn modelId="{E4148330-5665-4742-901B-FEFB02EC5B77}" type="presParOf" srcId="{57C2AF11-4705-4A69-A1AD-C66A4BC53DF2}" destId="{35AAE089-3176-47B2-8829-A4AF9D33312F}" srcOrd="4" destOrd="0" presId="urn:microsoft.com/office/officeart/2017/3/layout/DropPinTimeline"/>
    <dgm:cxn modelId="{0E5FE757-2A63-4F53-AD5B-88A66713E08C}" type="presParOf" srcId="{57C2AF11-4705-4A69-A1AD-C66A4BC53DF2}" destId="{07C3DCDF-2C06-4BF8-95B0-C1A7D285B243}" srcOrd="5" destOrd="0" presId="urn:microsoft.com/office/officeart/2017/3/layout/DropPinTimeline"/>
    <dgm:cxn modelId="{CEC2B352-AD2A-443E-9079-5DD2993B0BF7}" type="presParOf" srcId="{76340F9E-2055-460D-9EFD-F2E646A4BA7D}" destId="{D2BF4C87-7C08-42C8-BCF0-A139E52494BF}" srcOrd="5" destOrd="0" presId="urn:microsoft.com/office/officeart/2017/3/layout/DropPinTimeline"/>
    <dgm:cxn modelId="{3E57003C-7D42-46C1-944F-E9ED7C0D5BEE}" type="presParOf" srcId="{76340F9E-2055-460D-9EFD-F2E646A4BA7D}" destId="{C99705FC-4B9C-47D0-9401-3418CBBDF0DC}" srcOrd="6" destOrd="0" presId="urn:microsoft.com/office/officeart/2017/3/layout/DropPinTimeline"/>
    <dgm:cxn modelId="{BB1A2528-AFAA-45B5-83E1-E8E5E730C828}" type="presParOf" srcId="{C99705FC-4B9C-47D0-9401-3418CBBDF0DC}" destId="{C50B8593-4949-4770-8513-DA36B65093A8}" srcOrd="0" destOrd="0" presId="urn:microsoft.com/office/officeart/2017/3/layout/DropPinTimeline"/>
    <dgm:cxn modelId="{75B61A90-4AA5-4B32-A278-E19FA05E691C}" type="presParOf" srcId="{C99705FC-4B9C-47D0-9401-3418CBBDF0DC}" destId="{9AB40453-4222-439D-B17C-C0E11574FB43}" srcOrd="1" destOrd="0" presId="urn:microsoft.com/office/officeart/2017/3/layout/DropPinTimeline"/>
    <dgm:cxn modelId="{7DAC679F-86F7-4EFB-8C50-1D84DCAC40CD}" type="presParOf" srcId="{9AB40453-4222-439D-B17C-C0E11574FB43}" destId="{6FD12079-8A1D-486C-A6E0-2D60149E054D}" srcOrd="0" destOrd="0" presId="urn:microsoft.com/office/officeart/2017/3/layout/DropPinTimeline"/>
    <dgm:cxn modelId="{1A6CC970-F4E8-491F-8445-C0256DD3DCF5}" type="presParOf" srcId="{9AB40453-4222-439D-B17C-C0E11574FB43}" destId="{04106F0E-CEB6-40F2-93DC-158E94DA9528}" srcOrd="1" destOrd="0" presId="urn:microsoft.com/office/officeart/2017/3/layout/DropPinTimeline"/>
    <dgm:cxn modelId="{4D80EA98-6127-4FEE-93B0-EA0785C283F3}" type="presParOf" srcId="{C99705FC-4B9C-47D0-9401-3418CBBDF0DC}" destId="{4142E18C-F88D-4393-A607-495CF98C45D4}" srcOrd="2" destOrd="0" presId="urn:microsoft.com/office/officeart/2017/3/layout/DropPinTimeline"/>
    <dgm:cxn modelId="{994009B2-0974-44EE-99DF-2874C9EF2CC8}" type="presParOf" srcId="{C99705FC-4B9C-47D0-9401-3418CBBDF0DC}" destId="{215A0F14-8966-4742-850D-A2FF12C2828A}" srcOrd="3" destOrd="0" presId="urn:microsoft.com/office/officeart/2017/3/layout/DropPinTimeline"/>
    <dgm:cxn modelId="{20B9B474-02C6-45B0-9DA8-6025C5D486C1}" type="presParOf" srcId="{C99705FC-4B9C-47D0-9401-3418CBBDF0DC}" destId="{829573D5-55D7-453E-AA94-A6EBAC1F3AB8}" srcOrd="4" destOrd="0" presId="urn:microsoft.com/office/officeart/2017/3/layout/DropPinTimeline"/>
    <dgm:cxn modelId="{23FAE686-DAA7-4691-B985-36885EE9461F}" type="presParOf" srcId="{C99705FC-4B9C-47D0-9401-3418CBBDF0DC}" destId="{FE7A93BA-0D60-4105-B7A9-DAAD24ED8945}" srcOrd="5" destOrd="0" presId="urn:microsoft.com/office/officeart/2017/3/layout/DropPinTimeline"/>
    <dgm:cxn modelId="{CD4C37F3-2A8B-40DC-ABD8-2C431A26D7B1}" type="presParOf" srcId="{76340F9E-2055-460D-9EFD-F2E646A4BA7D}" destId="{95948C5B-352A-4FC1-BBF5-7D656DBB8FCF}" srcOrd="7" destOrd="0" presId="urn:microsoft.com/office/officeart/2017/3/layout/DropPinTimeline"/>
    <dgm:cxn modelId="{6F59DEEE-FB29-4853-BEEF-534970D859F0}" type="presParOf" srcId="{76340F9E-2055-460D-9EFD-F2E646A4BA7D}" destId="{9B4D6D40-DFDC-4C52-9F03-FD28F14D68A2}" srcOrd="8" destOrd="0" presId="urn:microsoft.com/office/officeart/2017/3/layout/DropPinTimeline"/>
    <dgm:cxn modelId="{2CB37849-97FE-45D1-93F4-7072058C7F5F}" type="presParOf" srcId="{9B4D6D40-DFDC-4C52-9F03-FD28F14D68A2}" destId="{96A4D595-0AA7-4FF6-B834-A7A62A1A1408}" srcOrd="0" destOrd="0" presId="urn:microsoft.com/office/officeart/2017/3/layout/DropPinTimeline"/>
    <dgm:cxn modelId="{E297B1D0-B5A1-4BD4-92A8-4298EE2D1D5B}" type="presParOf" srcId="{9B4D6D40-DFDC-4C52-9F03-FD28F14D68A2}" destId="{ED97EA6E-58FC-4A57-AE28-02DB6F37478A}" srcOrd="1" destOrd="0" presId="urn:microsoft.com/office/officeart/2017/3/layout/DropPinTimeline"/>
    <dgm:cxn modelId="{D2124269-27E0-42F7-BB4A-D04C89B4CF92}" type="presParOf" srcId="{ED97EA6E-58FC-4A57-AE28-02DB6F37478A}" destId="{49C5C4FB-67F4-47C3-BBBC-86686EC0646B}" srcOrd="0" destOrd="0" presId="urn:microsoft.com/office/officeart/2017/3/layout/DropPinTimeline"/>
    <dgm:cxn modelId="{558AEF62-AE30-4B7A-B7B2-C73CB5546FBE}" type="presParOf" srcId="{ED97EA6E-58FC-4A57-AE28-02DB6F37478A}" destId="{F86627C6-6323-4C87-A1CB-4BD7DA049405}" srcOrd="1" destOrd="0" presId="urn:microsoft.com/office/officeart/2017/3/layout/DropPinTimeline"/>
    <dgm:cxn modelId="{EB44C2B1-BAAD-4C97-96E9-0754AA3F85B7}" type="presParOf" srcId="{9B4D6D40-DFDC-4C52-9F03-FD28F14D68A2}" destId="{42F1FD25-6BF7-49EF-9B3B-F33F2F1D9AB8}" srcOrd="2" destOrd="0" presId="urn:microsoft.com/office/officeart/2017/3/layout/DropPinTimeline"/>
    <dgm:cxn modelId="{603AD397-3FB1-4464-B947-7D409E2A64C8}" type="presParOf" srcId="{9B4D6D40-DFDC-4C52-9F03-FD28F14D68A2}" destId="{0393105D-65D2-49EC-83FC-E985636F35D0}" srcOrd="3" destOrd="0" presId="urn:microsoft.com/office/officeart/2017/3/layout/DropPinTimeline"/>
    <dgm:cxn modelId="{FA4C4511-93CD-42CC-A6A1-EC19CAB0F210}" type="presParOf" srcId="{9B4D6D40-DFDC-4C52-9F03-FD28F14D68A2}" destId="{38DA3D7D-2842-4981-9C6B-99AB129B83AA}" srcOrd="4" destOrd="0" presId="urn:microsoft.com/office/officeart/2017/3/layout/DropPinTimeline"/>
    <dgm:cxn modelId="{74FDA88C-6E54-483E-8F39-8C7C40645DEA}" type="presParOf" srcId="{9B4D6D40-DFDC-4C52-9F03-FD28F14D68A2}" destId="{069DB7FF-186E-4BB9-AE6F-1CB81039B345}" srcOrd="5" destOrd="0" presId="urn:microsoft.com/office/officeart/2017/3/layout/DropPinTimeline"/>
    <dgm:cxn modelId="{C93728D5-D59D-433A-9B07-E5BFFD9E59ED}" type="presParOf" srcId="{76340F9E-2055-460D-9EFD-F2E646A4BA7D}" destId="{10FE9D68-01CB-4FBD-B985-28131EE6193B}" srcOrd="9" destOrd="0" presId="urn:microsoft.com/office/officeart/2017/3/layout/DropPinTimeline"/>
    <dgm:cxn modelId="{AC593F88-9F9E-4AA5-8ECC-7755939B6934}" type="presParOf" srcId="{76340F9E-2055-460D-9EFD-F2E646A4BA7D}" destId="{56122751-D3F5-4736-B6D0-2F0EC109B610}" srcOrd="10" destOrd="0" presId="urn:microsoft.com/office/officeart/2017/3/layout/DropPinTimeline"/>
    <dgm:cxn modelId="{6A7A4D1A-3601-48FE-AC2C-54BAB9B8AD7F}" type="presParOf" srcId="{56122751-D3F5-4736-B6D0-2F0EC109B610}" destId="{AF6C1140-0EF0-4C40-A2C3-5F9CD494EA46}" srcOrd="0" destOrd="0" presId="urn:microsoft.com/office/officeart/2017/3/layout/DropPinTimeline"/>
    <dgm:cxn modelId="{B3B0C0BC-1F38-406F-B5DF-FD02796F9BB2}" type="presParOf" srcId="{56122751-D3F5-4736-B6D0-2F0EC109B610}" destId="{3D0805A6-E462-40CB-94BC-A3E5EC249A41}" srcOrd="1" destOrd="0" presId="urn:microsoft.com/office/officeart/2017/3/layout/DropPinTimeline"/>
    <dgm:cxn modelId="{29DA6F10-33F4-4765-AB32-B01FAA2CA031}" type="presParOf" srcId="{3D0805A6-E462-40CB-94BC-A3E5EC249A41}" destId="{C348F1DB-FC8A-4083-AF96-2E509ED06FD2}" srcOrd="0" destOrd="0" presId="urn:microsoft.com/office/officeart/2017/3/layout/DropPinTimeline"/>
    <dgm:cxn modelId="{0D466FF1-83A7-4375-959C-AF45E3F575A4}" type="presParOf" srcId="{3D0805A6-E462-40CB-94BC-A3E5EC249A41}" destId="{48335B93-22B4-40E0-B159-FF9611B80472}" srcOrd="1" destOrd="0" presId="urn:microsoft.com/office/officeart/2017/3/layout/DropPinTimeline"/>
    <dgm:cxn modelId="{498B198A-6477-4D4C-8450-734ADFDAFBD6}" type="presParOf" srcId="{56122751-D3F5-4736-B6D0-2F0EC109B610}" destId="{7574C22B-8D1B-489A-BEF4-F0E17578244C}" srcOrd="2" destOrd="0" presId="urn:microsoft.com/office/officeart/2017/3/layout/DropPinTimeline"/>
    <dgm:cxn modelId="{E9D21BB5-E89F-4FCA-B594-DFF35EBB9E5B}" type="presParOf" srcId="{56122751-D3F5-4736-B6D0-2F0EC109B610}" destId="{D271C4C5-86DF-48E0-9256-735A4040DD1B}" srcOrd="3" destOrd="0" presId="urn:microsoft.com/office/officeart/2017/3/layout/DropPinTimeline"/>
    <dgm:cxn modelId="{F87C8C0A-E597-44C3-9ACD-2C8C8CFB06D3}" type="presParOf" srcId="{56122751-D3F5-4736-B6D0-2F0EC109B610}" destId="{D31429F4-3E27-441C-B897-354F8508FBD7}" srcOrd="4" destOrd="0" presId="urn:microsoft.com/office/officeart/2017/3/layout/DropPinTimeline"/>
    <dgm:cxn modelId="{B7BB50F1-2FA0-4E2B-B484-73A7873B1C3A}" type="presParOf" srcId="{56122751-D3F5-4736-B6D0-2F0EC109B610}" destId="{4AFF2E0B-9935-41C4-BA43-FB8EA9676826}" srcOrd="5" destOrd="0" presId="urn:microsoft.com/office/officeart/2017/3/layout/DropPinTimeline"/>
    <dgm:cxn modelId="{2C58C3DE-2756-47FF-9083-4327908F2699}" type="presParOf" srcId="{76340F9E-2055-460D-9EFD-F2E646A4BA7D}" destId="{47F68D6F-E520-4402-AE6C-C4637A8A07FC}" srcOrd="11" destOrd="0" presId="urn:microsoft.com/office/officeart/2017/3/layout/DropPinTimeline"/>
    <dgm:cxn modelId="{7296329C-54E1-4EE2-92C2-F067F22D451D}" type="presParOf" srcId="{76340F9E-2055-460D-9EFD-F2E646A4BA7D}" destId="{B402589F-1FAE-4E7D-B808-C8059C5C897A}" srcOrd="12" destOrd="0" presId="urn:microsoft.com/office/officeart/2017/3/layout/DropPinTimeline"/>
    <dgm:cxn modelId="{CFB11696-C305-41AE-A96D-D855AE0EB8A4}" type="presParOf" srcId="{B402589F-1FAE-4E7D-B808-C8059C5C897A}" destId="{EB7EE01E-CA32-4BE2-B254-6A6861E61FD8}" srcOrd="0" destOrd="0" presId="urn:microsoft.com/office/officeart/2017/3/layout/DropPinTimeline"/>
    <dgm:cxn modelId="{BA30E413-57F6-476D-9AA5-35FF356EB6EE}" type="presParOf" srcId="{B402589F-1FAE-4E7D-B808-C8059C5C897A}" destId="{F2A71D4A-0EDE-4DAB-BE9A-FBBF3E9F4FB4}" srcOrd="1" destOrd="0" presId="urn:microsoft.com/office/officeart/2017/3/layout/DropPinTimeline"/>
    <dgm:cxn modelId="{A160661D-BF47-4F6E-8931-FF49714D9795}" type="presParOf" srcId="{F2A71D4A-0EDE-4DAB-BE9A-FBBF3E9F4FB4}" destId="{C6D9F81C-92D3-4C3B-9B72-38F22F0F121E}" srcOrd="0" destOrd="0" presId="urn:microsoft.com/office/officeart/2017/3/layout/DropPinTimeline"/>
    <dgm:cxn modelId="{96C62850-DB27-41CA-9C42-91945B053F51}" type="presParOf" srcId="{F2A71D4A-0EDE-4DAB-BE9A-FBBF3E9F4FB4}" destId="{E5CC4937-1193-498B-9F7A-B945F1CA789B}" srcOrd="1" destOrd="0" presId="urn:microsoft.com/office/officeart/2017/3/layout/DropPinTimeline"/>
    <dgm:cxn modelId="{E9C744D4-0E33-4086-9F44-F197AACDEF32}" type="presParOf" srcId="{B402589F-1FAE-4E7D-B808-C8059C5C897A}" destId="{E3636623-367D-4AC8-BF9C-54A9DE2D9CD8}" srcOrd="2" destOrd="0" presId="urn:microsoft.com/office/officeart/2017/3/layout/DropPinTimeline"/>
    <dgm:cxn modelId="{7E34FAB8-5AC2-4068-AAFA-016EFF5940DB}" type="presParOf" srcId="{B402589F-1FAE-4E7D-B808-C8059C5C897A}" destId="{F4EAF219-0735-42D5-86EF-59A880CCBF53}" srcOrd="3" destOrd="0" presId="urn:microsoft.com/office/officeart/2017/3/layout/DropPinTimeline"/>
    <dgm:cxn modelId="{971A8771-0248-427C-B773-407E85BC9BF3}" type="presParOf" srcId="{B402589F-1FAE-4E7D-B808-C8059C5C897A}" destId="{DBC8D0F0-F6FE-417C-8A01-88D5D3CE858D}" srcOrd="4" destOrd="0" presId="urn:microsoft.com/office/officeart/2017/3/layout/DropPinTimeline"/>
    <dgm:cxn modelId="{03FBFEAB-B05A-4232-81E6-DBF3CA62D885}" type="presParOf" srcId="{B402589F-1FAE-4E7D-B808-C8059C5C897A}" destId="{F845C222-7B2A-47C9-9EF2-2DA5AD8A03B6}" srcOrd="5" destOrd="0" presId="urn:microsoft.com/office/officeart/2017/3/layout/DropPinTimeline"/>
    <dgm:cxn modelId="{ED1726B8-03E7-470C-80EC-C4E6805AEA7B}" type="presParOf" srcId="{76340F9E-2055-460D-9EFD-F2E646A4BA7D}" destId="{67E80A0A-15FC-4E5D-B9FD-32CDA4743FE9}" srcOrd="13" destOrd="0" presId="urn:microsoft.com/office/officeart/2017/3/layout/DropPinTimeline"/>
    <dgm:cxn modelId="{58774480-A3DD-4CD2-809D-ADAA632C418A}" type="presParOf" srcId="{76340F9E-2055-460D-9EFD-F2E646A4BA7D}" destId="{ACF73B86-7D32-4175-88FD-B6006205E72D}" srcOrd="14" destOrd="0" presId="urn:microsoft.com/office/officeart/2017/3/layout/DropPinTimeline"/>
    <dgm:cxn modelId="{0FFFE881-E49C-451E-BC98-1A271EACE476}" type="presParOf" srcId="{ACF73B86-7D32-4175-88FD-B6006205E72D}" destId="{5DEA26B4-9507-4E1D-8A4A-DFB7FA2099D0}" srcOrd="0" destOrd="0" presId="urn:microsoft.com/office/officeart/2017/3/layout/DropPinTimeline"/>
    <dgm:cxn modelId="{F8144B20-2958-4DF7-832A-C9868B79DFEB}" type="presParOf" srcId="{ACF73B86-7D32-4175-88FD-B6006205E72D}" destId="{9A33242A-6660-4954-BB0D-729F0C9B98AA}" srcOrd="1" destOrd="0" presId="urn:microsoft.com/office/officeart/2017/3/layout/DropPinTimeline"/>
    <dgm:cxn modelId="{9F4F3A45-45DB-48ED-8C4D-AA37879C0025}" type="presParOf" srcId="{9A33242A-6660-4954-BB0D-729F0C9B98AA}" destId="{EE448D02-7442-4E01-A554-B0AA06DDDFD0}" srcOrd="0" destOrd="0" presId="urn:microsoft.com/office/officeart/2017/3/layout/DropPinTimeline"/>
    <dgm:cxn modelId="{1E4C10CF-3F96-459F-A79C-D5BCBD4D818B}" type="presParOf" srcId="{9A33242A-6660-4954-BB0D-729F0C9B98AA}" destId="{23F4C5A6-F559-49EF-8C5F-687A144353D0}" srcOrd="1" destOrd="0" presId="urn:microsoft.com/office/officeart/2017/3/layout/DropPinTimeline"/>
    <dgm:cxn modelId="{D71E9387-3E59-472E-82BB-38593FB78FE6}" type="presParOf" srcId="{ACF73B86-7D32-4175-88FD-B6006205E72D}" destId="{D513E7F7-B84A-4CB5-8E69-21EAD3CF56BA}" srcOrd="2" destOrd="0" presId="urn:microsoft.com/office/officeart/2017/3/layout/DropPinTimeline"/>
    <dgm:cxn modelId="{50689E63-E463-4835-925C-74570BD397DD}" type="presParOf" srcId="{ACF73B86-7D32-4175-88FD-B6006205E72D}" destId="{45BFB126-34EA-4813-892A-D1344F2E47F5}" srcOrd="3" destOrd="0" presId="urn:microsoft.com/office/officeart/2017/3/layout/DropPinTimeline"/>
    <dgm:cxn modelId="{17E425BD-7894-4D4C-8777-8E3A6197891E}" type="presParOf" srcId="{ACF73B86-7D32-4175-88FD-B6006205E72D}" destId="{6ABE87C3-BAF7-48A8-A316-C59EF50F0D17}" srcOrd="4" destOrd="0" presId="urn:microsoft.com/office/officeart/2017/3/layout/DropPinTimeline"/>
    <dgm:cxn modelId="{54210DFB-17FC-4B97-9C76-DBEE8E04AF56}" type="presParOf" srcId="{ACF73B86-7D32-4175-88FD-B6006205E72D}" destId="{216F58E5-71FD-4FFF-A7CA-DE7D3C6193EF}" srcOrd="5" destOrd="0" presId="urn:microsoft.com/office/officeart/2017/3/layout/DropPinTimeline"/>
    <dgm:cxn modelId="{B1FF27D6-14EF-4FCF-8291-ABB53706AD53}" type="presParOf" srcId="{76340F9E-2055-460D-9EFD-F2E646A4BA7D}" destId="{9F91260B-5EFE-4702-9AD1-9F387E6EADD4}" srcOrd="15" destOrd="0" presId="urn:microsoft.com/office/officeart/2017/3/layout/DropPinTimeline"/>
    <dgm:cxn modelId="{892B8DD7-D797-4173-8155-0F3CE87E9D0D}" type="presParOf" srcId="{76340F9E-2055-460D-9EFD-F2E646A4BA7D}" destId="{16D73669-5D05-4672-A9C1-B2EDCE4906D2}" srcOrd="16" destOrd="0" presId="urn:microsoft.com/office/officeart/2017/3/layout/DropPinTimeline"/>
    <dgm:cxn modelId="{ACE9A917-7959-4A8C-BDE7-C28FAA243B20}" type="presParOf" srcId="{16D73669-5D05-4672-A9C1-B2EDCE4906D2}" destId="{DE82FD9A-27D7-45BE-8EA0-01A5FFE7ACB7}" srcOrd="0" destOrd="0" presId="urn:microsoft.com/office/officeart/2017/3/layout/DropPinTimeline"/>
    <dgm:cxn modelId="{521AA65A-0E6A-4E68-B3EA-5E896ECF5A9A}" type="presParOf" srcId="{16D73669-5D05-4672-A9C1-B2EDCE4906D2}" destId="{2A5731F7-C2FC-48FE-9723-85EC6FA45F95}" srcOrd="1" destOrd="0" presId="urn:microsoft.com/office/officeart/2017/3/layout/DropPinTimeline"/>
    <dgm:cxn modelId="{A6485854-9C34-463D-8BEA-5F140110BB12}" type="presParOf" srcId="{2A5731F7-C2FC-48FE-9723-85EC6FA45F95}" destId="{B7F43804-A7DD-4F0A-8F1F-CE331FA195FC}" srcOrd="0" destOrd="0" presId="urn:microsoft.com/office/officeart/2017/3/layout/DropPinTimeline"/>
    <dgm:cxn modelId="{704B819E-C6C0-4A2A-A17B-F6D26834D0A8}" type="presParOf" srcId="{2A5731F7-C2FC-48FE-9723-85EC6FA45F95}" destId="{C0052B73-C0A1-470A-9A05-C78F743EB199}" srcOrd="1" destOrd="0" presId="urn:microsoft.com/office/officeart/2017/3/layout/DropPinTimeline"/>
    <dgm:cxn modelId="{74EEB4DC-3552-40AE-AC26-45B9FF168A94}" type="presParOf" srcId="{16D73669-5D05-4672-A9C1-B2EDCE4906D2}" destId="{803590A4-F0BA-4623-BEB8-451CAE5A2FBE}" srcOrd="2" destOrd="0" presId="urn:microsoft.com/office/officeart/2017/3/layout/DropPinTimeline"/>
    <dgm:cxn modelId="{C9808A74-E981-4D9B-A2AE-57F3223EFCA8}" type="presParOf" srcId="{16D73669-5D05-4672-A9C1-B2EDCE4906D2}" destId="{58074888-4990-4C2D-BCB0-37CB359DD9AD}" srcOrd="3" destOrd="0" presId="urn:microsoft.com/office/officeart/2017/3/layout/DropPinTimeline"/>
    <dgm:cxn modelId="{A71C49A0-F310-4049-A37C-F37EAFCDF1A2}" type="presParOf" srcId="{16D73669-5D05-4672-A9C1-B2EDCE4906D2}" destId="{2B401BBC-4810-4C75-B291-30A8B5EBFF7E}" srcOrd="4" destOrd="0" presId="urn:microsoft.com/office/officeart/2017/3/layout/DropPinTimeline"/>
    <dgm:cxn modelId="{BB6AF669-B3DF-48E0-B7C7-9D5292CB58D6}" type="presParOf" srcId="{16D73669-5D05-4672-A9C1-B2EDCE4906D2}" destId="{6F65F47A-0088-4DFA-976F-92B97FBE5FBB}"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87605-5379-493B-BDF4-CF6988646514}"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1E9ABFB-C164-4B22-B5B2-8C0F627DBC0A}">
      <dgm:prSet/>
      <dgm:spPr/>
      <dgm:t>
        <a:bodyPr/>
        <a:lstStyle/>
        <a:p>
          <a:pPr>
            <a:lnSpc>
              <a:spcPct val="100000"/>
            </a:lnSpc>
            <a:defRPr cap="all"/>
          </a:pPr>
          <a:r>
            <a:rPr lang="en-US"/>
            <a:t>Measurable Skills Gains in NC Works</a:t>
          </a:r>
        </a:p>
      </dgm:t>
    </dgm:pt>
    <dgm:pt modelId="{E4629D8D-EB95-4D2A-8FF4-957E1F249D4C}" type="parTrans" cxnId="{887C5E17-BF52-4F86-81B6-97FE4191AD2E}">
      <dgm:prSet/>
      <dgm:spPr/>
      <dgm:t>
        <a:bodyPr/>
        <a:lstStyle/>
        <a:p>
          <a:endParaRPr lang="en-US"/>
        </a:p>
      </dgm:t>
    </dgm:pt>
    <dgm:pt modelId="{5D2DECC9-AE40-42A0-84DB-1A19C0E45790}" type="sibTrans" cxnId="{887C5E17-BF52-4F86-81B6-97FE4191AD2E}">
      <dgm:prSet/>
      <dgm:spPr/>
      <dgm:t>
        <a:bodyPr/>
        <a:lstStyle/>
        <a:p>
          <a:endParaRPr lang="en-US"/>
        </a:p>
      </dgm:t>
    </dgm:pt>
    <dgm:pt modelId="{734301DB-DDE8-4CD4-8867-133CF1265CF5}">
      <dgm:prSet/>
      <dgm:spPr/>
      <dgm:t>
        <a:bodyPr/>
        <a:lstStyle/>
        <a:p>
          <a:pPr>
            <a:lnSpc>
              <a:spcPct val="100000"/>
            </a:lnSpc>
            <a:defRPr cap="all"/>
          </a:pPr>
          <a:r>
            <a:rPr lang="en-US"/>
            <a:t>Percentage of Job Retention, entered Workforce</a:t>
          </a:r>
        </a:p>
      </dgm:t>
    </dgm:pt>
    <dgm:pt modelId="{BC4BC304-298B-452F-B80B-C3AD384AAC71}" type="parTrans" cxnId="{957D6D99-F8BA-4C79-95D2-6F9761F4C083}">
      <dgm:prSet/>
      <dgm:spPr/>
      <dgm:t>
        <a:bodyPr/>
        <a:lstStyle/>
        <a:p>
          <a:endParaRPr lang="en-US"/>
        </a:p>
      </dgm:t>
    </dgm:pt>
    <dgm:pt modelId="{DEC82C0F-32F4-404D-8F15-2FC1DF489EB5}" type="sibTrans" cxnId="{957D6D99-F8BA-4C79-95D2-6F9761F4C083}">
      <dgm:prSet/>
      <dgm:spPr/>
      <dgm:t>
        <a:bodyPr/>
        <a:lstStyle/>
        <a:p>
          <a:endParaRPr lang="en-US"/>
        </a:p>
      </dgm:t>
    </dgm:pt>
    <dgm:pt modelId="{4EC6C694-9C7A-462A-B568-343CB10AD8B8}">
      <dgm:prSet/>
      <dgm:spPr/>
      <dgm:t>
        <a:bodyPr/>
        <a:lstStyle/>
        <a:p>
          <a:pPr>
            <a:lnSpc>
              <a:spcPct val="100000"/>
            </a:lnSpc>
            <a:defRPr cap="all"/>
          </a:pPr>
          <a:r>
            <a:rPr lang="en-US" dirty="0"/>
            <a:t>Median Income </a:t>
          </a:r>
        </a:p>
        <a:p>
          <a:pPr>
            <a:lnSpc>
              <a:spcPct val="100000"/>
            </a:lnSpc>
            <a:defRPr cap="all"/>
          </a:pPr>
          <a:r>
            <a:rPr lang="en-US" dirty="0"/>
            <a:t>$5,200/3=$1,733.33 Monthly</a:t>
          </a:r>
        </a:p>
      </dgm:t>
    </dgm:pt>
    <dgm:pt modelId="{019CC07F-5AD3-436D-9904-F7636F261372}" type="parTrans" cxnId="{9D88EA84-122E-4D4C-8858-652A6FB057DC}">
      <dgm:prSet/>
      <dgm:spPr/>
      <dgm:t>
        <a:bodyPr/>
        <a:lstStyle/>
        <a:p>
          <a:endParaRPr lang="en-US"/>
        </a:p>
      </dgm:t>
    </dgm:pt>
    <dgm:pt modelId="{AB16677B-554D-4A59-8E0A-288DE76712A2}" type="sibTrans" cxnId="{9D88EA84-122E-4D4C-8858-652A6FB057DC}">
      <dgm:prSet/>
      <dgm:spPr/>
      <dgm:t>
        <a:bodyPr/>
        <a:lstStyle/>
        <a:p>
          <a:endParaRPr lang="en-US"/>
        </a:p>
      </dgm:t>
    </dgm:pt>
    <dgm:pt modelId="{3DBF510D-D6FD-4B53-B9E6-B33FBA724992}">
      <dgm:prSet/>
      <dgm:spPr/>
      <dgm:t>
        <a:bodyPr/>
        <a:lstStyle/>
        <a:p>
          <a:pPr>
            <a:lnSpc>
              <a:spcPct val="100000"/>
            </a:lnSpc>
            <a:defRPr cap="all"/>
          </a:pPr>
          <a:r>
            <a:rPr lang="en-US" dirty="0"/>
            <a:t>Median Income Goal: $6,000= $2,000 monthly</a:t>
          </a:r>
        </a:p>
      </dgm:t>
    </dgm:pt>
    <dgm:pt modelId="{C9BF18C6-0CD6-45DB-AF69-141E8D1D2E4B}" type="parTrans" cxnId="{CD962B98-E21B-4C83-85E2-AFFDB1A5F99A}">
      <dgm:prSet/>
      <dgm:spPr/>
      <dgm:t>
        <a:bodyPr/>
        <a:lstStyle/>
        <a:p>
          <a:endParaRPr lang="en-US"/>
        </a:p>
      </dgm:t>
    </dgm:pt>
    <dgm:pt modelId="{D3226F15-395C-4542-9E87-80133F1B6817}" type="sibTrans" cxnId="{CD962B98-E21B-4C83-85E2-AFFDB1A5F99A}">
      <dgm:prSet/>
      <dgm:spPr/>
      <dgm:t>
        <a:bodyPr/>
        <a:lstStyle/>
        <a:p>
          <a:endParaRPr lang="en-US"/>
        </a:p>
      </dgm:t>
    </dgm:pt>
    <dgm:pt modelId="{BDD11CB3-14B3-4189-9A35-06B41D023EBE}">
      <dgm:prSet/>
      <dgm:spPr/>
      <dgm:t>
        <a:bodyPr/>
        <a:lstStyle/>
        <a:p>
          <a:pPr>
            <a:lnSpc>
              <a:spcPct val="100000"/>
            </a:lnSpc>
            <a:defRPr cap="all"/>
          </a:pPr>
          <a:r>
            <a:rPr lang="en-US"/>
            <a:t>Onboarding local DSS(CM&amp;EPIE)</a:t>
          </a:r>
          <a:endParaRPr lang="en-US" dirty="0"/>
        </a:p>
      </dgm:t>
    </dgm:pt>
    <dgm:pt modelId="{A77E8DDA-1C78-4C81-BCE5-03189A2DA1CD}" type="parTrans" cxnId="{D0A2E91D-A89C-4171-B84A-139D6BC57BF2}">
      <dgm:prSet/>
      <dgm:spPr/>
      <dgm:t>
        <a:bodyPr/>
        <a:lstStyle/>
        <a:p>
          <a:endParaRPr lang="en-US"/>
        </a:p>
      </dgm:t>
    </dgm:pt>
    <dgm:pt modelId="{D3A90DE7-ADCF-44EC-9FDD-4ACB861BD3D6}" type="sibTrans" cxnId="{D0A2E91D-A89C-4171-B84A-139D6BC57BF2}">
      <dgm:prSet/>
      <dgm:spPr/>
      <dgm:t>
        <a:bodyPr/>
        <a:lstStyle/>
        <a:p>
          <a:endParaRPr lang="en-US"/>
        </a:p>
      </dgm:t>
    </dgm:pt>
    <dgm:pt modelId="{EE771C75-E7FB-4655-9185-5F3E3EF48E5E}" type="pres">
      <dgm:prSet presAssocID="{0D987605-5379-493B-BDF4-CF6988646514}" presName="root" presStyleCnt="0">
        <dgm:presLayoutVars>
          <dgm:dir/>
          <dgm:resizeHandles val="exact"/>
        </dgm:presLayoutVars>
      </dgm:prSet>
      <dgm:spPr/>
    </dgm:pt>
    <dgm:pt modelId="{7336A5DB-5577-461F-B865-0C332AF44149}" type="pres">
      <dgm:prSet presAssocID="{E1E9ABFB-C164-4B22-B5B2-8C0F627DBC0A}" presName="compNode" presStyleCnt="0"/>
      <dgm:spPr/>
    </dgm:pt>
    <dgm:pt modelId="{394377F3-842B-4EE2-A516-770ED51D2618}" type="pres">
      <dgm:prSet presAssocID="{E1E9ABFB-C164-4B22-B5B2-8C0F627DBC0A}" presName="iconBgRect" presStyleLbl="bgShp" presStyleIdx="0" presStyleCnt="5"/>
      <dgm:spPr>
        <a:prstGeom prst="round2DiagRect">
          <a:avLst>
            <a:gd name="adj1" fmla="val 29727"/>
            <a:gd name="adj2" fmla="val 0"/>
          </a:avLst>
        </a:prstGeom>
      </dgm:spPr>
    </dgm:pt>
    <dgm:pt modelId="{C45AD645-2EA6-46E6-9DBB-B33882BFB277}" type="pres">
      <dgm:prSet presAssocID="{E1E9ABFB-C164-4B22-B5B2-8C0F627DBC0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569EEB3-01A0-4123-9444-1AC357E59FF8}" type="pres">
      <dgm:prSet presAssocID="{E1E9ABFB-C164-4B22-B5B2-8C0F627DBC0A}" presName="spaceRect" presStyleCnt="0"/>
      <dgm:spPr/>
    </dgm:pt>
    <dgm:pt modelId="{5BA25FB3-4B9C-476C-BF58-D51D0625A218}" type="pres">
      <dgm:prSet presAssocID="{E1E9ABFB-C164-4B22-B5B2-8C0F627DBC0A}" presName="textRect" presStyleLbl="revTx" presStyleIdx="0" presStyleCnt="5">
        <dgm:presLayoutVars>
          <dgm:chMax val="1"/>
          <dgm:chPref val="1"/>
        </dgm:presLayoutVars>
      </dgm:prSet>
      <dgm:spPr/>
    </dgm:pt>
    <dgm:pt modelId="{ECAF3B3F-8CA9-402A-BA46-7515DDD003FE}" type="pres">
      <dgm:prSet presAssocID="{5D2DECC9-AE40-42A0-84DB-1A19C0E45790}" presName="sibTrans" presStyleCnt="0"/>
      <dgm:spPr/>
    </dgm:pt>
    <dgm:pt modelId="{CFCD357A-4947-48DE-8E53-701B341D1B80}" type="pres">
      <dgm:prSet presAssocID="{734301DB-DDE8-4CD4-8867-133CF1265CF5}" presName="compNode" presStyleCnt="0"/>
      <dgm:spPr/>
    </dgm:pt>
    <dgm:pt modelId="{912AD9E4-6417-4C23-B5DD-3766C92006BE}" type="pres">
      <dgm:prSet presAssocID="{734301DB-DDE8-4CD4-8867-133CF1265CF5}" presName="iconBgRect" presStyleLbl="bgShp" presStyleIdx="1" presStyleCnt="5"/>
      <dgm:spPr>
        <a:prstGeom prst="round2DiagRect">
          <a:avLst>
            <a:gd name="adj1" fmla="val 29727"/>
            <a:gd name="adj2" fmla="val 0"/>
          </a:avLst>
        </a:prstGeom>
      </dgm:spPr>
    </dgm:pt>
    <dgm:pt modelId="{0C76248F-B0E1-4B9A-A39E-1AFC847362E3}" type="pres">
      <dgm:prSet presAssocID="{734301DB-DDE8-4CD4-8867-133CF1265C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4426B576-4F1A-41B6-BB04-3C7C6524C641}" type="pres">
      <dgm:prSet presAssocID="{734301DB-DDE8-4CD4-8867-133CF1265CF5}" presName="spaceRect" presStyleCnt="0"/>
      <dgm:spPr/>
    </dgm:pt>
    <dgm:pt modelId="{507A84F2-DFEE-4B43-BCA7-F6A456875C8A}" type="pres">
      <dgm:prSet presAssocID="{734301DB-DDE8-4CD4-8867-133CF1265CF5}" presName="textRect" presStyleLbl="revTx" presStyleIdx="1" presStyleCnt="5">
        <dgm:presLayoutVars>
          <dgm:chMax val="1"/>
          <dgm:chPref val="1"/>
        </dgm:presLayoutVars>
      </dgm:prSet>
      <dgm:spPr/>
    </dgm:pt>
    <dgm:pt modelId="{8C4A40D8-0E37-497B-9FF2-E9821CFCD97C}" type="pres">
      <dgm:prSet presAssocID="{DEC82C0F-32F4-404D-8F15-2FC1DF489EB5}" presName="sibTrans" presStyleCnt="0"/>
      <dgm:spPr/>
    </dgm:pt>
    <dgm:pt modelId="{50376604-02DC-4CC8-8CCD-E0066B0E1389}" type="pres">
      <dgm:prSet presAssocID="{4EC6C694-9C7A-462A-B568-343CB10AD8B8}" presName="compNode" presStyleCnt="0"/>
      <dgm:spPr/>
    </dgm:pt>
    <dgm:pt modelId="{4617C7D0-B21C-400A-87BC-60CDC7D8C95B}" type="pres">
      <dgm:prSet presAssocID="{4EC6C694-9C7A-462A-B568-343CB10AD8B8}" presName="iconBgRect" presStyleLbl="bgShp" presStyleIdx="2" presStyleCnt="5"/>
      <dgm:spPr>
        <a:prstGeom prst="round2DiagRect">
          <a:avLst>
            <a:gd name="adj1" fmla="val 29727"/>
            <a:gd name="adj2" fmla="val 0"/>
          </a:avLst>
        </a:prstGeom>
      </dgm:spPr>
    </dgm:pt>
    <dgm:pt modelId="{B2695B32-F763-405B-9D9B-CFA42B6B5401}" type="pres">
      <dgm:prSet presAssocID="{4EC6C694-9C7A-462A-B568-343CB10AD8B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99272884-E40F-4D01-8813-557D8233DB58}" type="pres">
      <dgm:prSet presAssocID="{4EC6C694-9C7A-462A-B568-343CB10AD8B8}" presName="spaceRect" presStyleCnt="0"/>
      <dgm:spPr/>
    </dgm:pt>
    <dgm:pt modelId="{1973A204-83F4-4BD6-A1FB-9C6D93C53400}" type="pres">
      <dgm:prSet presAssocID="{4EC6C694-9C7A-462A-B568-343CB10AD8B8}" presName="textRect" presStyleLbl="revTx" presStyleIdx="2" presStyleCnt="5">
        <dgm:presLayoutVars>
          <dgm:chMax val="1"/>
          <dgm:chPref val="1"/>
        </dgm:presLayoutVars>
      </dgm:prSet>
      <dgm:spPr/>
    </dgm:pt>
    <dgm:pt modelId="{876FAE65-1C68-4543-83FA-92D8205BAE00}" type="pres">
      <dgm:prSet presAssocID="{AB16677B-554D-4A59-8E0A-288DE76712A2}" presName="sibTrans" presStyleCnt="0"/>
      <dgm:spPr/>
    </dgm:pt>
    <dgm:pt modelId="{0CB90306-8993-4D5E-91CE-5C2FCDA50BAE}" type="pres">
      <dgm:prSet presAssocID="{3DBF510D-D6FD-4B53-B9E6-B33FBA724992}" presName="compNode" presStyleCnt="0"/>
      <dgm:spPr/>
    </dgm:pt>
    <dgm:pt modelId="{214A07A8-8FF2-4CA2-AB3B-69D3C8485EB6}" type="pres">
      <dgm:prSet presAssocID="{3DBF510D-D6FD-4B53-B9E6-B33FBA724992}" presName="iconBgRect" presStyleLbl="bgShp" presStyleIdx="3" presStyleCnt="5"/>
      <dgm:spPr>
        <a:prstGeom prst="round2DiagRect">
          <a:avLst>
            <a:gd name="adj1" fmla="val 29727"/>
            <a:gd name="adj2" fmla="val 0"/>
          </a:avLst>
        </a:prstGeom>
      </dgm:spPr>
    </dgm:pt>
    <dgm:pt modelId="{C675E50B-5F0A-432F-A266-EBD71D0C22D3}" type="pres">
      <dgm:prSet presAssocID="{3DBF510D-D6FD-4B53-B9E6-B33FBA72499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26FDCB00-DCCC-42EB-9662-A7830D49F488}" type="pres">
      <dgm:prSet presAssocID="{3DBF510D-D6FD-4B53-B9E6-B33FBA724992}" presName="spaceRect" presStyleCnt="0"/>
      <dgm:spPr/>
    </dgm:pt>
    <dgm:pt modelId="{53919B9B-3D33-4916-A4E1-2CE011AFF0A3}" type="pres">
      <dgm:prSet presAssocID="{3DBF510D-D6FD-4B53-B9E6-B33FBA724992}" presName="textRect" presStyleLbl="revTx" presStyleIdx="3" presStyleCnt="5">
        <dgm:presLayoutVars>
          <dgm:chMax val="1"/>
          <dgm:chPref val="1"/>
        </dgm:presLayoutVars>
      </dgm:prSet>
      <dgm:spPr/>
    </dgm:pt>
    <dgm:pt modelId="{BDCDDA9F-3747-497A-A90D-3581E6780B75}" type="pres">
      <dgm:prSet presAssocID="{D3226F15-395C-4542-9E87-80133F1B6817}" presName="sibTrans" presStyleCnt="0"/>
      <dgm:spPr/>
    </dgm:pt>
    <dgm:pt modelId="{E9B120AE-1E8E-479E-9E01-9CD67AFE5EE2}" type="pres">
      <dgm:prSet presAssocID="{BDD11CB3-14B3-4189-9A35-06B41D023EBE}" presName="compNode" presStyleCnt="0"/>
      <dgm:spPr/>
    </dgm:pt>
    <dgm:pt modelId="{A60173B2-A9E5-4FE0-9832-2C9529072CA9}" type="pres">
      <dgm:prSet presAssocID="{BDD11CB3-14B3-4189-9A35-06B41D023EBE}" presName="iconBgRect" presStyleLbl="bgShp" presStyleIdx="4" presStyleCnt="5"/>
      <dgm:spPr>
        <a:prstGeom prst="round2DiagRect">
          <a:avLst>
            <a:gd name="adj1" fmla="val 29727"/>
            <a:gd name="adj2" fmla="val 0"/>
          </a:avLst>
        </a:prstGeom>
      </dgm:spPr>
    </dgm:pt>
    <dgm:pt modelId="{CB7848ED-E593-47B3-85C2-7A28299842AA}" type="pres">
      <dgm:prSet presAssocID="{BDD11CB3-14B3-4189-9A35-06B41D023EBE}" presName="iconRect" presStyleLbl="node1" presStyleIdx="4" presStyleCnt="5"/>
      <dgm:spPr/>
    </dgm:pt>
    <dgm:pt modelId="{F67392B5-4D91-4C6B-AB43-DD663C93F1F8}" type="pres">
      <dgm:prSet presAssocID="{BDD11CB3-14B3-4189-9A35-06B41D023EBE}" presName="spaceRect" presStyleCnt="0"/>
      <dgm:spPr/>
    </dgm:pt>
    <dgm:pt modelId="{03F2B7A6-E0E6-42A1-9328-D0B2FBFF6ED0}" type="pres">
      <dgm:prSet presAssocID="{BDD11CB3-14B3-4189-9A35-06B41D023EBE}" presName="textRect" presStyleLbl="revTx" presStyleIdx="4" presStyleCnt="5">
        <dgm:presLayoutVars>
          <dgm:chMax val="1"/>
          <dgm:chPref val="1"/>
        </dgm:presLayoutVars>
      </dgm:prSet>
      <dgm:spPr/>
    </dgm:pt>
  </dgm:ptLst>
  <dgm:cxnLst>
    <dgm:cxn modelId="{887C5E17-BF52-4F86-81B6-97FE4191AD2E}" srcId="{0D987605-5379-493B-BDF4-CF6988646514}" destId="{E1E9ABFB-C164-4B22-B5B2-8C0F627DBC0A}" srcOrd="0" destOrd="0" parTransId="{E4629D8D-EB95-4D2A-8FF4-957E1F249D4C}" sibTransId="{5D2DECC9-AE40-42A0-84DB-1A19C0E45790}"/>
    <dgm:cxn modelId="{D0A2E91D-A89C-4171-B84A-139D6BC57BF2}" srcId="{0D987605-5379-493B-BDF4-CF6988646514}" destId="{BDD11CB3-14B3-4189-9A35-06B41D023EBE}" srcOrd="4" destOrd="0" parTransId="{A77E8DDA-1C78-4C81-BCE5-03189A2DA1CD}" sibTransId="{D3A90DE7-ADCF-44EC-9FDD-4ACB861BD3D6}"/>
    <dgm:cxn modelId="{0DB3DF36-F663-4BA9-983F-7A29D4D90D4D}" type="presOf" srcId="{734301DB-DDE8-4CD4-8867-133CF1265CF5}" destId="{507A84F2-DFEE-4B43-BCA7-F6A456875C8A}" srcOrd="0" destOrd="0" presId="urn:microsoft.com/office/officeart/2018/5/layout/IconLeafLabelList"/>
    <dgm:cxn modelId="{14477838-5822-4966-9148-811C07B08F9B}" type="presOf" srcId="{0D987605-5379-493B-BDF4-CF6988646514}" destId="{EE771C75-E7FB-4655-9185-5F3E3EF48E5E}" srcOrd="0" destOrd="0" presId="urn:microsoft.com/office/officeart/2018/5/layout/IconLeafLabelList"/>
    <dgm:cxn modelId="{22636B6C-F07D-4184-9D44-25A535300BDD}" type="presOf" srcId="{3DBF510D-D6FD-4B53-B9E6-B33FBA724992}" destId="{53919B9B-3D33-4916-A4E1-2CE011AFF0A3}" srcOrd="0" destOrd="0" presId="urn:microsoft.com/office/officeart/2018/5/layout/IconLeafLabelList"/>
    <dgm:cxn modelId="{9D88EA84-122E-4D4C-8858-652A6FB057DC}" srcId="{0D987605-5379-493B-BDF4-CF6988646514}" destId="{4EC6C694-9C7A-462A-B568-343CB10AD8B8}" srcOrd="2" destOrd="0" parTransId="{019CC07F-5AD3-436D-9904-F7636F261372}" sibTransId="{AB16677B-554D-4A59-8E0A-288DE76712A2}"/>
    <dgm:cxn modelId="{39C29B94-F441-4748-9265-A4293F9DF47C}" type="presOf" srcId="{E1E9ABFB-C164-4B22-B5B2-8C0F627DBC0A}" destId="{5BA25FB3-4B9C-476C-BF58-D51D0625A218}" srcOrd="0" destOrd="0" presId="urn:microsoft.com/office/officeart/2018/5/layout/IconLeafLabelList"/>
    <dgm:cxn modelId="{CD962B98-E21B-4C83-85E2-AFFDB1A5F99A}" srcId="{0D987605-5379-493B-BDF4-CF6988646514}" destId="{3DBF510D-D6FD-4B53-B9E6-B33FBA724992}" srcOrd="3" destOrd="0" parTransId="{C9BF18C6-0CD6-45DB-AF69-141E8D1D2E4B}" sibTransId="{D3226F15-395C-4542-9E87-80133F1B6817}"/>
    <dgm:cxn modelId="{957D6D99-F8BA-4C79-95D2-6F9761F4C083}" srcId="{0D987605-5379-493B-BDF4-CF6988646514}" destId="{734301DB-DDE8-4CD4-8867-133CF1265CF5}" srcOrd="1" destOrd="0" parTransId="{BC4BC304-298B-452F-B80B-C3AD384AAC71}" sibTransId="{DEC82C0F-32F4-404D-8F15-2FC1DF489EB5}"/>
    <dgm:cxn modelId="{697D8CA5-09AF-40FD-A546-A449E326D62C}" type="presOf" srcId="{4EC6C694-9C7A-462A-B568-343CB10AD8B8}" destId="{1973A204-83F4-4BD6-A1FB-9C6D93C53400}" srcOrd="0" destOrd="0" presId="urn:microsoft.com/office/officeart/2018/5/layout/IconLeafLabelList"/>
    <dgm:cxn modelId="{503DF3D0-806D-4425-860E-0EB41953504B}" type="presOf" srcId="{BDD11CB3-14B3-4189-9A35-06B41D023EBE}" destId="{03F2B7A6-E0E6-42A1-9328-D0B2FBFF6ED0}" srcOrd="0" destOrd="0" presId="urn:microsoft.com/office/officeart/2018/5/layout/IconLeafLabelList"/>
    <dgm:cxn modelId="{B105D6CA-394B-4832-AD79-7906CA36C3A7}" type="presParOf" srcId="{EE771C75-E7FB-4655-9185-5F3E3EF48E5E}" destId="{7336A5DB-5577-461F-B865-0C332AF44149}" srcOrd="0" destOrd="0" presId="urn:microsoft.com/office/officeart/2018/5/layout/IconLeafLabelList"/>
    <dgm:cxn modelId="{559DCAE6-7FC6-4A13-B17A-56EB8A8A6EBD}" type="presParOf" srcId="{7336A5DB-5577-461F-B865-0C332AF44149}" destId="{394377F3-842B-4EE2-A516-770ED51D2618}" srcOrd="0" destOrd="0" presId="urn:microsoft.com/office/officeart/2018/5/layout/IconLeafLabelList"/>
    <dgm:cxn modelId="{F85D7CCC-8CD7-4232-999B-DEB8957BFC06}" type="presParOf" srcId="{7336A5DB-5577-461F-B865-0C332AF44149}" destId="{C45AD645-2EA6-46E6-9DBB-B33882BFB277}" srcOrd="1" destOrd="0" presId="urn:microsoft.com/office/officeart/2018/5/layout/IconLeafLabelList"/>
    <dgm:cxn modelId="{3B30B0B1-2543-45C5-A80F-4F9EEE8F4932}" type="presParOf" srcId="{7336A5DB-5577-461F-B865-0C332AF44149}" destId="{4569EEB3-01A0-4123-9444-1AC357E59FF8}" srcOrd="2" destOrd="0" presId="urn:microsoft.com/office/officeart/2018/5/layout/IconLeafLabelList"/>
    <dgm:cxn modelId="{B0E20B3D-538C-434E-ADCE-F4608F9F80C4}" type="presParOf" srcId="{7336A5DB-5577-461F-B865-0C332AF44149}" destId="{5BA25FB3-4B9C-476C-BF58-D51D0625A218}" srcOrd="3" destOrd="0" presId="urn:microsoft.com/office/officeart/2018/5/layout/IconLeafLabelList"/>
    <dgm:cxn modelId="{005B12D4-561B-432D-B6E4-C2853829044B}" type="presParOf" srcId="{EE771C75-E7FB-4655-9185-5F3E3EF48E5E}" destId="{ECAF3B3F-8CA9-402A-BA46-7515DDD003FE}" srcOrd="1" destOrd="0" presId="urn:microsoft.com/office/officeart/2018/5/layout/IconLeafLabelList"/>
    <dgm:cxn modelId="{B7A8922F-A305-4D63-A2F1-3F488F9B93DF}" type="presParOf" srcId="{EE771C75-E7FB-4655-9185-5F3E3EF48E5E}" destId="{CFCD357A-4947-48DE-8E53-701B341D1B80}" srcOrd="2" destOrd="0" presId="urn:microsoft.com/office/officeart/2018/5/layout/IconLeafLabelList"/>
    <dgm:cxn modelId="{B74134CF-AA3C-4A8F-A67B-F1B2ED5777E2}" type="presParOf" srcId="{CFCD357A-4947-48DE-8E53-701B341D1B80}" destId="{912AD9E4-6417-4C23-B5DD-3766C92006BE}" srcOrd="0" destOrd="0" presId="urn:microsoft.com/office/officeart/2018/5/layout/IconLeafLabelList"/>
    <dgm:cxn modelId="{D8DC1BFF-AB54-4B9C-91AD-141F94203A47}" type="presParOf" srcId="{CFCD357A-4947-48DE-8E53-701B341D1B80}" destId="{0C76248F-B0E1-4B9A-A39E-1AFC847362E3}" srcOrd="1" destOrd="0" presId="urn:microsoft.com/office/officeart/2018/5/layout/IconLeafLabelList"/>
    <dgm:cxn modelId="{9E33C3F5-FA5C-4559-9FB7-6A3034BFF078}" type="presParOf" srcId="{CFCD357A-4947-48DE-8E53-701B341D1B80}" destId="{4426B576-4F1A-41B6-BB04-3C7C6524C641}" srcOrd="2" destOrd="0" presId="urn:microsoft.com/office/officeart/2018/5/layout/IconLeafLabelList"/>
    <dgm:cxn modelId="{B51F1E38-FF9A-43A8-BAB6-3492BCBB50EB}" type="presParOf" srcId="{CFCD357A-4947-48DE-8E53-701B341D1B80}" destId="{507A84F2-DFEE-4B43-BCA7-F6A456875C8A}" srcOrd="3" destOrd="0" presId="urn:microsoft.com/office/officeart/2018/5/layout/IconLeafLabelList"/>
    <dgm:cxn modelId="{69512EC3-6B74-4975-A503-B3DBD3832F2E}" type="presParOf" srcId="{EE771C75-E7FB-4655-9185-5F3E3EF48E5E}" destId="{8C4A40D8-0E37-497B-9FF2-E9821CFCD97C}" srcOrd="3" destOrd="0" presId="urn:microsoft.com/office/officeart/2018/5/layout/IconLeafLabelList"/>
    <dgm:cxn modelId="{4EFAFA19-533E-470D-9932-A0FF45ACA4F9}" type="presParOf" srcId="{EE771C75-E7FB-4655-9185-5F3E3EF48E5E}" destId="{50376604-02DC-4CC8-8CCD-E0066B0E1389}" srcOrd="4" destOrd="0" presId="urn:microsoft.com/office/officeart/2018/5/layout/IconLeafLabelList"/>
    <dgm:cxn modelId="{D04C4BAD-D992-42EC-B5BE-83B75B381D52}" type="presParOf" srcId="{50376604-02DC-4CC8-8CCD-E0066B0E1389}" destId="{4617C7D0-B21C-400A-87BC-60CDC7D8C95B}" srcOrd="0" destOrd="0" presId="urn:microsoft.com/office/officeart/2018/5/layout/IconLeafLabelList"/>
    <dgm:cxn modelId="{FD790644-BB5B-44CC-9B83-0CFD91E0D0EB}" type="presParOf" srcId="{50376604-02DC-4CC8-8CCD-E0066B0E1389}" destId="{B2695B32-F763-405B-9D9B-CFA42B6B5401}" srcOrd="1" destOrd="0" presId="urn:microsoft.com/office/officeart/2018/5/layout/IconLeafLabelList"/>
    <dgm:cxn modelId="{1DB6E340-8112-4D3E-961E-2F72758B9BC1}" type="presParOf" srcId="{50376604-02DC-4CC8-8CCD-E0066B0E1389}" destId="{99272884-E40F-4D01-8813-557D8233DB58}" srcOrd="2" destOrd="0" presId="urn:microsoft.com/office/officeart/2018/5/layout/IconLeafLabelList"/>
    <dgm:cxn modelId="{A1EF2A4F-0043-496C-899E-AE9B078DECA5}" type="presParOf" srcId="{50376604-02DC-4CC8-8CCD-E0066B0E1389}" destId="{1973A204-83F4-4BD6-A1FB-9C6D93C53400}" srcOrd="3" destOrd="0" presId="urn:microsoft.com/office/officeart/2018/5/layout/IconLeafLabelList"/>
    <dgm:cxn modelId="{98CB96DB-D5D2-4654-9C42-D251DBF9F77A}" type="presParOf" srcId="{EE771C75-E7FB-4655-9185-5F3E3EF48E5E}" destId="{876FAE65-1C68-4543-83FA-92D8205BAE00}" srcOrd="5" destOrd="0" presId="urn:microsoft.com/office/officeart/2018/5/layout/IconLeafLabelList"/>
    <dgm:cxn modelId="{F1BB68AE-23E4-45D4-A4E5-9E1BE07A55D9}" type="presParOf" srcId="{EE771C75-E7FB-4655-9185-5F3E3EF48E5E}" destId="{0CB90306-8993-4D5E-91CE-5C2FCDA50BAE}" srcOrd="6" destOrd="0" presId="urn:microsoft.com/office/officeart/2018/5/layout/IconLeafLabelList"/>
    <dgm:cxn modelId="{8C0DB690-04FB-4D6D-B9BF-4039421C13B6}" type="presParOf" srcId="{0CB90306-8993-4D5E-91CE-5C2FCDA50BAE}" destId="{214A07A8-8FF2-4CA2-AB3B-69D3C8485EB6}" srcOrd="0" destOrd="0" presId="urn:microsoft.com/office/officeart/2018/5/layout/IconLeafLabelList"/>
    <dgm:cxn modelId="{7FCFCBC6-7EC3-4AD5-8E4D-8399662B979F}" type="presParOf" srcId="{0CB90306-8993-4D5E-91CE-5C2FCDA50BAE}" destId="{C675E50B-5F0A-432F-A266-EBD71D0C22D3}" srcOrd="1" destOrd="0" presId="urn:microsoft.com/office/officeart/2018/5/layout/IconLeafLabelList"/>
    <dgm:cxn modelId="{8BAEE40E-8141-4500-AC2B-0E5A1FAA9702}" type="presParOf" srcId="{0CB90306-8993-4D5E-91CE-5C2FCDA50BAE}" destId="{26FDCB00-DCCC-42EB-9662-A7830D49F488}" srcOrd="2" destOrd="0" presId="urn:microsoft.com/office/officeart/2018/5/layout/IconLeafLabelList"/>
    <dgm:cxn modelId="{8CED3479-7800-48C4-8771-09190B09BD3C}" type="presParOf" srcId="{0CB90306-8993-4D5E-91CE-5C2FCDA50BAE}" destId="{53919B9B-3D33-4916-A4E1-2CE011AFF0A3}" srcOrd="3" destOrd="0" presId="urn:microsoft.com/office/officeart/2018/5/layout/IconLeafLabelList"/>
    <dgm:cxn modelId="{B6CAA607-397F-45DA-8A35-0D1D48170AF1}" type="presParOf" srcId="{EE771C75-E7FB-4655-9185-5F3E3EF48E5E}" destId="{BDCDDA9F-3747-497A-A90D-3581E6780B75}" srcOrd="7" destOrd="0" presId="urn:microsoft.com/office/officeart/2018/5/layout/IconLeafLabelList"/>
    <dgm:cxn modelId="{8D890439-D208-4BBC-BC31-DF8DEAE7427D}" type="presParOf" srcId="{EE771C75-E7FB-4655-9185-5F3E3EF48E5E}" destId="{E9B120AE-1E8E-479E-9E01-9CD67AFE5EE2}" srcOrd="8" destOrd="0" presId="urn:microsoft.com/office/officeart/2018/5/layout/IconLeafLabelList"/>
    <dgm:cxn modelId="{F3FB2FEC-7C1D-456C-ACA9-CA2691A91226}" type="presParOf" srcId="{E9B120AE-1E8E-479E-9E01-9CD67AFE5EE2}" destId="{A60173B2-A9E5-4FE0-9832-2C9529072CA9}" srcOrd="0" destOrd="0" presId="urn:microsoft.com/office/officeart/2018/5/layout/IconLeafLabelList"/>
    <dgm:cxn modelId="{27E2B6DF-0476-40C7-AC7E-2EC9A763BB45}" type="presParOf" srcId="{E9B120AE-1E8E-479E-9E01-9CD67AFE5EE2}" destId="{CB7848ED-E593-47B3-85C2-7A28299842AA}" srcOrd="1" destOrd="0" presId="urn:microsoft.com/office/officeart/2018/5/layout/IconLeafLabelList"/>
    <dgm:cxn modelId="{19AB7111-783F-43EF-89C3-41B62B956BC5}" type="presParOf" srcId="{E9B120AE-1E8E-479E-9E01-9CD67AFE5EE2}" destId="{F67392B5-4D91-4C6B-AB43-DD663C93F1F8}" srcOrd="2" destOrd="0" presId="urn:microsoft.com/office/officeart/2018/5/layout/IconLeafLabelList"/>
    <dgm:cxn modelId="{BECDA46F-66ED-47F5-9DFF-BDF25FB207BB}" type="presParOf" srcId="{E9B120AE-1E8E-479E-9E01-9CD67AFE5EE2}" destId="{03F2B7A6-E0E6-42A1-9328-D0B2FBFF6ED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B9637-B410-4D38-AEED-BE25AE6E562F}">
      <dsp:nvSpPr>
        <dsp:cNvPr id="0" name=""/>
        <dsp:cNvSpPr/>
      </dsp:nvSpPr>
      <dsp:spPr>
        <a:xfrm>
          <a:off x="0" y="2515968"/>
          <a:ext cx="11361683"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2A5713E-FFDD-465E-AB56-5E9DCF1D249F}">
      <dsp:nvSpPr>
        <dsp:cNvPr id="0" name=""/>
        <dsp:cNvSpPr/>
      </dsp:nvSpPr>
      <dsp:spPr>
        <a:xfrm rot="8100000">
          <a:off x="74617" y="626557"/>
          <a:ext cx="349220" cy="349220"/>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9449C-6387-4A03-86C7-52B569F48598}">
      <dsp:nvSpPr>
        <dsp:cNvPr id="0" name=""/>
        <dsp:cNvSpPr/>
      </dsp:nvSpPr>
      <dsp:spPr>
        <a:xfrm>
          <a:off x="113413" y="665352"/>
          <a:ext cx="271629" cy="2716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9CAB66E-F7F7-4838-B626-6A24C1458E40}">
      <dsp:nvSpPr>
        <dsp:cNvPr id="0" name=""/>
        <dsp:cNvSpPr/>
      </dsp:nvSpPr>
      <dsp:spPr>
        <a:xfrm>
          <a:off x="496164" y="856122"/>
          <a:ext cx="1785105" cy="190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Congress established SNAP E&amp;T to assist SNAP recipients in gaining skills, training, work, or experience that would increase their ability to obtain regular employment</a:t>
          </a:r>
        </a:p>
      </dsp:txBody>
      <dsp:txXfrm>
        <a:off x="496164" y="856122"/>
        <a:ext cx="1785105" cy="1902866"/>
      </dsp:txXfrm>
    </dsp:sp>
    <dsp:sp modelId="{CE69E7B7-4C90-4243-8547-5F1BA798007A}">
      <dsp:nvSpPr>
        <dsp:cNvPr id="0" name=""/>
        <dsp:cNvSpPr/>
      </dsp:nvSpPr>
      <dsp:spPr>
        <a:xfrm>
          <a:off x="496164" y="466880"/>
          <a:ext cx="1785105" cy="66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1985</a:t>
          </a:r>
        </a:p>
      </dsp:txBody>
      <dsp:txXfrm>
        <a:off x="496164" y="466880"/>
        <a:ext cx="1785105" cy="668574"/>
      </dsp:txXfrm>
    </dsp:sp>
    <dsp:sp modelId="{4433334F-0D59-4FE3-A070-75AC6499E0A0}">
      <dsp:nvSpPr>
        <dsp:cNvPr id="0" name=""/>
        <dsp:cNvSpPr/>
      </dsp:nvSpPr>
      <dsp:spPr>
        <a:xfrm>
          <a:off x="249228" y="1062828"/>
          <a:ext cx="0" cy="148945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1616B3D-856C-46E0-B642-40A1F4FDB30E}">
      <dsp:nvSpPr>
        <dsp:cNvPr id="0" name=""/>
        <dsp:cNvSpPr/>
      </dsp:nvSpPr>
      <dsp:spPr>
        <a:xfrm>
          <a:off x="219504" y="2505182"/>
          <a:ext cx="88896" cy="94197"/>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F81B5-4CA3-490F-9D5A-4354ECB82841}">
      <dsp:nvSpPr>
        <dsp:cNvPr id="0" name=""/>
        <dsp:cNvSpPr/>
      </dsp:nvSpPr>
      <dsp:spPr>
        <a:xfrm rot="18900000">
          <a:off x="1209383" y="4092472"/>
          <a:ext cx="349220" cy="349220"/>
        </a:xfrm>
        <a:prstGeom prst="teardrop">
          <a:avLst>
            <a:gd name="adj" fmla="val 115000"/>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E9B85C-B50D-402B-BCEF-90C91019D0C4}">
      <dsp:nvSpPr>
        <dsp:cNvPr id="0" name=""/>
        <dsp:cNvSpPr/>
      </dsp:nvSpPr>
      <dsp:spPr>
        <a:xfrm>
          <a:off x="1248178" y="4131267"/>
          <a:ext cx="271629" cy="2716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D257FA4-08D7-4888-9BF3-924D589D1E52}">
      <dsp:nvSpPr>
        <dsp:cNvPr id="0" name=""/>
        <dsp:cNvSpPr/>
      </dsp:nvSpPr>
      <dsp:spPr>
        <a:xfrm>
          <a:off x="1630929" y="2515968"/>
          <a:ext cx="1785105" cy="148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North </a:t>
          </a:r>
          <a:r>
            <a:rPr lang="en-US" sz="1500" kern="1200" dirty="0"/>
            <a:t>Carolina</a:t>
          </a:r>
          <a:r>
            <a:rPr lang="en-US" sz="1400" kern="1200" dirty="0"/>
            <a:t> FNS E&amp;T began operations</a:t>
          </a:r>
        </a:p>
      </dsp:txBody>
      <dsp:txXfrm>
        <a:off x="1630929" y="2515968"/>
        <a:ext cx="1785105" cy="1489453"/>
      </dsp:txXfrm>
    </dsp:sp>
    <dsp:sp modelId="{23F651BB-7128-4693-AB44-847DA3041BC3}">
      <dsp:nvSpPr>
        <dsp:cNvPr id="0" name=""/>
        <dsp:cNvSpPr/>
      </dsp:nvSpPr>
      <dsp:spPr>
        <a:xfrm>
          <a:off x="1630929" y="4005421"/>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1996</a:t>
          </a:r>
        </a:p>
      </dsp:txBody>
      <dsp:txXfrm>
        <a:off x="1630929" y="4005421"/>
        <a:ext cx="1785105" cy="523321"/>
      </dsp:txXfrm>
    </dsp:sp>
    <dsp:sp modelId="{52895C59-C928-479E-8764-4AB9F85AC97F}">
      <dsp:nvSpPr>
        <dsp:cNvPr id="0" name=""/>
        <dsp:cNvSpPr/>
      </dsp:nvSpPr>
      <dsp:spPr>
        <a:xfrm>
          <a:off x="1383993" y="2515968"/>
          <a:ext cx="0" cy="1489453"/>
        </a:xfrm>
        <a:prstGeom prst="line">
          <a:avLst/>
        </a:prstGeom>
        <a:noFill/>
        <a:ln w="12700" cap="flat" cmpd="sng" algn="ctr">
          <a:solidFill>
            <a:schemeClr val="accent2">
              <a:hueOff val="-242561"/>
              <a:satOff val="-13988"/>
              <a:lumOff val="1438"/>
              <a:alphaOff val="0"/>
            </a:schemeClr>
          </a:solidFill>
          <a:prstDash val="dash"/>
          <a:miter lim="800000"/>
        </a:ln>
        <a:effectLst/>
      </dsp:spPr>
      <dsp:style>
        <a:lnRef idx="1">
          <a:scrgbClr r="0" g="0" b="0"/>
        </a:lnRef>
        <a:fillRef idx="0">
          <a:scrgbClr r="0" g="0" b="0"/>
        </a:fillRef>
        <a:effectRef idx="0">
          <a:scrgbClr r="0" g="0" b="0"/>
        </a:effectRef>
        <a:fontRef idx="minor"/>
      </dsp:style>
    </dsp:sp>
    <dsp:sp modelId="{D9A14854-55A1-43E1-A637-3E7F13F742C4}">
      <dsp:nvSpPr>
        <dsp:cNvPr id="0" name=""/>
        <dsp:cNvSpPr/>
      </dsp:nvSpPr>
      <dsp:spPr>
        <a:xfrm>
          <a:off x="1354269" y="2468869"/>
          <a:ext cx="88896" cy="94197"/>
        </a:xfrm>
        <a:prstGeom prst="ellipse">
          <a:avLst/>
        </a:prstGeom>
        <a:solidFill>
          <a:schemeClr val="accent2">
            <a:hueOff val="-242561"/>
            <a:satOff val="-13988"/>
            <a:lumOff val="143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B1A91-D849-481B-9D4C-971C9B3D946D}">
      <dsp:nvSpPr>
        <dsp:cNvPr id="0" name=""/>
        <dsp:cNvSpPr/>
      </dsp:nvSpPr>
      <dsp:spPr>
        <a:xfrm rot="8100000">
          <a:off x="2344148" y="590244"/>
          <a:ext cx="349220" cy="349220"/>
        </a:xfrm>
        <a:prstGeom prst="teardrop">
          <a:avLst>
            <a:gd name="adj" fmla="val 115000"/>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42AA3-ED15-49EE-A560-F4FC199274D8}">
      <dsp:nvSpPr>
        <dsp:cNvPr id="0" name=""/>
        <dsp:cNvSpPr/>
      </dsp:nvSpPr>
      <dsp:spPr>
        <a:xfrm>
          <a:off x="2382943" y="629039"/>
          <a:ext cx="271629" cy="2716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36B8CD-38FF-4D10-80E0-DD0AA7E07892}">
      <dsp:nvSpPr>
        <dsp:cNvPr id="0" name=""/>
        <dsp:cNvSpPr/>
      </dsp:nvSpPr>
      <dsp:spPr>
        <a:xfrm>
          <a:off x="2765694" y="1026515"/>
          <a:ext cx="1785105" cy="148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North </a:t>
          </a:r>
          <a:r>
            <a:rPr lang="en-US" sz="1500" kern="1200" dirty="0"/>
            <a:t>Carolina</a:t>
          </a:r>
          <a:r>
            <a:rPr lang="en-US" sz="1400" kern="1200" dirty="0"/>
            <a:t> ended mandatory E&amp;T</a:t>
          </a:r>
        </a:p>
      </dsp:txBody>
      <dsp:txXfrm>
        <a:off x="2765694" y="1026515"/>
        <a:ext cx="1785105" cy="1489453"/>
      </dsp:txXfrm>
    </dsp:sp>
    <dsp:sp modelId="{3D33F7EB-B7A8-482F-9B29-5EECEEA31453}">
      <dsp:nvSpPr>
        <dsp:cNvPr id="0" name=""/>
        <dsp:cNvSpPr/>
      </dsp:nvSpPr>
      <dsp:spPr>
        <a:xfrm>
          <a:off x="2765694" y="503193"/>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2009</a:t>
          </a:r>
        </a:p>
      </dsp:txBody>
      <dsp:txXfrm>
        <a:off x="2765694" y="503193"/>
        <a:ext cx="1785105" cy="523321"/>
      </dsp:txXfrm>
    </dsp:sp>
    <dsp:sp modelId="{35AAE089-3176-47B2-8829-A4AF9D33312F}">
      <dsp:nvSpPr>
        <dsp:cNvPr id="0" name=""/>
        <dsp:cNvSpPr/>
      </dsp:nvSpPr>
      <dsp:spPr>
        <a:xfrm>
          <a:off x="2518758" y="1026515"/>
          <a:ext cx="0" cy="1489453"/>
        </a:xfrm>
        <a:prstGeom prst="line">
          <a:avLst/>
        </a:prstGeom>
        <a:noFill/>
        <a:ln w="12700" cap="flat" cmpd="sng" algn="ctr">
          <a:solidFill>
            <a:schemeClr val="accent2">
              <a:hueOff val="-485121"/>
              <a:satOff val="-27976"/>
              <a:lumOff val="2876"/>
              <a:alphaOff val="0"/>
            </a:schemeClr>
          </a:solidFill>
          <a:prstDash val="dash"/>
          <a:miter lim="800000"/>
        </a:ln>
        <a:effectLst/>
      </dsp:spPr>
      <dsp:style>
        <a:lnRef idx="1">
          <a:scrgbClr r="0" g="0" b="0"/>
        </a:lnRef>
        <a:fillRef idx="0">
          <a:scrgbClr r="0" g="0" b="0"/>
        </a:fillRef>
        <a:effectRef idx="0">
          <a:scrgbClr r="0" g="0" b="0"/>
        </a:effectRef>
        <a:fontRef idx="minor"/>
      </dsp:style>
    </dsp:sp>
    <dsp:sp modelId="{0A516BE8-4385-40CD-A68B-B24E12CFD7A8}">
      <dsp:nvSpPr>
        <dsp:cNvPr id="0" name=""/>
        <dsp:cNvSpPr/>
      </dsp:nvSpPr>
      <dsp:spPr>
        <a:xfrm>
          <a:off x="2489034" y="2468869"/>
          <a:ext cx="88896" cy="94197"/>
        </a:xfrm>
        <a:prstGeom prst="ellipse">
          <a:avLst/>
        </a:prstGeom>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12079-8A1D-486C-A6E0-2D60149E054D}">
      <dsp:nvSpPr>
        <dsp:cNvPr id="0" name=""/>
        <dsp:cNvSpPr/>
      </dsp:nvSpPr>
      <dsp:spPr>
        <a:xfrm rot="18900000">
          <a:off x="3478913" y="4092472"/>
          <a:ext cx="349220" cy="349220"/>
        </a:xfrm>
        <a:prstGeom prst="teardrop">
          <a:avLst>
            <a:gd name="adj" fmla="val 115000"/>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06F0E-CEB6-40F2-93DC-158E94DA9528}">
      <dsp:nvSpPr>
        <dsp:cNvPr id="0" name=""/>
        <dsp:cNvSpPr/>
      </dsp:nvSpPr>
      <dsp:spPr>
        <a:xfrm>
          <a:off x="3517708" y="4131267"/>
          <a:ext cx="271629" cy="2716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42E18C-F88D-4393-A607-495CF98C45D4}">
      <dsp:nvSpPr>
        <dsp:cNvPr id="0" name=""/>
        <dsp:cNvSpPr/>
      </dsp:nvSpPr>
      <dsp:spPr>
        <a:xfrm>
          <a:off x="3900459" y="2515968"/>
          <a:ext cx="1785105" cy="148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Program consisted of 6 providers</a:t>
          </a:r>
        </a:p>
      </dsp:txBody>
      <dsp:txXfrm>
        <a:off x="3900459" y="2515968"/>
        <a:ext cx="1785105" cy="1489453"/>
      </dsp:txXfrm>
    </dsp:sp>
    <dsp:sp modelId="{215A0F14-8966-4742-850D-A2FF12C2828A}">
      <dsp:nvSpPr>
        <dsp:cNvPr id="0" name=""/>
        <dsp:cNvSpPr/>
      </dsp:nvSpPr>
      <dsp:spPr>
        <a:xfrm>
          <a:off x="3900459" y="4005421"/>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3900459" y="4005421"/>
        <a:ext cx="1785105" cy="523321"/>
      </dsp:txXfrm>
    </dsp:sp>
    <dsp:sp modelId="{829573D5-55D7-453E-AA94-A6EBAC1F3AB8}">
      <dsp:nvSpPr>
        <dsp:cNvPr id="0" name=""/>
        <dsp:cNvSpPr/>
      </dsp:nvSpPr>
      <dsp:spPr>
        <a:xfrm>
          <a:off x="3653523" y="2515968"/>
          <a:ext cx="0" cy="1489453"/>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C50B8593-4949-4770-8513-DA36B65093A8}">
      <dsp:nvSpPr>
        <dsp:cNvPr id="0" name=""/>
        <dsp:cNvSpPr/>
      </dsp:nvSpPr>
      <dsp:spPr>
        <a:xfrm>
          <a:off x="3623799" y="2468869"/>
          <a:ext cx="88896" cy="94197"/>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5C4FB-67F4-47C3-BBBC-86686EC0646B}">
      <dsp:nvSpPr>
        <dsp:cNvPr id="0" name=""/>
        <dsp:cNvSpPr/>
      </dsp:nvSpPr>
      <dsp:spPr>
        <a:xfrm rot="8100000">
          <a:off x="4613678" y="590244"/>
          <a:ext cx="349220" cy="349220"/>
        </a:xfrm>
        <a:prstGeom prst="teardrop">
          <a:avLst>
            <a:gd name="adj" fmla="val 115000"/>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627C6-6323-4C87-A1CB-4BD7DA049405}">
      <dsp:nvSpPr>
        <dsp:cNvPr id="0" name=""/>
        <dsp:cNvSpPr/>
      </dsp:nvSpPr>
      <dsp:spPr>
        <a:xfrm>
          <a:off x="4652473" y="629039"/>
          <a:ext cx="271629" cy="2716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F1FD25-6BF7-49EF-9B3B-F33F2F1D9AB8}">
      <dsp:nvSpPr>
        <dsp:cNvPr id="0" name=""/>
        <dsp:cNvSpPr/>
      </dsp:nvSpPr>
      <dsp:spPr>
        <a:xfrm>
          <a:off x="5035224" y="1026515"/>
          <a:ext cx="1785105" cy="148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Program footprint of 15 providers across 15 counties</a:t>
          </a:r>
        </a:p>
      </dsp:txBody>
      <dsp:txXfrm>
        <a:off x="5035224" y="1026515"/>
        <a:ext cx="1785105" cy="1489453"/>
      </dsp:txXfrm>
    </dsp:sp>
    <dsp:sp modelId="{0393105D-65D2-49EC-83FC-E985636F35D0}">
      <dsp:nvSpPr>
        <dsp:cNvPr id="0" name=""/>
        <dsp:cNvSpPr/>
      </dsp:nvSpPr>
      <dsp:spPr>
        <a:xfrm>
          <a:off x="5035224" y="503193"/>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2023</a:t>
          </a:r>
        </a:p>
      </dsp:txBody>
      <dsp:txXfrm>
        <a:off x="5035224" y="503193"/>
        <a:ext cx="1785105" cy="523321"/>
      </dsp:txXfrm>
    </dsp:sp>
    <dsp:sp modelId="{38DA3D7D-2842-4981-9C6B-99AB129B83AA}">
      <dsp:nvSpPr>
        <dsp:cNvPr id="0" name=""/>
        <dsp:cNvSpPr/>
      </dsp:nvSpPr>
      <dsp:spPr>
        <a:xfrm>
          <a:off x="4788288" y="1026515"/>
          <a:ext cx="0" cy="1489453"/>
        </a:xfrm>
        <a:prstGeom prst="line">
          <a:avLst/>
        </a:prstGeom>
        <a:noFill/>
        <a:ln w="12700" cap="flat" cmpd="sng" algn="ctr">
          <a:solidFill>
            <a:schemeClr val="accent2">
              <a:hueOff val="-970242"/>
              <a:satOff val="-55952"/>
              <a:lumOff val="5752"/>
              <a:alphaOff val="0"/>
            </a:schemeClr>
          </a:solidFill>
          <a:prstDash val="dash"/>
          <a:miter lim="800000"/>
        </a:ln>
        <a:effectLst/>
      </dsp:spPr>
      <dsp:style>
        <a:lnRef idx="1">
          <a:scrgbClr r="0" g="0" b="0"/>
        </a:lnRef>
        <a:fillRef idx="0">
          <a:scrgbClr r="0" g="0" b="0"/>
        </a:fillRef>
        <a:effectRef idx="0">
          <a:scrgbClr r="0" g="0" b="0"/>
        </a:effectRef>
        <a:fontRef idx="minor"/>
      </dsp:style>
    </dsp:sp>
    <dsp:sp modelId="{96A4D595-0AA7-4FF6-B834-A7A62A1A1408}">
      <dsp:nvSpPr>
        <dsp:cNvPr id="0" name=""/>
        <dsp:cNvSpPr/>
      </dsp:nvSpPr>
      <dsp:spPr>
        <a:xfrm>
          <a:off x="4758564" y="2468869"/>
          <a:ext cx="88896" cy="94197"/>
        </a:xfrm>
        <a:prstGeom prst="ellipse">
          <a:avLst/>
        </a:prstGeom>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48F1DB-FC8A-4083-AF96-2E509ED06FD2}">
      <dsp:nvSpPr>
        <dsp:cNvPr id="0" name=""/>
        <dsp:cNvSpPr/>
      </dsp:nvSpPr>
      <dsp:spPr>
        <a:xfrm rot="18900000">
          <a:off x="5748443" y="4092472"/>
          <a:ext cx="349220" cy="349220"/>
        </a:xfrm>
        <a:prstGeom prst="teardrop">
          <a:avLst>
            <a:gd name="adj" fmla="val 115000"/>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35B93-22B4-40E0-B159-FF9611B80472}">
      <dsp:nvSpPr>
        <dsp:cNvPr id="0" name=""/>
        <dsp:cNvSpPr/>
      </dsp:nvSpPr>
      <dsp:spPr>
        <a:xfrm>
          <a:off x="5787239" y="4131267"/>
          <a:ext cx="271629" cy="2716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74C22B-8D1B-489A-BEF4-F0E17578244C}">
      <dsp:nvSpPr>
        <dsp:cNvPr id="0" name=""/>
        <dsp:cNvSpPr/>
      </dsp:nvSpPr>
      <dsp:spPr>
        <a:xfrm>
          <a:off x="6169989" y="2515968"/>
          <a:ext cx="1785105" cy="148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Expansion of program coverage to 29 counties; addition of virtual providers</a:t>
          </a:r>
        </a:p>
      </dsp:txBody>
      <dsp:txXfrm>
        <a:off x="6169989" y="2515968"/>
        <a:ext cx="1785105" cy="1489453"/>
      </dsp:txXfrm>
    </dsp:sp>
    <dsp:sp modelId="{D271C4C5-86DF-48E0-9256-735A4040DD1B}">
      <dsp:nvSpPr>
        <dsp:cNvPr id="0" name=""/>
        <dsp:cNvSpPr/>
      </dsp:nvSpPr>
      <dsp:spPr>
        <a:xfrm>
          <a:off x="6169989" y="4005421"/>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2024</a:t>
          </a:r>
        </a:p>
      </dsp:txBody>
      <dsp:txXfrm>
        <a:off x="6169989" y="4005421"/>
        <a:ext cx="1785105" cy="523321"/>
      </dsp:txXfrm>
    </dsp:sp>
    <dsp:sp modelId="{D31429F4-3E27-441C-B897-354F8508FBD7}">
      <dsp:nvSpPr>
        <dsp:cNvPr id="0" name=""/>
        <dsp:cNvSpPr/>
      </dsp:nvSpPr>
      <dsp:spPr>
        <a:xfrm>
          <a:off x="5923053" y="2515968"/>
          <a:ext cx="0" cy="1489453"/>
        </a:xfrm>
        <a:prstGeom prst="line">
          <a:avLst/>
        </a:prstGeom>
        <a:noFill/>
        <a:ln w="12700" cap="flat" cmpd="sng" algn="ctr">
          <a:solidFill>
            <a:schemeClr val="accent2">
              <a:hueOff val="-1212803"/>
              <a:satOff val="-69940"/>
              <a:lumOff val="719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6C1140-0EF0-4C40-A2C3-5F9CD494EA46}">
      <dsp:nvSpPr>
        <dsp:cNvPr id="0" name=""/>
        <dsp:cNvSpPr/>
      </dsp:nvSpPr>
      <dsp:spPr>
        <a:xfrm>
          <a:off x="5893330" y="2468869"/>
          <a:ext cx="88896" cy="94197"/>
        </a:xfrm>
        <a:prstGeom prst="ellipse">
          <a:avLst/>
        </a:prstGeom>
        <a:solidFill>
          <a:schemeClr val="accent2">
            <a:hueOff val="-1212803"/>
            <a:satOff val="-69940"/>
            <a:lumOff val="719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9F81C-92D3-4C3B-9B72-38F22F0F121E}">
      <dsp:nvSpPr>
        <dsp:cNvPr id="0" name=""/>
        <dsp:cNvSpPr/>
      </dsp:nvSpPr>
      <dsp:spPr>
        <a:xfrm rot="8100000">
          <a:off x="6883208" y="590244"/>
          <a:ext cx="349220" cy="349220"/>
        </a:xfrm>
        <a:prstGeom prst="teardrop">
          <a:avLst>
            <a:gd name="adj" fmla="val 115000"/>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C4937-1193-498B-9F7A-B945F1CA789B}">
      <dsp:nvSpPr>
        <dsp:cNvPr id="0" name=""/>
        <dsp:cNvSpPr/>
      </dsp:nvSpPr>
      <dsp:spPr>
        <a:xfrm>
          <a:off x="6922004" y="629039"/>
          <a:ext cx="271629" cy="27162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636623-367D-4AC8-BF9C-54A9DE2D9CD8}">
      <dsp:nvSpPr>
        <dsp:cNvPr id="0" name=""/>
        <dsp:cNvSpPr/>
      </dsp:nvSpPr>
      <dsp:spPr>
        <a:xfrm>
          <a:off x="7304754" y="1026515"/>
          <a:ext cx="1785105" cy="148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Program has expanded to 58 Counties, 3 intermediaries, 48 Partners</a:t>
          </a:r>
        </a:p>
      </dsp:txBody>
      <dsp:txXfrm>
        <a:off x="7304754" y="1026515"/>
        <a:ext cx="1785105" cy="1489453"/>
      </dsp:txXfrm>
    </dsp:sp>
    <dsp:sp modelId="{F4EAF219-0735-42D5-86EF-59A880CCBF53}">
      <dsp:nvSpPr>
        <dsp:cNvPr id="0" name=""/>
        <dsp:cNvSpPr/>
      </dsp:nvSpPr>
      <dsp:spPr>
        <a:xfrm>
          <a:off x="7304754" y="503193"/>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2025</a:t>
          </a:r>
        </a:p>
      </dsp:txBody>
      <dsp:txXfrm>
        <a:off x="7304754" y="503193"/>
        <a:ext cx="1785105" cy="523321"/>
      </dsp:txXfrm>
    </dsp:sp>
    <dsp:sp modelId="{DBC8D0F0-F6FE-417C-8A01-88D5D3CE858D}">
      <dsp:nvSpPr>
        <dsp:cNvPr id="0" name=""/>
        <dsp:cNvSpPr/>
      </dsp:nvSpPr>
      <dsp:spPr>
        <a:xfrm>
          <a:off x="7057818" y="1026515"/>
          <a:ext cx="0" cy="1489453"/>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EB7EE01E-CA32-4BE2-B254-6A6861E61FD8}">
      <dsp:nvSpPr>
        <dsp:cNvPr id="0" name=""/>
        <dsp:cNvSpPr/>
      </dsp:nvSpPr>
      <dsp:spPr>
        <a:xfrm>
          <a:off x="7028095" y="2468869"/>
          <a:ext cx="88896" cy="94197"/>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48D02-7442-4E01-A554-B0AA06DDDFD0}">
      <dsp:nvSpPr>
        <dsp:cNvPr id="0" name=""/>
        <dsp:cNvSpPr/>
      </dsp:nvSpPr>
      <dsp:spPr>
        <a:xfrm rot="18900000">
          <a:off x="8017973" y="4092472"/>
          <a:ext cx="349220" cy="349220"/>
        </a:xfrm>
        <a:prstGeom prst="teardrop">
          <a:avLst>
            <a:gd name="adj" fmla="val 115000"/>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4C5A6-F559-49EF-8C5F-687A144353D0}">
      <dsp:nvSpPr>
        <dsp:cNvPr id="0" name=""/>
        <dsp:cNvSpPr/>
      </dsp:nvSpPr>
      <dsp:spPr>
        <a:xfrm>
          <a:off x="8056769" y="4131267"/>
          <a:ext cx="271629" cy="271629"/>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513E7F7-B84A-4CB5-8E69-21EAD3CF56BA}">
      <dsp:nvSpPr>
        <dsp:cNvPr id="0" name=""/>
        <dsp:cNvSpPr/>
      </dsp:nvSpPr>
      <dsp:spPr>
        <a:xfrm>
          <a:off x="8439520" y="2515968"/>
          <a:ext cx="1785105" cy="148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Program expanded to 75 counties, 3 intermediaries, 52 Partners</a:t>
          </a:r>
        </a:p>
      </dsp:txBody>
      <dsp:txXfrm>
        <a:off x="8439520" y="2515968"/>
        <a:ext cx="1785105" cy="1489453"/>
      </dsp:txXfrm>
    </dsp:sp>
    <dsp:sp modelId="{45BFB126-34EA-4813-892A-D1344F2E47F5}">
      <dsp:nvSpPr>
        <dsp:cNvPr id="0" name=""/>
        <dsp:cNvSpPr/>
      </dsp:nvSpPr>
      <dsp:spPr>
        <a:xfrm>
          <a:off x="8439520" y="4005421"/>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2026 </a:t>
          </a:r>
          <a:endParaRPr lang="en-US" sz="2000" kern="1200" dirty="0"/>
        </a:p>
      </dsp:txBody>
      <dsp:txXfrm>
        <a:off x="8439520" y="4005421"/>
        <a:ext cx="1785105" cy="523321"/>
      </dsp:txXfrm>
    </dsp:sp>
    <dsp:sp modelId="{6ABE87C3-BAF7-48A8-A316-C59EF50F0D17}">
      <dsp:nvSpPr>
        <dsp:cNvPr id="0" name=""/>
        <dsp:cNvSpPr/>
      </dsp:nvSpPr>
      <dsp:spPr>
        <a:xfrm>
          <a:off x="8192584" y="2515968"/>
          <a:ext cx="0" cy="1489453"/>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5DEA26B4-9507-4E1D-8A4A-DFB7FA2099D0}">
      <dsp:nvSpPr>
        <dsp:cNvPr id="0" name=""/>
        <dsp:cNvSpPr/>
      </dsp:nvSpPr>
      <dsp:spPr>
        <a:xfrm>
          <a:off x="8162860" y="2468869"/>
          <a:ext cx="88896" cy="94197"/>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43804-A7DD-4F0A-8F1F-CE331FA195FC}">
      <dsp:nvSpPr>
        <dsp:cNvPr id="0" name=""/>
        <dsp:cNvSpPr/>
      </dsp:nvSpPr>
      <dsp:spPr>
        <a:xfrm rot="8100000">
          <a:off x="9152739" y="590244"/>
          <a:ext cx="349220" cy="349220"/>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52B73-C0A1-470A-9A05-C78F743EB199}">
      <dsp:nvSpPr>
        <dsp:cNvPr id="0" name=""/>
        <dsp:cNvSpPr/>
      </dsp:nvSpPr>
      <dsp:spPr>
        <a:xfrm>
          <a:off x="9191534" y="629039"/>
          <a:ext cx="271629" cy="271629"/>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03590A4-F0BA-4623-BEB8-451CAE5A2FBE}">
      <dsp:nvSpPr>
        <dsp:cNvPr id="0" name=""/>
        <dsp:cNvSpPr/>
      </dsp:nvSpPr>
      <dsp:spPr>
        <a:xfrm>
          <a:off x="9574285" y="1026515"/>
          <a:ext cx="1785105" cy="1489453"/>
        </a:xfrm>
        <a:prstGeom prst="rect">
          <a:avLst/>
        </a:prstGeom>
        <a:noFill/>
        <a:ln>
          <a:noFill/>
        </a:ln>
        <a:effectLst/>
      </dsp:spPr>
      <dsp:style>
        <a:lnRef idx="0">
          <a:scrgbClr r="0" g="0" b="0"/>
        </a:lnRef>
        <a:fillRef idx="0">
          <a:scrgbClr r="0" g="0" b="0"/>
        </a:fillRef>
        <a:effectRef idx="0">
          <a:scrgbClr r="0" g="0" b="0"/>
        </a:effectRef>
        <a:fontRef idx="minor"/>
      </dsp:style>
    </dsp:sp>
    <dsp:sp modelId="{58074888-4990-4C2D-BCB0-37CB359DD9AD}">
      <dsp:nvSpPr>
        <dsp:cNvPr id="0" name=""/>
        <dsp:cNvSpPr/>
      </dsp:nvSpPr>
      <dsp:spPr>
        <a:xfrm>
          <a:off x="9574285" y="503193"/>
          <a:ext cx="1785105" cy="523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dirty="0"/>
        </a:p>
      </dsp:txBody>
      <dsp:txXfrm>
        <a:off x="9574285" y="503193"/>
        <a:ext cx="1785105" cy="523321"/>
      </dsp:txXfrm>
    </dsp:sp>
    <dsp:sp modelId="{2B401BBC-4810-4C75-B291-30A8B5EBFF7E}">
      <dsp:nvSpPr>
        <dsp:cNvPr id="0" name=""/>
        <dsp:cNvSpPr/>
      </dsp:nvSpPr>
      <dsp:spPr>
        <a:xfrm>
          <a:off x="9327349" y="1026515"/>
          <a:ext cx="0" cy="1489453"/>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DE82FD9A-27D7-45BE-8EA0-01A5FFE7ACB7}">
      <dsp:nvSpPr>
        <dsp:cNvPr id="0" name=""/>
        <dsp:cNvSpPr/>
      </dsp:nvSpPr>
      <dsp:spPr>
        <a:xfrm>
          <a:off x="9297625" y="2468869"/>
          <a:ext cx="88896" cy="94197"/>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377F3-842B-4EE2-A516-770ED51D2618}">
      <dsp:nvSpPr>
        <dsp:cNvPr id="0" name=""/>
        <dsp:cNvSpPr/>
      </dsp:nvSpPr>
      <dsp:spPr>
        <a:xfrm>
          <a:off x="684914" y="101640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5AD645-2EA6-46E6-9DBB-B33882BFB277}">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A25FB3-4B9C-476C-BF58-D51D0625A218}">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Measurable Skills Gains in NC Works</a:t>
          </a:r>
        </a:p>
      </dsp:txBody>
      <dsp:txXfrm>
        <a:off x="333914" y="2456402"/>
        <a:ext cx="1800000" cy="720000"/>
      </dsp:txXfrm>
    </dsp:sp>
    <dsp:sp modelId="{912AD9E4-6417-4C23-B5DD-3766C92006BE}">
      <dsp:nvSpPr>
        <dsp:cNvPr id="0" name=""/>
        <dsp:cNvSpPr/>
      </dsp:nvSpPr>
      <dsp:spPr>
        <a:xfrm>
          <a:off x="2799914" y="101640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6248F-B0E1-4B9A-A39E-1AFC847362E3}">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7A84F2-DFEE-4B43-BCA7-F6A456875C8A}">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Percentage of Job Retention, entered Workforce</a:t>
          </a:r>
        </a:p>
      </dsp:txBody>
      <dsp:txXfrm>
        <a:off x="2448914" y="2456402"/>
        <a:ext cx="1800000" cy="720000"/>
      </dsp:txXfrm>
    </dsp:sp>
    <dsp:sp modelId="{4617C7D0-B21C-400A-87BC-60CDC7D8C95B}">
      <dsp:nvSpPr>
        <dsp:cNvPr id="0" name=""/>
        <dsp:cNvSpPr/>
      </dsp:nvSpPr>
      <dsp:spPr>
        <a:xfrm>
          <a:off x="4914914" y="101640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95B32-F763-405B-9D9B-CFA42B6B5401}">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73A204-83F4-4BD6-A1FB-9C6D93C53400}">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Median Income </a:t>
          </a:r>
        </a:p>
        <a:p>
          <a:pPr marL="0" lvl="0" indent="0" algn="ctr" defTabSz="577850">
            <a:lnSpc>
              <a:spcPct val="100000"/>
            </a:lnSpc>
            <a:spcBef>
              <a:spcPct val="0"/>
            </a:spcBef>
            <a:spcAft>
              <a:spcPct val="35000"/>
            </a:spcAft>
            <a:buNone/>
            <a:defRPr cap="all"/>
          </a:pPr>
          <a:r>
            <a:rPr lang="en-US" sz="1300" kern="1200" dirty="0"/>
            <a:t>$5,200/3=$1,733.33 Monthly</a:t>
          </a:r>
        </a:p>
      </dsp:txBody>
      <dsp:txXfrm>
        <a:off x="4563914" y="2456402"/>
        <a:ext cx="1800000" cy="720000"/>
      </dsp:txXfrm>
    </dsp:sp>
    <dsp:sp modelId="{214A07A8-8FF2-4CA2-AB3B-69D3C8485EB6}">
      <dsp:nvSpPr>
        <dsp:cNvPr id="0" name=""/>
        <dsp:cNvSpPr/>
      </dsp:nvSpPr>
      <dsp:spPr>
        <a:xfrm>
          <a:off x="7029914" y="101640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5E50B-5F0A-432F-A266-EBD71D0C22D3}">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919B9B-3D33-4916-A4E1-2CE011AFF0A3}">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Median Income Goal: $6,000= $2,000 monthly</a:t>
          </a:r>
        </a:p>
      </dsp:txBody>
      <dsp:txXfrm>
        <a:off x="6678914" y="2456402"/>
        <a:ext cx="1800000" cy="720000"/>
      </dsp:txXfrm>
    </dsp:sp>
    <dsp:sp modelId="{A60173B2-A9E5-4FE0-9832-2C9529072CA9}">
      <dsp:nvSpPr>
        <dsp:cNvPr id="0" name=""/>
        <dsp:cNvSpPr/>
      </dsp:nvSpPr>
      <dsp:spPr>
        <a:xfrm>
          <a:off x="9144914" y="101640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848ED-E593-47B3-85C2-7A28299842AA}">
      <dsp:nvSpPr>
        <dsp:cNvPr id="0" name=""/>
        <dsp:cNvSpPr/>
      </dsp:nvSpPr>
      <dsp:spPr>
        <a:xfrm>
          <a:off x="9378914" y="1250402"/>
          <a:ext cx="630000" cy="630000"/>
        </a:xfrm>
        <a:prstGeom prst="rect">
          <a:avLst/>
        </a:prstGeom>
        <a:solidFill>
          <a:schemeClr val="accent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2B7A6-E0E6-42A1-9328-D0B2FBFF6ED0}">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Onboarding local DSS(CM&amp;EPIE)</a:t>
          </a:r>
          <a:endParaRPr lang="en-US" sz="1300" kern="1200" dirty="0"/>
        </a:p>
      </dsp:txBody>
      <dsp:txXfrm>
        <a:off x="8793914" y="245640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4FCC3-BA4A-4AF1-A6CA-A927F76DC1AC}"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F07EF-7B26-4207-ACCF-42298C41F2B2}" type="slidenum">
              <a:rPr lang="en-US" smtClean="0"/>
              <a:t>‹#›</a:t>
            </a:fld>
            <a:endParaRPr lang="en-US"/>
          </a:p>
        </p:txBody>
      </p:sp>
    </p:spTree>
    <p:extLst>
      <p:ext uri="{BB962C8B-B14F-4D97-AF65-F5344CB8AC3E}">
        <p14:creationId xmlns:p14="http://schemas.microsoft.com/office/powerpoint/2010/main" val="19019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6F07EF-7B26-4207-ACCF-42298C41F2B2}" type="slidenum">
              <a:rPr lang="en-US" smtClean="0"/>
              <a:t>1</a:t>
            </a:fld>
            <a:endParaRPr lang="en-US"/>
          </a:p>
        </p:txBody>
      </p:sp>
    </p:spTree>
    <p:extLst>
      <p:ext uri="{BB962C8B-B14F-4D97-AF65-F5344CB8AC3E}">
        <p14:creationId xmlns:p14="http://schemas.microsoft.com/office/powerpoint/2010/main" val="277977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07EF-7B26-4207-ACCF-42298C41F2B2}" type="slidenum">
              <a:rPr lang="en-US" smtClean="0"/>
              <a:t>15</a:t>
            </a:fld>
            <a:endParaRPr lang="en-US"/>
          </a:p>
        </p:txBody>
      </p:sp>
    </p:spTree>
    <p:extLst>
      <p:ext uri="{BB962C8B-B14F-4D97-AF65-F5344CB8AC3E}">
        <p14:creationId xmlns:p14="http://schemas.microsoft.com/office/powerpoint/2010/main" val="287909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258164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07EF-7B26-4207-ACCF-42298C41F2B2}" type="slidenum">
              <a:rPr lang="en-US" smtClean="0"/>
              <a:t>4</a:t>
            </a:fld>
            <a:endParaRPr lang="en-US"/>
          </a:p>
        </p:txBody>
      </p:sp>
    </p:spTree>
    <p:extLst>
      <p:ext uri="{BB962C8B-B14F-4D97-AF65-F5344CB8AC3E}">
        <p14:creationId xmlns:p14="http://schemas.microsoft.com/office/powerpoint/2010/main" val="121544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07EF-7B26-4207-ACCF-42298C41F2B2}" type="slidenum">
              <a:rPr lang="en-US" smtClean="0"/>
              <a:t>5</a:t>
            </a:fld>
            <a:endParaRPr lang="en-US"/>
          </a:p>
        </p:txBody>
      </p:sp>
    </p:spTree>
    <p:extLst>
      <p:ext uri="{BB962C8B-B14F-4D97-AF65-F5344CB8AC3E}">
        <p14:creationId xmlns:p14="http://schemas.microsoft.com/office/powerpoint/2010/main" val="424342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07EF-7B26-4207-ACCF-42298C41F2B2}" type="slidenum">
              <a:rPr lang="en-US" smtClean="0"/>
              <a:t>6</a:t>
            </a:fld>
            <a:endParaRPr lang="en-US"/>
          </a:p>
        </p:txBody>
      </p:sp>
    </p:spTree>
    <p:extLst>
      <p:ext uri="{BB962C8B-B14F-4D97-AF65-F5344CB8AC3E}">
        <p14:creationId xmlns:p14="http://schemas.microsoft.com/office/powerpoint/2010/main" val="364277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been hard at work expanding the coverage area of MTAJ-NC, growing from 15 counties in FY 23, to 29 counties in FY 24, to now 58 counties in FY 25. We are continuing to work at expanding both the breadth of coverage area and depth of services the program provides in each county, which is where you come in as a potential partner!</a:t>
            </a:r>
          </a:p>
          <a:p>
            <a:endParaRPr lang="en-US" dirty="0"/>
          </a:p>
        </p:txBody>
      </p:sp>
      <p:sp>
        <p:nvSpPr>
          <p:cNvPr id="4" name="Slide Number Placeholder 3"/>
          <p:cNvSpPr>
            <a:spLocks noGrp="1"/>
          </p:cNvSpPr>
          <p:nvPr>
            <p:ph type="sldNum" sz="quarter" idx="5"/>
          </p:nvPr>
        </p:nvSpPr>
        <p:spPr/>
        <p:txBody>
          <a:bodyPr/>
          <a:lstStyle/>
          <a:p>
            <a:fld id="{C86F07EF-7B26-4207-ACCF-42298C41F2B2}" type="slidenum">
              <a:rPr lang="en-US" smtClean="0"/>
              <a:t>7</a:t>
            </a:fld>
            <a:endParaRPr lang="en-US"/>
          </a:p>
        </p:txBody>
      </p:sp>
    </p:spTree>
    <p:extLst>
      <p:ext uri="{BB962C8B-B14F-4D97-AF65-F5344CB8AC3E}">
        <p14:creationId xmlns:p14="http://schemas.microsoft.com/office/powerpoint/2010/main" val="367192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providers, your direct support is crucial for empowering participants. You help deliver essential services such as employability assessments, personalized employment plans, and comprehensive training and support services. By partnering with More Than A Job NC, you become a bridge for participants, helping them overcome barriers and navigate their path to employment success.</a:t>
            </a:r>
          </a:p>
          <a:p>
            <a:endParaRPr lang="en-US" dirty="0"/>
          </a:p>
          <a:p>
            <a:r>
              <a:rPr lang="en-US" dirty="0"/>
              <a:t>Why is this partnership important? Many FNS beneficiaries face challenges entering today’s competitive job market due to skill gaps. This is where your expertise and support come in. Through your services, participants gain access to the resources and training they need to secure sustainable employment and educational opportunities.</a:t>
            </a:r>
          </a:p>
          <a:p>
            <a:r>
              <a:rPr lang="en-US" dirty="0"/>
              <a:t>Our network thrives on partnerships with community-based organizations, community colleges, and training providers like yours.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212529"/>
                </a:solidFill>
                <a:effectLst/>
                <a:latin typeface="Source Sans Pro" panose="020B0503030403020204" pitchFamily="34" charset="0"/>
              </a:rPr>
              <a:t>Provider Reimbursement:</a:t>
            </a:r>
            <a:r>
              <a:rPr lang="en-US" sz="1200" b="0" i="0" dirty="0">
                <a:solidFill>
                  <a:srgbClr val="212529"/>
                </a:solidFill>
                <a:effectLst/>
                <a:latin typeface="Source Sans Pro" panose="020B0503030403020204" pitchFamily="34" charset="0"/>
              </a:rPr>
              <a:t> As a provider, partnering with us means you could be eligible for up to 50% reimbursement of allowable costs when non-federal funds from your organization are used to pay for a participant's participation. Your services contribute to giving someone the tools to live a more fulfilling life and if you are an employer, your organization could be reimbursed for training individuals who might become your future employees.</a:t>
            </a:r>
            <a:endParaRPr lang="en-US" dirty="0"/>
          </a:p>
          <a:p>
            <a:endParaRPr lang="en-US" dirty="0"/>
          </a:p>
        </p:txBody>
      </p:sp>
      <p:sp>
        <p:nvSpPr>
          <p:cNvPr id="4" name="Slide Number Placeholder 3"/>
          <p:cNvSpPr>
            <a:spLocks noGrp="1"/>
          </p:cNvSpPr>
          <p:nvPr>
            <p:ph type="sldNum" sz="quarter" idx="5"/>
          </p:nvPr>
        </p:nvSpPr>
        <p:spPr/>
        <p:txBody>
          <a:bodyPr/>
          <a:lstStyle/>
          <a:p>
            <a:fld id="{C86F07EF-7B26-4207-ACCF-42298C41F2B2}" type="slidenum">
              <a:rPr lang="en-US" smtClean="0"/>
              <a:t>10</a:t>
            </a:fld>
            <a:endParaRPr lang="en-US"/>
          </a:p>
        </p:txBody>
      </p:sp>
    </p:spTree>
    <p:extLst>
      <p:ext uri="{BB962C8B-B14F-4D97-AF65-F5344CB8AC3E}">
        <p14:creationId xmlns:p14="http://schemas.microsoft.com/office/powerpoint/2010/main" val="127442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F07EF-7B26-4207-ACCF-42298C41F2B2}" type="slidenum">
              <a:rPr lang="en-US" smtClean="0"/>
              <a:t>11</a:t>
            </a:fld>
            <a:endParaRPr lang="en-US"/>
          </a:p>
        </p:txBody>
      </p:sp>
    </p:spTree>
    <p:extLst>
      <p:ext uri="{BB962C8B-B14F-4D97-AF65-F5344CB8AC3E}">
        <p14:creationId xmlns:p14="http://schemas.microsoft.com/office/powerpoint/2010/main" val="72984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want to add English as Second Language Stats? Or Top Certifications earned with MTAJ-NC?</a:t>
            </a:r>
          </a:p>
        </p:txBody>
      </p:sp>
      <p:sp>
        <p:nvSpPr>
          <p:cNvPr id="4" name="Slide Number Placeholder 3"/>
          <p:cNvSpPr>
            <a:spLocks noGrp="1"/>
          </p:cNvSpPr>
          <p:nvPr>
            <p:ph type="sldNum" sz="quarter" idx="5"/>
          </p:nvPr>
        </p:nvSpPr>
        <p:spPr/>
        <p:txBody>
          <a:bodyPr/>
          <a:lstStyle/>
          <a:p>
            <a:fld id="{C86F07EF-7B26-4207-ACCF-42298C41F2B2}" type="slidenum">
              <a:rPr lang="en-US" smtClean="0"/>
              <a:t>13</a:t>
            </a:fld>
            <a:endParaRPr lang="en-US"/>
          </a:p>
        </p:txBody>
      </p:sp>
    </p:spTree>
    <p:extLst>
      <p:ext uri="{BB962C8B-B14F-4D97-AF65-F5344CB8AC3E}">
        <p14:creationId xmlns:p14="http://schemas.microsoft.com/office/powerpoint/2010/main" val="198842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359594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83377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4376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281496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444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276821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34040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24207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95421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833963" y="1536659"/>
            <a:ext cx="7699023"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833963" y="4757633"/>
            <a:ext cx="7699023"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833963" y="5706385"/>
            <a:ext cx="7699023"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80415" y="4822613"/>
            <a:ext cx="2535403" cy="1842348"/>
          </a:xfrm>
          <a:prstGeom prst="rect">
            <a:avLst/>
          </a:prstGeom>
        </p:spPr>
      </p:pic>
    </p:spTree>
    <p:extLst>
      <p:ext uri="{BB962C8B-B14F-4D97-AF65-F5344CB8AC3E}">
        <p14:creationId xmlns:p14="http://schemas.microsoft.com/office/powerpoint/2010/main" val="2412670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798E-5597-284C-5E3F-9A522FDF40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B73629-7FF3-834C-5AE4-19A41B46D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89BDB-C25C-13DE-C6BB-AFE11C19EFEC}"/>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a:extLst>
              <a:ext uri="{FF2B5EF4-FFF2-40B4-BE49-F238E27FC236}">
                <a16:creationId xmlns:a16="http://schemas.microsoft.com/office/drawing/2014/main" id="{06CE4D33-E09F-588D-2069-178242538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57CA1-E073-D18B-4FC1-454C61E496AB}"/>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26100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382740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FBC9-051B-7AE8-1E7C-0D8DD3398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F14EA-6FD4-32D7-AEE4-E190DD81E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DF22F-A940-B9B6-8C24-CE56A69233E1}"/>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a:extLst>
              <a:ext uri="{FF2B5EF4-FFF2-40B4-BE49-F238E27FC236}">
                <a16:creationId xmlns:a16="http://schemas.microsoft.com/office/drawing/2014/main" id="{D5923FF7-305F-38FA-83E2-C0B4CB3EF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11924-38E2-E857-4DB4-1C2060E15B37}"/>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310492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F058-5B89-2F45-CB90-AFAEE71231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398102-65E2-B2AA-9F70-F9F6E43C5C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83C977-08FB-2618-99FB-A182F359A313}"/>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a:extLst>
              <a:ext uri="{FF2B5EF4-FFF2-40B4-BE49-F238E27FC236}">
                <a16:creationId xmlns:a16="http://schemas.microsoft.com/office/drawing/2014/main" id="{99F5AAAB-D14B-3B0A-A5F5-B22D294DE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D6DD4-5413-8FA2-6126-1702428651FA}"/>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2921351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6362-3E0D-D644-E627-E250AD50F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17C75-FEE0-2236-B70F-924C80703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C0A7F3-CC41-F17D-33E9-BEF6AAD3B8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BF432-7D8F-AC79-3490-2BDDD379593F}"/>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6" name="Footer Placeholder 5">
            <a:extLst>
              <a:ext uri="{FF2B5EF4-FFF2-40B4-BE49-F238E27FC236}">
                <a16:creationId xmlns:a16="http://schemas.microsoft.com/office/drawing/2014/main" id="{F70E2BC4-9508-34F4-BD8D-63C7771DC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D4F16-EFEA-A934-9E7A-AC82C9ACAC28}"/>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259431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F71C-6C10-29AD-8BCC-CAAC88B5D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6CAAF7-9F4A-47D4-F8D8-DC5333153C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28CB9-E9AF-2F16-FF16-64D2FEEACA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CE2177-D666-8B01-8DEB-9E79EC5F8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51AC1-0BE4-3B75-4383-F6B86D57C1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43E8E6-F297-6960-9CFE-25E085DFCA19}"/>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8" name="Footer Placeholder 7">
            <a:extLst>
              <a:ext uri="{FF2B5EF4-FFF2-40B4-BE49-F238E27FC236}">
                <a16:creationId xmlns:a16="http://schemas.microsoft.com/office/drawing/2014/main" id="{C970FCC9-D014-9677-6CF2-6BB6B17ABF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153058-9367-BE3A-56E3-F76A3589BB71}"/>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461689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5EC4-61B7-8EDE-633D-B8BFADC5A2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EAD87-6F16-2D37-76BD-DB6EB81F2243}"/>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4" name="Footer Placeholder 3">
            <a:extLst>
              <a:ext uri="{FF2B5EF4-FFF2-40B4-BE49-F238E27FC236}">
                <a16:creationId xmlns:a16="http://schemas.microsoft.com/office/drawing/2014/main" id="{D45BA131-1B65-8D36-12DE-685EB08A2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DF73DF-3D5B-B88A-22C7-E83FE2616797}"/>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699836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438D0-0AD0-ADCC-9D4F-F9D7C9EADD4A}"/>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3" name="Footer Placeholder 2">
            <a:extLst>
              <a:ext uri="{FF2B5EF4-FFF2-40B4-BE49-F238E27FC236}">
                <a16:creationId xmlns:a16="http://schemas.microsoft.com/office/drawing/2014/main" id="{2517A887-2817-0277-33B6-E96608888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E6F4C7-FC1A-BB79-F2FE-939B5CBF46A5}"/>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650930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A57-392B-E586-DE55-159E3F75C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59B40-55E6-4030-6A4B-2BF861072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61F659-9DEB-15CF-08BC-69DA59F47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B844D-D9B1-E88C-2A26-024FE2AFA5C2}"/>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6" name="Footer Placeholder 5">
            <a:extLst>
              <a:ext uri="{FF2B5EF4-FFF2-40B4-BE49-F238E27FC236}">
                <a16:creationId xmlns:a16="http://schemas.microsoft.com/office/drawing/2014/main" id="{5EEE1C67-E987-8D21-D608-4199EA729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0FACA-8FCF-55C2-1AEA-67497491C6B4}"/>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4021792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9D1D-EB2E-2D03-A9DF-FE520BA84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F82D20-38D4-BB00-946E-025A585A7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D62866-9085-17D2-0859-257501B04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68692-2479-A231-05FC-ABF616D67E1D}"/>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6" name="Footer Placeholder 5">
            <a:extLst>
              <a:ext uri="{FF2B5EF4-FFF2-40B4-BE49-F238E27FC236}">
                <a16:creationId xmlns:a16="http://schemas.microsoft.com/office/drawing/2014/main" id="{CEC4B023-2AB1-AF5B-85D5-E6EEF1222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D55C9-6233-B4C5-1918-CB0686391A21}"/>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026129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4118-F9EE-BBAB-F3EE-B6D6E78FA8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7118A3-24B2-95DC-4321-A78B66BDA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15DAB-23F1-D948-DC79-F935D7414EAF}"/>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a:extLst>
              <a:ext uri="{FF2B5EF4-FFF2-40B4-BE49-F238E27FC236}">
                <a16:creationId xmlns:a16="http://schemas.microsoft.com/office/drawing/2014/main" id="{A33A5ACA-9EED-4CF6-6300-9808795FB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DF91C-05E7-2827-AFB9-D5C6E63BC923}"/>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3754316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CD245-8E49-A7E3-9383-1D66D433E1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D25293-113F-3FCB-E160-8B49C9C24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B07AD-6453-B49E-C35F-683B2D84FB0A}"/>
              </a:ext>
            </a:extLst>
          </p:cNvPr>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a:extLst>
              <a:ext uri="{FF2B5EF4-FFF2-40B4-BE49-F238E27FC236}">
                <a16:creationId xmlns:a16="http://schemas.microsoft.com/office/drawing/2014/main" id="{934AABED-A389-E733-ECCB-8404E339D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61A23-F236-A52A-0A2C-2262AACDA9F0}"/>
              </a:ext>
            </a:extLst>
          </p:cNvPr>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40487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ADFA4-8FBD-49ED-9906-1EF434E9EC9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264071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3ADFA4-8FBD-49ED-9906-1EF434E9EC92}"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249014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ADFA4-8FBD-49ED-9906-1EF434E9EC92}"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356152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3ADFA4-8FBD-49ED-9906-1EF434E9EC92}"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25049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ADFA4-8FBD-49ED-9906-1EF434E9EC92}"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298701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ADFA4-8FBD-49ED-9906-1EF434E9EC92}"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679B-E4F4-4248-9E76-92AED73B8F5B}" type="slidenum">
              <a:rPr lang="en-US" smtClean="0"/>
              <a:t>‹#›</a:t>
            </a:fld>
            <a:endParaRPr lang="en-US"/>
          </a:p>
        </p:txBody>
      </p:sp>
    </p:spTree>
    <p:extLst>
      <p:ext uri="{BB962C8B-B14F-4D97-AF65-F5344CB8AC3E}">
        <p14:creationId xmlns:p14="http://schemas.microsoft.com/office/powerpoint/2010/main" val="193083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0679B-E4F4-4248-9E76-92AED73B8F5B}" type="slidenum">
              <a:rPr lang="en-US" smtClean="0"/>
              <a:t>‹#›</a:t>
            </a:fld>
            <a:endParaRPr lang="en-US"/>
          </a:p>
        </p:txBody>
      </p:sp>
      <p:sp>
        <p:nvSpPr>
          <p:cNvPr id="5" name="Date Placeholder 4"/>
          <p:cNvSpPr>
            <a:spLocks noGrp="1"/>
          </p:cNvSpPr>
          <p:nvPr>
            <p:ph type="dt" sz="half" idx="10"/>
          </p:nvPr>
        </p:nvSpPr>
        <p:spPr/>
        <p:txBody>
          <a:bodyPr/>
          <a:lstStyle/>
          <a:p>
            <a:fld id="{E13ADFA4-8FBD-49ED-9906-1EF434E9EC92}" type="datetimeFigureOut">
              <a:rPr lang="en-US" smtClean="0"/>
              <a:t>2/9/2026</a:t>
            </a:fld>
            <a:endParaRPr lang="en-US"/>
          </a:p>
        </p:txBody>
      </p:sp>
    </p:spTree>
    <p:extLst>
      <p:ext uri="{BB962C8B-B14F-4D97-AF65-F5344CB8AC3E}">
        <p14:creationId xmlns:p14="http://schemas.microsoft.com/office/powerpoint/2010/main" val="95529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3ADFA4-8FBD-49ED-9906-1EF434E9EC92}" type="datetimeFigureOut">
              <a:rPr lang="en-US" smtClean="0"/>
              <a:t>2/9/2026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C0679B-E4F4-4248-9E76-92AED73B8F5B}" type="slidenum">
              <a:rPr lang="en-US" smtClean="0"/>
              <a:t>‹#›</a:t>
            </a:fld>
            <a:endParaRPr lang="en-US"/>
          </a:p>
        </p:txBody>
      </p:sp>
    </p:spTree>
    <p:extLst>
      <p:ext uri="{BB962C8B-B14F-4D97-AF65-F5344CB8AC3E}">
        <p14:creationId xmlns:p14="http://schemas.microsoft.com/office/powerpoint/2010/main" val="225479957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22"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5C104-A4A4-49C4-E069-740E44ABC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A2DB7D-E7ED-551E-A662-2E7BB4ACD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3EEB4-B4B5-6E6D-C6EE-F0F02F0BD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3ADFA4-8FBD-49ED-9906-1EF434E9EC92}" type="datetimeFigureOut">
              <a:rPr lang="en-US" smtClean="0"/>
              <a:t>2/9/2026</a:t>
            </a:fld>
            <a:endParaRPr lang="en-US"/>
          </a:p>
        </p:txBody>
      </p:sp>
      <p:sp>
        <p:nvSpPr>
          <p:cNvPr id="5" name="Footer Placeholder 4">
            <a:extLst>
              <a:ext uri="{FF2B5EF4-FFF2-40B4-BE49-F238E27FC236}">
                <a16:creationId xmlns:a16="http://schemas.microsoft.com/office/drawing/2014/main" id="{E3D9B638-1814-DB43-65D3-732D91EC2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D4A77E-9815-679F-D42F-215E36DB5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C0679B-E4F4-4248-9E76-92AED73B8F5B}" type="slidenum">
              <a:rPr lang="en-US" smtClean="0"/>
              <a:t>‹#›</a:t>
            </a:fld>
            <a:endParaRPr lang="en-US"/>
          </a:p>
        </p:txBody>
      </p:sp>
    </p:spTree>
    <p:extLst>
      <p:ext uri="{BB962C8B-B14F-4D97-AF65-F5344CB8AC3E}">
        <p14:creationId xmlns:p14="http://schemas.microsoft.com/office/powerpoint/2010/main" val="21363163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9.xml"/><Relationship Id="rId1" Type="http://schemas.openxmlformats.org/officeDocument/2006/relationships/video" Target="https://player.vimeo.com/video/1046490880?app_id=122963" TargetMode="Externa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hyperlink" Target="mailto:mtaj-nc@dhhs.nc.gov" TargetMode="External"/><Relationship Id="rId4" Type="http://schemas.openxmlformats.org/officeDocument/2006/relationships/hyperlink" Target="http://www.ncdhhs.gov/morethanajobnc"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F2EC_3B4A86AC.xml"/><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5.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5.jpe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5.jpeg"/><Relationship Id="rId16"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0D63-E58D-23EE-23C1-AF2D640E3166}"/>
              </a:ext>
            </a:extLst>
          </p:cNvPr>
          <p:cNvSpPr>
            <a:spLocks noGrp="1"/>
          </p:cNvSpPr>
          <p:nvPr>
            <p:ph type="ctrTitle"/>
          </p:nvPr>
        </p:nvSpPr>
        <p:spPr>
          <a:xfrm>
            <a:off x="1047414" y="2010536"/>
            <a:ext cx="8754753" cy="1655762"/>
          </a:xfrm>
        </p:spPr>
        <p:txBody>
          <a:bodyPr>
            <a:normAutofit fontScale="90000"/>
          </a:bodyPr>
          <a:lstStyle/>
          <a:p>
            <a:pPr algn="ctr"/>
            <a:r>
              <a:rPr lang="en-US" sz="7200" b="1" dirty="0">
                <a:solidFill>
                  <a:srgbClr val="0070C0"/>
                </a:solidFill>
              </a:rPr>
              <a:t>More Than A Job NC </a:t>
            </a:r>
            <a:br>
              <a:rPr lang="en-US" sz="7200" b="1" dirty="0">
                <a:solidFill>
                  <a:srgbClr val="0070C0"/>
                </a:solidFill>
              </a:rPr>
            </a:br>
            <a:r>
              <a:rPr lang="en-US" sz="3600" b="1" dirty="0">
                <a:solidFill>
                  <a:srgbClr val="0070C0"/>
                </a:solidFill>
              </a:rPr>
              <a:t>(Formerly FNS E&amp;T)</a:t>
            </a:r>
          </a:p>
        </p:txBody>
      </p:sp>
      <p:sp>
        <p:nvSpPr>
          <p:cNvPr id="3" name="Subtitle 2">
            <a:extLst>
              <a:ext uri="{FF2B5EF4-FFF2-40B4-BE49-F238E27FC236}">
                <a16:creationId xmlns:a16="http://schemas.microsoft.com/office/drawing/2014/main" id="{070E4569-9E35-52D4-D706-75637314545A}"/>
              </a:ext>
            </a:extLst>
          </p:cNvPr>
          <p:cNvSpPr>
            <a:spLocks noGrp="1"/>
          </p:cNvSpPr>
          <p:nvPr>
            <p:ph type="subTitle" idx="1"/>
          </p:nvPr>
        </p:nvSpPr>
        <p:spPr>
          <a:xfrm>
            <a:off x="1476981" y="4091705"/>
            <a:ext cx="7895617" cy="849946"/>
          </a:xfrm>
        </p:spPr>
        <p:txBody>
          <a:bodyPr>
            <a:normAutofit fontScale="85000" lnSpcReduction="10000"/>
          </a:bodyPr>
          <a:lstStyle/>
          <a:p>
            <a:pPr algn="ctr"/>
            <a:r>
              <a:rPr lang="en-US" sz="4000" dirty="0">
                <a:solidFill>
                  <a:schemeClr val="tx1"/>
                </a:solidFill>
                <a:latin typeface="+mj-lt"/>
              </a:rPr>
              <a:t>All the way to 100 Partner Presentation</a:t>
            </a:r>
          </a:p>
        </p:txBody>
      </p:sp>
      <p:pic>
        <p:nvPicPr>
          <p:cNvPr id="4" name="Picture 3">
            <a:extLst>
              <a:ext uri="{FF2B5EF4-FFF2-40B4-BE49-F238E27FC236}">
                <a16:creationId xmlns:a16="http://schemas.microsoft.com/office/drawing/2014/main" id="{DF97FB92-6574-8313-0211-FC141B5914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Tree>
    <p:extLst>
      <p:ext uri="{BB962C8B-B14F-4D97-AF65-F5344CB8AC3E}">
        <p14:creationId xmlns:p14="http://schemas.microsoft.com/office/powerpoint/2010/main" val="13991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7FB92-6574-8313-0211-FC141B5914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DA8C87D7-5AEF-5141-D919-71ABC3823D1B}"/>
              </a:ext>
            </a:extLst>
          </p:cNvPr>
          <p:cNvSpPr txBox="1">
            <a:spLocks/>
          </p:cNvSpPr>
          <p:nvPr/>
        </p:nvSpPr>
        <p:spPr>
          <a:xfrm>
            <a:off x="3619499" y="365125"/>
            <a:ext cx="4949757" cy="760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Role of Partner</a:t>
            </a:r>
          </a:p>
        </p:txBody>
      </p:sp>
      <p:sp>
        <p:nvSpPr>
          <p:cNvPr id="10" name="Rectangle 3">
            <a:extLst>
              <a:ext uri="{FF2B5EF4-FFF2-40B4-BE49-F238E27FC236}">
                <a16:creationId xmlns:a16="http://schemas.microsoft.com/office/drawing/2014/main" id="{E8FE818A-D6C2-E362-2831-8DDA9C38F225}"/>
              </a:ext>
            </a:extLst>
          </p:cNvPr>
          <p:cNvSpPr>
            <a:spLocks noGrp="1" noChangeArrowheads="1"/>
          </p:cNvSpPr>
          <p:nvPr>
            <p:ph type="subTitle" idx="1"/>
          </p:nvPr>
        </p:nvSpPr>
        <p:spPr bwMode="auto">
          <a:xfrm>
            <a:off x="836577" y="1760980"/>
            <a:ext cx="10515600" cy="333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fontAlgn="base">
              <a:lnSpc>
                <a:spcPct val="70000"/>
              </a:lnSpc>
              <a:spcAft>
                <a:spcPct val="0"/>
              </a:spcAft>
              <a:buClrTx/>
              <a:buSzTx/>
              <a:buFont typeface="Arial" panose="020B0604020202020204" pitchFamily="34" charset="0"/>
              <a:buChar char="•"/>
              <a:tabLst/>
            </a:pPr>
            <a:r>
              <a:rPr lang="en-US" altLang="en-US" sz="2000" b="1" dirty="0"/>
              <a:t>Direct Support for Participants: </a:t>
            </a:r>
            <a:r>
              <a:rPr lang="en-US" altLang="en-US" sz="2000" dirty="0"/>
              <a:t>Providers deliver key services such as employability assessments, personalized employment plans, training, and support.</a:t>
            </a:r>
          </a:p>
          <a:p>
            <a:pPr marL="457200" marR="0" lvl="0" indent="-457200" algn="l" fontAlgn="base">
              <a:lnSpc>
                <a:spcPct val="70000"/>
              </a:lnSpc>
              <a:spcAft>
                <a:spcPct val="0"/>
              </a:spcAft>
              <a:buClrTx/>
              <a:buSzTx/>
              <a:buFont typeface="Arial" panose="020B0604020202020204" pitchFamily="34" charset="0"/>
              <a:buChar char="•"/>
              <a:tabLst/>
            </a:pPr>
            <a:r>
              <a:rPr lang="en-US" altLang="en-US" sz="2000" b="1" dirty="0"/>
              <a:t>Purpose: </a:t>
            </a:r>
            <a:r>
              <a:rPr lang="en-US" altLang="en-US" sz="2000" dirty="0"/>
              <a:t>Connect participants to your organization to help them overcome employment barriers and achieve lasting success.</a:t>
            </a:r>
          </a:p>
          <a:p>
            <a:pPr marL="457200" marR="0" lvl="0" indent="-457200" algn="l" fontAlgn="base">
              <a:lnSpc>
                <a:spcPct val="70000"/>
              </a:lnSpc>
              <a:spcAft>
                <a:spcPct val="0"/>
              </a:spcAft>
              <a:buClrTx/>
              <a:buSzTx/>
              <a:buFont typeface="Arial" panose="020B0604020202020204" pitchFamily="34" charset="0"/>
              <a:buChar char="•"/>
              <a:tabLst/>
            </a:pPr>
            <a:r>
              <a:rPr lang="en-US" altLang="en-US" sz="2000" b="1" dirty="0"/>
              <a:t>Benefits of Partnership:</a:t>
            </a:r>
          </a:p>
          <a:p>
            <a:pPr marL="914400" lvl="1" indent="-457200" algn="l" fontAlgn="base">
              <a:lnSpc>
                <a:spcPct val="70000"/>
              </a:lnSpc>
              <a:spcAft>
                <a:spcPct val="0"/>
              </a:spcAft>
              <a:buFont typeface="Arial" panose="020B0604020202020204" pitchFamily="34" charset="0"/>
              <a:buChar char="•"/>
            </a:pPr>
            <a:r>
              <a:rPr lang="en-US" altLang="en-US" b="1" dirty="0"/>
              <a:t>Maximize Resources - </a:t>
            </a:r>
            <a:r>
              <a:rPr lang="en-US" altLang="en-US" dirty="0"/>
              <a:t>Utilize existing funds to better serve FNS beneficiaries.</a:t>
            </a:r>
          </a:p>
          <a:p>
            <a:pPr marL="914400" lvl="1" indent="-457200" algn="l" fontAlgn="base">
              <a:lnSpc>
                <a:spcPct val="70000"/>
              </a:lnSpc>
              <a:spcAft>
                <a:spcPct val="0"/>
              </a:spcAft>
              <a:buFont typeface="Arial" panose="020B0604020202020204" pitchFamily="34" charset="0"/>
              <a:buChar char="•"/>
            </a:pPr>
            <a:r>
              <a:rPr lang="en-US" altLang="en-US" b="1" dirty="0"/>
              <a:t>Flexible Funding - </a:t>
            </a:r>
            <a:r>
              <a:rPr lang="en-US" altLang="en-US" dirty="0"/>
              <a:t>Cover various allowable costs and expand service types.</a:t>
            </a:r>
          </a:p>
          <a:p>
            <a:pPr marL="914400" lvl="1" indent="-457200" algn="l" fontAlgn="base">
              <a:lnSpc>
                <a:spcPct val="70000"/>
              </a:lnSpc>
              <a:spcAft>
                <a:spcPct val="0"/>
              </a:spcAft>
              <a:buFont typeface="Arial" panose="020B0604020202020204" pitchFamily="34" charset="0"/>
              <a:buChar char="•"/>
            </a:pPr>
            <a:r>
              <a:rPr lang="en-US" altLang="en-US" b="1" dirty="0"/>
              <a:t>Increase Capacity - </a:t>
            </a:r>
            <a:r>
              <a:rPr lang="en-US" altLang="en-US" dirty="0"/>
              <a:t>Serve more individuals and broaden available services.</a:t>
            </a:r>
          </a:p>
          <a:p>
            <a:pPr marL="914400" lvl="1" indent="-457200" algn="l" fontAlgn="base">
              <a:lnSpc>
                <a:spcPct val="70000"/>
              </a:lnSpc>
              <a:spcAft>
                <a:spcPct val="0"/>
              </a:spcAft>
              <a:buFont typeface="Arial" panose="020B0604020202020204" pitchFamily="34" charset="0"/>
              <a:buChar char="•"/>
            </a:pPr>
            <a:r>
              <a:rPr lang="en-US" altLang="en-US" b="1" dirty="0"/>
              <a:t>New Funding Stream - </a:t>
            </a:r>
            <a:r>
              <a:rPr lang="en-US" altLang="en-US" dirty="0"/>
              <a:t>Access funds for participant support, with a 50% reimbursement rate.</a:t>
            </a:r>
          </a:p>
          <a:p>
            <a:pPr marL="457200" marR="0" lvl="0" indent="-457200" algn="l" fontAlgn="base">
              <a:lnSpc>
                <a:spcPct val="70000"/>
              </a:lnSpc>
              <a:spcAft>
                <a:spcPct val="0"/>
              </a:spcAft>
              <a:buClrTx/>
              <a:buSzTx/>
              <a:buFont typeface="Arial" panose="020B0604020202020204" pitchFamily="34" charset="0"/>
              <a:buChar char="•"/>
              <a:tabLst/>
            </a:pPr>
            <a:r>
              <a:rPr lang="en-US" altLang="en-US" sz="2000" b="1" dirty="0"/>
              <a:t>Our Network: </a:t>
            </a:r>
            <a:r>
              <a:rPr lang="en-US" altLang="en-US" sz="2000" dirty="0"/>
              <a:t>Collaborations with community-based organizations, colleges, and training providers create pathways for sustainable employment. </a:t>
            </a:r>
          </a:p>
        </p:txBody>
      </p:sp>
    </p:spTree>
    <p:extLst>
      <p:ext uri="{BB962C8B-B14F-4D97-AF65-F5344CB8AC3E}">
        <p14:creationId xmlns:p14="http://schemas.microsoft.com/office/powerpoint/2010/main" val="15326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8F07-A658-C38E-75FF-85526E412C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0AFAF8D-D714-0666-85CC-B6EFE37F21D3}"/>
              </a:ext>
            </a:extLst>
          </p:cNvPr>
          <p:cNvSpPr>
            <a:spLocks noGrp="1"/>
          </p:cNvSpPr>
          <p:nvPr>
            <p:ph type="subTitle" idx="1"/>
          </p:nvPr>
        </p:nvSpPr>
        <p:spPr>
          <a:xfrm>
            <a:off x="268919" y="1125305"/>
            <a:ext cx="2819721" cy="3080935"/>
          </a:xfrm>
        </p:spPr>
        <p:txBody>
          <a:bodyPr>
            <a:normAutofit/>
          </a:bodyPr>
          <a:lstStyle/>
          <a:p>
            <a:endParaRPr lang="en-US" sz="4400" dirty="0">
              <a:latin typeface="+mj-lt"/>
            </a:endParaRPr>
          </a:p>
          <a:p>
            <a:endParaRPr lang="en-US" sz="4400" dirty="0">
              <a:latin typeface="+mj-lt"/>
            </a:endParaRPr>
          </a:p>
          <a:p>
            <a:endParaRPr lang="en-US" sz="4400" dirty="0">
              <a:latin typeface="+mj-lt"/>
            </a:endParaRPr>
          </a:p>
          <a:p>
            <a:endParaRPr lang="en-US" sz="4400" dirty="0">
              <a:latin typeface="+mj-lt"/>
            </a:endParaRPr>
          </a:p>
        </p:txBody>
      </p:sp>
      <p:pic>
        <p:nvPicPr>
          <p:cNvPr id="4" name="Picture 3">
            <a:extLst>
              <a:ext uri="{FF2B5EF4-FFF2-40B4-BE49-F238E27FC236}">
                <a16:creationId xmlns:a16="http://schemas.microsoft.com/office/drawing/2014/main" id="{8BDD8F8F-C3A0-FDFE-9F3B-4D1C84E8CB37}"/>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2FD17DB8-B360-4EB1-B423-D24BC8D487B2}"/>
              </a:ext>
            </a:extLst>
          </p:cNvPr>
          <p:cNvSpPr txBox="1">
            <a:spLocks/>
          </p:cNvSpPr>
          <p:nvPr/>
        </p:nvSpPr>
        <p:spPr>
          <a:xfrm>
            <a:off x="2490953" y="365125"/>
            <a:ext cx="6078304" cy="7601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Program Administration</a:t>
            </a:r>
          </a:p>
        </p:txBody>
      </p:sp>
      <p:sp>
        <p:nvSpPr>
          <p:cNvPr id="2" name="Content Placeholder 2">
            <a:extLst>
              <a:ext uri="{FF2B5EF4-FFF2-40B4-BE49-F238E27FC236}">
                <a16:creationId xmlns:a16="http://schemas.microsoft.com/office/drawing/2014/main" id="{DB889A2D-0160-92F3-95EA-978175E48B3D}"/>
              </a:ext>
            </a:extLst>
          </p:cNvPr>
          <p:cNvSpPr txBox="1">
            <a:spLocks/>
          </p:cNvSpPr>
          <p:nvPr/>
        </p:nvSpPr>
        <p:spPr>
          <a:xfrm>
            <a:off x="836577" y="1395934"/>
            <a:ext cx="10515600" cy="40661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cs typeface="Calibri Light"/>
              </a:rPr>
              <a:t>Form used to enroll MTAJ-NC participants:</a:t>
            </a:r>
          </a:p>
          <a:p>
            <a:pPr marL="800100" lvl="1" indent="-342900" algn="l">
              <a:buFont typeface="Arial" panose="020B0604020202020204" pitchFamily="34" charset="0"/>
              <a:buChar char="•"/>
            </a:pPr>
            <a:r>
              <a:rPr lang="en-US" dirty="0">
                <a:cs typeface="Calibri Light"/>
              </a:rPr>
              <a:t>Screening and Referral</a:t>
            </a:r>
          </a:p>
          <a:p>
            <a:pPr marL="800100" lvl="1" indent="-342900" algn="l">
              <a:buFont typeface="Arial" panose="020B0604020202020204" pitchFamily="34" charset="0"/>
              <a:buChar char="•"/>
            </a:pPr>
            <a:r>
              <a:rPr lang="en-US" dirty="0">
                <a:cs typeface="Calibri Light"/>
              </a:rPr>
              <a:t>Assessment </a:t>
            </a:r>
          </a:p>
          <a:p>
            <a:pPr marL="800100" lvl="1" indent="-342900" algn="l">
              <a:buFont typeface="Arial" panose="020B0604020202020204" pitchFamily="34" charset="0"/>
              <a:buChar char="•"/>
            </a:pPr>
            <a:r>
              <a:rPr lang="en-US" dirty="0"/>
              <a:t>Individual Employment Plan</a:t>
            </a:r>
          </a:p>
          <a:p>
            <a:pPr marL="800100" lvl="1" indent="-342900" algn="l">
              <a:buFont typeface="Arial" panose="020B0604020202020204" pitchFamily="34" charset="0"/>
              <a:buChar char="•"/>
            </a:pPr>
            <a:endParaRPr lang="en-US" dirty="0"/>
          </a:p>
          <a:p>
            <a:pPr algn="l"/>
            <a:r>
              <a:rPr lang="en-US" sz="2000" dirty="0"/>
              <a:t>Forms provider and county staff must complete:</a:t>
            </a:r>
          </a:p>
          <a:p>
            <a:pPr marL="800100" lvl="1" indent="-342900" algn="l">
              <a:buFont typeface="Arial" panose="020B0604020202020204" pitchFamily="34" charset="0"/>
              <a:buChar char="•"/>
            </a:pPr>
            <a:r>
              <a:rPr lang="en-US" dirty="0"/>
              <a:t>NC Works Training Sign Off form</a:t>
            </a:r>
          </a:p>
          <a:p>
            <a:pPr marL="800100" lvl="1" indent="-342900" algn="l">
              <a:buFont typeface="Arial" panose="020B0604020202020204" pitchFamily="34" charset="0"/>
              <a:buChar char="•"/>
            </a:pPr>
            <a:r>
              <a:rPr lang="en-US" dirty="0"/>
              <a:t>Confidentiality form </a:t>
            </a:r>
          </a:p>
          <a:p>
            <a:pPr marL="1257300" lvl="2" indent="-342900" algn="l">
              <a:buFont typeface="Arial" panose="020B0604020202020204" pitchFamily="34" charset="0"/>
              <a:buChar char="•"/>
            </a:pPr>
            <a:r>
              <a:rPr lang="en-US" sz="2000" dirty="0"/>
              <a:t>Participant FNS data is stored in NC FAST</a:t>
            </a:r>
          </a:p>
          <a:p>
            <a:pPr marL="1257300" lvl="2" indent="-342900" algn="l">
              <a:buFont typeface="Arial" panose="020B0604020202020204" pitchFamily="34" charset="0"/>
              <a:buChar char="•"/>
            </a:pPr>
            <a:r>
              <a:rPr lang="en-US" sz="2000" dirty="0"/>
              <a:t>Participant MTAJ-NC data is stored in NC Works</a:t>
            </a:r>
          </a:p>
          <a:p>
            <a:pPr algn="l"/>
            <a:endParaRPr lang="en-US" dirty="0"/>
          </a:p>
        </p:txBody>
      </p:sp>
    </p:spTree>
    <p:extLst>
      <p:ext uri="{BB962C8B-B14F-4D97-AF65-F5344CB8AC3E}">
        <p14:creationId xmlns:p14="http://schemas.microsoft.com/office/powerpoint/2010/main" val="254497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F9601-1770-C290-EFA0-F4C2030980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E898D2-C360-E449-BF52-9236F1E37F45}"/>
              </a:ext>
            </a:extLst>
          </p:cNvPr>
          <p:cNvSpPr>
            <a:spLocks noGrp="1"/>
          </p:cNvSpPr>
          <p:nvPr>
            <p:ph type="subTitle" idx="1"/>
          </p:nvPr>
        </p:nvSpPr>
        <p:spPr>
          <a:xfrm>
            <a:off x="268919" y="1125305"/>
            <a:ext cx="2819721" cy="3080935"/>
          </a:xfrm>
        </p:spPr>
        <p:txBody>
          <a:bodyPr>
            <a:normAutofit/>
          </a:bodyPr>
          <a:lstStyle/>
          <a:p>
            <a:endParaRPr lang="en-US" sz="4400" dirty="0">
              <a:latin typeface="+mj-lt"/>
            </a:endParaRPr>
          </a:p>
          <a:p>
            <a:endParaRPr lang="en-US" sz="4400" dirty="0">
              <a:latin typeface="+mj-lt"/>
            </a:endParaRPr>
          </a:p>
          <a:p>
            <a:endParaRPr lang="en-US" sz="4400" dirty="0">
              <a:latin typeface="+mj-lt"/>
            </a:endParaRPr>
          </a:p>
          <a:p>
            <a:endParaRPr lang="en-US" sz="4400" dirty="0">
              <a:latin typeface="+mj-lt"/>
            </a:endParaRPr>
          </a:p>
        </p:txBody>
      </p:sp>
      <p:pic>
        <p:nvPicPr>
          <p:cNvPr id="4" name="Picture 3">
            <a:extLst>
              <a:ext uri="{FF2B5EF4-FFF2-40B4-BE49-F238E27FC236}">
                <a16:creationId xmlns:a16="http://schemas.microsoft.com/office/drawing/2014/main" id="{FCF8A0AB-EFC0-33D3-D946-9BD4CEA872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CC3DC922-AD89-BEDA-EE96-FD7083935B9F}"/>
              </a:ext>
            </a:extLst>
          </p:cNvPr>
          <p:cNvSpPr txBox="1">
            <a:spLocks/>
          </p:cNvSpPr>
          <p:nvPr/>
        </p:nvSpPr>
        <p:spPr>
          <a:xfrm>
            <a:off x="1152702" y="365125"/>
            <a:ext cx="5627156" cy="7601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Participant Experience</a:t>
            </a:r>
          </a:p>
        </p:txBody>
      </p:sp>
      <p:sp>
        <p:nvSpPr>
          <p:cNvPr id="5" name="Rectangle: Rounded Corners 4">
            <a:extLst>
              <a:ext uri="{FF2B5EF4-FFF2-40B4-BE49-F238E27FC236}">
                <a16:creationId xmlns:a16="http://schemas.microsoft.com/office/drawing/2014/main" id="{67FE005D-6947-E40E-31E6-73CA28201E48}"/>
              </a:ext>
            </a:extLst>
          </p:cNvPr>
          <p:cNvSpPr/>
          <p:nvPr/>
        </p:nvSpPr>
        <p:spPr>
          <a:xfrm>
            <a:off x="7836011" y="2790525"/>
            <a:ext cx="3541987" cy="1276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 love this program!”</a:t>
            </a:r>
          </a:p>
        </p:txBody>
      </p:sp>
      <p:sp>
        <p:nvSpPr>
          <p:cNvPr id="6" name="Rectangle: Rounded Corners 5">
            <a:extLst>
              <a:ext uri="{FF2B5EF4-FFF2-40B4-BE49-F238E27FC236}">
                <a16:creationId xmlns:a16="http://schemas.microsoft.com/office/drawing/2014/main" id="{B65CF511-8F6F-3A75-7810-51ADD3E8C44F}"/>
              </a:ext>
            </a:extLst>
          </p:cNvPr>
          <p:cNvSpPr/>
          <p:nvPr/>
        </p:nvSpPr>
        <p:spPr>
          <a:xfrm>
            <a:off x="7836011" y="4509756"/>
            <a:ext cx="3541987" cy="21252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“This program is a blessing to any individual looking for opportunities to get on their feet”</a:t>
            </a:r>
          </a:p>
        </p:txBody>
      </p:sp>
      <p:sp>
        <p:nvSpPr>
          <p:cNvPr id="7" name="Rectangle: Rounded Corners 6">
            <a:extLst>
              <a:ext uri="{FF2B5EF4-FFF2-40B4-BE49-F238E27FC236}">
                <a16:creationId xmlns:a16="http://schemas.microsoft.com/office/drawing/2014/main" id="{ED44FD8D-413F-A8CD-617C-2C55A110DADF}"/>
              </a:ext>
            </a:extLst>
          </p:cNvPr>
          <p:cNvSpPr/>
          <p:nvPr/>
        </p:nvSpPr>
        <p:spPr>
          <a:xfrm>
            <a:off x="7836011" y="399378"/>
            <a:ext cx="3541987" cy="19639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“Love the Experience. This program was very helpful. I really thank them for everything”</a:t>
            </a:r>
          </a:p>
        </p:txBody>
      </p:sp>
      <p:pic>
        <p:nvPicPr>
          <p:cNvPr id="2" name="Online Media 1" title="Community Culinary School of Charlotte">
            <a:hlinkClick r:id="" action="ppaction://media"/>
            <a:extLst>
              <a:ext uri="{FF2B5EF4-FFF2-40B4-BE49-F238E27FC236}">
                <a16:creationId xmlns:a16="http://schemas.microsoft.com/office/drawing/2014/main" id="{C0986F10-0801-9727-D712-BF006E445445}"/>
              </a:ext>
            </a:extLst>
          </p:cNvPr>
          <p:cNvPicPr>
            <a:picLocks noRot="1" noChangeAspect="1"/>
          </p:cNvPicPr>
          <p:nvPr>
            <a:videoFile r:link="rId1"/>
          </p:nvPr>
        </p:nvPicPr>
        <p:blipFill>
          <a:blip r:embed="rId4"/>
          <a:stretch>
            <a:fillRect/>
          </a:stretch>
        </p:blipFill>
        <p:spPr>
          <a:xfrm>
            <a:off x="402408" y="1341284"/>
            <a:ext cx="7127743" cy="4015106"/>
          </a:xfrm>
          <a:prstGeom prst="rect">
            <a:avLst/>
          </a:prstGeom>
        </p:spPr>
      </p:pic>
    </p:spTree>
    <p:extLst>
      <p:ext uri="{BB962C8B-B14F-4D97-AF65-F5344CB8AC3E}">
        <p14:creationId xmlns:p14="http://schemas.microsoft.com/office/powerpoint/2010/main" val="326652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FA545-ECB4-02FA-91C7-FE5B63AAFA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211A69-8969-CE0F-5F90-9DC76D725089}"/>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414062A3-99CC-BD0D-B487-D227AF77AA4D}"/>
              </a:ext>
            </a:extLst>
          </p:cNvPr>
          <p:cNvSpPr txBox="1">
            <a:spLocks/>
          </p:cNvSpPr>
          <p:nvPr/>
        </p:nvSpPr>
        <p:spPr>
          <a:xfrm>
            <a:off x="2508686" y="310793"/>
            <a:ext cx="7171380" cy="7601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Data on Success of Program</a:t>
            </a:r>
          </a:p>
        </p:txBody>
      </p:sp>
      <p:sp>
        <p:nvSpPr>
          <p:cNvPr id="2" name="Content Placeholder 2">
            <a:extLst>
              <a:ext uri="{FF2B5EF4-FFF2-40B4-BE49-F238E27FC236}">
                <a16:creationId xmlns:a16="http://schemas.microsoft.com/office/drawing/2014/main" id="{D96F171A-8DBD-ECEC-0B4C-C756BF201D04}"/>
              </a:ext>
            </a:extLst>
          </p:cNvPr>
          <p:cNvSpPr txBox="1">
            <a:spLocks/>
          </p:cNvSpPr>
          <p:nvPr/>
        </p:nvSpPr>
        <p:spPr>
          <a:xfrm>
            <a:off x="836577" y="1395934"/>
            <a:ext cx="10515600" cy="40661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31FCAB88-3362-4AAB-6A3B-EAA757396D67}"/>
              </a:ext>
            </a:extLst>
          </p:cNvPr>
          <p:cNvSpPr txBox="1"/>
          <p:nvPr/>
        </p:nvSpPr>
        <p:spPr>
          <a:xfrm>
            <a:off x="1027386" y="1646872"/>
            <a:ext cx="10515599" cy="418000"/>
          </a:xfrm>
          <a:prstGeom prst="rect">
            <a:avLst/>
          </a:prstGeom>
          <a:noFill/>
        </p:spPr>
        <p:txBody>
          <a:bodyPr wrap="square">
            <a:spAutoFit/>
          </a:bodyPr>
          <a:lstStyle/>
          <a:p>
            <a:pPr algn="l" fontAlgn="base">
              <a:lnSpc>
                <a:spcPct val="70000"/>
              </a:lnSpc>
              <a:spcAft>
                <a:spcPct val="0"/>
              </a:spcAft>
            </a:pPr>
            <a:r>
              <a:rPr lang="en-US" altLang="en-US" sz="2800" b="1" dirty="0"/>
              <a:t>We believe in the power of partnership to amplify our impact!</a:t>
            </a:r>
          </a:p>
        </p:txBody>
      </p:sp>
      <p:sp>
        <p:nvSpPr>
          <p:cNvPr id="15" name="Rectangle: Rounded Corners 14">
            <a:extLst>
              <a:ext uri="{FF2B5EF4-FFF2-40B4-BE49-F238E27FC236}">
                <a16:creationId xmlns:a16="http://schemas.microsoft.com/office/drawing/2014/main" id="{E3C7A252-1181-206B-11D2-84C74270CA1C}"/>
              </a:ext>
            </a:extLst>
          </p:cNvPr>
          <p:cNvSpPr/>
          <p:nvPr/>
        </p:nvSpPr>
        <p:spPr>
          <a:xfrm>
            <a:off x="4323064" y="2727097"/>
            <a:ext cx="3542624" cy="21830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Gender Ratio</a:t>
            </a:r>
          </a:p>
          <a:p>
            <a:pPr algn="ctr"/>
            <a:r>
              <a:rPr lang="en-US" dirty="0"/>
              <a:t>2020: 73% Female; 27% Male</a:t>
            </a:r>
          </a:p>
          <a:p>
            <a:pPr algn="ctr"/>
            <a:r>
              <a:rPr lang="en-US" dirty="0"/>
              <a:t>2024: 60% Female; 40% Male</a:t>
            </a:r>
          </a:p>
        </p:txBody>
      </p:sp>
      <p:sp>
        <p:nvSpPr>
          <p:cNvPr id="17" name="Rectangle: Rounded Corners 16">
            <a:extLst>
              <a:ext uri="{FF2B5EF4-FFF2-40B4-BE49-F238E27FC236}">
                <a16:creationId xmlns:a16="http://schemas.microsoft.com/office/drawing/2014/main" id="{F225C70D-9444-346B-FD06-10EABCB483E2}"/>
              </a:ext>
            </a:extLst>
          </p:cNvPr>
          <p:cNvSpPr/>
          <p:nvPr/>
        </p:nvSpPr>
        <p:spPr>
          <a:xfrm>
            <a:off x="324545" y="2727097"/>
            <a:ext cx="3542624" cy="21830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Participants Served by Year</a:t>
            </a:r>
          </a:p>
          <a:p>
            <a:pPr algn="ctr"/>
            <a:r>
              <a:rPr lang="en-US" dirty="0"/>
              <a:t>2020: 1227</a:t>
            </a:r>
          </a:p>
          <a:p>
            <a:pPr algn="ctr"/>
            <a:r>
              <a:rPr lang="en-US" dirty="0"/>
              <a:t>2022: 1750</a:t>
            </a:r>
          </a:p>
          <a:p>
            <a:pPr algn="ctr"/>
            <a:r>
              <a:rPr lang="en-US" dirty="0"/>
              <a:t>2023: 1915</a:t>
            </a:r>
          </a:p>
          <a:p>
            <a:pPr algn="ctr"/>
            <a:r>
              <a:rPr lang="en-US" dirty="0"/>
              <a:t>2024: 2418</a:t>
            </a:r>
          </a:p>
        </p:txBody>
      </p:sp>
      <p:sp>
        <p:nvSpPr>
          <p:cNvPr id="18" name="Rectangle: Rounded Corners 17">
            <a:extLst>
              <a:ext uri="{FF2B5EF4-FFF2-40B4-BE49-F238E27FC236}">
                <a16:creationId xmlns:a16="http://schemas.microsoft.com/office/drawing/2014/main" id="{A80134CD-3EE2-04C5-56F1-C9C4D0AEA2E3}"/>
              </a:ext>
            </a:extLst>
          </p:cNvPr>
          <p:cNvSpPr/>
          <p:nvPr/>
        </p:nvSpPr>
        <p:spPr>
          <a:xfrm>
            <a:off x="8321585" y="2727097"/>
            <a:ext cx="3542624" cy="21830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Employed after year </a:t>
            </a:r>
          </a:p>
          <a:p>
            <a:pPr algn="ctr"/>
            <a:r>
              <a:rPr lang="en-US" dirty="0"/>
              <a:t>2020: 8%</a:t>
            </a:r>
          </a:p>
          <a:p>
            <a:pPr algn="ctr"/>
            <a:r>
              <a:rPr lang="en-US" dirty="0"/>
              <a:t>2022: 44%</a:t>
            </a:r>
          </a:p>
          <a:p>
            <a:pPr algn="ctr"/>
            <a:r>
              <a:rPr lang="en-US" dirty="0"/>
              <a:t>2023: 63%</a:t>
            </a:r>
          </a:p>
          <a:p>
            <a:pPr algn="ctr"/>
            <a:r>
              <a:rPr lang="en-US" dirty="0"/>
              <a:t>2024: 64%</a:t>
            </a:r>
          </a:p>
        </p:txBody>
      </p:sp>
    </p:spTree>
    <p:extLst>
      <p:ext uri="{BB962C8B-B14F-4D97-AF65-F5344CB8AC3E}">
        <p14:creationId xmlns:p14="http://schemas.microsoft.com/office/powerpoint/2010/main" val="11394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E2CBB2-317C-C878-FE4F-A95DAF290800}"/>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				MTAJ-NC Goals</a:t>
            </a:r>
          </a:p>
        </p:txBody>
      </p:sp>
      <p:graphicFrame>
        <p:nvGraphicFramePr>
          <p:cNvPr id="5" name="Content Placeholder 2">
            <a:extLst>
              <a:ext uri="{FF2B5EF4-FFF2-40B4-BE49-F238E27FC236}">
                <a16:creationId xmlns:a16="http://schemas.microsoft.com/office/drawing/2014/main" id="{DA1987F4-FA88-2D0F-BF38-8175778DE4D3}"/>
              </a:ext>
            </a:extLst>
          </p:cNvPr>
          <p:cNvGraphicFramePr>
            <a:graphicFrameLocks noGrp="1"/>
          </p:cNvGraphicFramePr>
          <p:nvPr>
            <p:ph idx="1"/>
            <p:extLst>
              <p:ext uri="{D42A27DB-BD31-4B8C-83A1-F6EECF244321}">
                <p14:modId xmlns:p14="http://schemas.microsoft.com/office/powerpoint/2010/main" val="263726586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9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0E4569-9E35-52D4-D706-75637314545A}"/>
              </a:ext>
            </a:extLst>
          </p:cNvPr>
          <p:cNvSpPr>
            <a:spLocks noGrp="1"/>
          </p:cNvSpPr>
          <p:nvPr>
            <p:ph type="subTitle" idx="1"/>
          </p:nvPr>
        </p:nvSpPr>
        <p:spPr>
          <a:xfrm>
            <a:off x="268919" y="1125305"/>
            <a:ext cx="2819721" cy="3080935"/>
          </a:xfrm>
        </p:spPr>
        <p:txBody>
          <a:bodyPr>
            <a:normAutofit/>
          </a:bodyPr>
          <a:lstStyle/>
          <a:p>
            <a:endParaRPr lang="en-US" sz="4400" dirty="0">
              <a:latin typeface="+mj-lt"/>
            </a:endParaRPr>
          </a:p>
          <a:p>
            <a:endParaRPr lang="en-US" sz="4400" dirty="0">
              <a:latin typeface="+mj-lt"/>
            </a:endParaRPr>
          </a:p>
          <a:p>
            <a:endParaRPr lang="en-US" sz="4400" dirty="0">
              <a:latin typeface="+mj-lt"/>
            </a:endParaRPr>
          </a:p>
          <a:p>
            <a:endParaRPr lang="en-US" sz="4400" dirty="0">
              <a:latin typeface="+mj-lt"/>
            </a:endParaRPr>
          </a:p>
        </p:txBody>
      </p:sp>
      <p:pic>
        <p:nvPicPr>
          <p:cNvPr id="4" name="Picture 3">
            <a:extLst>
              <a:ext uri="{FF2B5EF4-FFF2-40B4-BE49-F238E27FC236}">
                <a16:creationId xmlns:a16="http://schemas.microsoft.com/office/drawing/2014/main" id="{DF97FB92-6574-8313-0211-FC141B5914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DA8C87D7-5AEF-5141-D919-71ABC3823D1B}"/>
              </a:ext>
            </a:extLst>
          </p:cNvPr>
          <p:cNvSpPr txBox="1">
            <a:spLocks/>
          </p:cNvSpPr>
          <p:nvPr/>
        </p:nvSpPr>
        <p:spPr>
          <a:xfrm>
            <a:off x="2533881" y="365125"/>
            <a:ext cx="7194014" cy="760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Partner Onboarding</a:t>
            </a:r>
          </a:p>
        </p:txBody>
      </p:sp>
      <p:sp>
        <p:nvSpPr>
          <p:cNvPr id="2" name="Content Placeholder 2">
            <a:extLst>
              <a:ext uri="{FF2B5EF4-FFF2-40B4-BE49-F238E27FC236}">
                <a16:creationId xmlns:a16="http://schemas.microsoft.com/office/drawing/2014/main" id="{39414267-6D37-AF90-D910-B6E15F1EFEC8}"/>
              </a:ext>
            </a:extLst>
          </p:cNvPr>
          <p:cNvSpPr txBox="1">
            <a:spLocks/>
          </p:cNvSpPr>
          <p:nvPr/>
        </p:nvSpPr>
        <p:spPr>
          <a:xfrm>
            <a:off x="836577" y="1395934"/>
            <a:ext cx="10515600" cy="406613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North Carolina develops the More Than A Job NC State Plan for approval by USDA-FNS annually by August 15</a:t>
            </a:r>
            <a:r>
              <a:rPr lang="en-US" sz="2000" baseline="30000" dirty="0"/>
              <a:t>th</a:t>
            </a:r>
            <a:r>
              <a:rPr lang="en-US" sz="2000" dirty="0"/>
              <a:t>. Each partnering county is required to provide a </a:t>
            </a:r>
            <a:r>
              <a:rPr lang="en-US" sz="2000" dirty="0">
                <a:highlight>
                  <a:srgbClr val="FFFF00"/>
                </a:highlight>
              </a:rPr>
              <a:t>Plan of Action (POA) </a:t>
            </a:r>
            <a:r>
              <a:rPr lang="en-US" sz="2000" dirty="0"/>
              <a:t>to the State office annually each Spring and each Provider is required to submit an updated contract annually each Spring. </a:t>
            </a:r>
          </a:p>
          <a:p>
            <a:pPr algn="l"/>
            <a:endParaRPr lang="en-US" sz="2000" dirty="0"/>
          </a:p>
          <a:p>
            <a:pPr algn="l"/>
            <a:r>
              <a:rPr lang="en-US" sz="2000" dirty="0"/>
              <a:t>Annual Forms</a:t>
            </a:r>
          </a:p>
          <a:p>
            <a:pPr algn="l"/>
            <a:r>
              <a:rPr lang="en-US" sz="2000" dirty="0"/>
              <a:t>Plan Of Action/Scope of Work</a:t>
            </a:r>
          </a:p>
          <a:p>
            <a:pPr algn="l"/>
            <a:r>
              <a:rPr lang="en-US" sz="2000" dirty="0"/>
              <a:t>Budget</a:t>
            </a:r>
          </a:p>
          <a:p>
            <a:pPr algn="l"/>
            <a:endParaRPr lang="en-US" sz="2000" dirty="0"/>
          </a:p>
          <a:p>
            <a:pPr algn="l"/>
            <a:r>
              <a:rPr lang="en-US" sz="2000" dirty="0"/>
              <a:t>We encourage utilizing the following until the application period:</a:t>
            </a:r>
          </a:p>
          <a:p>
            <a:pPr marL="342900" indent="-342900" algn="l">
              <a:buFontTx/>
              <a:buChar char="-"/>
            </a:pPr>
            <a:r>
              <a:rPr lang="en-US" sz="2000" dirty="0"/>
              <a:t>Monthly Office Hours</a:t>
            </a:r>
          </a:p>
          <a:p>
            <a:pPr marL="342900" indent="-342900" algn="l">
              <a:buFontTx/>
              <a:buChar char="-"/>
            </a:pPr>
            <a:r>
              <a:rPr lang="en-US" sz="2000" dirty="0"/>
              <a:t>More Than A Job NC Quarterly Meetings</a:t>
            </a:r>
          </a:p>
          <a:p>
            <a:pPr marL="342900" indent="-342900" algn="l">
              <a:buFontTx/>
              <a:buChar char="-"/>
            </a:pPr>
            <a:r>
              <a:rPr lang="en-US" sz="2000" dirty="0"/>
              <a:t>Provider Resources on our website/</a:t>
            </a:r>
            <a:r>
              <a:rPr lang="en-US" sz="2000" dirty="0" err="1"/>
              <a:t>Sharepoint</a:t>
            </a:r>
            <a:endParaRPr lang="en-US" sz="2000" dirty="0"/>
          </a:p>
        </p:txBody>
      </p:sp>
    </p:spTree>
    <p:extLst>
      <p:ext uri="{BB962C8B-B14F-4D97-AF65-F5344CB8AC3E}">
        <p14:creationId xmlns:p14="http://schemas.microsoft.com/office/powerpoint/2010/main" val="58009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DF97FB92-6574-8313-0211-FC141B5914F8}"/>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45174" y="2508305"/>
            <a:ext cx="3874124" cy="1365629"/>
          </a:xfrm>
          <a:prstGeom prst="rect">
            <a:avLst/>
          </a:prstGeom>
          <a:noFill/>
        </p:spPr>
      </p:pic>
      <p:pic>
        <p:nvPicPr>
          <p:cNvPr id="7" name="Picture 6" descr="Qr code&#10;&#10;Description automatically generated">
            <a:extLst>
              <a:ext uri="{FF2B5EF4-FFF2-40B4-BE49-F238E27FC236}">
                <a16:creationId xmlns:a16="http://schemas.microsoft.com/office/drawing/2014/main" id="{23BF1875-1C43-6855-1CE4-02E804D205A0}"/>
              </a:ext>
            </a:extLst>
          </p:cNvPr>
          <p:cNvPicPr>
            <a:picLocks noChangeAspect="1"/>
          </p:cNvPicPr>
          <p:nvPr/>
        </p:nvPicPr>
        <p:blipFill>
          <a:blip r:embed="rId3"/>
          <a:stretch>
            <a:fillRect/>
          </a:stretch>
        </p:blipFill>
        <p:spPr>
          <a:xfrm>
            <a:off x="5335500" y="3873934"/>
            <a:ext cx="2091081" cy="2091081"/>
          </a:xfrm>
          <a:prstGeom prst="rect">
            <a:avLst/>
          </a:prstGeom>
        </p:spPr>
      </p:pic>
      <p:sp>
        <p:nvSpPr>
          <p:cNvPr id="18" name="Right Triangle 1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70D63-E58D-23EE-23C1-AF2D640E3166}"/>
              </a:ext>
            </a:extLst>
          </p:cNvPr>
          <p:cNvSpPr>
            <a:spLocks noGrp="1"/>
          </p:cNvSpPr>
          <p:nvPr>
            <p:ph type="ctrTitle"/>
          </p:nvPr>
        </p:nvSpPr>
        <p:spPr>
          <a:xfrm>
            <a:off x="5465659" y="1188637"/>
            <a:ext cx="5642312" cy="1597228"/>
          </a:xfrm>
        </p:spPr>
        <p:txBody>
          <a:bodyPr vert="horz" lIns="91440" tIns="45720" rIns="91440" bIns="45720" rtlCol="0" anchor="ctr">
            <a:normAutofit/>
          </a:bodyPr>
          <a:lstStyle/>
          <a:p>
            <a:pPr algn="l"/>
            <a:r>
              <a:rPr lang="en-US" sz="5400" b="1" dirty="0"/>
              <a:t>Questions?</a:t>
            </a:r>
          </a:p>
        </p:txBody>
      </p:sp>
      <p:sp>
        <p:nvSpPr>
          <p:cNvPr id="5" name="TextBox 4">
            <a:extLst>
              <a:ext uri="{FF2B5EF4-FFF2-40B4-BE49-F238E27FC236}">
                <a16:creationId xmlns:a16="http://schemas.microsoft.com/office/drawing/2014/main" id="{72E66A00-42C9-95EE-1E5F-67B3B03506AD}"/>
              </a:ext>
            </a:extLst>
          </p:cNvPr>
          <p:cNvSpPr txBox="1"/>
          <p:nvPr/>
        </p:nvSpPr>
        <p:spPr>
          <a:xfrm>
            <a:off x="5185226" y="2631722"/>
            <a:ext cx="6203177" cy="1440414"/>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400" b="0" i="0" dirty="0">
                <a:effectLst/>
              </a:rPr>
              <a:t>Website: </a:t>
            </a:r>
            <a:r>
              <a:rPr lang="en-US" sz="2400" b="0" i="0" dirty="0">
                <a:effectLst/>
                <a:hlinkClick r:id="rId4"/>
              </a:rPr>
              <a:t>www.ncdhhs.gov/morethanajobnc</a:t>
            </a:r>
            <a:r>
              <a:rPr lang="en-US" sz="2400" b="0" i="0" dirty="0">
                <a:effectLst/>
              </a:rPr>
              <a:t> </a:t>
            </a:r>
          </a:p>
          <a:p>
            <a:pPr indent="-228600" defTabSz="914400">
              <a:lnSpc>
                <a:spcPct val="90000"/>
              </a:lnSpc>
              <a:spcAft>
                <a:spcPts val="600"/>
              </a:spcAft>
              <a:buFont typeface="Arial" panose="020B0604020202020204" pitchFamily="34" charset="0"/>
              <a:buChar char="•"/>
            </a:pPr>
            <a:r>
              <a:rPr lang="en-US" sz="2400" b="0" i="0" dirty="0">
                <a:effectLst/>
              </a:rPr>
              <a:t>Operations Support Line: 919-707-5617</a:t>
            </a:r>
          </a:p>
          <a:p>
            <a:pPr indent="-228600" defTabSz="914400">
              <a:lnSpc>
                <a:spcPct val="90000"/>
              </a:lnSpc>
              <a:spcAft>
                <a:spcPts val="600"/>
              </a:spcAft>
              <a:buFont typeface="Arial" panose="020B0604020202020204" pitchFamily="34" charset="0"/>
              <a:buChar char="•"/>
            </a:pPr>
            <a:r>
              <a:rPr lang="en-US" sz="2400" b="0" i="0" dirty="0">
                <a:effectLst/>
              </a:rPr>
              <a:t>Email: </a:t>
            </a:r>
            <a:r>
              <a:rPr lang="en-US" sz="2400" b="0" i="0" u="sng" dirty="0">
                <a:effectLst/>
                <a:hlinkClick r:id="rId5"/>
              </a:rPr>
              <a:t>mtaj-nc@dhhs.nc.gov</a:t>
            </a:r>
            <a:endParaRPr lang="en-US" sz="2400" b="0" i="0" u="sng" dirty="0">
              <a:effectLst/>
            </a:endParaRPr>
          </a:p>
        </p:txBody>
      </p:sp>
    </p:spTree>
    <p:extLst>
      <p:ext uri="{BB962C8B-B14F-4D97-AF65-F5344CB8AC3E}">
        <p14:creationId xmlns:p14="http://schemas.microsoft.com/office/powerpoint/2010/main" val="152582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A789-6A98-1CB2-624C-2DC5227077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B596AC-DAED-5951-3F5A-45BAA095FF9B}"/>
              </a:ext>
            </a:extLst>
          </p:cNvPr>
          <p:cNvSpPr>
            <a:spLocks noGrp="1"/>
          </p:cNvSpPr>
          <p:nvPr>
            <p:ph type="body" sz="quarter" idx="10"/>
          </p:nvPr>
        </p:nvSpPr>
        <p:spPr>
          <a:xfrm>
            <a:off x="2299372" y="562300"/>
            <a:ext cx="6659748" cy="831787"/>
          </a:xfrm>
        </p:spPr>
        <p:txBody>
          <a:bodyPr/>
          <a:lstStyle/>
          <a:p>
            <a:pPr algn="ctr"/>
            <a:r>
              <a:rPr lang="en-US" sz="5400" dirty="0"/>
              <a:t>Staff Introductions</a:t>
            </a:r>
            <a:endParaRPr lang="en-US" sz="4800" dirty="0"/>
          </a:p>
        </p:txBody>
      </p:sp>
      <p:pic>
        <p:nvPicPr>
          <p:cNvPr id="4" name="Picture 3">
            <a:extLst>
              <a:ext uri="{FF2B5EF4-FFF2-40B4-BE49-F238E27FC236}">
                <a16:creationId xmlns:a16="http://schemas.microsoft.com/office/drawing/2014/main" id="{577C92FC-AD9A-6DFE-007D-EB330C12D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004" y="0"/>
            <a:ext cx="9135992" cy="6852920"/>
          </a:xfrm>
          <a:prstGeom prst="rect">
            <a:avLst/>
          </a:prstGeom>
        </p:spPr>
      </p:pic>
      <p:pic>
        <p:nvPicPr>
          <p:cNvPr id="8" name="Picture 7">
            <a:extLst>
              <a:ext uri="{FF2B5EF4-FFF2-40B4-BE49-F238E27FC236}">
                <a16:creationId xmlns:a16="http://schemas.microsoft.com/office/drawing/2014/main" id="{ADD98100-3456-5888-3A30-5595C33BA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9329" y="1161330"/>
            <a:ext cx="1246415" cy="1658071"/>
          </a:xfrm>
          <a:prstGeom prst="rect">
            <a:avLst/>
          </a:prstGeom>
        </p:spPr>
      </p:pic>
      <p:pic>
        <p:nvPicPr>
          <p:cNvPr id="10" name="Picture 9">
            <a:extLst>
              <a:ext uri="{FF2B5EF4-FFF2-40B4-BE49-F238E27FC236}">
                <a16:creationId xmlns:a16="http://schemas.microsoft.com/office/drawing/2014/main" id="{0C67D023-98BB-7C4C-0804-6129FDF57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1130" y="3574884"/>
            <a:ext cx="1536700" cy="1594964"/>
          </a:xfrm>
          <a:prstGeom prst="rect">
            <a:avLst/>
          </a:prstGeom>
        </p:spPr>
      </p:pic>
      <p:pic>
        <p:nvPicPr>
          <p:cNvPr id="12" name="Picture 11">
            <a:extLst>
              <a:ext uri="{FF2B5EF4-FFF2-40B4-BE49-F238E27FC236}">
                <a16:creationId xmlns:a16="http://schemas.microsoft.com/office/drawing/2014/main" id="{1001C902-C27A-7888-E4EA-76EED02871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8918" y="3530338"/>
            <a:ext cx="1536700" cy="1744945"/>
          </a:xfrm>
          <a:prstGeom prst="rect">
            <a:avLst/>
          </a:prstGeom>
        </p:spPr>
      </p:pic>
      <p:pic>
        <p:nvPicPr>
          <p:cNvPr id="5" name="Picture 4">
            <a:extLst>
              <a:ext uri="{FF2B5EF4-FFF2-40B4-BE49-F238E27FC236}">
                <a16:creationId xmlns:a16="http://schemas.microsoft.com/office/drawing/2014/main" id="{FA598C51-8A4E-8D30-62AE-8E34676888D7}"/>
              </a:ext>
            </a:extLst>
          </p:cNvPr>
          <p:cNvPicPr>
            <a:picLocks noChangeAspect="1"/>
          </p:cNvPicPr>
          <p:nvPr/>
        </p:nvPicPr>
        <p:blipFill>
          <a:blip r:embed="rId7" cstate="print">
            <a:extLst>
              <a:ext uri="{28A0092B-C50C-407E-A947-70E740481C1C}">
                <a14:useLocalDpi xmlns:a14="http://schemas.microsoft.com/office/drawing/2010/main" val="0"/>
              </a:ext>
            </a:extLst>
          </a:blip>
          <a:srcRect b="21635"/>
          <a:stretch>
            <a:fillRect/>
          </a:stretch>
        </p:blipFill>
        <p:spPr>
          <a:xfrm>
            <a:off x="6671131" y="1166965"/>
            <a:ext cx="1526485" cy="1652435"/>
          </a:xfrm>
          <a:prstGeom prst="rect">
            <a:avLst/>
          </a:prstGeom>
        </p:spPr>
      </p:pic>
      <p:pic>
        <p:nvPicPr>
          <p:cNvPr id="7" name="Picture 6">
            <a:extLst>
              <a:ext uri="{FF2B5EF4-FFF2-40B4-BE49-F238E27FC236}">
                <a16:creationId xmlns:a16="http://schemas.microsoft.com/office/drawing/2014/main" id="{9F1CC2F5-92F0-11C6-0EBC-56DCA52E4E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9725" y="2134023"/>
            <a:ext cx="1744945" cy="1744945"/>
          </a:xfrm>
          <a:prstGeom prst="rect">
            <a:avLst/>
          </a:prstGeom>
        </p:spPr>
      </p:pic>
    </p:spTree>
    <p:extLst>
      <p:ext uri="{BB962C8B-B14F-4D97-AF65-F5344CB8AC3E}">
        <p14:creationId xmlns:p14="http://schemas.microsoft.com/office/powerpoint/2010/main" val="394011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0E4569-9E35-52D4-D706-75637314545A}"/>
              </a:ext>
            </a:extLst>
          </p:cNvPr>
          <p:cNvSpPr>
            <a:spLocks noGrp="1"/>
          </p:cNvSpPr>
          <p:nvPr>
            <p:ph type="subTitle" idx="1"/>
          </p:nvPr>
        </p:nvSpPr>
        <p:spPr>
          <a:xfrm>
            <a:off x="268919" y="1125305"/>
            <a:ext cx="2819721" cy="3080935"/>
          </a:xfrm>
        </p:spPr>
        <p:txBody>
          <a:bodyPr>
            <a:normAutofit/>
          </a:bodyPr>
          <a:lstStyle/>
          <a:p>
            <a:endParaRPr lang="en-US" sz="4400" dirty="0">
              <a:latin typeface="+mj-lt"/>
            </a:endParaRPr>
          </a:p>
          <a:p>
            <a:endParaRPr lang="en-US" sz="4400" dirty="0">
              <a:latin typeface="+mj-lt"/>
            </a:endParaRPr>
          </a:p>
          <a:p>
            <a:endParaRPr lang="en-US" sz="4400" dirty="0">
              <a:latin typeface="+mj-lt"/>
            </a:endParaRPr>
          </a:p>
          <a:p>
            <a:endParaRPr lang="en-US" sz="4400" dirty="0">
              <a:latin typeface="+mj-lt"/>
            </a:endParaRPr>
          </a:p>
        </p:txBody>
      </p:sp>
      <p:pic>
        <p:nvPicPr>
          <p:cNvPr id="4" name="Picture 3">
            <a:extLst>
              <a:ext uri="{FF2B5EF4-FFF2-40B4-BE49-F238E27FC236}">
                <a16:creationId xmlns:a16="http://schemas.microsoft.com/office/drawing/2014/main" id="{DF97FB92-6574-8313-0211-FC141B5914F8}"/>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DA8C87D7-5AEF-5141-D919-71ABC3823D1B}"/>
              </a:ext>
            </a:extLst>
          </p:cNvPr>
          <p:cNvSpPr txBox="1">
            <a:spLocks/>
          </p:cNvSpPr>
          <p:nvPr/>
        </p:nvSpPr>
        <p:spPr>
          <a:xfrm>
            <a:off x="3619499" y="365125"/>
            <a:ext cx="4949757" cy="760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Purpose</a:t>
            </a:r>
            <a:r>
              <a:rPr lang="en-US" sz="4400" dirty="0">
                <a:cs typeface="Calibri Light"/>
              </a:rPr>
              <a:t> </a:t>
            </a:r>
            <a:r>
              <a:rPr lang="en-US" sz="4400" b="1" dirty="0">
                <a:solidFill>
                  <a:srgbClr val="0070C0"/>
                </a:solidFill>
              </a:rPr>
              <a:t>Statement</a:t>
            </a:r>
          </a:p>
        </p:txBody>
      </p:sp>
      <p:sp>
        <p:nvSpPr>
          <p:cNvPr id="16" name="TextBox 15">
            <a:extLst>
              <a:ext uri="{FF2B5EF4-FFF2-40B4-BE49-F238E27FC236}">
                <a16:creationId xmlns:a16="http://schemas.microsoft.com/office/drawing/2014/main" id="{D7F8A7EB-093E-7399-6F82-EB881E87923E}"/>
              </a:ext>
            </a:extLst>
          </p:cNvPr>
          <p:cNvSpPr txBox="1"/>
          <p:nvPr/>
        </p:nvSpPr>
        <p:spPr>
          <a:xfrm>
            <a:off x="699803" y="1492469"/>
            <a:ext cx="10789147" cy="3046988"/>
          </a:xfrm>
          <a:prstGeom prst="rect">
            <a:avLst/>
          </a:prstGeom>
          <a:noFill/>
        </p:spPr>
        <p:txBody>
          <a:bodyPr wrap="square">
            <a:spAutoFit/>
          </a:bodyPr>
          <a:lstStyle/>
          <a:p>
            <a:pPr marL="0" indent="0" algn="ctr">
              <a:buNone/>
            </a:pPr>
            <a:r>
              <a:rPr lang="en-US" sz="3200" b="1" i="1" dirty="0">
                <a:latin typeface="+mj-lt"/>
                <a:ea typeface="+mj-ea"/>
                <a:cs typeface="+mj-cs"/>
              </a:rPr>
              <a:t>More Than A Job NC</a:t>
            </a:r>
            <a:r>
              <a:rPr lang="en-US" sz="3200" b="1" i="1" kern="1200" dirty="0">
                <a:latin typeface="+mj-lt"/>
                <a:ea typeface="+mj-ea"/>
                <a:cs typeface="+mj-cs"/>
              </a:rPr>
              <a:t> empowers individuals to reach their career potential and meets the workforce needs of North Carolina by enabling our trusted partners to provide jobs-driven, skills-based training, education, and support services that improve the confidence, health, and well-being of participants, families, and communities.</a:t>
            </a:r>
            <a:endParaRPr lang="en-US" sz="3200" dirty="0"/>
          </a:p>
        </p:txBody>
      </p:sp>
    </p:spTree>
    <p:extLst>
      <p:ext uri="{BB962C8B-B14F-4D97-AF65-F5344CB8AC3E}">
        <p14:creationId xmlns:p14="http://schemas.microsoft.com/office/powerpoint/2010/main" val="308798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2209-7383-FE31-5BB6-BE6D5577F3A7}"/>
              </a:ext>
            </a:extLst>
          </p:cNvPr>
          <p:cNvSpPr>
            <a:spLocks noGrp="1"/>
          </p:cNvSpPr>
          <p:nvPr>
            <p:ph type="title"/>
          </p:nvPr>
        </p:nvSpPr>
        <p:spPr/>
        <p:txBody>
          <a:bodyPr/>
          <a:lstStyle/>
          <a:p>
            <a:pPr algn="ctr"/>
            <a:r>
              <a:rPr lang="en-US" b="1" dirty="0">
                <a:solidFill>
                  <a:srgbClr val="0070C0"/>
                </a:solidFill>
              </a:rPr>
              <a:t>Program Timeline</a:t>
            </a:r>
            <a:endParaRPr lang="en-US" sz="4400" b="1" dirty="0">
              <a:solidFill>
                <a:srgbClr val="0070C0"/>
              </a:solidFill>
            </a:endParaRPr>
          </a:p>
        </p:txBody>
      </p:sp>
      <p:graphicFrame>
        <p:nvGraphicFramePr>
          <p:cNvPr id="4" name="Content Placeholder 2">
            <a:extLst>
              <a:ext uri="{FF2B5EF4-FFF2-40B4-BE49-F238E27FC236}">
                <a16:creationId xmlns:a16="http://schemas.microsoft.com/office/drawing/2014/main" id="{957400B2-76D2-117D-2069-457F4774FC43}"/>
              </a:ext>
            </a:extLst>
          </p:cNvPr>
          <p:cNvGraphicFramePr>
            <a:graphicFrameLocks noGrp="1"/>
          </p:cNvGraphicFramePr>
          <p:nvPr>
            <p:ph idx="1"/>
            <p:extLst>
              <p:ext uri="{D42A27DB-BD31-4B8C-83A1-F6EECF244321}">
                <p14:modId xmlns:p14="http://schemas.microsoft.com/office/powerpoint/2010/main" val="2980406478"/>
              </p:ext>
            </p:extLst>
          </p:nvPr>
        </p:nvGraphicFramePr>
        <p:xfrm>
          <a:off x="367861" y="1460938"/>
          <a:ext cx="11361683" cy="503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939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0E4569-9E35-52D4-D706-75637314545A}"/>
              </a:ext>
            </a:extLst>
          </p:cNvPr>
          <p:cNvSpPr>
            <a:spLocks noGrp="1"/>
          </p:cNvSpPr>
          <p:nvPr>
            <p:ph type="subTitle" idx="1"/>
          </p:nvPr>
        </p:nvSpPr>
        <p:spPr>
          <a:xfrm>
            <a:off x="268919" y="1125305"/>
            <a:ext cx="2819721" cy="3080935"/>
          </a:xfrm>
        </p:spPr>
        <p:txBody>
          <a:bodyPr>
            <a:normAutofit/>
          </a:bodyPr>
          <a:lstStyle/>
          <a:p>
            <a:endParaRPr lang="en-US" sz="4400" dirty="0">
              <a:latin typeface="+mj-lt"/>
            </a:endParaRPr>
          </a:p>
          <a:p>
            <a:endParaRPr lang="en-US" sz="4400" dirty="0">
              <a:latin typeface="+mj-lt"/>
            </a:endParaRPr>
          </a:p>
          <a:p>
            <a:endParaRPr lang="en-US" sz="4400" dirty="0">
              <a:latin typeface="+mj-lt"/>
            </a:endParaRPr>
          </a:p>
          <a:p>
            <a:endParaRPr lang="en-US" sz="4400" dirty="0">
              <a:latin typeface="+mj-lt"/>
            </a:endParaRPr>
          </a:p>
        </p:txBody>
      </p:sp>
      <p:pic>
        <p:nvPicPr>
          <p:cNvPr id="4" name="Picture 3">
            <a:extLst>
              <a:ext uri="{FF2B5EF4-FFF2-40B4-BE49-F238E27FC236}">
                <a16:creationId xmlns:a16="http://schemas.microsoft.com/office/drawing/2014/main" id="{DF97FB92-6574-8313-0211-FC141B5914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DA8C87D7-5AEF-5141-D919-71ABC3823D1B}"/>
              </a:ext>
            </a:extLst>
          </p:cNvPr>
          <p:cNvSpPr txBox="1">
            <a:spLocks/>
          </p:cNvSpPr>
          <p:nvPr/>
        </p:nvSpPr>
        <p:spPr>
          <a:xfrm>
            <a:off x="3619499" y="365125"/>
            <a:ext cx="4949757" cy="76018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70C0"/>
                </a:solidFill>
              </a:rPr>
              <a:t>Participant</a:t>
            </a:r>
            <a:r>
              <a:rPr lang="en-US" sz="4300" b="1" dirty="0">
                <a:solidFill>
                  <a:srgbClr val="0070C0"/>
                </a:solidFill>
              </a:rPr>
              <a:t> Eligibility</a:t>
            </a:r>
          </a:p>
        </p:txBody>
      </p:sp>
      <p:sp>
        <p:nvSpPr>
          <p:cNvPr id="2" name="Content Placeholder 2">
            <a:extLst>
              <a:ext uri="{FF2B5EF4-FFF2-40B4-BE49-F238E27FC236}">
                <a16:creationId xmlns:a16="http://schemas.microsoft.com/office/drawing/2014/main" id="{39414267-6D37-AF90-D910-B6E15F1EFEC8}"/>
              </a:ext>
            </a:extLst>
          </p:cNvPr>
          <p:cNvSpPr txBox="1">
            <a:spLocks/>
          </p:cNvSpPr>
          <p:nvPr/>
        </p:nvSpPr>
        <p:spPr>
          <a:xfrm>
            <a:off x="836577" y="1395934"/>
            <a:ext cx="10515600" cy="40661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To participate in More Than A Job NC, an individual must:</a:t>
            </a:r>
          </a:p>
          <a:p>
            <a:pPr marL="742950" lvl="1" indent="-285750" algn="l">
              <a:buFont typeface="Arial" panose="020B0604020202020204" pitchFamily="34" charset="0"/>
              <a:buChar char="•"/>
            </a:pPr>
            <a:r>
              <a:rPr lang="en-US" sz="2400" dirty="0"/>
              <a:t>Be an FNS beneficiary</a:t>
            </a:r>
          </a:p>
          <a:p>
            <a:pPr marL="742950" lvl="1" indent="-285750" algn="l">
              <a:buFont typeface="Arial" panose="020B0604020202020204" pitchFamily="34" charset="0"/>
              <a:buChar char="•"/>
            </a:pPr>
            <a:r>
              <a:rPr lang="en-US" sz="2400" dirty="0"/>
              <a:t>Be at least 16 years of age</a:t>
            </a:r>
          </a:p>
          <a:p>
            <a:pPr marL="742950" lvl="1" indent="-285750" algn="l">
              <a:buFont typeface="Arial" panose="020B0604020202020204" pitchFamily="34" charset="0"/>
              <a:buChar char="•"/>
            </a:pPr>
            <a:r>
              <a:rPr lang="en-US" sz="2400" dirty="0"/>
              <a:t>Be a resident of a county More Than A Job NC operates in</a:t>
            </a:r>
          </a:p>
          <a:p>
            <a:pPr marL="742950" lvl="1" indent="-285750" algn="l">
              <a:buFont typeface="Arial" panose="020B0604020202020204" pitchFamily="34" charset="0"/>
              <a:buChar char="•"/>
            </a:pPr>
            <a:r>
              <a:rPr lang="en-US" sz="2400" dirty="0"/>
              <a:t>Be able to work upon program completion</a:t>
            </a:r>
          </a:p>
          <a:p>
            <a:pPr marL="742950" lvl="1" indent="-285750" algn="l">
              <a:buFont typeface="Arial" panose="020B0604020202020204" pitchFamily="34" charset="0"/>
              <a:buChar char="•"/>
            </a:pPr>
            <a:r>
              <a:rPr lang="en-US" sz="2400" dirty="0"/>
              <a:t>Have the physical and mental ability to work at least 20 hours per week</a:t>
            </a:r>
          </a:p>
          <a:p>
            <a:pPr marL="742950" lvl="1" indent="-285750" algn="l">
              <a:buFont typeface="Arial" panose="020B0604020202020204" pitchFamily="34" charset="0"/>
              <a:buChar char="•"/>
            </a:pPr>
            <a:r>
              <a:rPr lang="en-US" sz="2400" dirty="0"/>
              <a:t>NOT be a beneficiary of Work First Family Assistance (WFFA) required to participate in employment services. </a:t>
            </a:r>
            <a:r>
              <a:rPr lang="en-US" sz="2400" i="1" dirty="0"/>
              <a:t>FNS beneficiaries who are a part of WFFA Child-Only cases may receive More Than A Job NC services</a:t>
            </a:r>
          </a:p>
          <a:p>
            <a:pPr marL="742950" lvl="1" indent="-285750" algn="l">
              <a:buFont typeface="Arial" panose="020B0604020202020204" pitchFamily="34" charset="0"/>
              <a:buChar char="•"/>
            </a:pPr>
            <a:r>
              <a:rPr lang="en-US" sz="2400" dirty="0"/>
              <a:t>NOT be a refugee subject to work requirements imposed by a Refugee Resettlement Program (RRP)</a:t>
            </a:r>
          </a:p>
        </p:txBody>
      </p:sp>
    </p:spTree>
    <p:extLst>
      <p:ext uri="{BB962C8B-B14F-4D97-AF65-F5344CB8AC3E}">
        <p14:creationId xmlns:p14="http://schemas.microsoft.com/office/powerpoint/2010/main" val="251971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0E4569-9E35-52D4-D706-75637314545A}"/>
              </a:ext>
            </a:extLst>
          </p:cNvPr>
          <p:cNvSpPr>
            <a:spLocks noGrp="1"/>
          </p:cNvSpPr>
          <p:nvPr>
            <p:ph type="subTitle" idx="1"/>
          </p:nvPr>
        </p:nvSpPr>
        <p:spPr>
          <a:xfrm>
            <a:off x="268919" y="1125305"/>
            <a:ext cx="2819721" cy="3080935"/>
          </a:xfrm>
        </p:spPr>
        <p:txBody>
          <a:bodyPr>
            <a:normAutofit/>
          </a:bodyPr>
          <a:lstStyle/>
          <a:p>
            <a:endParaRPr lang="en-US" sz="4400" dirty="0">
              <a:latin typeface="+mj-lt"/>
            </a:endParaRPr>
          </a:p>
          <a:p>
            <a:endParaRPr lang="en-US" sz="4400" dirty="0">
              <a:latin typeface="+mj-lt"/>
            </a:endParaRPr>
          </a:p>
          <a:p>
            <a:endParaRPr lang="en-US" sz="4400" dirty="0">
              <a:latin typeface="+mj-lt"/>
            </a:endParaRPr>
          </a:p>
          <a:p>
            <a:endParaRPr lang="en-US" sz="4400" dirty="0">
              <a:latin typeface="+mj-lt"/>
            </a:endParaRPr>
          </a:p>
        </p:txBody>
      </p:sp>
      <p:pic>
        <p:nvPicPr>
          <p:cNvPr id="4" name="Picture 3">
            <a:extLst>
              <a:ext uri="{FF2B5EF4-FFF2-40B4-BE49-F238E27FC236}">
                <a16:creationId xmlns:a16="http://schemas.microsoft.com/office/drawing/2014/main" id="{DF97FB92-6574-8313-0211-FC141B5914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DA8C87D7-5AEF-5141-D919-71ABC3823D1B}"/>
              </a:ext>
            </a:extLst>
          </p:cNvPr>
          <p:cNvSpPr txBox="1">
            <a:spLocks/>
          </p:cNvSpPr>
          <p:nvPr/>
        </p:nvSpPr>
        <p:spPr>
          <a:xfrm>
            <a:off x="3619499" y="365125"/>
            <a:ext cx="4949757" cy="760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Services Offered</a:t>
            </a:r>
          </a:p>
        </p:txBody>
      </p:sp>
      <p:sp>
        <p:nvSpPr>
          <p:cNvPr id="2" name="Content Placeholder 2">
            <a:extLst>
              <a:ext uri="{FF2B5EF4-FFF2-40B4-BE49-F238E27FC236}">
                <a16:creationId xmlns:a16="http://schemas.microsoft.com/office/drawing/2014/main" id="{39414267-6D37-AF90-D910-B6E15F1EFEC8}"/>
              </a:ext>
            </a:extLst>
          </p:cNvPr>
          <p:cNvSpPr txBox="1">
            <a:spLocks/>
          </p:cNvSpPr>
          <p:nvPr/>
        </p:nvSpPr>
        <p:spPr>
          <a:xfrm>
            <a:off x="634253" y="1303981"/>
            <a:ext cx="10920248" cy="406613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8000" b="1" dirty="0"/>
              <a:t>Case Management: </a:t>
            </a:r>
            <a:r>
              <a:rPr lang="en-US" sz="8000" dirty="0"/>
              <a:t>Comprehensive intake assessments, individual employment plans, progress monitoring, or coordination with service providers</a:t>
            </a:r>
          </a:p>
          <a:p>
            <a:pPr marL="457200" indent="-457200" algn="l">
              <a:buFont typeface="Arial" panose="020B0604020202020204" pitchFamily="34" charset="0"/>
              <a:buChar char="•"/>
            </a:pPr>
            <a:r>
              <a:rPr lang="en-US" sz="8000" b="1" dirty="0"/>
              <a:t>Education: </a:t>
            </a:r>
            <a:r>
              <a:rPr lang="en-US" sz="8000" dirty="0"/>
              <a:t>Programs like English as a Second Language or Adult Basic Education courses</a:t>
            </a:r>
          </a:p>
          <a:p>
            <a:pPr marL="457200" indent="-457200" algn="l">
              <a:buFont typeface="Arial" panose="020B0604020202020204" pitchFamily="34" charset="0"/>
              <a:buChar char="•"/>
            </a:pPr>
            <a:r>
              <a:rPr lang="en-US" sz="8000" b="1" dirty="0"/>
              <a:t>Skills Training: </a:t>
            </a:r>
            <a:r>
              <a:rPr lang="en-US" sz="8000" dirty="0"/>
              <a:t>Training in a skill or trade to improve employability in areas like culinary arts, technology, construction, healthcare, hospitality, retail, manufacturing and more</a:t>
            </a:r>
          </a:p>
          <a:p>
            <a:pPr marL="457200" indent="-457200" algn="l">
              <a:buFont typeface="Arial" panose="020B0604020202020204" pitchFamily="34" charset="0"/>
              <a:buChar char="•"/>
            </a:pPr>
            <a:r>
              <a:rPr lang="en-US" sz="8000" b="1" dirty="0"/>
              <a:t>Job Search Training: </a:t>
            </a:r>
            <a:r>
              <a:rPr lang="en-US" sz="8000" dirty="0"/>
              <a:t>Instruction in job-seeking techniques, motivation, and self-confidence</a:t>
            </a:r>
          </a:p>
          <a:p>
            <a:pPr marL="457200" indent="-457200" algn="l">
              <a:buFont typeface="Arial" panose="020B0604020202020204" pitchFamily="34" charset="0"/>
              <a:buChar char="•"/>
            </a:pPr>
            <a:r>
              <a:rPr lang="en-US" sz="8000" b="1" dirty="0"/>
              <a:t>Supervised Job Search: </a:t>
            </a:r>
            <a:r>
              <a:rPr lang="en-US" sz="8000" dirty="0"/>
              <a:t>Requires participants to make a predetermined number of inquiries to prospective employers</a:t>
            </a:r>
          </a:p>
          <a:p>
            <a:pPr marL="457200" indent="-457200" algn="l">
              <a:buFont typeface="Arial" panose="020B0604020202020204" pitchFamily="34" charset="0"/>
              <a:buChar char="•"/>
            </a:pPr>
            <a:r>
              <a:rPr lang="en-US" sz="8000" b="1" dirty="0"/>
              <a:t>Self-employment:  </a:t>
            </a:r>
            <a:r>
              <a:rPr lang="en-US" sz="8000" dirty="0"/>
              <a:t>Participants receive technical assistance in developing business plans and in creating financial marketing plans, and learn how to access business grants</a:t>
            </a:r>
          </a:p>
          <a:p>
            <a:pPr marL="457200" indent="-457200" algn="l">
              <a:buFont typeface="Arial" panose="020B0604020202020204" pitchFamily="34" charset="0"/>
              <a:buChar char="•"/>
            </a:pPr>
            <a:r>
              <a:rPr lang="en-US" sz="8000" b="1" dirty="0"/>
              <a:t>Work experience: </a:t>
            </a:r>
            <a:r>
              <a:rPr lang="en-US" sz="8000" dirty="0"/>
              <a:t>May include either a work activity or a work-based learning program</a:t>
            </a:r>
          </a:p>
          <a:p>
            <a:pPr marL="457200" indent="-457200" algn="l">
              <a:buFont typeface="Arial" panose="020B0604020202020204" pitchFamily="34" charset="0"/>
              <a:buChar char="•"/>
            </a:pPr>
            <a:r>
              <a:rPr lang="en-US" sz="8000" b="1" dirty="0"/>
              <a:t>Support Services: </a:t>
            </a:r>
            <a:r>
              <a:rPr lang="en-US" sz="8000" dirty="0"/>
              <a:t>Includes transportation, testing fees, child care, books and training materials, uniforms, and personal safety items</a:t>
            </a:r>
          </a:p>
          <a:p>
            <a:pPr marL="457200" indent="-457200" algn="l">
              <a:buFont typeface="Arial" panose="020B0604020202020204" pitchFamily="34" charset="0"/>
              <a:buChar char="•"/>
            </a:pPr>
            <a:r>
              <a:rPr lang="en-US" sz="8000" b="1" dirty="0"/>
              <a:t>Job Retention: </a:t>
            </a:r>
            <a:r>
              <a:rPr lang="en-US" sz="8000" dirty="0"/>
              <a:t>Support services for individuals who secured employment (up to 90 days)</a:t>
            </a:r>
          </a:p>
          <a:p>
            <a:pPr marL="457200" indent="-457200" algn="l">
              <a:buFont typeface="Arial" panose="020B0604020202020204" pitchFamily="34" charset="0"/>
              <a:buChar char="•"/>
            </a:pPr>
            <a:endParaRPr lang="en-US" sz="8000" dirty="0"/>
          </a:p>
          <a:p>
            <a:endParaRPr lang="en-US" dirty="0"/>
          </a:p>
        </p:txBody>
      </p:sp>
    </p:spTree>
    <p:extLst>
      <p:ext uri="{BB962C8B-B14F-4D97-AF65-F5344CB8AC3E}">
        <p14:creationId xmlns:p14="http://schemas.microsoft.com/office/powerpoint/2010/main" val="82706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DA5622-61A4-5754-B2D4-C2D30A273803}"/>
              </a:ext>
            </a:extLst>
          </p:cNvPr>
          <p:cNvPicPr>
            <a:picLocks noChangeAspect="1"/>
          </p:cNvPicPr>
          <p:nvPr/>
        </p:nvPicPr>
        <p:blipFill>
          <a:blip r:embed="rId4"/>
          <a:stretch>
            <a:fillRect/>
          </a:stretch>
        </p:blipFill>
        <p:spPr>
          <a:xfrm>
            <a:off x="105102" y="1710006"/>
            <a:ext cx="12086599" cy="5103614"/>
          </a:xfrm>
          <a:prstGeom prst="rect">
            <a:avLst/>
          </a:prstGeom>
        </p:spPr>
      </p:pic>
      <p:pic>
        <p:nvPicPr>
          <p:cNvPr id="4" name="Picture 3">
            <a:extLst>
              <a:ext uri="{FF2B5EF4-FFF2-40B4-BE49-F238E27FC236}">
                <a16:creationId xmlns:a16="http://schemas.microsoft.com/office/drawing/2014/main" id="{DF97FB92-6574-8313-0211-FC141B5914F8}"/>
              </a:ext>
            </a:extLst>
          </p:cNvPr>
          <p:cNvPicPr>
            <a:picLocks/>
          </p:cNvPicPr>
          <p:nvPr/>
        </p:nvPicPr>
        <p:blipFill>
          <a:blip r:embed="rId5">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DA8C87D7-5AEF-5141-D919-71ABC3823D1B}"/>
              </a:ext>
            </a:extLst>
          </p:cNvPr>
          <p:cNvSpPr txBox="1">
            <a:spLocks/>
          </p:cNvSpPr>
          <p:nvPr/>
        </p:nvSpPr>
        <p:spPr>
          <a:xfrm>
            <a:off x="2049138" y="365125"/>
            <a:ext cx="8207566" cy="760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Program Administration</a:t>
            </a:r>
          </a:p>
        </p:txBody>
      </p:sp>
      <p:sp>
        <p:nvSpPr>
          <p:cNvPr id="2" name="Content Placeholder 2">
            <a:extLst>
              <a:ext uri="{FF2B5EF4-FFF2-40B4-BE49-F238E27FC236}">
                <a16:creationId xmlns:a16="http://schemas.microsoft.com/office/drawing/2014/main" id="{39414267-6D37-AF90-D910-B6E15F1EFEC8}"/>
              </a:ext>
            </a:extLst>
          </p:cNvPr>
          <p:cNvSpPr txBox="1">
            <a:spLocks/>
          </p:cNvSpPr>
          <p:nvPr/>
        </p:nvSpPr>
        <p:spPr>
          <a:xfrm>
            <a:off x="397770" y="1417438"/>
            <a:ext cx="5444358" cy="9688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MTAJ-NC functions in a hybrid state-supervised, and state and county-administered format. </a:t>
            </a:r>
          </a:p>
        </p:txBody>
      </p:sp>
    </p:spTree>
    <p:extLst>
      <p:ext uri="{BB962C8B-B14F-4D97-AF65-F5344CB8AC3E}">
        <p14:creationId xmlns:p14="http://schemas.microsoft.com/office/powerpoint/2010/main" val="99473988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EE857-8163-932F-AAB8-2C53984FC7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6B09F9-55E1-BD8F-FC9C-948DA749B1DB}"/>
              </a:ext>
            </a:extLst>
          </p:cNvPr>
          <p:cNvSpPr>
            <a:spLocks noGrp="1"/>
          </p:cNvSpPr>
          <p:nvPr>
            <p:ph type="subTitle" idx="1"/>
          </p:nvPr>
        </p:nvSpPr>
        <p:spPr>
          <a:xfrm>
            <a:off x="268919" y="1125305"/>
            <a:ext cx="2819721" cy="3080935"/>
          </a:xfrm>
        </p:spPr>
        <p:txBody>
          <a:bodyPr>
            <a:normAutofit/>
          </a:bodyPr>
          <a:lstStyle/>
          <a:p>
            <a:endParaRPr lang="en-US" sz="4400" dirty="0">
              <a:latin typeface="+mj-lt"/>
            </a:endParaRPr>
          </a:p>
          <a:p>
            <a:endParaRPr lang="en-US" sz="4400" dirty="0">
              <a:latin typeface="+mj-lt"/>
            </a:endParaRPr>
          </a:p>
          <a:p>
            <a:endParaRPr lang="en-US" sz="4400" dirty="0">
              <a:latin typeface="+mj-lt"/>
            </a:endParaRPr>
          </a:p>
          <a:p>
            <a:endParaRPr lang="en-US" sz="4400" dirty="0">
              <a:latin typeface="+mj-lt"/>
            </a:endParaRPr>
          </a:p>
        </p:txBody>
      </p:sp>
      <p:pic>
        <p:nvPicPr>
          <p:cNvPr id="4" name="Picture 3">
            <a:extLst>
              <a:ext uri="{FF2B5EF4-FFF2-40B4-BE49-F238E27FC236}">
                <a16:creationId xmlns:a16="http://schemas.microsoft.com/office/drawing/2014/main" id="{3B1BF25A-A57C-1188-B8BE-36752DCE2F81}"/>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63A936E6-FC53-F2B9-2C7C-47511C593454}"/>
              </a:ext>
            </a:extLst>
          </p:cNvPr>
          <p:cNvSpPr txBox="1">
            <a:spLocks/>
          </p:cNvSpPr>
          <p:nvPr/>
        </p:nvSpPr>
        <p:spPr>
          <a:xfrm>
            <a:off x="1981201" y="365125"/>
            <a:ext cx="8500532" cy="760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Current Partner Providers</a:t>
            </a:r>
          </a:p>
        </p:txBody>
      </p:sp>
      <p:pic>
        <p:nvPicPr>
          <p:cNvPr id="6" name="Graphic 5">
            <a:extLst>
              <a:ext uri="{FF2B5EF4-FFF2-40B4-BE49-F238E27FC236}">
                <a16:creationId xmlns:a16="http://schemas.microsoft.com/office/drawing/2014/main" id="{87A9029D-4446-0466-00DB-937C83A1E6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231" y="1459272"/>
            <a:ext cx="2815201" cy="490723"/>
          </a:xfrm>
          <a:prstGeom prst="rect">
            <a:avLst/>
          </a:prstGeom>
        </p:spPr>
      </p:pic>
      <p:pic>
        <p:nvPicPr>
          <p:cNvPr id="10" name="Picture 9">
            <a:extLst>
              <a:ext uri="{FF2B5EF4-FFF2-40B4-BE49-F238E27FC236}">
                <a16:creationId xmlns:a16="http://schemas.microsoft.com/office/drawing/2014/main" id="{F2FADC4C-8B60-D0B5-92B5-F3080FB43C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920" y="2434102"/>
            <a:ext cx="952500" cy="622300"/>
          </a:xfrm>
          <a:prstGeom prst="rect">
            <a:avLst/>
          </a:prstGeom>
        </p:spPr>
      </p:pic>
      <p:pic>
        <p:nvPicPr>
          <p:cNvPr id="13" name="Graphic 12">
            <a:extLst>
              <a:ext uri="{FF2B5EF4-FFF2-40B4-BE49-F238E27FC236}">
                <a16:creationId xmlns:a16="http://schemas.microsoft.com/office/drawing/2014/main" id="{B0ED1905-D7F6-9FB2-9DC9-DD245005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920" y="3401580"/>
            <a:ext cx="762000" cy="914400"/>
          </a:xfrm>
          <a:prstGeom prst="rect">
            <a:avLst/>
          </a:prstGeom>
        </p:spPr>
      </p:pic>
      <p:pic>
        <p:nvPicPr>
          <p:cNvPr id="15" name="Picture 14">
            <a:extLst>
              <a:ext uri="{FF2B5EF4-FFF2-40B4-BE49-F238E27FC236}">
                <a16:creationId xmlns:a16="http://schemas.microsoft.com/office/drawing/2014/main" id="{D7AE896F-1DD5-061C-5A15-C98BA9CA2C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5026" y="1886976"/>
            <a:ext cx="1105976" cy="1094252"/>
          </a:xfrm>
          <a:prstGeom prst="rect">
            <a:avLst/>
          </a:prstGeom>
        </p:spPr>
      </p:pic>
      <p:pic>
        <p:nvPicPr>
          <p:cNvPr id="18" name="Picture 17">
            <a:extLst>
              <a:ext uri="{FF2B5EF4-FFF2-40B4-BE49-F238E27FC236}">
                <a16:creationId xmlns:a16="http://schemas.microsoft.com/office/drawing/2014/main" id="{888C21C4-A020-9984-52AD-EB88596CE2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0877" y="2570256"/>
            <a:ext cx="1570279" cy="821943"/>
          </a:xfrm>
          <a:prstGeom prst="rect">
            <a:avLst/>
          </a:prstGeom>
        </p:spPr>
      </p:pic>
      <p:pic>
        <p:nvPicPr>
          <p:cNvPr id="20" name="Picture 19">
            <a:extLst>
              <a:ext uri="{FF2B5EF4-FFF2-40B4-BE49-F238E27FC236}">
                <a16:creationId xmlns:a16="http://schemas.microsoft.com/office/drawing/2014/main" id="{79370652-066E-213A-ACCE-9DBD49259D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9939" y="3743691"/>
            <a:ext cx="1850194" cy="925098"/>
          </a:xfrm>
          <a:prstGeom prst="rect">
            <a:avLst/>
          </a:prstGeom>
        </p:spPr>
      </p:pic>
      <p:pic>
        <p:nvPicPr>
          <p:cNvPr id="22" name="Picture 21">
            <a:extLst>
              <a:ext uri="{FF2B5EF4-FFF2-40B4-BE49-F238E27FC236}">
                <a16:creationId xmlns:a16="http://schemas.microsoft.com/office/drawing/2014/main" id="{4C8FC11E-13E7-5E09-4157-25B8419CC8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41833" y="2499331"/>
            <a:ext cx="1739900" cy="749300"/>
          </a:xfrm>
          <a:prstGeom prst="rect">
            <a:avLst/>
          </a:prstGeom>
        </p:spPr>
      </p:pic>
      <p:pic>
        <p:nvPicPr>
          <p:cNvPr id="24" name="Picture 23">
            <a:extLst>
              <a:ext uri="{FF2B5EF4-FFF2-40B4-BE49-F238E27FC236}">
                <a16:creationId xmlns:a16="http://schemas.microsoft.com/office/drawing/2014/main" id="{4EFEEF12-CB5C-36A6-5129-B1A05D516D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72920" y="4602052"/>
            <a:ext cx="3327400" cy="825195"/>
          </a:xfrm>
          <a:prstGeom prst="rect">
            <a:avLst/>
          </a:prstGeom>
        </p:spPr>
      </p:pic>
      <p:pic>
        <p:nvPicPr>
          <p:cNvPr id="26" name="Picture 25">
            <a:extLst>
              <a:ext uri="{FF2B5EF4-FFF2-40B4-BE49-F238E27FC236}">
                <a16:creationId xmlns:a16="http://schemas.microsoft.com/office/drawing/2014/main" id="{305CE168-5B56-A826-D9AB-17534C18CAD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09619" y="3641330"/>
            <a:ext cx="2681383" cy="555316"/>
          </a:xfrm>
          <a:prstGeom prst="rect">
            <a:avLst/>
          </a:prstGeom>
        </p:spPr>
      </p:pic>
      <p:pic>
        <p:nvPicPr>
          <p:cNvPr id="28" name="Picture 27">
            <a:extLst>
              <a:ext uri="{FF2B5EF4-FFF2-40B4-BE49-F238E27FC236}">
                <a16:creationId xmlns:a16="http://schemas.microsoft.com/office/drawing/2014/main" id="{A89608DF-37FC-742C-264D-7C848D6803E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2910" y="4661952"/>
            <a:ext cx="2171700" cy="508270"/>
          </a:xfrm>
          <a:prstGeom prst="rect">
            <a:avLst/>
          </a:prstGeom>
        </p:spPr>
      </p:pic>
      <p:pic>
        <p:nvPicPr>
          <p:cNvPr id="30" name="Picture 29">
            <a:extLst>
              <a:ext uri="{FF2B5EF4-FFF2-40B4-BE49-F238E27FC236}">
                <a16:creationId xmlns:a16="http://schemas.microsoft.com/office/drawing/2014/main" id="{CA2DFA5F-4832-DC25-3A85-62ACE84EE9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23097" y="4964941"/>
            <a:ext cx="593806" cy="593806"/>
          </a:xfrm>
          <a:prstGeom prst="rect">
            <a:avLst/>
          </a:prstGeom>
        </p:spPr>
      </p:pic>
      <p:pic>
        <p:nvPicPr>
          <p:cNvPr id="32" name="Picture 31">
            <a:extLst>
              <a:ext uri="{FF2B5EF4-FFF2-40B4-BE49-F238E27FC236}">
                <a16:creationId xmlns:a16="http://schemas.microsoft.com/office/drawing/2014/main" id="{7064631F-2864-B98A-007E-CD6EEDBF1FE7}"/>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349915" y="1421723"/>
            <a:ext cx="1739900" cy="772249"/>
          </a:xfrm>
          <a:prstGeom prst="rect">
            <a:avLst/>
          </a:prstGeom>
          <a:solidFill>
            <a:schemeClr val="accent1"/>
          </a:solidFill>
        </p:spPr>
      </p:pic>
      <p:pic>
        <p:nvPicPr>
          <p:cNvPr id="34" name="Picture 33">
            <a:extLst>
              <a:ext uri="{FF2B5EF4-FFF2-40B4-BE49-F238E27FC236}">
                <a16:creationId xmlns:a16="http://schemas.microsoft.com/office/drawing/2014/main" id="{DD4A8CE7-5133-3C60-8073-4940EFE9444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19471" y="3555421"/>
            <a:ext cx="1739900" cy="1100539"/>
          </a:xfrm>
          <a:prstGeom prst="rect">
            <a:avLst/>
          </a:prstGeom>
        </p:spPr>
      </p:pic>
      <p:pic>
        <p:nvPicPr>
          <p:cNvPr id="36" name="Picture 35">
            <a:extLst>
              <a:ext uri="{FF2B5EF4-FFF2-40B4-BE49-F238E27FC236}">
                <a16:creationId xmlns:a16="http://schemas.microsoft.com/office/drawing/2014/main" id="{757C9284-D8D7-588D-FA6F-DF1232844BF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88760" y="5449143"/>
            <a:ext cx="2442052" cy="826938"/>
          </a:xfrm>
          <a:prstGeom prst="rect">
            <a:avLst/>
          </a:prstGeom>
          <a:solidFill>
            <a:schemeClr val="accent1"/>
          </a:solidFill>
        </p:spPr>
      </p:pic>
      <p:pic>
        <p:nvPicPr>
          <p:cNvPr id="38" name="Picture 37">
            <a:extLst>
              <a:ext uri="{FF2B5EF4-FFF2-40B4-BE49-F238E27FC236}">
                <a16:creationId xmlns:a16="http://schemas.microsoft.com/office/drawing/2014/main" id="{44EC7FA1-4246-14A0-480F-97A6EAD4E2A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65494" y="5958876"/>
            <a:ext cx="3069320" cy="468598"/>
          </a:xfrm>
          <a:prstGeom prst="rect">
            <a:avLst/>
          </a:prstGeom>
        </p:spPr>
      </p:pic>
      <p:pic>
        <p:nvPicPr>
          <p:cNvPr id="40" name="Picture 39">
            <a:extLst>
              <a:ext uri="{FF2B5EF4-FFF2-40B4-BE49-F238E27FC236}">
                <a16:creationId xmlns:a16="http://schemas.microsoft.com/office/drawing/2014/main" id="{17BDCDB0-55EE-1953-997A-C988B521132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71298" y="1379742"/>
            <a:ext cx="2032000" cy="812800"/>
          </a:xfrm>
          <a:prstGeom prst="rect">
            <a:avLst/>
          </a:prstGeom>
        </p:spPr>
      </p:pic>
    </p:spTree>
    <p:extLst>
      <p:ext uri="{BB962C8B-B14F-4D97-AF65-F5344CB8AC3E}">
        <p14:creationId xmlns:p14="http://schemas.microsoft.com/office/powerpoint/2010/main" val="62693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AEEE9-95FA-5F49-BF42-9A4AEDDFA8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8EDD7D-B22A-261B-E0FB-F1940504D5A1}"/>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299112" y="5572369"/>
            <a:ext cx="3069320" cy="1129583"/>
          </a:xfrm>
          <a:prstGeom prst="rect">
            <a:avLst/>
          </a:prstGeom>
          <a:noFill/>
        </p:spPr>
      </p:pic>
      <p:sp>
        <p:nvSpPr>
          <p:cNvPr id="12" name="Title 1">
            <a:extLst>
              <a:ext uri="{FF2B5EF4-FFF2-40B4-BE49-F238E27FC236}">
                <a16:creationId xmlns:a16="http://schemas.microsoft.com/office/drawing/2014/main" id="{F9687E05-ABFA-2291-C9B9-9CA8A37C6DDA}"/>
              </a:ext>
            </a:extLst>
          </p:cNvPr>
          <p:cNvSpPr txBox="1">
            <a:spLocks/>
          </p:cNvSpPr>
          <p:nvPr/>
        </p:nvSpPr>
        <p:spPr>
          <a:xfrm>
            <a:off x="1981201" y="365125"/>
            <a:ext cx="8500532" cy="760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70C0"/>
                </a:solidFill>
              </a:rPr>
              <a:t>Current Partner Providers</a:t>
            </a:r>
          </a:p>
        </p:txBody>
      </p:sp>
      <p:pic>
        <p:nvPicPr>
          <p:cNvPr id="8" name="Graphic 7">
            <a:extLst>
              <a:ext uri="{FF2B5EF4-FFF2-40B4-BE49-F238E27FC236}">
                <a16:creationId xmlns:a16="http://schemas.microsoft.com/office/drawing/2014/main" id="{81752F0B-5643-3932-C15C-27BC6D5AD0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050" y="1466850"/>
            <a:ext cx="1524000" cy="1066800"/>
          </a:xfrm>
          <a:prstGeom prst="rect">
            <a:avLst/>
          </a:prstGeom>
        </p:spPr>
      </p:pic>
      <p:pic>
        <p:nvPicPr>
          <p:cNvPr id="11" name="Picture 10">
            <a:extLst>
              <a:ext uri="{FF2B5EF4-FFF2-40B4-BE49-F238E27FC236}">
                <a16:creationId xmlns:a16="http://schemas.microsoft.com/office/drawing/2014/main" id="{6A0A7507-3514-1CCE-84D3-C4E402433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050" y="2932345"/>
            <a:ext cx="2495550" cy="898398"/>
          </a:xfrm>
          <a:prstGeom prst="rect">
            <a:avLst/>
          </a:prstGeom>
          <a:solidFill>
            <a:schemeClr val="accent1"/>
          </a:solidFill>
        </p:spPr>
      </p:pic>
      <p:pic>
        <p:nvPicPr>
          <p:cNvPr id="16" name="Graphic 15">
            <a:extLst>
              <a:ext uri="{FF2B5EF4-FFF2-40B4-BE49-F238E27FC236}">
                <a16:creationId xmlns:a16="http://schemas.microsoft.com/office/drawing/2014/main" id="{2F385942-A818-E662-C2BA-9944FC83B9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68432" y="1558952"/>
            <a:ext cx="4845050" cy="744030"/>
          </a:xfrm>
          <a:prstGeom prst="rect">
            <a:avLst/>
          </a:prstGeom>
        </p:spPr>
      </p:pic>
      <p:pic>
        <p:nvPicPr>
          <p:cNvPr id="19" name="Picture 18">
            <a:extLst>
              <a:ext uri="{FF2B5EF4-FFF2-40B4-BE49-F238E27FC236}">
                <a16:creationId xmlns:a16="http://schemas.microsoft.com/office/drawing/2014/main" id="{62F709AC-463A-2021-65CE-28545E94C8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700" y="4340690"/>
            <a:ext cx="2971292" cy="787967"/>
          </a:xfrm>
          <a:prstGeom prst="rect">
            <a:avLst/>
          </a:prstGeom>
        </p:spPr>
      </p:pic>
      <p:pic>
        <p:nvPicPr>
          <p:cNvPr id="23" name="Picture 22">
            <a:extLst>
              <a:ext uri="{FF2B5EF4-FFF2-40B4-BE49-F238E27FC236}">
                <a16:creationId xmlns:a16="http://schemas.microsoft.com/office/drawing/2014/main" id="{FA2FD2ED-5D1B-CC76-528C-03FEBEFEC7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6057" y="2736629"/>
            <a:ext cx="2209800" cy="571500"/>
          </a:xfrm>
          <a:prstGeom prst="rect">
            <a:avLst/>
          </a:prstGeom>
        </p:spPr>
      </p:pic>
      <p:pic>
        <p:nvPicPr>
          <p:cNvPr id="27" name="Picture 26">
            <a:extLst>
              <a:ext uri="{FF2B5EF4-FFF2-40B4-BE49-F238E27FC236}">
                <a16:creationId xmlns:a16="http://schemas.microsoft.com/office/drawing/2014/main" id="{A805013C-0DD8-85CF-9D40-AA63414E9F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3314" y="2498919"/>
            <a:ext cx="3056794" cy="433426"/>
          </a:xfrm>
          <a:prstGeom prst="rect">
            <a:avLst/>
          </a:prstGeom>
          <a:solidFill>
            <a:schemeClr val="accent1"/>
          </a:solidFill>
        </p:spPr>
      </p:pic>
      <p:pic>
        <p:nvPicPr>
          <p:cNvPr id="31" name="Picture 30">
            <a:extLst>
              <a:ext uri="{FF2B5EF4-FFF2-40B4-BE49-F238E27FC236}">
                <a16:creationId xmlns:a16="http://schemas.microsoft.com/office/drawing/2014/main" id="{34ACE2A0-23C9-81E7-17EC-59925ED88F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5270" y="4088065"/>
            <a:ext cx="1892786" cy="1226610"/>
          </a:xfrm>
          <a:prstGeom prst="rect">
            <a:avLst/>
          </a:prstGeom>
        </p:spPr>
      </p:pic>
      <p:pic>
        <p:nvPicPr>
          <p:cNvPr id="35" name="Picture 34">
            <a:extLst>
              <a:ext uri="{FF2B5EF4-FFF2-40B4-BE49-F238E27FC236}">
                <a16:creationId xmlns:a16="http://schemas.microsoft.com/office/drawing/2014/main" id="{79E2FA1A-E23A-5D6E-CF7E-940709D56C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8452" y="3716051"/>
            <a:ext cx="2332631" cy="744029"/>
          </a:xfrm>
          <a:prstGeom prst="rect">
            <a:avLst/>
          </a:prstGeom>
          <a:solidFill>
            <a:schemeClr val="accent1"/>
          </a:solidFill>
        </p:spPr>
      </p:pic>
      <p:pic>
        <p:nvPicPr>
          <p:cNvPr id="39" name="Picture 38">
            <a:extLst>
              <a:ext uri="{FF2B5EF4-FFF2-40B4-BE49-F238E27FC236}">
                <a16:creationId xmlns:a16="http://schemas.microsoft.com/office/drawing/2014/main" id="{9FFDA45A-D91C-DF6C-C3DB-9E1C5CDB8D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43314" y="4968159"/>
            <a:ext cx="2997200" cy="812800"/>
          </a:xfrm>
          <a:prstGeom prst="rect">
            <a:avLst/>
          </a:prstGeom>
        </p:spPr>
      </p:pic>
      <p:pic>
        <p:nvPicPr>
          <p:cNvPr id="42" name="Picture 41">
            <a:extLst>
              <a:ext uri="{FF2B5EF4-FFF2-40B4-BE49-F238E27FC236}">
                <a16:creationId xmlns:a16="http://schemas.microsoft.com/office/drawing/2014/main" id="{8EF8F0A1-F291-1D39-FAFF-86A0D1519F2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8017" y="1309534"/>
            <a:ext cx="2324100" cy="647700"/>
          </a:xfrm>
          <a:prstGeom prst="rect">
            <a:avLst/>
          </a:prstGeom>
        </p:spPr>
      </p:pic>
      <p:pic>
        <p:nvPicPr>
          <p:cNvPr id="44" name="Picture 43">
            <a:extLst>
              <a:ext uri="{FF2B5EF4-FFF2-40B4-BE49-F238E27FC236}">
                <a16:creationId xmlns:a16="http://schemas.microsoft.com/office/drawing/2014/main" id="{A84E773A-61D0-5078-9AF2-7E41A4453C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38600" y="5873149"/>
            <a:ext cx="2374900" cy="749300"/>
          </a:xfrm>
          <a:prstGeom prst="rect">
            <a:avLst/>
          </a:prstGeom>
        </p:spPr>
      </p:pic>
      <p:pic>
        <p:nvPicPr>
          <p:cNvPr id="46" name="Picture 45">
            <a:extLst>
              <a:ext uri="{FF2B5EF4-FFF2-40B4-BE49-F238E27FC236}">
                <a16:creationId xmlns:a16="http://schemas.microsoft.com/office/drawing/2014/main" id="{B4D13F12-9667-16F3-E8B5-B536B24987D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08017" y="3614906"/>
            <a:ext cx="2332631" cy="756283"/>
          </a:xfrm>
          <a:prstGeom prst="rect">
            <a:avLst/>
          </a:prstGeom>
        </p:spPr>
      </p:pic>
    </p:spTree>
    <p:extLst>
      <p:ext uri="{BB962C8B-B14F-4D97-AF65-F5344CB8AC3E}">
        <p14:creationId xmlns:p14="http://schemas.microsoft.com/office/powerpoint/2010/main" val="28243608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65495a6-ae41-4296-8aef-98f6625e082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4A67A4DC7F4A4185743B1E94B54AEA" ma:contentTypeVersion="11" ma:contentTypeDescription="Create a new document." ma:contentTypeScope="" ma:versionID="bb07ee82ef6b8a72c58e45618be6b491">
  <xsd:schema xmlns:xsd="http://www.w3.org/2001/XMLSchema" xmlns:xs="http://www.w3.org/2001/XMLSchema" xmlns:p="http://schemas.microsoft.com/office/2006/metadata/properties" xmlns:ns3="365495a6-ae41-4296-8aef-98f6625e0828" targetNamespace="http://schemas.microsoft.com/office/2006/metadata/properties" ma:root="true" ma:fieldsID="740c52c37ab2931e7cb3ace3c72ae262" ns3:_="">
    <xsd:import namespace="365495a6-ae41-4296-8aef-98f6625e0828"/>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495a6-ae41-4296-8aef-98f6625e082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18118-B27D-4CDB-9A9C-C4E9E944CFA4}">
  <ds:schemaRefs>
    <ds:schemaRef ds:uri="http://purl.org/dc/terms/"/>
    <ds:schemaRef ds:uri="http://schemas.microsoft.com/office/2006/metadata/properties"/>
    <ds:schemaRef ds:uri="http://purl.org/dc/elements/1.1/"/>
    <ds:schemaRef ds:uri="http://purl.org/dc/dcmitype/"/>
    <ds:schemaRef ds:uri="http://www.w3.org/XML/1998/namespace"/>
    <ds:schemaRef ds:uri="365495a6-ae41-4296-8aef-98f6625e0828"/>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6E060AA-2285-4A28-92A5-5813194605EE}">
  <ds:schemaRefs>
    <ds:schemaRef ds:uri="http://schemas.microsoft.com/sharepoint/v3/contenttype/forms"/>
  </ds:schemaRefs>
</ds:datastoreItem>
</file>

<file path=customXml/itemProps3.xml><?xml version="1.0" encoding="utf-8"?>
<ds:datastoreItem xmlns:ds="http://schemas.openxmlformats.org/officeDocument/2006/customXml" ds:itemID="{180C0F1A-AA29-4CF2-B7E3-0BC9DE1A3976}">
  <ds:schemaRefs>
    <ds:schemaRef ds:uri="365495a6-ae41-4296-8aef-98f6625e08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1369</TotalTime>
  <Words>1239</Words>
  <Application>Microsoft Office PowerPoint</Application>
  <PresentationFormat>Widescreen</PresentationFormat>
  <Paragraphs>138</Paragraphs>
  <Slides>16</Slides>
  <Notes>10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Calibri Light</vt:lpstr>
      <vt:lpstr>Franklin Gothic Demi Cond</vt:lpstr>
      <vt:lpstr>Source Sans Pro</vt:lpstr>
      <vt:lpstr>Trebuchet MS</vt:lpstr>
      <vt:lpstr>Wingdings 3</vt:lpstr>
      <vt:lpstr>Facet</vt:lpstr>
      <vt:lpstr>Office Theme</vt:lpstr>
      <vt:lpstr>More Than A Job NC  (Formerly FNS E&amp;T)</vt:lpstr>
      <vt:lpstr>PowerPoint Presentation</vt:lpstr>
      <vt:lpstr>PowerPoint Presentation</vt:lpstr>
      <vt:lpstr>Program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MTAJ-NC Goals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A Job NC  (Formerly FNS E&amp;T)</dc:title>
  <dc:creator>Hall, Jalyn L</dc:creator>
  <cp:lastModifiedBy>Hall, Jalyn L</cp:lastModifiedBy>
  <cp:revision>44</cp:revision>
  <dcterms:created xsi:type="dcterms:W3CDTF">2024-07-24T17:30:16Z</dcterms:created>
  <dcterms:modified xsi:type="dcterms:W3CDTF">2026-02-09T22:38:42Z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0x010100AB4A67A4DC7F4A4185743B1E94B54AEA</vt:lpwstr>
  </property>
</Properties>
</file>