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handoutMasterIdLst>
    <p:handoutMasterId r:id="rId28"/>
  </p:handoutMasterIdLst>
  <p:sldIdLst>
    <p:sldId id="459" r:id="rId2"/>
    <p:sldId id="478" r:id="rId3"/>
    <p:sldId id="510" r:id="rId4"/>
    <p:sldId id="488" r:id="rId5"/>
    <p:sldId id="512" r:id="rId6"/>
    <p:sldId id="508" r:id="rId7"/>
    <p:sldId id="476" r:id="rId8"/>
    <p:sldId id="479" r:id="rId9"/>
    <p:sldId id="483" r:id="rId10"/>
    <p:sldId id="501" r:id="rId11"/>
    <p:sldId id="496" r:id="rId12"/>
    <p:sldId id="462" r:id="rId13"/>
    <p:sldId id="486" r:id="rId14"/>
    <p:sldId id="502" r:id="rId15"/>
    <p:sldId id="495" r:id="rId16"/>
    <p:sldId id="497" r:id="rId17"/>
    <p:sldId id="506" r:id="rId18"/>
    <p:sldId id="492" r:id="rId19"/>
    <p:sldId id="468" r:id="rId20"/>
    <p:sldId id="493" r:id="rId21"/>
    <p:sldId id="494" r:id="rId22"/>
    <p:sldId id="505" r:id="rId23"/>
    <p:sldId id="504" r:id="rId24"/>
    <p:sldId id="262" r:id="rId25"/>
    <p:sldId id="50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63" autoAdjust="0"/>
    <p:restoredTop sz="86418" autoAdjust="0"/>
  </p:normalViewPr>
  <p:slideViewPr>
    <p:cSldViewPr snapToGrid="0">
      <p:cViewPr varScale="1">
        <p:scale>
          <a:sx n="65" d="100"/>
          <a:sy n="65" d="100"/>
        </p:scale>
        <p:origin x="1950" y="78"/>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2/5/2021</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2/5/2021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3102600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362411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4188828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185758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1103065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394782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3941237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996634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information </a:t>
            </a:r>
            <a:r>
              <a:rPr lang="en-US"/>
              <a:t>about  caregiver survey </a:t>
            </a:r>
            <a:r>
              <a:rPr lang="en-US" dirty="0"/>
              <a:t>results.</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4084542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February 5,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Tree>
    <p:extLst>
      <p:ext uri="{BB962C8B-B14F-4D97-AF65-F5344CB8AC3E}">
        <p14:creationId xmlns:p14="http://schemas.microsoft.com/office/powerpoint/2010/main" val="19353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93A6D-9CDA-4CC8-897F-FEBC6546C9CF}"/>
              </a:ext>
            </a:extLst>
          </p:cNvPr>
          <p:cNvSpPr>
            <a:spLocks noGrp="1"/>
          </p:cNvSpPr>
          <p:nvPr>
            <p:ph type="title"/>
          </p:nvPr>
        </p:nvSpPr>
        <p:spPr>
          <a:xfrm>
            <a:off x="628650" y="365125"/>
            <a:ext cx="7886700" cy="132556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51582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Aging and Adult Services | “Give Me A Break!” | February 10, 2021</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98" r:id="rId5"/>
    <p:sldLayoutId id="2147483677" r:id="rId6"/>
    <p:sldLayoutId id="2147483678" r:id="rId7"/>
    <p:sldLayoutId id="2147483691" r:id="rId8"/>
    <p:sldLayoutId id="2147483692" r:id="rId9"/>
    <p:sldLayoutId id="2147483681" r:id="rId10"/>
    <p:sldLayoutId id="2147483700" r:id="rId11"/>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ncdhhs.gov/assistance/adult-services/family-caregiver-support" TargetMode="External"/><Relationship Id="rId7"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www.highcountryaging.org/services/lifespan-respite-project" TargetMode="External"/><Relationship Id="rId5" Type="http://schemas.openxmlformats.org/officeDocument/2006/relationships/hyperlink" Target="http://www.fifnc.org/" TargetMode="External"/><Relationship Id="rId4" Type="http://schemas.openxmlformats.org/officeDocument/2006/relationships/hyperlink" Target="http://www.ncdhhs.gov/assistance/adult-services/project-car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www.highcountryaging.org/"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highcountryaging.org/"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hyperlink" Target="mailto:susan.reed@dhhs.nc.gov" TargetMode="External"/><Relationship Id="rId2" Type="http://schemas.openxmlformats.org/officeDocument/2006/relationships/hyperlink" Target="mailto:alicia.blater@dhhs.nc.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2768596" y="2051009"/>
            <a:ext cx="5774267" cy="2020824"/>
          </a:xfrm>
        </p:spPr>
        <p:txBody>
          <a:bodyPr/>
          <a:lstStyle/>
          <a:p>
            <a:r>
              <a:rPr lang="en-US" sz="1800" dirty="0">
                <a:latin typeface="Gotham Light" pitchFamily="50" charset="0"/>
                <a:cs typeface="Arial"/>
              </a:rPr>
              <a:t>NC Department of Health and Human Services </a:t>
            </a:r>
          </a:p>
          <a:p>
            <a:endParaRPr lang="en-US" sz="1200" dirty="0"/>
          </a:p>
          <a:p>
            <a:r>
              <a:rPr lang="en-US" dirty="0"/>
              <a:t>“Give Me A Break!”</a:t>
            </a:r>
          </a:p>
          <a:p>
            <a:r>
              <a:rPr lang="en-US" sz="2200" dirty="0"/>
              <a:t>NC’s Lifespan Respite Program</a:t>
            </a:r>
          </a:p>
        </p:txBody>
      </p:sp>
      <p:sp>
        <p:nvSpPr>
          <p:cNvPr id="10" name="Text Placeholder 8"/>
          <p:cNvSpPr>
            <a:spLocks noGrp="1"/>
          </p:cNvSpPr>
          <p:nvPr>
            <p:ph type="body" sz="quarter" idx="11"/>
          </p:nvPr>
        </p:nvSpPr>
        <p:spPr>
          <a:xfrm>
            <a:off x="2768595" y="4164360"/>
            <a:ext cx="5774267" cy="1100338"/>
          </a:xfrm>
        </p:spPr>
        <p:txBody>
          <a:bodyPr/>
          <a:lstStyle/>
          <a:p>
            <a:endParaRPr lang="en-US" sz="2200" dirty="0"/>
          </a:p>
          <a:p>
            <a:endParaRPr lang="en-US" sz="2200" dirty="0"/>
          </a:p>
          <a:p>
            <a:endParaRPr lang="en-US" sz="2200" dirty="0"/>
          </a:p>
          <a:p>
            <a:endParaRPr lang="en-US" sz="2200" dirty="0"/>
          </a:p>
          <a:p>
            <a:endParaRPr lang="en-US" sz="2000" dirty="0"/>
          </a:p>
          <a:p>
            <a:endParaRPr lang="en-US" sz="2000" dirty="0"/>
          </a:p>
          <a:p>
            <a:r>
              <a:rPr lang="en-US" sz="1800" dirty="0"/>
              <a:t>Susan Reed</a:t>
            </a:r>
          </a:p>
          <a:p>
            <a:r>
              <a:rPr lang="en-US" sz="1800" dirty="0"/>
              <a:t>Lifespan Respite Project Specialist</a:t>
            </a:r>
          </a:p>
          <a:p>
            <a:r>
              <a:rPr lang="en-US" sz="1800" dirty="0"/>
              <a:t>Division of Aging and Adult Services</a:t>
            </a:r>
          </a:p>
          <a:p>
            <a:endParaRPr lang="en-US" sz="1200" dirty="0"/>
          </a:p>
        </p:txBody>
      </p:sp>
      <p:sp>
        <p:nvSpPr>
          <p:cNvPr id="11" name="Text Placeholder 9"/>
          <p:cNvSpPr>
            <a:spLocks noGrp="1"/>
          </p:cNvSpPr>
          <p:nvPr>
            <p:ph type="body" sz="quarter" idx="12"/>
          </p:nvPr>
        </p:nvSpPr>
        <p:spPr>
          <a:xfrm>
            <a:off x="2768596" y="5020585"/>
            <a:ext cx="5774267" cy="488226"/>
          </a:xfrm>
        </p:spPr>
        <p:txBody>
          <a:bodyPr>
            <a:normAutofit/>
          </a:bodyPr>
          <a:lstStyle/>
          <a:p>
            <a:r>
              <a:rPr lang="en-US" sz="1800" dirty="0"/>
              <a:t>February 10, 2021</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2834640" cy="2630714"/>
          </a:xfrm>
        </p:spPr>
        <p:txBody>
          <a:bodyPr>
            <a:normAutofit/>
          </a:bodyPr>
          <a:lstStyle/>
          <a:p>
            <a:r>
              <a:rPr lang="en-US" sz="2800" dirty="0">
                <a:latin typeface="+mn-lt"/>
              </a:rPr>
              <a:t>The Why of Respite:</a:t>
            </a:r>
            <a:br>
              <a:rPr lang="en-US" sz="2800" dirty="0">
                <a:latin typeface="+mn-lt"/>
              </a:rPr>
            </a:br>
            <a:r>
              <a:rPr lang="en-US" sz="2800" dirty="0">
                <a:latin typeface="+mn-lt"/>
              </a:rPr>
              <a:t>Caregivers</a:t>
            </a:r>
            <a:br>
              <a:rPr lang="en-US" sz="2800" dirty="0">
                <a:latin typeface="+mn-lt"/>
              </a:rPr>
            </a:br>
            <a:r>
              <a:rPr lang="en-US" sz="2800" dirty="0">
                <a:latin typeface="+mn-lt"/>
              </a:rPr>
              <a:t>Are at </a:t>
            </a:r>
            <a:br>
              <a:rPr lang="en-US" sz="2800" dirty="0">
                <a:latin typeface="+mn-lt"/>
              </a:rPr>
            </a:br>
            <a:r>
              <a:rPr lang="en-US" sz="2800" dirty="0">
                <a:latin typeface="+mn-lt"/>
              </a:rPr>
              <a:t>Greater Risk</a:t>
            </a:r>
            <a:br>
              <a:rPr lang="en-US" dirty="0"/>
            </a:br>
            <a:endParaRPr lang="en-US" dirty="0"/>
          </a:p>
        </p:txBody>
      </p:sp>
      <p:sp>
        <p:nvSpPr>
          <p:cNvPr id="3" name="Content Placeholder 2"/>
          <p:cNvSpPr>
            <a:spLocks noGrp="1"/>
          </p:cNvSpPr>
          <p:nvPr>
            <p:ph sz="quarter" idx="14"/>
          </p:nvPr>
        </p:nvSpPr>
        <p:spPr>
          <a:xfrm>
            <a:off x="3804509" y="228600"/>
            <a:ext cx="5063266" cy="6037942"/>
          </a:xfrm>
        </p:spPr>
        <p:txBody>
          <a:bodyPr>
            <a:normAutofit fontScale="70000" lnSpcReduction="20000"/>
          </a:bodyPr>
          <a:lstStyle/>
          <a:p>
            <a:pPr marL="0" indent="0">
              <a:lnSpc>
                <a:spcPct val="100000"/>
              </a:lnSpc>
              <a:buNone/>
            </a:pPr>
            <a:endParaRPr lang="en-US" sz="900" dirty="0">
              <a:latin typeface="Arial" panose="020B0604020202020204" pitchFamily="34" charset="0"/>
              <a:cs typeface="Arial" panose="020B0604020202020204" pitchFamily="34" charset="0"/>
            </a:endParaRPr>
          </a:p>
          <a:p>
            <a:pPr marL="285750" indent="-285750">
              <a:lnSpc>
                <a:spcPct val="100000"/>
              </a:lnSpc>
              <a:buFont typeface="Arial"/>
              <a:buChar char="•"/>
            </a:pPr>
            <a:endParaRPr lang="en-US" sz="22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Depression</a:t>
            </a:r>
          </a:p>
          <a:p>
            <a:pPr marL="0" indent="0">
              <a:lnSpc>
                <a:spcPct val="100000"/>
              </a:lnSpc>
              <a:buNone/>
            </a:pPr>
            <a:endParaRPr lang="en-US" sz="40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Guilt, anger, denial</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Declines in physical health</a:t>
            </a:r>
          </a:p>
          <a:p>
            <a:pPr marL="0" indent="0">
              <a:lnSpc>
                <a:spcPct val="100000"/>
              </a:lnSpc>
              <a:buNone/>
            </a:pPr>
            <a:endParaRPr lang="en-US" sz="40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Strained social and family relations</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Sleep disorders</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Anxiety about aging</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Difficulty carrying out responsibilities</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Neglect of self and others</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Less marital closeness</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Work absenteeism and job loss</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Exhaustion</a:t>
            </a:r>
          </a:p>
          <a:p>
            <a:pPr marL="285750" indent="-285750">
              <a:lnSpc>
                <a:spcPct val="100000"/>
              </a:lnSpc>
              <a:buFont typeface="Arial"/>
              <a:buChar char="•"/>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Isolation</a:t>
            </a:r>
          </a:p>
          <a:p>
            <a:pPr marL="0" indent="0">
              <a:lnSpc>
                <a:spcPct val="100000"/>
              </a:lnSpc>
              <a:buNone/>
            </a:pPr>
            <a:endParaRPr lang="en-US" sz="400" b="0" dirty="0">
              <a:latin typeface="Arial" panose="020B0604020202020204" pitchFamily="34" charset="0"/>
              <a:cs typeface="Arial" panose="020B0604020202020204" pitchFamily="34" charset="0"/>
            </a:endParaRPr>
          </a:p>
          <a:p>
            <a:pPr marL="285750" indent="-285750">
              <a:lnSpc>
                <a:spcPct val="100000"/>
              </a:lnSpc>
              <a:buFont typeface="Arial"/>
              <a:buChar char="•"/>
            </a:pPr>
            <a:r>
              <a:rPr lang="en-US" sz="2200" b="0" dirty="0">
                <a:latin typeface="Arial" panose="020B0604020202020204" pitchFamily="34" charset="0"/>
                <a:cs typeface="Arial" panose="020B0604020202020204" pitchFamily="34" charset="0"/>
              </a:rPr>
              <a:t>Loss of friendships</a:t>
            </a:r>
          </a:p>
          <a:p>
            <a:pPr marL="285750" indent="-285750">
              <a:buFont typeface="Arial"/>
              <a:buChar char="•"/>
            </a:pPr>
            <a:endParaRPr lang="en-US" dirty="0"/>
          </a:p>
          <a:p>
            <a:pPr marL="0" indent="0">
              <a:buNone/>
            </a:pPr>
            <a:endParaRPr lang="en-US" dirty="0"/>
          </a:p>
          <a:p>
            <a:pPr marL="285750" indent="-285750">
              <a:buFont typeface="Arial"/>
              <a:buChar char="•"/>
            </a:pPr>
            <a:endParaRPr lang="en-US" dirty="0"/>
          </a:p>
        </p:txBody>
      </p:sp>
      <p:pic>
        <p:nvPicPr>
          <p:cNvPr id="6" name="Picture 1">
            <a:extLst>
              <a:ext uri="{FF2B5EF4-FFF2-40B4-BE49-F238E27FC236}">
                <a16:creationId xmlns:a16="http://schemas.microsoft.com/office/drawing/2014/main" id="{F7341113-635E-4432-BEDF-E84148F8C4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460" y="3033487"/>
            <a:ext cx="3340169" cy="2888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646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dirty="0">
                <a:latin typeface="Arial" panose="020B0604020202020204" pitchFamily="34" charset="0"/>
                <a:cs typeface="Arial" panose="020B0604020202020204" pitchFamily="34" charset="0"/>
              </a:rPr>
              <a:t>How Respite Can Help</a:t>
            </a:r>
            <a:endParaRPr lang="en-US" dirty="0"/>
          </a:p>
        </p:txBody>
      </p:sp>
      <p:sp>
        <p:nvSpPr>
          <p:cNvPr id="6" name="Text Placeholder 5"/>
          <p:cNvSpPr>
            <a:spLocks noGrp="1"/>
          </p:cNvSpPr>
          <p:nvPr>
            <p:ph type="body" sz="quarter" idx="10"/>
          </p:nvPr>
        </p:nvSpPr>
        <p:spPr/>
        <p:txBody>
          <a:bodyPr/>
          <a:lstStyle/>
          <a:p>
            <a:r>
              <a:rPr lang="en-US" sz="2000" b="0" dirty="0"/>
              <a:t>Gives caregivers time to run errands, spend time with family and friends, go to the doctor, participate in community activities, or just relax</a:t>
            </a:r>
          </a:p>
          <a:p>
            <a:r>
              <a:rPr lang="en-US" sz="2000" b="0" dirty="0"/>
              <a:t>Reduces stress</a:t>
            </a:r>
          </a:p>
          <a:p>
            <a:r>
              <a:rPr lang="en-US" sz="2000" b="0" dirty="0"/>
              <a:t>Supports family stability and preserves caregiver-care recipient relationships</a:t>
            </a:r>
          </a:p>
          <a:p>
            <a:r>
              <a:rPr lang="en-US" sz="2000" b="0" dirty="0"/>
              <a:t>Reduces caregiver burnout and delays out-of-home placements</a:t>
            </a:r>
          </a:p>
          <a:p>
            <a:r>
              <a:rPr lang="en-US" sz="2000" b="0" dirty="0"/>
              <a:t>Prevents potential abuse and neglect</a:t>
            </a:r>
          </a:p>
          <a:p>
            <a:r>
              <a:rPr lang="en-US" sz="2000" b="0" dirty="0"/>
              <a:t>Provides care recipients with a break from their usual caregivers and an opportunity to interact with others</a:t>
            </a:r>
          </a:p>
          <a:p>
            <a:r>
              <a:rPr lang="en-US" sz="2000" b="0" dirty="0"/>
              <a:t>Promotes health and well-being for both caregivers and care recipients</a:t>
            </a:r>
          </a:p>
          <a:p>
            <a:pPr marL="0" indent="0">
              <a:buNone/>
            </a:pPr>
            <a:endParaRPr lang="en-US" sz="800" b="0" dirty="0"/>
          </a:p>
          <a:p>
            <a:pPr marL="0" indent="0">
              <a:buNone/>
            </a:pPr>
            <a:endParaRPr lang="en-US" sz="2400" b="0" i="1" dirty="0"/>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0703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r>
              <a:rPr lang="en-US" sz="3000" b="0" dirty="0">
                <a:latin typeface="Arial" panose="020B0604020202020204" pitchFamily="34" charset="0"/>
                <a:cs typeface="Arial" panose="020B0604020202020204" pitchFamily="34" charset="0"/>
              </a:rPr>
              <a:t>Where is Respite Provided/Who Provides It?</a:t>
            </a:r>
          </a:p>
        </p:txBody>
      </p:sp>
      <p:sp>
        <p:nvSpPr>
          <p:cNvPr id="6" name="Text Placeholder 5"/>
          <p:cNvSpPr>
            <a:spLocks noGrp="1"/>
          </p:cNvSpPr>
          <p:nvPr>
            <p:ph type="body" sz="quarter" idx="10"/>
          </p:nvPr>
        </p:nvSpPr>
        <p:spPr/>
        <p:txBody>
          <a:bodyPr/>
          <a:lstStyle/>
          <a:p>
            <a:r>
              <a:rPr lang="en-US" sz="2400" b="0" dirty="0"/>
              <a:t>Respite care can be provided at home by:</a:t>
            </a:r>
          </a:p>
          <a:p>
            <a:pPr marL="0" indent="0">
              <a:buNone/>
            </a:pPr>
            <a:r>
              <a:rPr lang="en-US" sz="2000" b="0" dirty="0"/>
              <a:t> 	- a friend, neighbor, or another family member;</a:t>
            </a:r>
          </a:p>
          <a:p>
            <a:pPr marL="0" indent="0">
              <a:buNone/>
            </a:pPr>
            <a:r>
              <a:rPr lang="en-US" sz="2000" b="0" dirty="0"/>
              <a:t>	- a volunteer from a faith-based community or other 		 	  community organization; or </a:t>
            </a:r>
          </a:p>
          <a:p>
            <a:pPr marL="0" indent="0">
              <a:buNone/>
            </a:pPr>
            <a:r>
              <a:rPr lang="en-US" sz="2000" b="0" dirty="0"/>
              <a:t>	- a paid worker from an agency.</a:t>
            </a:r>
          </a:p>
          <a:p>
            <a:pPr marL="342900" lvl="1" indent="0">
              <a:buNone/>
            </a:pPr>
            <a:endParaRPr lang="en-US" sz="2000" b="0" dirty="0"/>
          </a:p>
          <a:p>
            <a:r>
              <a:rPr lang="en-US" sz="2400" b="0" dirty="0"/>
              <a:t>Respite may also be provided in a group care setting, such as a respite center, an adult day care/day health center, or in a residential facility. Day or overnight camps and caregivers’ day out programs also provide group respite options. </a:t>
            </a:r>
          </a:p>
        </p:txBody>
      </p:sp>
      <p:sp>
        <p:nvSpPr>
          <p:cNvPr id="3" name="Text Placeholder 2">
            <a:extLst>
              <a:ext uri="{FF2B5EF4-FFF2-40B4-BE49-F238E27FC236}">
                <a16:creationId xmlns:a16="http://schemas.microsoft.com/office/drawing/2014/main" id="{078774E4-5134-4D79-A411-C39402AF25C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31445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b="0" dirty="0">
                <a:latin typeface="Arial" panose="020B0604020202020204" pitchFamily="34" charset="0"/>
                <a:cs typeface="Arial" panose="020B0604020202020204" pitchFamily="34" charset="0"/>
              </a:rPr>
              <a:t>How do you pay for respite services?</a:t>
            </a:r>
          </a:p>
        </p:txBody>
      </p:sp>
      <p:sp>
        <p:nvSpPr>
          <p:cNvPr id="6" name="Text Placeholder 5"/>
          <p:cNvSpPr>
            <a:spLocks noGrp="1"/>
          </p:cNvSpPr>
          <p:nvPr>
            <p:ph type="body" sz="quarter" idx="10"/>
          </p:nvPr>
        </p:nvSpPr>
        <p:spPr>
          <a:xfrm>
            <a:off x="627856" y="1172694"/>
            <a:ext cx="7888288" cy="4831231"/>
          </a:xfrm>
        </p:spPr>
        <p:txBody>
          <a:bodyPr/>
          <a:lstStyle/>
          <a:p>
            <a:r>
              <a:rPr lang="en-US" sz="2000" b="0" dirty="0"/>
              <a:t>Private pay</a:t>
            </a:r>
          </a:p>
          <a:p>
            <a:r>
              <a:rPr lang="en-US" sz="2000" b="0" dirty="0"/>
              <a:t>Hospice Medicare Benefit</a:t>
            </a:r>
          </a:p>
          <a:p>
            <a:r>
              <a:rPr lang="en-US" sz="2000" b="0" dirty="0"/>
              <a:t>Medicaid Waiver programs</a:t>
            </a:r>
          </a:p>
          <a:p>
            <a:r>
              <a:rPr lang="en-US" sz="2000" b="0" dirty="0"/>
              <a:t>State Adult Day Care Fund</a:t>
            </a:r>
          </a:p>
          <a:p>
            <a:r>
              <a:rPr lang="en-US" sz="2000" b="0" dirty="0"/>
              <a:t>Home and Community Care Block Grant</a:t>
            </a:r>
          </a:p>
          <a:p>
            <a:r>
              <a:rPr lang="en-US" sz="2000" b="0" dirty="0">
                <a:hlinkClick r:id="rId3"/>
              </a:rPr>
              <a:t>Family Caregiver Support Program</a:t>
            </a:r>
            <a:endParaRPr lang="en-US" sz="2000" b="0" dirty="0"/>
          </a:p>
          <a:p>
            <a:r>
              <a:rPr lang="en-US" sz="2000" b="0" dirty="0">
                <a:hlinkClick r:id="rId4"/>
              </a:rPr>
              <a:t>Project C.A.R.E.</a:t>
            </a:r>
            <a:endParaRPr lang="en-US" sz="2000" b="0" dirty="0"/>
          </a:p>
          <a:p>
            <a:r>
              <a:rPr lang="en-US" sz="2000" b="0" dirty="0"/>
              <a:t>Veteran’s Administration</a:t>
            </a:r>
          </a:p>
          <a:p>
            <a:r>
              <a:rPr lang="en-US" sz="2000" b="0" dirty="0"/>
              <a:t>Donations/awards from non-profit organizations such as</a:t>
            </a:r>
          </a:p>
          <a:p>
            <a:pPr marL="0" indent="0">
              <a:buNone/>
            </a:pPr>
            <a:r>
              <a:rPr lang="en-US" sz="2000" b="0" dirty="0"/>
              <a:t>	 </a:t>
            </a:r>
            <a:r>
              <a:rPr lang="en-US" sz="2000" b="0" dirty="0">
                <a:hlinkClick r:id="rId5"/>
              </a:rPr>
              <a:t>First In Families</a:t>
            </a:r>
            <a:endParaRPr lang="en-US" sz="2000" b="0" dirty="0"/>
          </a:p>
          <a:p>
            <a:r>
              <a:rPr lang="en-US" sz="2000" dirty="0">
                <a:hlinkClick r:id="rId6"/>
              </a:rPr>
              <a:t>Lifespan Respite Program Voucher</a:t>
            </a:r>
            <a:endParaRPr lang="en-US" sz="2000" dirty="0"/>
          </a:p>
          <a:p>
            <a:endParaRPr lang="en-US" sz="2400" b="0" dirty="0"/>
          </a:p>
          <a:p>
            <a:pPr marL="0" indent="0">
              <a:buNone/>
            </a:pPr>
            <a:endParaRPr lang="en-US" sz="2400" b="0" dirty="0"/>
          </a:p>
          <a:p>
            <a:pPr marL="342900" lvl="1" indent="0">
              <a:buNone/>
            </a:pPr>
            <a:r>
              <a:rPr lang="en-US" i="1" dirty="0"/>
              <a:t>. </a:t>
            </a:r>
            <a:endParaRPr lang="en-US" dirty="0"/>
          </a:p>
          <a:p>
            <a:pPr marL="0" indent="0">
              <a:buNone/>
            </a:pPr>
            <a:endParaRPr lang="en-US" sz="1200" dirty="0"/>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pic>
        <p:nvPicPr>
          <p:cNvPr id="8" name="Picture 7">
            <a:extLst>
              <a:ext uri="{FF2B5EF4-FFF2-40B4-BE49-F238E27FC236}">
                <a16:creationId xmlns:a16="http://schemas.microsoft.com/office/drawing/2014/main" id="{58D673D5-48CD-490B-BEAB-AE8DC1814EC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79933" y="1392372"/>
            <a:ext cx="2234359" cy="2036628"/>
          </a:xfrm>
          <a:prstGeom prst="rect">
            <a:avLst/>
          </a:prstGeom>
        </p:spPr>
      </p:pic>
      <p:sp>
        <p:nvSpPr>
          <p:cNvPr id="3" name="Text Placeholder 2">
            <a:extLst>
              <a:ext uri="{FF2B5EF4-FFF2-40B4-BE49-F238E27FC236}">
                <a16:creationId xmlns:a16="http://schemas.microsoft.com/office/drawing/2014/main" id="{D79BC477-9B47-47F3-BF6E-7C7958D2CC9E}"/>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1527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599"/>
            <a:ext cx="2834640" cy="4386943"/>
          </a:xfrm>
        </p:spPr>
        <p:txBody>
          <a:bodyPr>
            <a:noAutofit/>
          </a:bodyPr>
          <a:lstStyle/>
          <a:p>
            <a:pPr algn="r"/>
            <a:r>
              <a:rPr lang="en-US" sz="2800" dirty="0">
                <a:latin typeface="+mn-lt"/>
              </a:rPr>
              <a:t>Respite is the</a:t>
            </a:r>
            <a:br>
              <a:rPr lang="en-US" sz="2800" dirty="0">
                <a:latin typeface="+mn-lt"/>
              </a:rPr>
            </a:br>
            <a:r>
              <a:rPr lang="en-US" sz="2800" dirty="0">
                <a:latin typeface="+mn-lt"/>
              </a:rPr>
              <a:t> most requested service on the caregiver menu, yet a very small number of people use it.</a:t>
            </a:r>
            <a:br>
              <a:rPr lang="en-US" sz="2800" dirty="0">
                <a:latin typeface="+mn-lt"/>
              </a:rPr>
            </a:br>
            <a:endParaRPr lang="en-US" sz="2800" dirty="0"/>
          </a:p>
        </p:txBody>
      </p:sp>
      <p:sp>
        <p:nvSpPr>
          <p:cNvPr id="3" name="Content Placeholder 2"/>
          <p:cNvSpPr>
            <a:spLocks noGrp="1"/>
          </p:cNvSpPr>
          <p:nvPr>
            <p:ph sz="quarter" idx="14"/>
          </p:nvPr>
        </p:nvSpPr>
        <p:spPr>
          <a:xfrm>
            <a:off x="3657600" y="228600"/>
            <a:ext cx="5210175" cy="6230257"/>
          </a:xfrm>
        </p:spPr>
        <p:txBody>
          <a:bodyPr>
            <a:normAutofit fontScale="77500" lnSpcReduction="20000"/>
          </a:bodyPr>
          <a:lstStyle/>
          <a:p>
            <a:pPr marL="0" indent="0">
              <a:lnSpc>
                <a:spcPct val="100000"/>
              </a:lnSpc>
              <a:buNone/>
            </a:pPr>
            <a:endParaRPr lang="en-US" sz="900" dirty="0">
              <a:latin typeface="Arial" panose="020B0604020202020204" pitchFamily="34" charset="0"/>
              <a:cs typeface="Arial" panose="020B0604020202020204" pitchFamily="34" charset="0"/>
            </a:endParaRPr>
          </a:p>
          <a:p>
            <a:pPr marL="0" indent="0">
              <a:buNone/>
            </a:pPr>
            <a:r>
              <a:rPr lang="en-US" sz="2400" dirty="0"/>
              <a:t>AARP surveys show approximately 85% of family caregivers have never used respite.  Why?</a:t>
            </a:r>
          </a:p>
          <a:p>
            <a:pPr marL="0" indent="0">
              <a:buNone/>
            </a:pPr>
            <a:endParaRPr lang="en-US" sz="1100" dirty="0"/>
          </a:p>
          <a:p>
            <a:r>
              <a:rPr lang="en-US" b="0" dirty="0">
                <a:latin typeface="Arial" panose="020B0604020202020204" pitchFamily="34" charset="0"/>
                <a:cs typeface="Arial" panose="020B0604020202020204" pitchFamily="34" charset="0"/>
              </a:rPr>
              <a:t>See caregiving as a family duty, not a role they share with others</a:t>
            </a:r>
          </a:p>
          <a:p>
            <a:endParaRPr lang="en-US" sz="4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Hear about “caregiver services” or “respite”  and don’t think they need it</a:t>
            </a:r>
          </a:p>
          <a:p>
            <a:endParaRPr lang="en-US" sz="4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Report that their care recipient won’t let anyone else in the house to help</a:t>
            </a:r>
          </a:p>
          <a:p>
            <a:endParaRPr lang="en-US" sz="5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Feel that no one else can do it right</a:t>
            </a:r>
          </a:p>
          <a:p>
            <a:endParaRPr lang="en-US" sz="5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Can’t afford to pay for it and can’t find it at low or no cost</a:t>
            </a:r>
          </a:p>
          <a:p>
            <a:endParaRPr lang="en-US" sz="5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Have tried it and it was still a stressful experience for them</a:t>
            </a:r>
          </a:p>
          <a:p>
            <a:endParaRPr lang="en-US" sz="5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Are saving it for an emergency</a:t>
            </a:r>
          </a:p>
          <a:p>
            <a:endParaRPr lang="en-US" sz="5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Have been awarded respite or can pay privately, but can’t find a worker who is adequately trained or available when they want them</a:t>
            </a:r>
          </a:p>
          <a:p>
            <a:pPr marL="0" indent="0">
              <a:buNone/>
            </a:pPr>
            <a:endParaRPr lang="en-US" sz="5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Are uncomfortable having workers in their home during the COVID-19 pandemic</a:t>
            </a:r>
          </a:p>
          <a:p>
            <a:pPr marL="285750" indent="-285750">
              <a:buFont typeface="Arial"/>
              <a:buChar char="•"/>
            </a:pPr>
            <a:endParaRPr lang="en-US" dirty="0"/>
          </a:p>
          <a:p>
            <a:pPr marL="0" indent="0">
              <a:buNone/>
            </a:pPr>
            <a:endParaRPr lang="en-US" dirty="0"/>
          </a:p>
          <a:p>
            <a:pPr marL="285750" indent="-285750">
              <a:buFont typeface="Arial"/>
              <a:buChar char="•"/>
            </a:pPr>
            <a:endParaRPr lang="en-US" dirty="0"/>
          </a:p>
        </p:txBody>
      </p:sp>
    </p:spTree>
    <p:extLst>
      <p:ext uri="{BB962C8B-B14F-4D97-AF65-F5344CB8AC3E}">
        <p14:creationId xmlns:p14="http://schemas.microsoft.com/office/powerpoint/2010/main" val="322660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000" dirty="0">
                <a:latin typeface="Arial" panose="020B0604020202020204" pitchFamily="34" charset="0"/>
                <a:cs typeface="Arial" panose="020B0604020202020204" pitchFamily="34" charset="0"/>
              </a:rPr>
              <a:t>Strategies to Help Caregivers Use Respite</a:t>
            </a:r>
          </a:p>
        </p:txBody>
      </p:sp>
      <p:sp>
        <p:nvSpPr>
          <p:cNvPr id="6" name="Text Placeholder 5"/>
          <p:cNvSpPr>
            <a:spLocks noGrp="1"/>
          </p:cNvSpPr>
          <p:nvPr>
            <p:ph type="body" sz="quarter" idx="10"/>
          </p:nvPr>
        </p:nvSpPr>
        <p:spPr>
          <a:xfrm>
            <a:off x="574145" y="1345832"/>
            <a:ext cx="7888288" cy="5070413"/>
          </a:xfrm>
        </p:spPr>
        <p:txBody>
          <a:bodyPr/>
          <a:lstStyle/>
          <a:p>
            <a:pPr marL="0" indent="0">
              <a:buNone/>
            </a:pPr>
            <a:endParaRPr lang="en-US" sz="800" b="0" dirty="0"/>
          </a:p>
          <a:p>
            <a:r>
              <a:rPr lang="en-US" sz="2200" b="0" dirty="0"/>
              <a:t>Don’t wait for caregivers to self-identify or request respite. Reach out and tell them about the benefits.</a:t>
            </a:r>
          </a:p>
          <a:p>
            <a:r>
              <a:rPr lang="en-US" sz="2200" b="0" dirty="0"/>
              <a:t>Suggest a trial plan to try out respite care “just in case” it might be needed in an emergency situation down the road.</a:t>
            </a:r>
          </a:p>
          <a:p>
            <a:r>
              <a:rPr lang="en-US" sz="2200" b="0" dirty="0"/>
              <a:t>Help caregivers plan and set goals for the use of their respite time.</a:t>
            </a:r>
          </a:p>
          <a:p>
            <a:r>
              <a:rPr lang="en-US" sz="2200" b="0" dirty="0"/>
              <a:t>Learn more about respite and respite options available for caregivers in NC.</a:t>
            </a:r>
          </a:p>
          <a:p>
            <a:r>
              <a:rPr lang="en-US" sz="2200" b="0" dirty="0"/>
              <a:t>For those caregivers who “fall through the cracks” in eligibility for other services or are on waiting lists, submit a Lifespan Respite Voucher Application.</a:t>
            </a:r>
          </a:p>
          <a:p>
            <a:pPr marL="744538" lvl="2" indent="0">
              <a:buNone/>
            </a:pPr>
            <a:endParaRPr lang="en-US" dirty="0"/>
          </a:p>
        </p:txBody>
      </p:sp>
      <p:sp>
        <p:nvSpPr>
          <p:cNvPr id="7" name="Text Placeholder 6"/>
          <p:cNvSpPr>
            <a:spLocks noGrp="1"/>
          </p:cNvSpPr>
          <p:nvPr>
            <p:ph type="body" sz="quarter" idx="11"/>
          </p:nvPr>
        </p:nvSpPr>
        <p:spPr/>
        <p:txBody>
          <a:bodyPr/>
          <a:lstStyle/>
          <a:p>
            <a:r>
              <a:rPr lang="en-US" dirty="0"/>
              <a:t> </a:t>
            </a:r>
          </a:p>
        </p:txBody>
      </p:sp>
    </p:spTree>
    <p:extLst>
      <p:ext uri="{BB962C8B-B14F-4D97-AF65-F5344CB8AC3E}">
        <p14:creationId xmlns:p14="http://schemas.microsoft.com/office/powerpoint/2010/main" val="3676028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000" dirty="0">
                <a:latin typeface="Arial" panose="020B0604020202020204" pitchFamily="34" charset="0"/>
                <a:cs typeface="Arial" panose="020B0604020202020204" pitchFamily="34" charset="0"/>
              </a:rPr>
              <a:t>Helping Caregivers Set Goals </a:t>
            </a:r>
          </a:p>
        </p:txBody>
      </p:sp>
      <p:sp>
        <p:nvSpPr>
          <p:cNvPr id="6" name="Text Placeholder 5"/>
          <p:cNvSpPr>
            <a:spLocks noGrp="1"/>
          </p:cNvSpPr>
          <p:nvPr>
            <p:ph type="body" sz="quarter" idx="10"/>
          </p:nvPr>
        </p:nvSpPr>
        <p:spPr>
          <a:xfrm>
            <a:off x="628650" y="1172694"/>
            <a:ext cx="7888288" cy="5070413"/>
          </a:xfrm>
        </p:spPr>
        <p:txBody>
          <a:bodyPr/>
          <a:lstStyle/>
          <a:p>
            <a:pPr marL="0" indent="0">
              <a:buNone/>
            </a:pPr>
            <a:endParaRPr lang="en-US" sz="2400" b="0" dirty="0"/>
          </a:p>
          <a:p>
            <a:r>
              <a:rPr lang="en-US" sz="2200" b="0" dirty="0"/>
              <a:t>Studies show that when caregivers use their respite time to do what they intended to do, they may feel less burden and more satisfaction with the caregiving role.</a:t>
            </a:r>
          </a:p>
          <a:p>
            <a:pPr marL="0" indent="0">
              <a:buNone/>
            </a:pPr>
            <a:endParaRPr lang="en-US" sz="2200" b="0" dirty="0"/>
          </a:p>
          <a:p>
            <a:r>
              <a:rPr lang="en-US" sz="2200" b="0" dirty="0"/>
              <a:t>Use of the tool “Setting Goals to Maximize Your Respite Time” was shown to significantly lower caregiver burden scores in a study done in NC during 2012.</a:t>
            </a:r>
          </a:p>
          <a:p>
            <a:pPr marL="0" indent="0">
              <a:buNone/>
            </a:pPr>
            <a:endParaRPr lang="en-US" sz="2400" b="0" i="1" dirty="0">
              <a:solidFill>
                <a:srgbClr val="FF0000"/>
              </a:solidFill>
            </a:endParaRPr>
          </a:p>
        </p:txBody>
      </p:sp>
      <p:sp>
        <p:nvSpPr>
          <p:cNvPr id="7" name="Text Placeholder 6"/>
          <p:cNvSpPr>
            <a:spLocks noGrp="1"/>
          </p:cNvSpPr>
          <p:nvPr>
            <p:ph type="body" sz="quarter" idx="11"/>
          </p:nvPr>
        </p:nvSpPr>
        <p:spPr/>
        <p:txBody>
          <a:bodyPr/>
          <a:lstStyle/>
          <a:p>
            <a:r>
              <a:rPr lang="en-US" dirty="0"/>
              <a:t> </a:t>
            </a:r>
          </a:p>
        </p:txBody>
      </p:sp>
    </p:spTree>
    <p:extLst>
      <p:ext uri="{BB962C8B-B14F-4D97-AF65-F5344CB8AC3E}">
        <p14:creationId xmlns:p14="http://schemas.microsoft.com/office/powerpoint/2010/main" val="3561597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2600" dirty="0">
                <a:latin typeface="Arial" panose="020B0604020202020204" pitchFamily="34" charset="0"/>
                <a:cs typeface="Arial" panose="020B0604020202020204" pitchFamily="34" charset="0"/>
              </a:rPr>
              <a:t>Setting Goals to Maximize Your Respite Time</a:t>
            </a:r>
            <a:r>
              <a:rPr lang="en-US" sz="3000" dirty="0">
                <a:latin typeface="Arial" panose="020B0604020202020204" pitchFamily="34" charset="0"/>
                <a:cs typeface="Arial" panose="020B0604020202020204" pitchFamily="34" charset="0"/>
              </a:rPr>
              <a:t> </a:t>
            </a:r>
          </a:p>
        </p:txBody>
      </p:sp>
      <p:sp>
        <p:nvSpPr>
          <p:cNvPr id="6" name="Text Placeholder 5"/>
          <p:cNvSpPr>
            <a:spLocks noGrp="1"/>
          </p:cNvSpPr>
          <p:nvPr>
            <p:ph type="body" sz="quarter" idx="10"/>
          </p:nvPr>
        </p:nvSpPr>
        <p:spPr>
          <a:xfrm>
            <a:off x="304800" y="1181101"/>
            <a:ext cx="8577245" cy="5227107"/>
          </a:xfrm>
        </p:spPr>
        <p:txBody>
          <a:bodyPr/>
          <a:lstStyle/>
          <a:p>
            <a:pPr marL="0" indent="0">
              <a:buNone/>
            </a:pPr>
            <a:r>
              <a:rPr lang="en-US" sz="1800" b="0" dirty="0"/>
              <a:t>On this sheet of paper, please write down one to three specific goals of what you would like to accomplish during your respite time this week/month. Your goals can be anything (e.g., sleeping, cleaning, going to lunch with a friend), but they must be attainable during the respite time that is available to you. We recommend that you choose activities that:</a:t>
            </a:r>
          </a:p>
          <a:p>
            <a:pPr marL="0" indent="0">
              <a:buNone/>
            </a:pPr>
            <a:r>
              <a:rPr lang="en-US" sz="1800" b="0" dirty="0"/>
              <a:t>you have </a:t>
            </a:r>
            <a:r>
              <a:rPr lang="en-US" sz="1800" b="0" u="sng" dirty="0"/>
              <a:t>always enjoyed </a:t>
            </a:r>
            <a:r>
              <a:rPr lang="en-US" sz="1800" b="0" dirty="0"/>
              <a:t>doing;</a:t>
            </a:r>
          </a:p>
          <a:p>
            <a:pPr marL="0" indent="0">
              <a:spcBef>
                <a:spcPts val="0"/>
              </a:spcBef>
              <a:buNone/>
            </a:pPr>
            <a:r>
              <a:rPr lang="en-US" sz="1800" b="0" dirty="0"/>
              <a:t>you </a:t>
            </a:r>
            <a:r>
              <a:rPr lang="en-US" sz="1800" b="0" u="sng" dirty="0"/>
              <a:t>did before </a:t>
            </a:r>
            <a:r>
              <a:rPr lang="en-US" sz="1800" b="0" dirty="0"/>
              <a:t>you became a caregiver but may not have been doing lately;</a:t>
            </a:r>
          </a:p>
          <a:p>
            <a:pPr marL="0" indent="0">
              <a:spcBef>
                <a:spcPts val="0"/>
              </a:spcBef>
              <a:buNone/>
            </a:pPr>
            <a:r>
              <a:rPr lang="en-US" sz="1800" b="0" dirty="0"/>
              <a:t>have </a:t>
            </a:r>
            <a:r>
              <a:rPr lang="en-US" sz="1800" b="0" u="sng" dirty="0"/>
              <a:t>religious or spiritual</a:t>
            </a:r>
            <a:r>
              <a:rPr lang="en-US" sz="1800" b="0" dirty="0"/>
              <a:t> meaning to you;</a:t>
            </a:r>
          </a:p>
          <a:p>
            <a:pPr marL="0" indent="0">
              <a:spcBef>
                <a:spcPts val="0"/>
              </a:spcBef>
              <a:buNone/>
            </a:pPr>
            <a:r>
              <a:rPr lang="en-US" sz="1800" b="0" dirty="0"/>
              <a:t>may </a:t>
            </a:r>
            <a:r>
              <a:rPr lang="en-US" sz="1800" b="0" u="sng" dirty="0"/>
              <a:t>improve satisfaction</a:t>
            </a:r>
            <a:r>
              <a:rPr lang="en-US" sz="1800" b="0" dirty="0"/>
              <a:t> with caregiving;</a:t>
            </a:r>
          </a:p>
          <a:p>
            <a:pPr marL="0" indent="0">
              <a:spcBef>
                <a:spcPts val="0"/>
              </a:spcBef>
              <a:buNone/>
            </a:pPr>
            <a:r>
              <a:rPr lang="en-US" sz="1800" b="0" dirty="0"/>
              <a:t>may </a:t>
            </a:r>
            <a:r>
              <a:rPr lang="en-US" sz="1800" b="0" u="sng" dirty="0"/>
              <a:t>reduce the stress </a:t>
            </a:r>
            <a:r>
              <a:rPr lang="en-US" sz="1800" b="0" dirty="0"/>
              <a:t>you might feel from caregiving;</a:t>
            </a:r>
          </a:p>
          <a:p>
            <a:pPr marL="0" indent="0">
              <a:spcBef>
                <a:spcPts val="0"/>
              </a:spcBef>
              <a:buNone/>
            </a:pPr>
            <a:r>
              <a:rPr lang="en-US" sz="1800" b="0" dirty="0"/>
              <a:t>may </a:t>
            </a:r>
            <a:r>
              <a:rPr lang="en-US" sz="1800" b="0" u="sng" dirty="0"/>
              <a:t>increase your respite time;</a:t>
            </a:r>
            <a:endParaRPr lang="en-US" sz="1800" b="0" dirty="0"/>
          </a:p>
          <a:p>
            <a:pPr marL="0" indent="0">
              <a:spcBef>
                <a:spcPts val="0"/>
              </a:spcBef>
              <a:buNone/>
            </a:pPr>
            <a:r>
              <a:rPr lang="en-US" sz="1800" b="0" dirty="0"/>
              <a:t>encourage you to </a:t>
            </a:r>
            <a:r>
              <a:rPr lang="en-US" sz="1800" b="0" u="sng" dirty="0"/>
              <a:t>use your respite more regularly</a:t>
            </a:r>
            <a:r>
              <a:rPr lang="en-US" sz="1800" b="0" dirty="0"/>
              <a:t>.</a:t>
            </a:r>
          </a:p>
          <a:p>
            <a:pPr marL="0" indent="0">
              <a:buNone/>
            </a:pPr>
            <a:r>
              <a:rPr lang="en-US" sz="1800" u="sng" dirty="0"/>
              <a:t>Goals:</a:t>
            </a:r>
            <a:endParaRPr lang="en-US" sz="1800" b="0" dirty="0"/>
          </a:p>
          <a:p>
            <a:pPr marL="0" indent="0">
              <a:buNone/>
            </a:pPr>
            <a:r>
              <a:rPr lang="en-US" sz="1800" b="0" u="sng" dirty="0"/>
              <a:t>______________________________________________________________</a:t>
            </a:r>
            <a:endParaRPr lang="en-US" sz="1800" u="sng" dirty="0"/>
          </a:p>
          <a:p>
            <a:pPr marL="0" indent="0">
              <a:buNone/>
            </a:pPr>
            <a:r>
              <a:rPr lang="en-US" sz="1800" b="0" u="sng" dirty="0"/>
              <a:t>____________________________________________________________</a:t>
            </a:r>
            <a:endParaRPr lang="en-US" sz="1800" u="sng" dirty="0"/>
          </a:p>
        </p:txBody>
      </p:sp>
      <p:sp>
        <p:nvSpPr>
          <p:cNvPr id="7" name="Text Placeholder 6"/>
          <p:cNvSpPr>
            <a:spLocks noGrp="1"/>
          </p:cNvSpPr>
          <p:nvPr>
            <p:ph type="body" sz="quarter" idx="11"/>
          </p:nvPr>
        </p:nvSpPr>
        <p:spPr/>
        <p:txBody>
          <a:bodyPr/>
          <a:lstStyle/>
          <a:p>
            <a:r>
              <a:rPr lang="en-US" dirty="0"/>
              <a:t> </a:t>
            </a:r>
          </a:p>
        </p:txBody>
      </p:sp>
    </p:spTree>
    <p:extLst>
      <p:ext uri="{BB962C8B-B14F-4D97-AF65-F5344CB8AC3E}">
        <p14:creationId xmlns:p14="http://schemas.microsoft.com/office/powerpoint/2010/main" val="4109470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2800" dirty="0">
                <a:latin typeface="Arial" panose="020B0604020202020204" pitchFamily="34" charset="0"/>
                <a:cs typeface="Arial" panose="020B0604020202020204" pitchFamily="34" charset="0"/>
              </a:rPr>
              <a:t>Things to Know about Lifespan Respite Vouchers </a:t>
            </a:r>
          </a:p>
        </p:txBody>
      </p:sp>
      <p:sp>
        <p:nvSpPr>
          <p:cNvPr id="6" name="Text Placeholder 5"/>
          <p:cNvSpPr>
            <a:spLocks noGrp="1"/>
          </p:cNvSpPr>
          <p:nvPr>
            <p:ph type="body" sz="quarter" idx="10"/>
          </p:nvPr>
        </p:nvSpPr>
        <p:spPr>
          <a:xfrm>
            <a:off x="628650" y="1596571"/>
            <a:ext cx="7888288" cy="4646536"/>
          </a:xfrm>
        </p:spPr>
        <p:txBody>
          <a:bodyPr/>
          <a:lstStyle/>
          <a:p>
            <a:r>
              <a:rPr lang="en-US" sz="2400" b="0" dirty="0"/>
              <a:t>The Lifespan Respite Voucher Program reimburses up to $500 in respite services per year to unpaid primary caregivers caring for an individual of any age.</a:t>
            </a:r>
          </a:p>
          <a:p>
            <a:pPr marL="0" indent="0">
              <a:buNone/>
            </a:pPr>
            <a:endParaRPr lang="en-US" sz="1000" b="0" dirty="0"/>
          </a:p>
          <a:p>
            <a:r>
              <a:rPr lang="en-US" sz="2400" b="0" dirty="0"/>
              <a:t>The program is consumer-directed: caregivers who are awarded vouchers can choose from a variety of options to provide their respite services.</a:t>
            </a:r>
          </a:p>
          <a:p>
            <a:pPr marL="0" indent="0">
              <a:buNone/>
            </a:pPr>
            <a:endParaRPr lang="en-US" sz="1000" b="0" dirty="0"/>
          </a:p>
          <a:p>
            <a:r>
              <a:rPr lang="en-US" sz="2400" b="0" dirty="0"/>
              <a:t>The program is intended to serve those caregivers who are “falling through the cracks” because they are unable to access other sources of publicly-funded respite and cannot pay privately.</a:t>
            </a:r>
          </a:p>
          <a:p>
            <a:pPr marL="0" indent="0">
              <a:buNone/>
            </a:pPr>
            <a:endParaRPr lang="en-US" sz="2400" b="0" i="1" dirty="0"/>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r>
              <a:rPr lang="en-US" dirty="0"/>
              <a:t> </a:t>
            </a:r>
          </a:p>
        </p:txBody>
      </p:sp>
    </p:spTree>
    <p:extLst>
      <p:ext uri="{BB962C8B-B14F-4D97-AF65-F5344CB8AC3E}">
        <p14:creationId xmlns:p14="http://schemas.microsoft.com/office/powerpoint/2010/main" val="3070784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349B54-C4B3-4D09-8E68-A57BED3A37A4}"/>
              </a:ext>
            </a:extLst>
          </p:cNvPr>
          <p:cNvSpPr>
            <a:spLocks noGrp="1"/>
          </p:cNvSpPr>
          <p:nvPr>
            <p:ph type="body" sz="quarter" idx="10"/>
          </p:nvPr>
        </p:nvSpPr>
        <p:spPr/>
        <p:txBody>
          <a:bodyPr/>
          <a:lstStyle/>
          <a:p>
            <a:r>
              <a:rPr lang="en-US" b="0" dirty="0"/>
              <a:t>The NC Division of Aging and Adult Services contracts with the High Country Area Agency on Aging to manage the Lifespan Respite voucher process.</a:t>
            </a:r>
          </a:p>
          <a:p>
            <a:endParaRPr lang="en-US" b="0" dirty="0"/>
          </a:p>
          <a:p>
            <a:pPr marL="0" indent="0">
              <a:buNone/>
            </a:pPr>
            <a:endParaRPr lang="en-US" b="0" dirty="0"/>
          </a:p>
        </p:txBody>
      </p:sp>
      <p:sp>
        <p:nvSpPr>
          <p:cNvPr id="3" name="Text Placeholder 2">
            <a:extLst>
              <a:ext uri="{FF2B5EF4-FFF2-40B4-BE49-F238E27FC236}">
                <a16:creationId xmlns:a16="http://schemas.microsoft.com/office/drawing/2014/main" id="{B6A64F4C-5222-41B5-84C0-47AE9E6A45DC}"/>
              </a:ext>
            </a:extLst>
          </p:cNvPr>
          <p:cNvSpPr>
            <a:spLocks noGrp="1"/>
          </p:cNvSpPr>
          <p:nvPr>
            <p:ph type="body" sz="quarter" idx="11"/>
          </p:nvPr>
        </p:nvSpPr>
        <p:spPr/>
        <p:txBody>
          <a:bodyPr/>
          <a:lstStyle/>
          <a:p>
            <a:endParaRPr lang="en-US" dirty="0"/>
          </a:p>
        </p:txBody>
      </p:sp>
      <p:pic>
        <p:nvPicPr>
          <p:cNvPr id="4" name="Picture 3">
            <a:extLst>
              <a:ext uri="{FF2B5EF4-FFF2-40B4-BE49-F238E27FC236}">
                <a16:creationId xmlns:a16="http://schemas.microsoft.com/office/drawing/2014/main" id="{4445B1A1-9B96-440C-A17C-1AD7B6E986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3754" y="3845453"/>
            <a:ext cx="1470996" cy="1838632"/>
          </a:xfrm>
          <a:prstGeom prst="rect">
            <a:avLst/>
          </a:prstGeom>
        </p:spPr>
      </p:pic>
    </p:spTree>
    <p:extLst>
      <p:ext uri="{BB962C8B-B14F-4D97-AF65-F5344CB8AC3E}">
        <p14:creationId xmlns:p14="http://schemas.microsoft.com/office/powerpoint/2010/main" val="406348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600" b="0" dirty="0">
                <a:latin typeface="Arial" panose="020B0604020202020204" pitchFamily="34" charset="0"/>
                <a:cs typeface="Arial" panose="020B0604020202020204" pitchFamily="34" charset="0"/>
              </a:rPr>
              <a:t>Topics for Today</a:t>
            </a:r>
            <a:endParaRPr lang="en-US" b="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0"/>
          </p:nvPr>
        </p:nvSpPr>
        <p:spPr/>
        <p:txBody>
          <a:bodyPr/>
          <a:lstStyle/>
          <a:p>
            <a:pPr>
              <a:lnSpc>
                <a:spcPct val="150000"/>
              </a:lnSpc>
            </a:pPr>
            <a:r>
              <a:rPr lang="en-US" sz="2000" b="0" dirty="0"/>
              <a:t>The purpose of today’s presentation</a:t>
            </a:r>
          </a:p>
          <a:p>
            <a:pPr>
              <a:lnSpc>
                <a:spcPct val="150000"/>
              </a:lnSpc>
            </a:pPr>
            <a:r>
              <a:rPr lang="en-US" sz="2000" b="0" dirty="0"/>
              <a:t>A focus on caregivers</a:t>
            </a:r>
          </a:p>
          <a:p>
            <a:pPr>
              <a:lnSpc>
                <a:spcPct val="150000"/>
              </a:lnSpc>
            </a:pPr>
            <a:r>
              <a:rPr lang="en-US" sz="2000" b="0" dirty="0"/>
              <a:t>The what, why, where and how of respite</a:t>
            </a:r>
          </a:p>
          <a:p>
            <a:pPr>
              <a:lnSpc>
                <a:spcPct val="150000"/>
              </a:lnSpc>
            </a:pPr>
            <a:r>
              <a:rPr lang="en-US" sz="2000" b="0" dirty="0"/>
              <a:t>The benefits of respite</a:t>
            </a:r>
          </a:p>
          <a:p>
            <a:pPr>
              <a:lnSpc>
                <a:spcPct val="150000"/>
              </a:lnSpc>
            </a:pPr>
            <a:r>
              <a:rPr lang="en-US" sz="2000" b="0" dirty="0"/>
              <a:t>Helping caregivers access and use respite effectively</a:t>
            </a:r>
          </a:p>
          <a:p>
            <a:pPr>
              <a:lnSpc>
                <a:spcPct val="150000"/>
              </a:lnSpc>
            </a:pPr>
            <a:r>
              <a:rPr lang="en-US" sz="2000" b="0" dirty="0"/>
              <a:t>The Lifespan Respite Voucher Program</a:t>
            </a:r>
          </a:p>
          <a:p>
            <a:pPr>
              <a:lnSpc>
                <a:spcPct val="150000"/>
              </a:lnSpc>
            </a:pPr>
            <a:r>
              <a:rPr lang="en-US" sz="2000" b="0" dirty="0"/>
              <a:t>Other DAAS-Supported Caregiver Programs</a:t>
            </a:r>
          </a:p>
          <a:p>
            <a:pPr marL="0" indent="0">
              <a:buNone/>
            </a:pPr>
            <a:endParaRPr lang="en-US" sz="400" b="0" dirty="0"/>
          </a:p>
          <a:p>
            <a:pPr marL="0" indent="0">
              <a:buNone/>
            </a:pPr>
            <a:endParaRPr lang="en-US" sz="2400" b="0" dirty="0"/>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188434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200" dirty="0">
                <a:latin typeface="Arial" panose="020B0604020202020204" pitchFamily="34" charset="0"/>
                <a:cs typeface="Arial" panose="020B0604020202020204" pitchFamily="34" charset="0"/>
              </a:rPr>
              <a:t>Applying for a Voucher</a:t>
            </a:r>
          </a:p>
        </p:txBody>
      </p:sp>
      <p:sp>
        <p:nvSpPr>
          <p:cNvPr id="6" name="Text Placeholder 5"/>
          <p:cNvSpPr>
            <a:spLocks noGrp="1"/>
          </p:cNvSpPr>
          <p:nvPr>
            <p:ph type="body" sz="quarter" idx="10"/>
          </p:nvPr>
        </p:nvSpPr>
        <p:spPr>
          <a:xfrm>
            <a:off x="628650" y="1172694"/>
            <a:ext cx="7888288" cy="5070413"/>
          </a:xfrm>
        </p:spPr>
        <p:txBody>
          <a:bodyPr/>
          <a:lstStyle/>
          <a:p>
            <a:r>
              <a:rPr lang="en-US" sz="2400" b="0" dirty="0"/>
              <a:t>Vouchers are accessed through an on-line application process found at </a:t>
            </a:r>
            <a:r>
              <a:rPr lang="en-US" sz="2400" b="0" dirty="0">
                <a:hlinkClick r:id="rId2"/>
              </a:rPr>
              <a:t>www.highcountryaging.org</a:t>
            </a:r>
            <a:r>
              <a:rPr lang="en-US" sz="2400" b="0" dirty="0"/>
              <a:t>. </a:t>
            </a:r>
          </a:p>
          <a:p>
            <a:r>
              <a:rPr lang="en-US" sz="2400" b="0" dirty="0"/>
              <a:t>Applications are not accepted directly from caregivers; they must be completed by a referring agency professional.</a:t>
            </a:r>
          </a:p>
          <a:p>
            <a:r>
              <a:rPr lang="en-US" sz="2400" b="0" dirty="0"/>
              <a:t>Referring agency professionals are those who work with caregivers in need of respite, including:</a:t>
            </a:r>
          </a:p>
          <a:p>
            <a:pPr lvl="1"/>
            <a:r>
              <a:rPr lang="en-US" sz="2000" b="0" dirty="0"/>
              <a:t>County Departments of Social Services/LME-MCOs</a:t>
            </a:r>
          </a:p>
          <a:p>
            <a:pPr lvl="1"/>
            <a:r>
              <a:rPr lang="en-US" sz="2000" b="0" dirty="0"/>
              <a:t>Physicians’ offices/hospitals</a:t>
            </a:r>
          </a:p>
          <a:p>
            <a:pPr lvl="1"/>
            <a:r>
              <a:rPr lang="en-US" sz="2000" b="0" dirty="0"/>
              <a:t>Community agencies</a:t>
            </a:r>
          </a:p>
          <a:p>
            <a:pPr lvl="1"/>
            <a:r>
              <a:rPr lang="en-US" sz="2000" b="0" dirty="0"/>
              <a:t>Area Agencies on Aging/ senior centers</a:t>
            </a:r>
          </a:p>
          <a:p>
            <a:pPr lvl="1"/>
            <a:r>
              <a:rPr lang="en-US" sz="2000" b="0" dirty="0"/>
              <a:t>Schools/Children’s Developmental Services Agencies</a:t>
            </a:r>
          </a:p>
          <a:p>
            <a:pPr lvl="1"/>
            <a:r>
              <a:rPr lang="en-US" sz="2000" b="0" dirty="0"/>
              <a:t>Options Counselors</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r>
              <a:rPr lang="en-US" dirty="0"/>
              <a:t> </a:t>
            </a:r>
          </a:p>
        </p:txBody>
      </p:sp>
    </p:spTree>
    <p:extLst>
      <p:ext uri="{BB962C8B-B14F-4D97-AF65-F5344CB8AC3E}">
        <p14:creationId xmlns:p14="http://schemas.microsoft.com/office/powerpoint/2010/main" val="2170697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200" dirty="0">
                <a:latin typeface="Arial" panose="020B0604020202020204" pitchFamily="34" charset="0"/>
                <a:cs typeface="Arial" panose="020B0604020202020204" pitchFamily="34" charset="0"/>
              </a:rPr>
              <a:t>Who is Eligible for a Voucher?</a:t>
            </a:r>
          </a:p>
        </p:txBody>
      </p:sp>
      <p:sp>
        <p:nvSpPr>
          <p:cNvPr id="6" name="Text Placeholder 5"/>
          <p:cNvSpPr>
            <a:spLocks noGrp="1"/>
          </p:cNvSpPr>
          <p:nvPr>
            <p:ph type="body" sz="quarter" idx="10"/>
          </p:nvPr>
        </p:nvSpPr>
        <p:spPr>
          <a:xfrm>
            <a:off x="628650" y="1172694"/>
            <a:ext cx="7888288" cy="5070413"/>
          </a:xfrm>
        </p:spPr>
        <p:txBody>
          <a:bodyPr/>
          <a:lstStyle/>
          <a:p>
            <a:pPr marL="0" indent="0">
              <a:buNone/>
            </a:pPr>
            <a:endParaRPr lang="en-US" sz="800" b="0" dirty="0"/>
          </a:p>
          <a:p>
            <a:r>
              <a:rPr lang="en-US" sz="2400" b="0" dirty="0"/>
              <a:t>The caregiver must be 18 years old and a NC resident.</a:t>
            </a:r>
          </a:p>
          <a:p>
            <a:pPr marL="0" indent="0">
              <a:buNone/>
            </a:pPr>
            <a:endParaRPr lang="en-US" sz="1400" b="0" dirty="0"/>
          </a:p>
          <a:p>
            <a:r>
              <a:rPr lang="en-US" sz="2400" b="0" dirty="0"/>
              <a:t>The caregiver must be providing </a:t>
            </a:r>
            <a:r>
              <a:rPr lang="en-US" sz="2400" b="0" i="1" dirty="0"/>
              <a:t>unpaid</a:t>
            </a:r>
            <a:r>
              <a:rPr lang="en-US" sz="2400" b="0" dirty="0"/>
              <a:t> care for an individual of any age.</a:t>
            </a:r>
          </a:p>
          <a:p>
            <a:pPr marL="0" indent="0">
              <a:buNone/>
            </a:pPr>
            <a:endParaRPr lang="en-US" sz="1400" b="0" dirty="0">
              <a:latin typeface="Franklin Gothic Medium" panose="020B0603020102020204" pitchFamily="34" charset="0"/>
              <a:cs typeface="Helvetica" charset="0"/>
            </a:endParaRPr>
          </a:p>
          <a:p>
            <a:r>
              <a:rPr lang="en-US" sz="2400" b="0" dirty="0"/>
              <a:t>Neither the caregiver nor the care recipient can be receiving ongoing publicly funded in-home care or respite care, including adult day care services.</a:t>
            </a:r>
          </a:p>
          <a:p>
            <a:pPr marL="0" indent="0">
              <a:buNone/>
            </a:pPr>
            <a:r>
              <a:rPr lang="en-US" sz="800" b="0" dirty="0"/>
              <a:t> </a:t>
            </a:r>
          </a:p>
          <a:p>
            <a:pPr lvl="1"/>
            <a:r>
              <a:rPr lang="en-US" sz="2000" b="0" dirty="0"/>
              <a:t>Those who are on waiting lists for these services are eligible.</a:t>
            </a:r>
          </a:p>
          <a:p>
            <a:pPr lvl="1"/>
            <a:r>
              <a:rPr lang="en-US" sz="2000" b="0" dirty="0"/>
              <a:t>Exceptions can be made if there are emergency situations or special circumstances.</a:t>
            </a:r>
          </a:p>
          <a:p>
            <a:pPr marL="744538" lvl="2" indent="0">
              <a:buNone/>
            </a:pPr>
            <a:endParaRPr lang="en-US" dirty="0"/>
          </a:p>
        </p:txBody>
      </p:sp>
      <p:sp>
        <p:nvSpPr>
          <p:cNvPr id="7" name="Text Placeholder 6"/>
          <p:cNvSpPr>
            <a:spLocks noGrp="1"/>
          </p:cNvSpPr>
          <p:nvPr>
            <p:ph type="body" sz="quarter" idx="11"/>
          </p:nvPr>
        </p:nvSpPr>
        <p:spPr/>
        <p:txBody>
          <a:bodyPr/>
          <a:lstStyle/>
          <a:p>
            <a:r>
              <a:rPr lang="en-US" dirty="0"/>
              <a:t> </a:t>
            </a:r>
          </a:p>
        </p:txBody>
      </p:sp>
    </p:spTree>
    <p:extLst>
      <p:ext uri="{BB962C8B-B14F-4D97-AF65-F5344CB8AC3E}">
        <p14:creationId xmlns:p14="http://schemas.microsoft.com/office/powerpoint/2010/main" val="3379064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200" dirty="0">
                <a:latin typeface="Arial" panose="020B0604020202020204" pitchFamily="34" charset="0"/>
                <a:cs typeface="Arial" panose="020B0604020202020204" pitchFamily="34" charset="0"/>
              </a:rPr>
              <a:t>More Voucher Information</a:t>
            </a:r>
          </a:p>
        </p:txBody>
      </p:sp>
      <p:sp>
        <p:nvSpPr>
          <p:cNvPr id="6" name="Text Placeholder 5"/>
          <p:cNvSpPr>
            <a:spLocks noGrp="1"/>
          </p:cNvSpPr>
          <p:nvPr>
            <p:ph type="body" sz="quarter" idx="10"/>
          </p:nvPr>
        </p:nvSpPr>
        <p:spPr>
          <a:xfrm>
            <a:off x="628650" y="1172694"/>
            <a:ext cx="7888288" cy="5070413"/>
          </a:xfrm>
        </p:spPr>
        <p:txBody>
          <a:bodyPr/>
          <a:lstStyle/>
          <a:p>
            <a:pPr marL="0" indent="0">
              <a:buNone/>
            </a:pPr>
            <a:endParaRPr lang="en-US" sz="800" b="0" dirty="0"/>
          </a:p>
          <a:p>
            <a:r>
              <a:rPr lang="en-US" sz="2400" b="0" dirty="0"/>
              <a:t>Priority for Lifespan Respite Vouchers is given to:</a:t>
            </a:r>
          </a:p>
          <a:p>
            <a:pPr lvl="1"/>
            <a:r>
              <a:rPr lang="en-US" sz="2000" b="0" dirty="0"/>
              <a:t>caregivers with the greatest economic need;</a:t>
            </a:r>
          </a:p>
          <a:p>
            <a:pPr lvl="1"/>
            <a:r>
              <a:rPr lang="en-US" sz="2000" b="0" dirty="0"/>
              <a:t>caregivers who provide direct care for their loved one; and</a:t>
            </a:r>
          </a:p>
          <a:p>
            <a:pPr lvl="1"/>
            <a:r>
              <a:rPr lang="en-US" sz="2000" b="0" dirty="0"/>
              <a:t>caregivers who have not received a publicly funded respite break within the past 3 months.</a:t>
            </a:r>
          </a:p>
          <a:p>
            <a:pPr marL="342900" lvl="1" indent="0">
              <a:buNone/>
            </a:pPr>
            <a:endParaRPr lang="en-US" sz="2000" b="0" dirty="0"/>
          </a:p>
          <a:p>
            <a:r>
              <a:rPr lang="en-US" sz="2400" b="0" dirty="0"/>
              <a:t>Caregivers must be able to:</a:t>
            </a:r>
          </a:p>
          <a:p>
            <a:pPr lvl="1"/>
            <a:r>
              <a:rPr lang="en-US" sz="2000" b="0" dirty="0"/>
              <a:t>use the respite voucher within 90 days;</a:t>
            </a:r>
          </a:p>
          <a:p>
            <a:pPr lvl="1"/>
            <a:r>
              <a:rPr lang="en-US" sz="2000" b="0" dirty="0"/>
              <a:t>screen and hire their own respite provider;</a:t>
            </a:r>
          </a:p>
          <a:p>
            <a:pPr lvl="1"/>
            <a:r>
              <a:rPr lang="en-US" sz="2000" b="0" dirty="0"/>
              <a:t>pay for services in advance if bill arrives prior to reimbursement; and</a:t>
            </a:r>
          </a:p>
          <a:p>
            <a:pPr lvl="1"/>
            <a:r>
              <a:rPr lang="en-US" sz="2000" b="0" dirty="0"/>
              <a:t>complete required paperwork (Respite Provider Agreement, Record of Respite Services).</a:t>
            </a:r>
          </a:p>
          <a:p>
            <a:pPr marL="342900" lvl="1" indent="0">
              <a:buNone/>
            </a:pPr>
            <a:endParaRPr lang="en-US" sz="2000" b="0" dirty="0"/>
          </a:p>
          <a:p>
            <a:endParaRPr lang="en-US" sz="2400" b="0" dirty="0"/>
          </a:p>
          <a:p>
            <a:pPr marL="0" indent="0">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21729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dirty="0"/>
              <a:t>Help Give a Caregiver a Break!</a:t>
            </a:r>
          </a:p>
        </p:txBody>
      </p:sp>
      <p:sp>
        <p:nvSpPr>
          <p:cNvPr id="6" name="Text Placeholder 5"/>
          <p:cNvSpPr>
            <a:spLocks noGrp="1"/>
          </p:cNvSpPr>
          <p:nvPr>
            <p:ph type="body" sz="quarter" idx="10"/>
          </p:nvPr>
        </p:nvSpPr>
        <p:spPr/>
        <p:txBody>
          <a:bodyPr/>
          <a:lstStyle/>
          <a:p>
            <a:r>
              <a:rPr lang="en-US" sz="2200" b="0" dirty="0"/>
              <a:t>The Lifespan Respite Voucher application and program description are available on the High Country AAA website</a:t>
            </a:r>
            <a:r>
              <a:rPr lang="en-US" sz="2200" dirty="0"/>
              <a:t>.</a:t>
            </a:r>
          </a:p>
          <a:p>
            <a:r>
              <a:rPr lang="en-US" sz="2200" b="0" dirty="0"/>
              <a:t>Apply at </a:t>
            </a:r>
            <a:r>
              <a:rPr lang="en-US" sz="2200" b="0" u="sng" dirty="0">
                <a:hlinkClick r:id="rId2"/>
              </a:rPr>
              <a:t>www.highcountryaging.org</a:t>
            </a:r>
            <a:r>
              <a:rPr lang="en-US" sz="2200" b="0" u="sng" dirty="0"/>
              <a:t>. </a:t>
            </a:r>
          </a:p>
          <a:p>
            <a:r>
              <a:rPr lang="en-US" sz="2200" b="0" dirty="0"/>
              <a:t>Look for the services tab at the top, and select “Lifespan Respite” on the dropdown menu.</a:t>
            </a:r>
          </a:p>
          <a:p>
            <a:r>
              <a:rPr lang="en-US" sz="2200" b="0" dirty="0"/>
              <a:t>Hit green “</a:t>
            </a:r>
            <a:r>
              <a:rPr lang="en-US" sz="2200" b="0" dirty="0">
                <a:solidFill>
                  <a:srgbClr val="00B050"/>
                </a:solidFill>
              </a:rPr>
              <a:t>Apply Now</a:t>
            </a:r>
            <a:r>
              <a:rPr lang="en-US" sz="2200" b="0" dirty="0"/>
              <a:t>” button at top right side to open application.</a:t>
            </a:r>
            <a:endParaRPr lang="en-US" sz="2200" dirty="0"/>
          </a:p>
          <a:p>
            <a:r>
              <a:rPr lang="en-US" sz="2200" b="0" dirty="0"/>
              <a:t>Complete application and hit “Send” at bottom of application.</a:t>
            </a:r>
          </a:p>
          <a:p>
            <a:r>
              <a:rPr lang="en-US" sz="2200" b="0" dirty="0"/>
              <a:t>A pdf application is available if you prefer to mail.</a:t>
            </a:r>
          </a:p>
          <a:p>
            <a:r>
              <a:rPr lang="en-US" sz="2200" b="0" dirty="0"/>
              <a:t>Questions??? Call Pat Guarnieri at 828-265-5434, x 139.</a:t>
            </a:r>
          </a:p>
          <a:p>
            <a:endParaRPr lang="en-US" sz="2400" b="0" dirty="0"/>
          </a:p>
          <a:p>
            <a:pPr marL="744538" lvl="2" indent="0">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41201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1"/>
            <a:ext cx="2834640" cy="874925"/>
          </a:xfrm>
        </p:spPr>
        <p:txBody>
          <a:bodyPr/>
          <a:lstStyle/>
          <a:p>
            <a:pPr algn="r"/>
            <a:r>
              <a:rPr lang="en-US" dirty="0"/>
              <a:t>Why it matters</a:t>
            </a:r>
          </a:p>
        </p:txBody>
      </p:sp>
      <p:sp>
        <p:nvSpPr>
          <p:cNvPr id="3" name="Content Placeholder 2"/>
          <p:cNvSpPr>
            <a:spLocks noGrp="1"/>
          </p:cNvSpPr>
          <p:nvPr>
            <p:ph sz="quarter" idx="14"/>
          </p:nvPr>
        </p:nvSpPr>
        <p:spPr/>
        <p:txBody>
          <a:bodyPr>
            <a:normAutofit lnSpcReduction="10000"/>
          </a:bodyPr>
          <a:lstStyle/>
          <a:p>
            <a:pPr marL="285750" indent="-285750">
              <a:buFont typeface="Arial"/>
              <a:buChar char="•"/>
            </a:pPr>
            <a:r>
              <a:rPr lang="en-US" b="0" dirty="0">
                <a:latin typeface="+mn-lt"/>
              </a:rPr>
              <a:t>The voucher allowed me to have some relief from caring for my elderly mother. It helped my husband and me take some time away to refresh our own selves. This program is much needed for caregivers as we lose ourselves in caring for our loved ones.</a:t>
            </a:r>
          </a:p>
          <a:p>
            <a:pPr marL="0" indent="0">
              <a:buNone/>
            </a:pPr>
            <a:endParaRPr lang="en-US" sz="800" b="0" dirty="0">
              <a:latin typeface="+mn-lt"/>
            </a:endParaRPr>
          </a:p>
          <a:p>
            <a:pPr marL="285750" indent="-285750">
              <a:buFont typeface="Arial"/>
              <a:buChar char="•"/>
            </a:pPr>
            <a:r>
              <a:rPr lang="en-US" b="0" dirty="0">
                <a:latin typeface="+mn-lt"/>
              </a:rPr>
              <a:t>My respite getaway was to NYC to visit my daughter and her family for Mother’s Day.</a:t>
            </a:r>
          </a:p>
          <a:p>
            <a:pPr marL="0" indent="0">
              <a:buNone/>
            </a:pPr>
            <a:endParaRPr lang="en-US" sz="800" b="0" dirty="0">
              <a:latin typeface="+mn-lt"/>
            </a:endParaRPr>
          </a:p>
          <a:p>
            <a:pPr marL="285750" indent="-285750">
              <a:buFont typeface="Arial"/>
              <a:buChar char="•"/>
            </a:pPr>
            <a:r>
              <a:rPr lang="en-US" b="0" dirty="0">
                <a:latin typeface="+mn-lt"/>
              </a:rPr>
              <a:t>Although the respite time went by so fast, it really seemed great to feel normal again. My husband and I were able to get out and do the simple things in life that had been lost to us.</a:t>
            </a:r>
          </a:p>
          <a:p>
            <a:pPr marL="0" indent="0">
              <a:buNone/>
            </a:pPr>
            <a:endParaRPr lang="en-US" sz="900" b="0" dirty="0">
              <a:latin typeface="+mn-lt"/>
            </a:endParaRPr>
          </a:p>
          <a:p>
            <a:pPr marL="285750" indent="-285750">
              <a:buFont typeface="Arial"/>
              <a:buChar char="•"/>
            </a:pPr>
            <a:r>
              <a:rPr lang="en-US" b="0" dirty="0">
                <a:latin typeface="+mn-lt"/>
              </a:rPr>
              <a:t>The time of rest and doing things we might not be able to do without respite care is such a time of regeneration that affects the whole family.</a:t>
            </a:r>
          </a:p>
          <a:p>
            <a:pPr marL="285750" indent="-285750">
              <a:buFont typeface="Arial"/>
              <a:buChar char="•"/>
            </a:pPr>
            <a:endParaRPr lang="en-US" dirty="0"/>
          </a:p>
        </p:txBody>
      </p:sp>
      <p:pic>
        <p:nvPicPr>
          <p:cNvPr id="5" name="Picture 4"/>
          <p:cNvPicPr>
            <a:picLocks noChangeAspect="1"/>
          </p:cNvPicPr>
          <p:nvPr/>
        </p:nvPicPr>
        <p:blipFill>
          <a:blip r:embed="rId3"/>
          <a:stretch>
            <a:fillRect/>
          </a:stretch>
        </p:blipFill>
        <p:spPr>
          <a:xfrm>
            <a:off x="276225" y="1955800"/>
            <a:ext cx="2926080" cy="2103120"/>
          </a:xfrm>
          <a:prstGeom prst="rect">
            <a:avLst/>
          </a:prstGeom>
        </p:spPr>
      </p:pic>
    </p:spTree>
    <p:extLst>
      <p:ext uri="{BB962C8B-B14F-4D97-AF65-F5344CB8AC3E}">
        <p14:creationId xmlns:p14="http://schemas.microsoft.com/office/powerpoint/2010/main" val="373402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349B54-C4B3-4D09-8E68-A57BED3A37A4}"/>
              </a:ext>
            </a:extLst>
          </p:cNvPr>
          <p:cNvSpPr>
            <a:spLocks noGrp="1"/>
          </p:cNvSpPr>
          <p:nvPr>
            <p:ph type="body" sz="quarter" idx="10"/>
          </p:nvPr>
        </p:nvSpPr>
        <p:spPr/>
        <p:txBody>
          <a:bodyPr/>
          <a:lstStyle/>
          <a:p>
            <a:pPr marL="0" indent="0" algn="ctr">
              <a:spcBef>
                <a:spcPts val="0"/>
              </a:spcBef>
              <a:buNone/>
            </a:pPr>
            <a:r>
              <a:rPr lang="en-US" sz="2400" b="0" dirty="0"/>
              <a:t>Alicia Blater</a:t>
            </a:r>
          </a:p>
          <a:p>
            <a:pPr marL="0" indent="0" algn="ctr">
              <a:spcBef>
                <a:spcPts val="0"/>
              </a:spcBef>
              <a:buNone/>
            </a:pPr>
            <a:r>
              <a:rPr lang="en-US" sz="2400" b="0" dirty="0"/>
              <a:t>Dementia Services Coordinator</a:t>
            </a:r>
          </a:p>
          <a:p>
            <a:pPr marL="0" indent="0" algn="ctr">
              <a:spcBef>
                <a:spcPts val="0"/>
              </a:spcBef>
              <a:buNone/>
            </a:pPr>
            <a:r>
              <a:rPr lang="en-US" sz="2400" b="0" dirty="0"/>
              <a:t> Lifespan Respite Project Director</a:t>
            </a:r>
          </a:p>
          <a:p>
            <a:pPr marL="0" indent="0" algn="ctr">
              <a:spcBef>
                <a:spcPts val="0"/>
              </a:spcBef>
              <a:buNone/>
            </a:pPr>
            <a:r>
              <a:rPr lang="en-US" sz="2400" b="0" dirty="0"/>
              <a:t>NC Division of Aging and Adult Services</a:t>
            </a:r>
          </a:p>
          <a:p>
            <a:pPr marL="0" indent="0" algn="ctr">
              <a:spcBef>
                <a:spcPts val="0"/>
              </a:spcBef>
              <a:buNone/>
            </a:pPr>
            <a:r>
              <a:rPr lang="en-US" sz="2400" b="0" dirty="0">
                <a:hlinkClick r:id="rId2"/>
              </a:rPr>
              <a:t>alicia.blater@dhhs.nc.gov</a:t>
            </a:r>
            <a:endParaRPr lang="en-US" sz="2400" b="0" dirty="0"/>
          </a:p>
          <a:p>
            <a:pPr marL="0" indent="0" algn="ctr">
              <a:spcBef>
                <a:spcPts val="0"/>
              </a:spcBef>
              <a:buNone/>
            </a:pPr>
            <a:r>
              <a:rPr lang="en-US" sz="2400" b="0" dirty="0"/>
              <a:t>919-855-3413</a:t>
            </a:r>
          </a:p>
          <a:p>
            <a:pPr marL="0" indent="0">
              <a:buNone/>
            </a:pPr>
            <a:endParaRPr lang="en-US" sz="2400" b="0" dirty="0"/>
          </a:p>
          <a:p>
            <a:pPr marL="0" indent="0" algn="ctr">
              <a:spcBef>
                <a:spcPts val="0"/>
              </a:spcBef>
              <a:buNone/>
            </a:pPr>
            <a:r>
              <a:rPr lang="en-US" sz="2400" b="0" dirty="0"/>
              <a:t>Susan Reed</a:t>
            </a:r>
          </a:p>
          <a:p>
            <a:pPr marL="0" indent="0" algn="ctr">
              <a:spcBef>
                <a:spcPts val="0"/>
              </a:spcBef>
              <a:buNone/>
            </a:pPr>
            <a:r>
              <a:rPr lang="en-US" sz="2400" b="0" dirty="0"/>
              <a:t>Lifespan Respite Project Specialist</a:t>
            </a:r>
          </a:p>
          <a:p>
            <a:pPr marL="0" indent="0" algn="ctr">
              <a:spcBef>
                <a:spcPts val="0"/>
              </a:spcBef>
              <a:buNone/>
            </a:pPr>
            <a:r>
              <a:rPr lang="en-US" sz="2400" b="0" dirty="0"/>
              <a:t>NC Division of Aging and Adult Services</a:t>
            </a:r>
          </a:p>
          <a:p>
            <a:pPr marL="0" indent="0" algn="ctr">
              <a:spcBef>
                <a:spcPts val="0"/>
              </a:spcBef>
              <a:buNone/>
            </a:pPr>
            <a:r>
              <a:rPr lang="en-US" sz="2400" b="0" dirty="0">
                <a:hlinkClick r:id="rId3"/>
              </a:rPr>
              <a:t>susan.reed@dhhs.nc.gov</a:t>
            </a:r>
            <a:endParaRPr lang="en-US" sz="2400" b="0" dirty="0"/>
          </a:p>
          <a:p>
            <a:pPr marL="0" indent="0" algn="ctr">
              <a:spcBef>
                <a:spcPts val="0"/>
              </a:spcBef>
              <a:buNone/>
            </a:pPr>
            <a:r>
              <a:rPr lang="en-US" sz="2400" b="0" dirty="0"/>
              <a:t>919-855-4988</a:t>
            </a:r>
          </a:p>
          <a:p>
            <a:pPr marL="0" indent="0">
              <a:buNone/>
            </a:pPr>
            <a:endParaRPr lang="en-US" b="0" dirty="0"/>
          </a:p>
        </p:txBody>
      </p:sp>
      <p:sp>
        <p:nvSpPr>
          <p:cNvPr id="3" name="Text Placeholder 2">
            <a:extLst>
              <a:ext uri="{FF2B5EF4-FFF2-40B4-BE49-F238E27FC236}">
                <a16:creationId xmlns:a16="http://schemas.microsoft.com/office/drawing/2014/main" id="{B6A64F4C-5222-41B5-84C0-47AE9E6A45DC}"/>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4615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F1A2F2-142E-48A7-A42D-3F65196D519A}"/>
              </a:ext>
            </a:extLst>
          </p:cNvPr>
          <p:cNvSpPr>
            <a:spLocks noGrp="1"/>
          </p:cNvSpPr>
          <p:nvPr>
            <p:ph type="body" sz="quarter" idx="10"/>
          </p:nvPr>
        </p:nvSpPr>
        <p:spPr>
          <a:xfrm>
            <a:off x="612628" y="737680"/>
            <a:ext cx="7888288" cy="4795307"/>
          </a:xfrm>
        </p:spPr>
        <p:txBody>
          <a:bodyPr/>
          <a:lstStyle/>
          <a:p>
            <a:pPr marL="0" indent="0" algn="ctr">
              <a:buNone/>
            </a:pPr>
            <a:r>
              <a:rPr lang="en-US" sz="2400" dirty="0"/>
              <a:t>NC Lifespan Respite Care Project</a:t>
            </a:r>
          </a:p>
          <a:p>
            <a:endParaRPr lang="en-US" sz="800" b="0" dirty="0"/>
          </a:p>
          <a:p>
            <a:r>
              <a:rPr lang="en-US" sz="2000" b="0" dirty="0"/>
              <a:t>Since 2009, NC has applied for and received 7 Lifespan Respite grants from the US Administration for Community Living.</a:t>
            </a:r>
          </a:p>
          <a:p>
            <a:pPr marL="0" indent="0">
              <a:buNone/>
            </a:pPr>
            <a:endParaRPr lang="en-US" sz="2000" b="0" dirty="0"/>
          </a:p>
          <a:p>
            <a:r>
              <a:rPr lang="en-US" sz="2000" b="0" dirty="0"/>
              <a:t>The purpose of the funding has varied from:</a:t>
            </a:r>
          </a:p>
          <a:p>
            <a:pPr lvl="1"/>
            <a:r>
              <a:rPr lang="en-US" sz="1600" b="0" dirty="0"/>
              <a:t>building an infrastructure to increase sustainability of state respite services</a:t>
            </a:r>
          </a:p>
          <a:p>
            <a:pPr lvl="1"/>
            <a:r>
              <a:rPr lang="en-US" sz="1600" b="0" dirty="0"/>
              <a:t>to enhancing and increasing quality of respite and access to respite</a:t>
            </a:r>
          </a:p>
          <a:p>
            <a:pPr lvl="1"/>
            <a:r>
              <a:rPr lang="en-US" sz="1600" b="0" dirty="0"/>
              <a:t>to providing direct service dollars to provide more respite to caregivers across the lifespan.</a:t>
            </a:r>
          </a:p>
          <a:p>
            <a:pPr marL="342900" lvl="1" indent="0">
              <a:buNone/>
            </a:pPr>
            <a:endParaRPr lang="en-US" sz="2000" b="0" dirty="0"/>
          </a:p>
          <a:p>
            <a:r>
              <a:rPr lang="en-US" sz="2000" b="0" dirty="0"/>
              <a:t>The Lifespan Respite Voucher Program is part of the state’s Lifespan Respite Project and is funded with grant dollars.</a:t>
            </a:r>
          </a:p>
        </p:txBody>
      </p:sp>
      <p:sp>
        <p:nvSpPr>
          <p:cNvPr id="3" name="Text Placeholder 2">
            <a:extLst>
              <a:ext uri="{FF2B5EF4-FFF2-40B4-BE49-F238E27FC236}">
                <a16:creationId xmlns:a16="http://schemas.microsoft.com/office/drawing/2014/main" id="{BC02AC14-3810-4C6F-9C8C-F87C00814EBE}"/>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0873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sz="3600" b="0" dirty="0">
                <a:latin typeface="Arial" panose="020B0604020202020204" pitchFamily="34" charset="0"/>
                <a:cs typeface="Arial" panose="020B0604020202020204" pitchFamily="34" charset="0"/>
              </a:rPr>
              <a:t>What is Respite?</a:t>
            </a:r>
            <a:endParaRPr lang="en-US" b="0" dirty="0">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0"/>
          </p:nvPr>
        </p:nvSpPr>
        <p:spPr/>
        <p:txBody>
          <a:bodyPr/>
          <a:lstStyle/>
          <a:p>
            <a:pPr marL="342900" lvl="1" indent="0" algn="ctr">
              <a:buNone/>
            </a:pPr>
            <a:r>
              <a:rPr lang="en-US" b="0" dirty="0"/>
              <a:t>Respite is a break for unpaid caregivers who provide ongoing care for an individual of any age who needs help, care or supervision due to disability, chronic condition or other special needs. Respite is intended to provide relief to the caregiver. </a:t>
            </a:r>
          </a:p>
          <a:p>
            <a:pPr marL="0" indent="0">
              <a:buNone/>
            </a:pPr>
            <a:endParaRPr lang="en-US" sz="1200" dirty="0"/>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r>
              <a:rPr lang="en-US" dirty="0"/>
              <a:t>SOURCE: NC Lifespan Respite State Advisory Team, 2017</a:t>
            </a:r>
          </a:p>
        </p:txBody>
      </p:sp>
      <p:graphicFrame>
        <p:nvGraphicFramePr>
          <p:cNvPr id="8" name="Object 8">
            <a:extLst>
              <a:ext uri="{FF2B5EF4-FFF2-40B4-BE49-F238E27FC236}">
                <a16:creationId xmlns:a16="http://schemas.microsoft.com/office/drawing/2014/main" id="{3291B7BE-F41D-40F4-8164-91F9240E8029}"/>
              </a:ext>
            </a:extLst>
          </p:cNvPr>
          <p:cNvGraphicFramePr>
            <a:graphicFrameLocks noChangeAspect="1"/>
          </p:cNvGraphicFramePr>
          <p:nvPr>
            <p:extLst>
              <p:ext uri="{D42A27DB-BD31-4B8C-83A1-F6EECF244321}">
                <p14:modId xmlns:p14="http://schemas.microsoft.com/office/powerpoint/2010/main" val="437456111"/>
              </p:ext>
            </p:extLst>
          </p:nvPr>
        </p:nvGraphicFramePr>
        <p:xfrm>
          <a:off x="3221605" y="3744686"/>
          <a:ext cx="3078162" cy="2489260"/>
        </p:xfrm>
        <a:graphic>
          <a:graphicData uri="http://schemas.openxmlformats.org/presentationml/2006/ole">
            <mc:AlternateContent xmlns:mc="http://schemas.openxmlformats.org/markup-compatibility/2006">
              <mc:Choice xmlns:v="urn:schemas-microsoft-com:vml" Requires="v">
                <p:oleObj spid="_x0000_s1166" name="Acrobat Document" r:id="rId4" imgW="3412080" imgH="2733480" progId="AcroExch.Document.DC">
                  <p:embed/>
                </p:oleObj>
              </mc:Choice>
              <mc:Fallback>
                <p:oleObj name="Acrobat Document" r:id="rId4" imgW="3412080" imgH="2733480" progId="AcroExch.Document.DC">
                  <p:embed/>
                  <p:pic>
                    <p:nvPicPr>
                      <p:cNvPr id="2868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1605" y="3744686"/>
                        <a:ext cx="3078162" cy="248926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09827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6939EA-90F5-49F0-854D-38F273206AF0}"/>
              </a:ext>
            </a:extLst>
          </p:cNvPr>
          <p:cNvSpPr>
            <a:spLocks noGrp="1"/>
          </p:cNvSpPr>
          <p:nvPr>
            <p:ph type="body" sz="quarter" idx="10"/>
          </p:nvPr>
        </p:nvSpPr>
        <p:spPr>
          <a:xfrm>
            <a:off x="627856" y="864141"/>
            <a:ext cx="7992004" cy="5378967"/>
          </a:xfrm>
        </p:spPr>
        <p:txBody>
          <a:bodyPr/>
          <a:lstStyle/>
          <a:p>
            <a:pPr marL="0" indent="0" algn="ctr">
              <a:buNone/>
            </a:pPr>
            <a:r>
              <a:rPr lang="en-US" sz="2400" dirty="0"/>
              <a:t>Why Are We Reaching Out to You?</a:t>
            </a:r>
          </a:p>
          <a:p>
            <a:pPr marL="0" indent="0" algn="ctr">
              <a:buNone/>
            </a:pPr>
            <a:r>
              <a:rPr lang="en-US" sz="2200" b="0" dirty="0">
                <a:solidFill>
                  <a:srgbClr val="FF0000"/>
                </a:solidFill>
              </a:rPr>
              <a:t>We hope to develop an on-demand webinar for APS frontline workers, and we need your feedback!</a:t>
            </a:r>
          </a:p>
          <a:p>
            <a:r>
              <a:rPr lang="en-US" sz="1800" b="0" dirty="0"/>
              <a:t>Review of Lifespan Respite voucher applications has shown a lower percentage of referrals from organizations and state agencies serving parents as caregivers and local health and </a:t>
            </a:r>
            <a:r>
              <a:rPr lang="en-US" sz="1800" b="0" u="sng" dirty="0"/>
              <a:t>social services departments serving clients in crisis.</a:t>
            </a:r>
            <a:endParaRPr lang="en-US" sz="800" b="0" u="sng" dirty="0"/>
          </a:p>
          <a:p>
            <a:pPr marL="0" indent="0">
              <a:buNone/>
            </a:pPr>
            <a:endParaRPr lang="en-US" sz="800" b="0" u="sng" dirty="0"/>
          </a:p>
          <a:p>
            <a:r>
              <a:rPr lang="en-US" sz="1800" b="0" dirty="0"/>
              <a:t>Objective in new Lifespan Respite grant: Increase the ability of frontline workers who interact with families in crisis to recommend supportive caregiver solutions and connect them with respite.</a:t>
            </a:r>
          </a:p>
          <a:p>
            <a:endParaRPr lang="en-US" sz="800" b="0" dirty="0"/>
          </a:p>
          <a:p>
            <a:r>
              <a:rPr lang="en-US" sz="1800" b="0" dirty="0"/>
              <a:t>Key task: develop training on caregiver and respite resources that can be offered virtually or in person for 4 entities, including Adult Protective Services frontline workers. This training will highlight the Lifespan Respite Voucher Program as a respite resource.</a:t>
            </a:r>
          </a:p>
          <a:p>
            <a:pPr marL="0" indent="0">
              <a:buNone/>
            </a:pPr>
            <a:endParaRPr lang="en-US" sz="800" b="0" dirty="0"/>
          </a:p>
        </p:txBody>
      </p:sp>
      <p:sp>
        <p:nvSpPr>
          <p:cNvPr id="3" name="Text Placeholder 2">
            <a:extLst>
              <a:ext uri="{FF2B5EF4-FFF2-40B4-BE49-F238E27FC236}">
                <a16:creationId xmlns:a16="http://schemas.microsoft.com/office/drawing/2014/main" id="{431F25AC-CE69-46C8-9773-6CCBE6236498}"/>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77604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2834640" cy="2630714"/>
          </a:xfrm>
        </p:spPr>
        <p:txBody>
          <a:bodyPr>
            <a:normAutofit/>
          </a:bodyPr>
          <a:lstStyle/>
          <a:p>
            <a:r>
              <a:rPr lang="en-US" sz="2800" dirty="0">
                <a:latin typeface="+mn-lt"/>
              </a:rPr>
              <a:t>What Do You Know About the Numbers?</a:t>
            </a:r>
            <a:br>
              <a:rPr lang="en-US" dirty="0"/>
            </a:br>
            <a:endParaRPr lang="en-US" dirty="0"/>
          </a:p>
        </p:txBody>
      </p:sp>
      <p:sp>
        <p:nvSpPr>
          <p:cNvPr id="3" name="Content Placeholder 2"/>
          <p:cNvSpPr>
            <a:spLocks noGrp="1"/>
          </p:cNvSpPr>
          <p:nvPr>
            <p:ph sz="quarter" idx="14"/>
          </p:nvPr>
        </p:nvSpPr>
        <p:spPr>
          <a:xfrm>
            <a:off x="3804509" y="410105"/>
            <a:ext cx="5063266" cy="6117155"/>
          </a:xfrm>
        </p:spPr>
        <p:txBody>
          <a:bodyPr>
            <a:normAutofit fontScale="25000" lnSpcReduction="20000"/>
          </a:bodyPr>
          <a:lstStyle/>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Americans who have provided care to an adult or child with special needs in the past 12 months</a:t>
            </a:r>
            <a:endParaRPr lang="en-US" sz="4800" b="0" dirty="0">
              <a:latin typeface="Arial" panose="020B0604020202020204" pitchFamily="34" charset="0"/>
              <a:cs typeface="Arial" panose="020B0604020202020204" pitchFamily="34" charset="0"/>
            </a:endParaRPr>
          </a:p>
          <a:p>
            <a:pPr marL="0" indent="0">
              <a:lnSpc>
                <a:spcPct val="110000"/>
              </a:lnSpc>
              <a:buNone/>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in the U.S. who provide help with medical/nursing tasks</a:t>
            </a:r>
          </a:p>
          <a:p>
            <a:pPr marL="0" indent="0">
              <a:lnSpc>
                <a:spcPct val="120000"/>
              </a:lnSpc>
              <a:buNone/>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who are employed either full- or part-time while also caregiving</a:t>
            </a:r>
          </a:p>
          <a:p>
            <a:pPr marL="0" indent="0">
              <a:lnSpc>
                <a:spcPct val="120000"/>
              </a:lnSpc>
              <a:buNone/>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who report they get no help from anyone (paid or unpaid) in caring for their loved ones</a:t>
            </a:r>
          </a:p>
          <a:p>
            <a:pPr marL="0" indent="0">
              <a:lnSpc>
                <a:spcPct val="120000"/>
              </a:lnSpc>
              <a:buNone/>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who have ever used respite services</a:t>
            </a:r>
          </a:p>
          <a:p>
            <a:pPr marL="0" indent="0">
              <a:lnSpc>
                <a:spcPct val="120000"/>
              </a:lnSpc>
              <a:buNone/>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who state they could use more information on or help with caregiving topics</a:t>
            </a:r>
          </a:p>
          <a:p>
            <a:pPr marL="0" indent="0">
              <a:lnSpc>
                <a:spcPct val="120000"/>
              </a:lnSpc>
              <a:buNone/>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who say caregiving has made their health worse</a:t>
            </a:r>
          </a:p>
          <a:p>
            <a:pPr marL="285750" indent="-285750">
              <a:lnSpc>
                <a:spcPct val="120000"/>
              </a:lnSpc>
              <a:buFont typeface="Arial"/>
              <a:buChar char="•"/>
            </a:pPr>
            <a:endParaRPr lang="en-US" sz="800" b="0" dirty="0">
              <a:latin typeface="Arial" panose="020B0604020202020204" pitchFamily="34" charset="0"/>
              <a:cs typeface="Arial" panose="020B0604020202020204" pitchFamily="34" charset="0"/>
            </a:endParaRPr>
          </a:p>
          <a:p>
            <a:pPr marL="285750" indent="-285750">
              <a:lnSpc>
                <a:spcPct val="120000"/>
              </a:lnSpc>
              <a:buFont typeface="Arial"/>
              <a:buChar char="•"/>
            </a:pPr>
            <a:r>
              <a:rPr lang="en-US" sz="5600" b="0" dirty="0">
                <a:latin typeface="Arial" panose="020B0604020202020204" pitchFamily="34" charset="0"/>
                <a:cs typeface="Arial" panose="020B0604020202020204" pitchFamily="34" charset="0"/>
              </a:rPr>
              <a:t>% of caregivers who provide care for more than 1 person</a:t>
            </a:r>
          </a:p>
          <a:p>
            <a:pPr marL="0" indent="0">
              <a:buNone/>
            </a:pPr>
            <a:endParaRPr lang="en-US" sz="1200" dirty="0"/>
          </a:p>
          <a:p>
            <a:pPr marL="0" indent="0" algn="ctr">
              <a:buNone/>
            </a:pPr>
            <a:r>
              <a:rPr lang="en-US" sz="5600" b="0" dirty="0">
                <a:solidFill>
                  <a:srgbClr val="FF0000"/>
                </a:solidFill>
              </a:rPr>
              <a:t>Choose from these approximate percentages:</a:t>
            </a:r>
          </a:p>
          <a:p>
            <a:pPr marL="0" indent="0">
              <a:buNone/>
            </a:pPr>
            <a:r>
              <a:rPr lang="en-US" sz="5600" b="0" dirty="0">
                <a:solidFill>
                  <a:srgbClr val="FF0000"/>
                </a:solidFill>
              </a:rPr>
              <a:t>	           15%   60%   25%  20%   33%</a:t>
            </a:r>
          </a:p>
          <a:p>
            <a:pPr marL="0" indent="0">
              <a:buNone/>
            </a:pPr>
            <a:endParaRPr lang="en-US" sz="4800" b="0" dirty="0">
              <a:solidFill>
                <a:srgbClr val="FF0000"/>
              </a:solidFill>
            </a:endParaRPr>
          </a:p>
          <a:p>
            <a:pPr marL="0" indent="0" algn="ctr">
              <a:buNone/>
            </a:pPr>
            <a:r>
              <a:rPr lang="en-US" sz="5600" b="0" dirty="0">
                <a:latin typeface="+mn-lt"/>
              </a:rPr>
              <a:t>(</a:t>
            </a:r>
            <a:r>
              <a:rPr lang="en-US" sz="5600" b="0" dirty="0">
                <a:latin typeface="Arial" panose="020B0604020202020204" pitchFamily="34" charset="0"/>
                <a:cs typeface="Arial" panose="020B0604020202020204" pitchFamily="34" charset="0"/>
              </a:rPr>
              <a:t>Caregiving in the US: 2020 Report,                                    AARP and National Alliance for Caregiving)</a:t>
            </a:r>
          </a:p>
          <a:p>
            <a:pPr marL="0" indent="0">
              <a:buNone/>
            </a:pPr>
            <a:endParaRPr lang="en-US" dirty="0"/>
          </a:p>
          <a:p>
            <a:pPr marL="0" indent="0">
              <a:buNone/>
            </a:pPr>
            <a:r>
              <a:rPr lang="en-US" sz="1400" b="0" dirty="0">
                <a:latin typeface="+mn-lt"/>
              </a:rPr>
              <a:t>(</a:t>
            </a:r>
            <a:endParaRPr lang="en-US" sz="5600" b="0" dirty="0">
              <a:latin typeface="+mn-lt"/>
            </a:endParaRPr>
          </a:p>
        </p:txBody>
      </p:sp>
      <p:pic>
        <p:nvPicPr>
          <p:cNvPr id="5" name="Picture 4">
            <a:extLst>
              <a:ext uri="{FF2B5EF4-FFF2-40B4-BE49-F238E27FC236}">
                <a16:creationId xmlns:a16="http://schemas.microsoft.com/office/drawing/2014/main" id="{4500F0D5-1DC9-44D6-871C-95126A373D16}"/>
              </a:ext>
            </a:extLst>
          </p:cNvPr>
          <p:cNvPicPr>
            <a:picLocks noChangeAspect="1"/>
          </p:cNvPicPr>
          <p:nvPr/>
        </p:nvPicPr>
        <p:blipFill>
          <a:blip r:embed="rId3"/>
          <a:stretch>
            <a:fillRect/>
          </a:stretch>
        </p:blipFill>
        <p:spPr>
          <a:xfrm>
            <a:off x="78207" y="3834389"/>
            <a:ext cx="3232884" cy="1989467"/>
          </a:xfrm>
          <a:prstGeom prst="rect">
            <a:avLst/>
          </a:prstGeom>
        </p:spPr>
      </p:pic>
    </p:spTree>
    <p:extLst>
      <p:ext uri="{BB962C8B-B14F-4D97-AF65-F5344CB8AC3E}">
        <p14:creationId xmlns:p14="http://schemas.microsoft.com/office/powerpoint/2010/main" val="304236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b="0" dirty="0">
                <a:latin typeface="Arial" panose="020B0604020202020204" pitchFamily="34" charset="0"/>
                <a:cs typeface="Arial" panose="020B0604020202020204" pitchFamily="34" charset="0"/>
              </a:rPr>
              <a:t>Caregiving in North Carolina</a:t>
            </a:r>
          </a:p>
        </p:txBody>
      </p:sp>
      <p:sp>
        <p:nvSpPr>
          <p:cNvPr id="6" name="Text Placeholder 5"/>
          <p:cNvSpPr>
            <a:spLocks noGrp="1"/>
          </p:cNvSpPr>
          <p:nvPr>
            <p:ph type="body" sz="quarter" idx="10"/>
          </p:nvPr>
        </p:nvSpPr>
        <p:spPr/>
        <p:txBody>
          <a:bodyPr/>
          <a:lstStyle/>
          <a:p>
            <a:pPr lvl="1">
              <a:buFont typeface="Arial" panose="020B0604020202020204" pitchFamily="34" charset="0"/>
              <a:buChar char="•"/>
            </a:pPr>
            <a:r>
              <a:rPr lang="en-US" sz="1800" b="0" dirty="0"/>
              <a:t>1 in 5 adults reported in the 2017 Behavioral Risk Factor Surveillance Survey that they had been a caregiver to someone with special needs within the previous 12 months. </a:t>
            </a:r>
          </a:p>
          <a:p>
            <a:pPr marL="342900" lvl="1" indent="0">
              <a:buNone/>
            </a:pPr>
            <a:endParaRPr lang="en-US" sz="1000" b="0" dirty="0"/>
          </a:p>
          <a:p>
            <a:pPr lvl="1">
              <a:buFont typeface="Arial" panose="020B0604020202020204" pitchFamily="34" charset="0"/>
              <a:buChar char="•"/>
            </a:pPr>
            <a:r>
              <a:rPr lang="en-US" sz="1800" b="0" dirty="0"/>
              <a:t>70% reported providing care for at least 6 months, and a third had been caregivers for more than 5 years.</a:t>
            </a:r>
          </a:p>
          <a:p>
            <a:pPr marL="342900" lvl="1" indent="0">
              <a:buNone/>
            </a:pPr>
            <a:endParaRPr lang="en-US" sz="1000" b="0" dirty="0"/>
          </a:p>
          <a:p>
            <a:pPr lvl="1">
              <a:buFont typeface="Arial" panose="020B0604020202020204" pitchFamily="34" charset="0"/>
              <a:buChar char="•"/>
            </a:pPr>
            <a:r>
              <a:rPr lang="en-US" sz="1800" b="0" dirty="0"/>
              <a:t>Almost 100,000 grandparents have primary responsibility for their grandchildren who live with them.</a:t>
            </a:r>
            <a:r>
              <a:rPr lang="en-US" sz="1800" dirty="0"/>
              <a:t> </a:t>
            </a:r>
            <a:r>
              <a:rPr lang="en-US" sz="1600" b="0" dirty="0"/>
              <a:t>(</a:t>
            </a:r>
            <a:r>
              <a:rPr lang="en-US" sz="1600" b="0" i="1" dirty="0" err="1"/>
              <a:t>GrandFacts</a:t>
            </a:r>
            <a:r>
              <a:rPr lang="en-US" sz="1600" b="0" i="1" dirty="0"/>
              <a:t> North Carolina, 2019)</a:t>
            </a:r>
            <a:endParaRPr lang="en-US" sz="1600" dirty="0"/>
          </a:p>
          <a:p>
            <a:pPr marL="342900" lvl="1" indent="0">
              <a:buNone/>
            </a:pPr>
            <a:endParaRPr lang="en-US" sz="1000" b="0" dirty="0"/>
          </a:p>
          <a:p>
            <a:pPr lvl="1">
              <a:buFont typeface="Arial" panose="020B0604020202020204" pitchFamily="34" charset="0"/>
              <a:buChar char="•"/>
            </a:pPr>
            <a:r>
              <a:rPr lang="en-US" sz="1800" b="0" dirty="0"/>
              <a:t>Families provide at least 80% of all care services needed to help their relatives remain in their homes. </a:t>
            </a:r>
            <a:r>
              <a:rPr lang="en-US" sz="1600" b="0" dirty="0"/>
              <a:t>(</a:t>
            </a:r>
            <a:r>
              <a:rPr lang="en-US" sz="1600" b="0" i="1" dirty="0"/>
              <a:t>Supporting Family Caregivers in North Carolina, AARP, 2015)</a:t>
            </a:r>
            <a:endParaRPr lang="en-US" sz="1600" b="0" dirty="0"/>
          </a:p>
          <a:p>
            <a:pPr marL="342900" lvl="1" indent="0">
              <a:buNone/>
            </a:pPr>
            <a:endParaRPr lang="en-US" sz="1000" b="0" dirty="0"/>
          </a:p>
          <a:p>
            <a:pPr lvl="1">
              <a:buFont typeface="Arial" panose="020B0604020202020204" pitchFamily="34" charset="0"/>
              <a:buChar char="•"/>
            </a:pPr>
            <a:r>
              <a:rPr lang="en-US" sz="1800" b="0" dirty="0"/>
              <a:t>71% of adults with intellectual/developmental disabilities in NC live at home.</a:t>
            </a:r>
            <a:endParaRPr lang="en-US" sz="1800" b="0" dirty="0">
              <a:highlight>
                <a:srgbClr val="FFFF00"/>
              </a:highlight>
            </a:endParaRPr>
          </a:p>
          <a:p>
            <a:pPr lvl="2"/>
            <a:r>
              <a:rPr lang="en-US" sz="1800" b="0" dirty="0"/>
              <a:t>25% of their caregivers are age 65+. </a:t>
            </a:r>
            <a:r>
              <a:rPr lang="en-US" sz="1600" b="0" dirty="0"/>
              <a:t>(</a:t>
            </a:r>
            <a:r>
              <a:rPr lang="en-US" sz="1600" b="0" i="1" dirty="0"/>
              <a:t>First in Families of NC, 2014</a:t>
            </a:r>
            <a:r>
              <a:rPr lang="en-US" sz="1600" b="0" dirty="0"/>
              <a:t>)</a:t>
            </a:r>
            <a:endParaRPr lang="en-US" sz="1600" dirty="0"/>
          </a:p>
          <a:p>
            <a:pPr marL="342900" lvl="1" indent="0">
              <a:buNone/>
            </a:pPr>
            <a:endParaRPr lang="en-US" sz="1800" dirty="0"/>
          </a:p>
          <a:p>
            <a:pPr marL="0" indent="0">
              <a:buNone/>
            </a:pPr>
            <a:endParaRPr lang="en-US" sz="1200" dirty="0"/>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94456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dirty="0"/>
              <a:t>What Care Do Caregivers Provide?</a:t>
            </a:r>
          </a:p>
        </p:txBody>
      </p:sp>
      <p:sp>
        <p:nvSpPr>
          <p:cNvPr id="6" name="Text Placeholder 5"/>
          <p:cNvSpPr>
            <a:spLocks noGrp="1"/>
          </p:cNvSpPr>
          <p:nvPr>
            <p:ph type="body" sz="quarter" idx="10"/>
          </p:nvPr>
        </p:nvSpPr>
        <p:spPr/>
        <p:txBody>
          <a:bodyPr/>
          <a:lstStyle/>
          <a:p>
            <a:r>
              <a:rPr lang="en-US" sz="2000" b="0" dirty="0"/>
              <a:t>Assistance with personal care needs (e.g., dressing, bathing, bathroom help)</a:t>
            </a:r>
          </a:p>
          <a:p>
            <a:r>
              <a:rPr lang="en-US" sz="2000" b="0" dirty="0"/>
              <a:t>Household chores (cleaning, meal preparation, laundry, etc.)</a:t>
            </a:r>
          </a:p>
          <a:p>
            <a:r>
              <a:rPr lang="en-US" sz="2000" b="0" dirty="0"/>
              <a:t>Transportation for shopping, errands, medical appointments</a:t>
            </a:r>
          </a:p>
          <a:p>
            <a:r>
              <a:rPr lang="en-US" sz="2000" b="0" dirty="0"/>
              <a:t>Medication management</a:t>
            </a:r>
          </a:p>
          <a:p>
            <a:r>
              <a:rPr lang="en-US" sz="2000" b="0" dirty="0"/>
              <a:t>Communication with health care professionals</a:t>
            </a:r>
          </a:p>
          <a:p>
            <a:r>
              <a:rPr lang="en-US" sz="2000" b="0" dirty="0"/>
              <a:t>Relaying information to other family members</a:t>
            </a:r>
          </a:p>
          <a:p>
            <a:r>
              <a:rPr lang="en-US" sz="2000" b="0" dirty="0"/>
              <a:t>Providing emotional support/companionship</a:t>
            </a:r>
          </a:p>
          <a:p>
            <a:r>
              <a:rPr lang="en-US" sz="2000" b="0" dirty="0"/>
              <a:t>Managing finances</a:t>
            </a:r>
          </a:p>
          <a:p>
            <a:r>
              <a:rPr lang="en-US" sz="2000" b="0" dirty="0"/>
              <a:t>Providing supervision for safety and/or management of challenging behaviors</a:t>
            </a:r>
            <a:r>
              <a:rPr lang="en-US" dirty="0"/>
              <a:t> __________________________________</a:t>
            </a:r>
            <a:endParaRPr lang="en-US" sz="5400" b="0" dirty="0"/>
          </a:p>
          <a:p>
            <a:pPr marL="744538" lvl="2" indent="0">
              <a:buNone/>
            </a:pPr>
            <a:endParaRPr lang="en-US" dirty="0"/>
          </a:p>
        </p:txBody>
      </p:sp>
      <p:sp>
        <p:nvSpPr>
          <p:cNvPr id="7" name="Text Placeholder 6"/>
          <p:cNvSpPr>
            <a:spLocks noGrp="1"/>
          </p:cNvSpPr>
          <p:nvPr>
            <p:ph type="body" sz="quarter" idx="11"/>
          </p:nvPr>
        </p:nvSpPr>
        <p:spPr>
          <a:xfrm>
            <a:off x="522287" y="6284686"/>
            <a:ext cx="7997599" cy="288622"/>
          </a:xfrm>
        </p:spPr>
        <p:txBody>
          <a:bodyPr/>
          <a:lstStyle/>
          <a:p>
            <a:endParaRPr lang="en-US" b="0" dirty="0"/>
          </a:p>
        </p:txBody>
      </p:sp>
    </p:spTree>
    <p:extLst>
      <p:ext uri="{BB962C8B-B14F-4D97-AF65-F5344CB8AC3E}">
        <p14:creationId xmlns:p14="http://schemas.microsoft.com/office/powerpoint/2010/main" val="170233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674369" y="624054"/>
            <a:ext cx="7843267" cy="548640"/>
          </a:xfrm>
          <a:prstGeom prst="rect">
            <a:avLst/>
          </a:prstGeom>
        </p:spPr>
        <p:txBody>
          <a:bodyPr/>
          <a:lstStyle/>
          <a:p>
            <a:pPr algn="ctr"/>
            <a:r>
              <a:rPr lang="en-US" dirty="0">
                <a:latin typeface="Arial" panose="020B0604020202020204" pitchFamily="34" charset="0"/>
                <a:cs typeface="Arial" panose="020B0604020202020204" pitchFamily="34" charset="0"/>
              </a:rPr>
              <a:t>Increasing Complexity of Caregiving</a:t>
            </a:r>
            <a:endParaRPr lang="en-US" dirty="0"/>
          </a:p>
        </p:txBody>
      </p:sp>
      <p:sp>
        <p:nvSpPr>
          <p:cNvPr id="6" name="Text Placeholder 5"/>
          <p:cNvSpPr>
            <a:spLocks noGrp="1"/>
          </p:cNvSpPr>
          <p:nvPr>
            <p:ph type="body" sz="quarter" idx="10"/>
          </p:nvPr>
        </p:nvSpPr>
        <p:spPr/>
        <p:txBody>
          <a:bodyPr/>
          <a:lstStyle/>
          <a:p>
            <a:r>
              <a:rPr lang="en-US" sz="2000" b="0" dirty="0"/>
              <a:t>In addition to assistance with ADLs and IADLs, more and more caregivers are performing tasks that nurses typically perform.</a:t>
            </a:r>
          </a:p>
          <a:p>
            <a:r>
              <a:rPr lang="en-US" sz="2000" b="0" dirty="0"/>
              <a:t>Almost 60% of family caregivers are performing medical/nursing tasks for care recipients with multiple chronic physical and cognitive conditions.</a:t>
            </a:r>
          </a:p>
          <a:p>
            <a:r>
              <a:rPr lang="en-US" sz="2000" b="0" dirty="0"/>
              <a:t>These tasks include: </a:t>
            </a:r>
          </a:p>
          <a:p>
            <a:pPr lvl="1"/>
            <a:r>
              <a:rPr lang="en-US" sz="1800" b="0" dirty="0"/>
              <a:t>managing medications, including administering intravenous fluids and injections; </a:t>
            </a:r>
          </a:p>
          <a:p>
            <a:pPr lvl="1"/>
            <a:r>
              <a:rPr lang="en-US" sz="1800" b="0" dirty="0"/>
              <a:t>tube feedings; </a:t>
            </a:r>
          </a:p>
          <a:p>
            <a:pPr lvl="1"/>
            <a:r>
              <a:rPr lang="en-US" sz="1800" b="0" dirty="0"/>
              <a:t>catheter and colostomy care; </a:t>
            </a:r>
          </a:p>
          <a:p>
            <a:pPr lvl="1"/>
            <a:r>
              <a:rPr lang="en-US" sz="1800" b="0" dirty="0"/>
              <a:t>operating equipment, such as hospital beds, wheelchairs, oxygen tanks, nebulizers or suctioning tubes; and</a:t>
            </a:r>
          </a:p>
          <a:p>
            <a:pPr lvl="1"/>
            <a:r>
              <a:rPr lang="en-US" sz="1800" b="0" dirty="0"/>
              <a:t>wound care.</a:t>
            </a:r>
          </a:p>
          <a:p>
            <a:pPr marL="1028700" lvl="3" indent="0">
              <a:buNone/>
            </a:pPr>
            <a:endParaRPr lang="en-US" sz="2400" b="0" dirty="0">
              <a:latin typeface="Arial" panose="020B0604020202020204" pitchFamily="34" charset="0"/>
              <a:cs typeface="Arial" panose="020B0604020202020204" pitchFamily="34" charset="0"/>
            </a:endParaRPr>
          </a:p>
          <a:p>
            <a:pPr marL="1028700" lvl="3" indent="0">
              <a:buNone/>
            </a:pPr>
            <a:r>
              <a:rPr lang="en-US" sz="2400" b="0" dirty="0"/>
              <a:t>.</a:t>
            </a:r>
          </a:p>
          <a:p>
            <a:pPr marL="744538" lvl="2" indent="0" algn="ctr">
              <a:buNone/>
            </a:pPr>
            <a:endParaRPr lang="en-US" sz="2400" b="0" dirty="0"/>
          </a:p>
          <a:p>
            <a:pPr marL="744538" lvl="2" indent="0">
              <a:buNone/>
            </a:pPr>
            <a:endParaRPr lang="en-US" dirty="0"/>
          </a:p>
        </p:txBody>
      </p:sp>
      <p:sp>
        <p:nvSpPr>
          <p:cNvPr id="7" name="Text Placeholder 6"/>
          <p:cNvSpPr>
            <a:spLocks noGrp="1"/>
          </p:cNvSpPr>
          <p:nvPr>
            <p:ph type="body" sz="quarter" idx="11"/>
          </p:nvPr>
        </p:nvSpPr>
        <p:spPr/>
        <p:txBody>
          <a:bodyPr/>
          <a:lstStyle/>
          <a:p>
            <a:r>
              <a:rPr lang="en-US" dirty="0"/>
              <a:t>SOURCE: Caregiving in the U.S., AARP and National Alliance for Caregiving, 2020</a:t>
            </a:r>
          </a:p>
        </p:txBody>
      </p:sp>
    </p:spTree>
    <p:extLst>
      <p:ext uri="{BB962C8B-B14F-4D97-AF65-F5344CB8AC3E}">
        <p14:creationId xmlns:p14="http://schemas.microsoft.com/office/powerpoint/2010/main" val="101840320"/>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6408</TotalTime>
  <Words>2321</Words>
  <Application>Microsoft Office PowerPoint</Application>
  <PresentationFormat>On-screen Show (4:3)</PresentationFormat>
  <Paragraphs>310</Paragraphs>
  <Slides>25</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vt:lpstr>
      <vt:lpstr>Calibri</vt:lpstr>
      <vt:lpstr>Franklin Gothic Demi Cond</vt:lpstr>
      <vt:lpstr>Franklin Gothic Medium</vt:lpstr>
      <vt:lpstr>Franklin Gothic Medium Cond</vt:lpstr>
      <vt:lpstr>Gotham Bold</vt:lpstr>
      <vt:lpstr>Gotham Light</vt:lpstr>
      <vt:lpstr>Helvetica</vt:lpstr>
      <vt:lpstr>3_Office Theme</vt:lpstr>
      <vt:lpstr>Acrobat Document</vt:lpstr>
      <vt:lpstr>PowerPoint Presentation</vt:lpstr>
      <vt:lpstr>Topics for Today</vt:lpstr>
      <vt:lpstr>PowerPoint Presentation</vt:lpstr>
      <vt:lpstr>What is Respite?</vt:lpstr>
      <vt:lpstr>PowerPoint Presentation</vt:lpstr>
      <vt:lpstr>What Do You Know About the Numbers? </vt:lpstr>
      <vt:lpstr>Caregiving in North Carolina</vt:lpstr>
      <vt:lpstr>What Care Do Caregivers Provide?</vt:lpstr>
      <vt:lpstr>Increasing Complexity of Caregiving</vt:lpstr>
      <vt:lpstr>The Why of Respite: Caregivers Are at  Greater Risk </vt:lpstr>
      <vt:lpstr>How Respite Can Help</vt:lpstr>
      <vt:lpstr>Where is Respite Provided/Who Provides It?</vt:lpstr>
      <vt:lpstr>How do you pay for respite services?</vt:lpstr>
      <vt:lpstr>Respite is the  most requested service on the caregiver menu, yet a very small number of people use it. </vt:lpstr>
      <vt:lpstr>Strategies to Help Caregivers Use Respite</vt:lpstr>
      <vt:lpstr>Helping Caregivers Set Goals </vt:lpstr>
      <vt:lpstr>Setting Goals to Maximize Your Respite Time </vt:lpstr>
      <vt:lpstr>Things to Know about Lifespan Respite Vouchers </vt:lpstr>
      <vt:lpstr>PowerPoint Presentation</vt:lpstr>
      <vt:lpstr>Applying for a Voucher</vt:lpstr>
      <vt:lpstr>Who is Eligible for a Voucher?</vt:lpstr>
      <vt:lpstr>More Voucher Information</vt:lpstr>
      <vt:lpstr>Help Give a Caregiver a Break!</vt:lpstr>
      <vt:lpstr>Why it matters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Reed, Susan </cp:lastModifiedBy>
  <cp:revision>591</cp:revision>
  <cp:lastPrinted>2021-02-04T18:20:49Z</cp:lastPrinted>
  <dcterms:created xsi:type="dcterms:W3CDTF">2015-07-07T20:02:11Z</dcterms:created>
  <dcterms:modified xsi:type="dcterms:W3CDTF">2021-02-05T21:18:00Z</dcterms:modified>
</cp:coreProperties>
</file>