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08813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111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C0E76-ACAF-4500-AFFD-247A9D6729F8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D4D8EE54-4A9A-494C-B0D3-A6FF053B0463}">
      <dgm:prSet phldrT="[Text]" custT="1"/>
      <dgm:spPr/>
      <dgm:t>
        <a:bodyPr/>
        <a:lstStyle/>
        <a:p>
          <a:r>
            <a:rPr lang="en-US" sz="1600" dirty="0"/>
            <a:t>Summary Suspension</a:t>
          </a:r>
        </a:p>
      </dgm:t>
    </dgm:pt>
    <dgm:pt modelId="{4396B5B2-F518-40DD-82BC-344BEF2A22D0}" type="parTrans" cxnId="{0477E01C-DBA3-4D72-88CF-EEF8311E67C6}">
      <dgm:prSet/>
      <dgm:spPr/>
      <dgm:t>
        <a:bodyPr/>
        <a:lstStyle/>
        <a:p>
          <a:endParaRPr lang="en-US"/>
        </a:p>
      </dgm:t>
    </dgm:pt>
    <dgm:pt modelId="{C370F749-F55E-4E1C-B306-52A08DAE681D}" type="sibTrans" cxnId="{0477E01C-DBA3-4D72-88CF-EEF8311E67C6}">
      <dgm:prSet/>
      <dgm:spPr/>
      <dgm:t>
        <a:bodyPr/>
        <a:lstStyle/>
        <a:p>
          <a:endParaRPr lang="en-US"/>
        </a:p>
      </dgm:t>
    </dgm:pt>
    <dgm:pt modelId="{BCF3A3A7-1A10-44F1-829D-B916E9F0F5FB}">
      <dgm:prSet phldrT="[Text]" custT="1"/>
      <dgm:spPr/>
      <dgm:t>
        <a:bodyPr/>
        <a:lstStyle/>
        <a:p>
          <a:r>
            <a:rPr lang="en-US" sz="1600" dirty="0"/>
            <a:t>License Revocation</a:t>
          </a:r>
        </a:p>
      </dgm:t>
    </dgm:pt>
    <dgm:pt modelId="{EBC0C681-54A5-4937-85ED-930E5AB59267}" type="parTrans" cxnId="{B2367712-D9E3-41A6-99DA-CCEE40FD265C}">
      <dgm:prSet/>
      <dgm:spPr/>
      <dgm:t>
        <a:bodyPr/>
        <a:lstStyle/>
        <a:p>
          <a:endParaRPr lang="en-US"/>
        </a:p>
      </dgm:t>
    </dgm:pt>
    <dgm:pt modelId="{CD638754-ACF7-4DBC-8C65-4FFC11C3AF07}" type="sibTrans" cxnId="{B2367712-D9E3-41A6-99DA-CCEE40FD265C}">
      <dgm:prSet/>
      <dgm:spPr/>
      <dgm:t>
        <a:bodyPr/>
        <a:lstStyle/>
        <a:p>
          <a:endParaRPr lang="en-US"/>
        </a:p>
      </dgm:t>
    </dgm:pt>
    <dgm:pt modelId="{33A9B631-A30C-432F-AA8E-BB9D4D307011}">
      <dgm:prSet phldrT="[Text]" custT="1"/>
      <dgm:spPr/>
      <dgm:t>
        <a:bodyPr/>
        <a:lstStyle/>
        <a:p>
          <a:r>
            <a:rPr lang="en-US" sz="1600" dirty="0"/>
            <a:t>Provisional License</a:t>
          </a:r>
        </a:p>
      </dgm:t>
    </dgm:pt>
    <dgm:pt modelId="{306EA01F-6FD1-4303-A455-A1135622EBAE}" type="parTrans" cxnId="{B29B3E27-C93F-42B9-AC9E-542AAD552026}">
      <dgm:prSet/>
      <dgm:spPr/>
      <dgm:t>
        <a:bodyPr/>
        <a:lstStyle/>
        <a:p>
          <a:endParaRPr lang="en-US"/>
        </a:p>
      </dgm:t>
    </dgm:pt>
    <dgm:pt modelId="{3C20A384-37D5-4A70-B583-8D22BA4DB424}" type="sibTrans" cxnId="{B29B3E27-C93F-42B9-AC9E-542AAD552026}">
      <dgm:prSet/>
      <dgm:spPr/>
      <dgm:t>
        <a:bodyPr/>
        <a:lstStyle/>
        <a:p>
          <a:endParaRPr lang="en-US"/>
        </a:p>
      </dgm:t>
    </dgm:pt>
    <dgm:pt modelId="{49BD642C-2011-40AD-BC6E-96F1E15985D7}">
      <dgm:prSet custT="1"/>
      <dgm:spPr/>
      <dgm:t>
        <a:bodyPr/>
        <a:lstStyle/>
        <a:p>
          <a:r>
            <a:rPr lang="en-US" sz="1600" dirty="0"/>
            <a:t>Suspension of Admissions </a:t>
          </a:r>
        </a:p>
      </dgm:t>
    </dgm:pt>
    <dgm:pt modelId="{B1D0326F-925A-4E29-A9D8-B05765EDBEBF}" type="parTrans" cxnId="{456224DB-6AA2-428C-BA39-3E6D502513FE}">
      <dgm:prSet/>
      <dgm:spPr/>
      <dgm:t>
        <a:bodyPr/>
        <a:lstStyle/>
        <a:p>
          <a:endParaRPr lang="en-US"/>
        </a:p>
      </dgm:t>
    </dgm:pt>
    <dgm:pt modelId="{9E46A806-073E-4E00-A5DF-D9DCE257E39C}" type="sibTrans" cxnId="{456224DB-6AA2-428C-BA39-3E6D502513FE}">
      <dgm:prSet/>
      <dgm:spPr/>
      <dgm:t>
        <a:bodyPr/>
        <a:lstStyle/>
        <a:p>
          <a:endParaRPr lang="en-US"/>
        </a:p>
      </dgm:t>
    </dgm:pt>
    <dgm:pt modelId="{DC3D098D-0B0E-4A68-95A1-A2A93C3F40CF}" type="pres">
      <dgm:prSet presAssocID="{95AC0E76-ACAF-4500-AFFD-247A9D6729F8}" presName="compositeShape" presStyleCnt="0">
        <dgm:presLayoutVars>
          <dgm:dir/>
          <dgm:resizeHandles/>
        </dgm:presLayoutVars>
      </dgm:prSet>
      <dgm:spPr/>
    </dgm:pt>
    <dgm:pt modelId="{2D8D7ABA-F338-483D-B1C5-D19B8B4CDCC2}" type="pres">
      <dgm:prSet presAssocID="{95AC0E76-ACAF-4500-AFFD-247A9D6729F8}" presName="pyramid" presStyleLbl="node1" presStyleIdx="0" presStyleCnt="1"/>
      <dgm:spPr/>
    </dgm:pt>
    <dgm:pt modelId="{65698299-6550-45FE-8C52-78C671127D2D}" type="pres">
      <dgm:prSet presAssocID="{95AC0E76-ACAF-4500-AFFD-247A9D6729F8}" presName="theList" presStyleCnt="0"/>
      <dgm:spPr/>
    </dgm:pt>
    <dgm:pt modelId="{42712F2C-6BC1-4F31-8D1F-1B2B51039D79}" type="pres">
      <dgm:prSet presAssocID="{D4D8EE54-4A9A-494C-B0D3-A6FF053B0463}" presName="aNode" presStyleLbl="fgAcc1" presStyleIdx="0" presStyleCnt="4">
        <dgm:presLayoutVars>
          <dgm:bulletEnabled val="1"/>
        </dgm:presLayoutVars>
      </dgm:prSet>
      <dgm:spPr/>
    </dgm:pt>
    <dgm:pt modelId="{6DF3270E-AE98-446F-ABEA-4FEDA419F1DC}" type="pres">
      <dgm:prSet presAssocID="{D4D8EE54-4A9A-494C-B0D3-A6FF053B0463}" presName="aSpace" presStyleCnt="0"/>
      <dgm:spPr/>
    </dgm:pt>
    <dgm:pt modelId="{6AE41235-9CEE-4F80-80C1-99B6A817C06E}" type="pres">
      <dgm:prSet presAssocID="{BCF3A3A7-1A10-44F1-829D-B916E9F0F5FB}" presName="aNode" presStyleLbl="fgAcc1" presStyleIdx="1" presStyleCnt="4">
        <dgm:presLayoutVars>
          <dgm:bulletEnabled val="1"/>
        </dgm:presLayoutVars>
      </dgm:prSet>
      <dgm:spPr/>
    </dgm:pt>
    <dgm:pt modelId="{223CAD5B-42D4-4414-B339-40DFBBC8820C}" type="pres">
      <dgm:prSet presAssocID="{BCF3A3A7-1A10-44F1-829D-B916E9F0F5FB}" presName="aSpace" presStyleCnt="0"/>
      <dgm:spPr/>
    </dgm:pt>
    <dgm:pt modelId="{4964917B-6C3D-40CF-8A06-7913C2595A95}" type="pres">
      <dgm:prSet presAssocID="{33A9B631-A30C-432F-AA8E-BB9D4D307011}" presName="aNode" presStyleLbl="fgAcc1" presStyleIdx="2" presStyleCnt="4">
        <dgm:presLayoutVars>
          <dgm:bulletEnabled val="1"/>
        </dgm:presLayoutVars>
      </dgm:prSet>
      <dgm:spPr/>
    </dgm:pt>
    <dgm:pt modelId="{BC1AFC20-A474-467E-8EFD-E9702F95EB4A}" type="pres">
      <dgm:prSet presAssocID="{33A9B631-A30C-432F-AA8E-BB9D4D307011}" presName="aSpace" presStyleCnt="0"/>
      <dgm:spPr/>
    </dgm:pt>
    <dgm:pt modelId="{5334783C-1D2F-4054-A6F8-B84BBF9D24EA}" type="pres">
      <dgm:prSet presAssocID="{49BD642C-2011-40AD-BC6E-96F1E15985D7}" presName="aNode" presStyleLbl="fgAcc1" presStyleIdx="3" presStyleCnt="4">
        <dgm:presLayoutVars>
          <dgm:bulletEnabled val="1"/>
        </dgm:presLayoutVars>
      </dgm:prSet>
      <dgm:spPr/>
    </dgm:pt>
    <dgm:pt modelId="{0D0F07F2-CBD7-48A3-92A6-0E047251BBF5}" type="pres">
      <dgm:prSet presAssocID="{49BD642C-2011-40AD-BC6E-96F1E15985D7}" presName="aSpace" presStyleCnt="0"/>
      <dgm:spPr/>
    </dgm:pt>
  </dgm:ptLst>
  <dgm:cxnLst>
    <dgm:cxn modelId="{B2367712-D9E3-41A6-99DA-CCEE40FD265C}" srcId="{95AC0E76-ACAF-4500-AFFD-247A9D6729F8}" destId="{BCF3A3A7-1A10-44F1-829D-B916E9F0F5FB}" srcOrd="1" destOrd="0" parTransId="{EBC0C681-54A5-4937-85ED-930E5AB59267}" sibTransId="{CD638754-ACF7-4DBC-8C65-4FFC11C3AF07}"/>
    <dgm:cxn modelId="{0477E01C-DBA3-4D72-88CF-EEF8311E67C6}" srcId="{95AC0E76-ACAF-4500-AFFD-247A9D6729F8}" destId="{D4D8EE54-4A9A-494C-B0D3-A6FF053B0463}" srcOrd="0" destOrd="0" parTransId="{4396B5B2-F518-40DD-82BC-344BEF2A22D0}" sibTransId="{C370F749-F55E-4E1C-B306-52A08DAE681D}"/>
    <dgm:cxn modelId="{B29B3E27-C93F-42B9-AC9E-542AAD552026}" srcId="{95AC0E76-ACAF-4500-AFFD-247A9D6729F8}" destId="{33A9B631-A30C-432F-AA8E-BB9D4D307011}" srcOrd="2" destOrd="0" parTransId="{306EA01F-6FD1-4303-A455-A1135622EBAE}" sibTransId="{3C20A384-37D5-4A70-B583-8D22BA4DB424}"/>
    <dgm:cxn modelId="{53BCA538-D80A-45E0-9E77-3771E190C0F1}" type="presOf" srcId="{95AC0E76-ACAF-4500-AFFD-247A9D6729F8}" destId="{DC3D098D-0B0E-4A68-95A1-A2A93C3F40CF}" srcOrd="0" destOrd="0" presId="urn:microsoft.com/office/officeart/2005/8/layout/pyramid2"/>
    <dgm:cxn modelId="{E019259E-F260-4F5B-8502-A9527FBB6A30}" type="presOf" srcId="{BCF3A3A7-1A10-44F1-829D-B916E9F0F5FB}" destId="{6AE41235-9CEE-4F80-80C1-99B6A817C06E}" srcOrd="0" destOrd="0" presId="urn:microsoft.com/office/officeart/2005/8/layout/pyramid2"/>
    <dgm:cxn modelId="{456224DB-6AA2-428C-BA39-3E6D502513FE}" srcId="{95AC0E76-ACAF-4500-AFFD-247A9D6729F8}" destId="{49BD642C-2011-40AD-BC6E-96F1E15985D7}" srcOrd="3" destOrd="0" parTransId="{B1D0326F-925A-4E29-A9D8-B05765EDBEBF}" sibTransId="{9E46A806-073E-4E00-A5DF-D9DCE257E39C}"/>
    <dgm:cxn modelId="{C82CE5EF-512A-466A-ACDC-D41FBF142597}" type="presOf" srcId="{D4D8EE54-4A9A-494C-B0D3-A6FF053B0463}" destId="{42712F2C-6BC1-4F31-8D1F-1B2B51039D79}" srcOrd="0" destOrd="0" presId="urn:microsoft.com/office/officeart/2005/8/layout/pyramid2"/>
    <dgm:cxn modelId="{08FF1FF8-2A1C-43D3-900D-D99B652E299B}" type="presOf" srcId="{49BD642C-2011-40AD-BC6E-96F1E15985D7}" destId="{5334783C-1D2F-4054-A6F8-B84BBF9D24EA}" srcOrd="0" destOrd="0" presId="urn:microsoft.com/office/officeart/2005/8/layout/pyramid2"/>
    <dgm:cxn modelId="{E17D7EFD-492E-4DF7-B2AE-CA4AA31A7957}" type="presOf" srcId="{33A9B631-A30C-432F-AA8E-BB9D4D307011}" destId="{4964917B-6C3D-40CF-8A06-7913C2595A95}" srcOrd="0" destOrd="0" presId="urn:microsoft.com/office/officeart/2005/8/layout/pyramid2"/>
    <dgm:cxn modelId="{124DCF31-1748-42C4-8072-6A3C3E259071}" type="presParOf" srcId="{DC3D098D-0B0E-4A68-95A1-A2A93C3F40CF}" destId="{2D8D7ABA-F338-483D-B1C5-D19B8B4CDCC2}" srcOrd="0" destOrd="0" presId="urn:microsoft.com/office/officeart/2005/8/layout/pyramid2"/>
    <dgm:cxn modelId="{A4C9E179-FD8C-47AC-8137-5A38CC3880E7}" type="presParOf" srcId="{DC3D098D-0B0E-4A68-95A1-A2A93C3F40CF}" destId="{65698299-6550-45FE-8C52-78C671127D2D}" srcOrd="1" destOrd="0" presId="urn:microsoft.com/office/officeart/2005/8/layout/pyramid2"/>
    <dgm:cxn modelId="{9EA6F665-83D1-446A-8E77-39B34B2563E8}" type="presParOf" srcId="{65698299-6550-45FE-8C52-78C671127D2D}" destId="{42712F2C-6BC1-4F31-8D1F-1B2B51039D79}" srcOrd="0" destOrd="0" presId="urn:microsoft.com/office/officeart/2005/8/layout/pyramid2"/>
    <dgm:cxn modelId="{8A60BAB2-FDBD-4F57-8DDF-5A264925A588}" type="presParOf" srcId="{65698299-6550-45FE-8C52-78C671127D2D}" destId="{6DF3270E-AE98-446F-ABEA-4FEDA419F1DC}" srcOrd="1" destOrd="0" presId="urn:microsoft.com/office/officeart/2005/8/layout/pyramid2"/>
    <dgm:cxn modelId="{11A6ED79-6A02-4196-9407-3EF69E69F6FD}" type="presParOf" srcId="{65698299-6550-45FE-8C52-78C671127D2D}" destId="{6AE41235-9CEE-4F80-80C1-99B6A817C06E}" srcOrd="2" destOrd="0" presId="urn:microsoft.com/office/officeart/2005/8/layout/pyramid2"/>
    <dgm:cxn modelId="{C3D8790B-8CF6-4836-9C8E-1E6929DC4713}" type="presParOf" srcId="{65698299-6550-45FE-8C52-78C671127D2D}" destId="{223CAD5B-42D4-4414-B339-40DFBBC8820C}" srcOrd="3" destOrd="0" presId="urn:microsoft.com/office/officeart/2005/8/layout/pyramid2"/>
    <dgm:cxn modelId="{7530413D-4A06-45EB-8B5B-7EB52D65DF87}" type="presParOf" srcId="{65698299-6550-45FE-8C52-78C671127D2D}" destId="{4964917B-6C3D-40CF-8A06-7913C2595A95}" srcOrd="4" destOrd="0" presId="urn:microsoft.com/office/officeart/2005/8/layout/pyramid2"/>
    <dgm:cxn modelId="{145E0AC7-4331-4AA6-BA86-226D2C0ECBB2}" type="presParOf" srcId="{65698299-6550-45FE-8C52-78C671127D2D}" destId="{BC1AFC20-A474-467E-8EFD-E9702F95EB4A}" srcOrd="5" destOrd="0" presId="urn:microsoft.com/office/officeart/2005/8/layout/pyramid2"/>
    <dgm:cxn modelId="{1B181B2E-C70B-4D43-9D13-F753B85A5EC9}" type="presParOf" srcId="{65698299-6550-45FE-8C52-78C671127D2D}" destId="{5334783C-1D2F-4054-A6F8-B84BBF9D24EA}" srcOrd="6" destOrd="0" presId="urn:microsoft.com/office/officeart/2005/8/layout/pyramid2"/>
    <dgm:cxn modelId="{DB910854-CADA-4E67-934D-8F2D7B201C0F}" type="presParOf" srcId="{65698299-6550-45FE-8C52-78C671127D2D}" destId="{0D0F07F2-CBD7-48A3-92A6-0E047251BBF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7ABA-F338-483D-B1C5-D19B8B4CDCC2}">
      <dsp:nvSpPr>
        <dsp:cNvPr id="0" name=""/>
        <dsp:cNvSpPr/>
      </dsp:nvSpPr>
      <dsp:spPr>
        <a:xfrm>
          <a:off x="712866" y="0"/>
          <a:ext cx="5121275" cy="51212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12F2C-6BC1-4F31-8D1F-1B2B51039D79}">
      <dsp:nvSpPr>
        <dsp:cNvPr id="0" name=""/>
        <dsp:cNvSpPr/>
      </dsp:nvSpPr>
      <dsp:spPr>
        <a:xfrm>
          <a:off x="3273504" y="512627"/>
          <a:ext cx="3328828" cy="9102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Summary Suspension</a:t>
          </a:r>
        </a:p>
      </dsp:txBody>
      <dsp:txXfrm>
        <a:off x="3317938" y="557061"/>
        <a:ext cx="3239960" cy="821358"/>
      </dsp:txXfrm>
    </dsp:sp>
    <dsp:sp modelId="{6AE41235-9CEE-4F80-80C1-99B6A817C06E}">
      <dsp:nvSpPr>
        <dsp:cNvPr id="0" name=""/>
        <dsp:cNvSpPr/>
      </dsp:nvSpPr>
      <dsp:spPr>
        <a:xfrm>
          <a:off x="3273504" y="1536632"/>
          <a:ext cx="3328828" cy="9102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License Revocation</a:t>
          </a:r>
        </a:p>
      </dsp:txBody>
      <dsp:txXfrm>
        <a:off x="3317938" y="1581066"/>
        <a:ext cx="3239960" cy="821358"/>
      </dsp:txXfrm>
    </dsp:sp>
    <dsp:sp modelId="{4964917B-6C3D-40CF-8A06-7913C2595A95}">
      <dsp:nvSpPr>
        <dsp:cNvPr id="0" name=""/>
        <dsp:cNvSpPr/>
      </dsp:nvSpPr>
      <dsp:spPr>
        <a:xfrm>
          <a:off x="3273504" y="2560637"/>
          <a:ext cx="3328828" cy="9102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Provisional License</a:t>
          </a:r>
        </a:p>
      </dsp:txBody>
      <dsp:txXfrm>
        <a:off x="3317938" y="2605071"/>
        <a:ext cx="3239960" cy="821358"/>
      </dsp:txXfrm>
    </dsp:sp>
    <dsp:sp modelId="{5334783C-1D2F-4054-A6F8-B84BBF9D24EA}">
      <dsp:nvSpPr>
        <dsp:cNvPr id="0" name=""/>
        <dsp:cNvSpPr/>
      </dsp:nvSpPr>
      <dsp:spPr>
        <a:xfrm>
          <a:off x="3273504" y="3584642"/>
          <a:ext cx="3328828" cy="9102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Suspension of Admissions </a:t>
          </a:r>
        </a:p>
      </dsp:txBody>
      <dsp:txXfrm>
        <a:off x="3317938" y="3629076"/>
        <a:ext cx="3239960" cy="821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EB6421E9-E11F-4AB0-80A3-484187A6A9DC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473129"/>
            <a:ext cx="5607050" cy="3659833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A6DFA350-7C27-4606-8EEC-198B88AF1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4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Once the initial application is received, Construction approval is required, CON exemption or approval if an HA facility, review of the policies and Procedures which may include SCU disclosure/policies and an on-site pre-licensure survey.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The pre-licensure survey is completed before any residents are admitted and all previous items have been verified and approved.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The provider must have at least 2 residents admitted upon scheduling of the initial survey to determine compliance for full licensure.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A recommendation is made by the surveyor and is forwarded to Mangement for review.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If in compliance, a full license will be issued for the reminder of the calendar year. Any identification of non-compliance is reviewed and a decision is made by management.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If the provider is unable to admit 2 residents before survey, they have the option to submit an extension request. This can only be completed twice, otherwise, the license will expire.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Change of Ownership - </a:t>
            </a:r>
            <a:r>
              <a:rPr lang="en-US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pre-licensure survey, Compliance History, Outstanding Penalties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5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Annual/Biennial Survey - The annual/biennial survey assesses: Compliance with the Fundamental Rule Areas, Presence of a Quality Assurance Improvement Program and Staff Qualifications.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endParaRPr lang="en-US" dirty="0"/>
          </a:p>
          <a:p>
            <a:pPr marL="174673" indent="-174673" defTabSz="931591">
              <a:buFont typeface="Arial" panose="020B0604020202020204" pitchFamily="34" charset="0"/>
              <a:buChar char="•"/>
            </a:pPr>
            <a:r>
              <a:rPr lang="en-US" dirty="0"/>
              <a:t>Follow-Up Survey - Rule area(s) identified in the previous Statement of Deficiency.</a:t>
            </a:r>
          </a:p>
          <a:p>
            <a:pPr marL="174673" indent="-174673" defTabSz="931591">
              <a:buFont typeface="Arial" panose="020B0604020202020204" pitchFamily="34" charset="0"/>
              <a:buChar char="•"/>
            </a:pPr>
            <a:endParaRPr lang="en-US" dirty="0"/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Complaint Investigations - Focused on the complaint rule allegations and named residents. </a:t>
            </a:r>
          </a:p>
          <a:p>
            <a:endParaRPr lang="en-US" dirty="0"/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Initial Survey - The same as for annual/biennial surveys.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1122" indent="-29112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Letter imposing Suspension of Admissions emailed and sent by Certified Mail to facility.</a:t>
            </a:r>
          </a:p>
          <a:p>
            <a:pPr>
              <a:buClr>
                <a:schemeClr val="accent1"/>
              </a:buClr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1122" indent="-29112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Suspension of Admissions effective when delivered to facility.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75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347" indent="-349347">
              <a:buFont typeface="Arial" panose="020B0604020202020204" pitchFamily="34" charset="0"/>
              <a:buChar char="•"/>
            </a:pPr>
            <a:r>
              <a:rPr lang="en-US" sz="2400" dirty="0"/>
              <a:t>Intent to issue a Provisional License (Suspension of Admissions also used)</a:t>
            </a:r>
          </a:p>
          <a:p>
            <a:pPr lvl="1"/>
            <a:r>
              <a:rPr lang="en-US" sz="2200" dirty="0"/>
              <a:t>1</a:t>
            </a:r>
            <a:r>
              <a:rPr lang="en-US" sz="2200" baseline="30000" dirty="0"/>
              <a:t>st</a:t>
            </a:r>
            <a:r>
              <a:rPr lang="en-US" sz="2200" dirty="0"/>
              <a:t> Provisional License – up to 90 days (may be appealed)</a:t>
            </a:r>
          </a:p>
          <a:p>
            <a:pPr lvl="1"/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 Provisional License – up to 90 days (may be appealed)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62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Although the licensee may be able to correct the deficiencies within a reasonable time, it is not reasonably probable that the licensee will be able to remain in compliance for the foreseeable future.</a:t>
            </a:r>
          </a:p>
          <a:p>
            <a:pPr marL="174673" indent="-174673" defTabSz="931591">
              <a:buFont typeface="Arial" panose="020B0604020202020204" pitchFamily="34" charset="0"/>
              <a:buChar char="•"/>
            </a:pPr>
            <a:r>
              <a:rPr lang="en-US" dirty="0"/>
              <a:t>Effective 20 days after the mailing or hand delivery of the notice, unless the applicant or licensee appeals within the 20 day period.</a:t>
            </a:r>
          </a:p>
          <a:p>
            <a:endParaRPr lang="en-US" dirty="0"/>
          </a:p>
          <a:p>
            <a:pPr marL="174673" indent="-174673" defTabSz="931591">
              <a:buFont typeface="Arial" panose="020B0604020202020204" pitchFamily="34" charset="0"/>
              <a:buChar char="•"/>
            </a:pPr>
            <a:r>
              <a:rPr lang="en-US" dirty="0"/>
              <a:t>Intent to issue a Notice of Revocation (Suspension of Admissions also issued)</a:t>
            </a:r>
          </a:p>
          <a:p>
            <a:pPr marL="174673" indent="-174673" defTabSz="931591">
              <a:buFont typeface="Arial" panose="020B0604020202020204" pitchFamily="34" charset="0"/>
              <a:buChar char="•"/>
            </a:pPr>
            <a:r>
              <a:rPr lang="en-US" dirty="0"/>
              <a:t>Notice of Revocation (may be appealed)</a:t>
            </a:r>
          </a:p>
          <a:p>
            <a:pPr marL="174673" indent="-174673" defTabSz="931591">
              <a:buFont typeface="Arial" panose="020B0604020202020204" pitchFamily="34" charset="0"/>
              <a:buChar char="•"/>
            </a:pPr>
            <a:r>
              <a:rPr lang="en-US" dirty="0"/>
              <a:t>Revocation in Effect – move to HUB issuance </a:t>
            </a:r>
          </a:p>
          <a:p>
            <a:pPr marL="174673" indent="-174673" defTabSz="931591">
              <a:buFont typeface="Arial" panose="020B0604020202020204" pitchFamily="34" charset="0"/>
              <a:buChar char="•"/>
            </a:pPr>
            <a:endParaRPr lang="en-US" dirty="0"/>
          </a:p>
          <a:p>
            <a:pPr marL="174673" indent="-174673" defTabSz="93159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0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Facility not aware of action until notice served.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endParaRPr lang="en-US" dirty="0"/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A Summary Suspension is </a:t>
            </a:r>
            <a:r>
              <a:rPr lang="en-US" b="1" dirty="0"/>
              <a:t>effective as soon as it is hand delivered</a:t>
            </a:r>
            <a:r>
              <a:rPr lang="en-US" dirty="0"/>
              <a:t> to the facility and the process of relocating residents is immediately started unless a court stops the relocation (Suspension of Admissions also issued).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US" dirty="0"/>
              <a:t>Licensee can file a Temporary Restraining Order (TRO) 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DFA350-7C27-4606-8EEC-198B88AF199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8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A043-111B-4B16-B59E-87929AB54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Initial Licensure Process, Survey Types &amp; Licensure Action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6C5FF-C141-4FE2-B9CE-5EDB1531A4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Adult Care Licensure Section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5858-061A-489F-ADF8-0805E763B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Licensure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9FABB-A3F5-4E09-8AF9-23B17EEA1D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8B95-6EE2-4931-BBE6-3736BF0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6 month initial license</a:t>
            </a:r>
          </a:p>
          <a:p>
            <a:r>
              <a:rPr lang="en-US" dirty="0"/>
              <a:t>Full license issued upon survey recommendation</a:t>
            </a:r>
          </a:p>
          <a:p>
            <a:r>
              <a:rPr lang="en-US" dirty="0"/>
              <a:t>Initial license expiration </a:t>
            </a:r>
          </a:p>
          <a:p>
            <a:r>
              <a:rPr lang="en-US" dirty="0"/>
              <a:t>Initial license extension request </a:t>
            </a:r>
          </a:p>
          <a:p>
            <a:r>
              <a:rPr lang="en-US" dirty="0"/>
              <a:t>Change of Ownership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1B92C46-5B9A-4982-A46A-9D65897E6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Regulatory Authority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CBA38-415E-44BC-8EF8-21268262D28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§ 131D-2.5.  License and registration fees.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§ 131D-2.4.  Licensure of adult care homes for aged and disabled individuals; impact of prior violations on licensure; compliance history review; license renewal.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§ 131D-4.6.  Licensure of special care units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8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E8683-6BB0-48A8-95D8-71278630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Process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9FC2F6-08FD-45A9-B47F-B93CDE709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Observation, Interviews </a:t>
            </a:r>
          </a:p>
          <a:p>
            <a:pPr algn="ctr"/>
            <a:r>
              <a:rPr lang="en-US" dirty="0"/>
              <a:t>and Record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3844-3B67-449F-8615-D6CACC3F4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2339151"/>
            <a:ext cx="3474720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Adult care homes and family care homes are required to comply with state rules and statutes to maintain a license to operate.  </a:t>
            </a:r>
          </a:p>
          <a:p>
            <a:pPr marL="0" indent="0">
              <a:buNone/>
            </a:pPr>
            <a:r>
              <a:rPr lang="en-US" dirty="0"/>
              <a:t>The goal of the survey process is to ensure the health, safety and welfare of persons receiving services in adult care homes.  </a:t>
            </a:r>
          </a:p>
          <a:p>
            <a:pPr marL="0" indent="0">
              <a:buNone/>
            </a:pPr>
            <a:r>
              <a:rPr lang="en-US" dirty="0"/>
              <a:t>The intent of the survey process is to effectively and efficiently identify the facility’s compliance status.  </a:t>
            </a:r>
          </a:p>
          <a:p>
            <a:pPr marL="0" indent="0">
              <a:buNone/>
            </a:pPr>
            <a:r>
              <a:rPr lang="en-US" dirty="0"/>
              <a:t>The survey process focuses on the quality of care and life provided by adult care homes.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993937-A637-4381-BE19-334777C50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Regulatory Authority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E3013E-7E29-4A2F-AFC8-73C53A756D1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§ 131D-2.11.  Inspections, monitoring, and review by State agency and county departments of social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1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77E4-B005-4814-972F-6F2EDD09E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Survey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66B6-C605-43E3-ABA1-91341E12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Annual/Biennial Survey </a:t>
            </a:r>
          </a:p>
          <a:p>
            <a:r>
              <a:rPr lang="en-US" sz="2800" dirty="0"/>
              <a:t>Follow-Up Survey</a:t>
            </a:r>
          </a:p>
          <a:p>
            <a:r>
              <a:rPr lang="en-US" sz="2800" dirty="0"/>
              <a:t>Complaint Investigations</a:t>
            </a:r>
          </a:p>
          <a:p>
            <a:r>
              <a:rPr lang="en-US" sz="2800" dirty="0"/>
              <a:t>Initial Survey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2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AB89-C4AC-4193-ADD3-37E0C0B0D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Licensure Actions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6BEF6D-E16C-4FA6-9793-CD614EC090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36A25A-966F-448B-AEC9-2368F72D2368}"/>
              </a:ext>
            </a:extLst>
          </p:cNvPr>
          <p:cNvSpPr txBox="1"/>
          <p:nvPr/>
        </p:nvSpPr>
        <p:spPr>
          <a:xfrm>
            <a:off x="5295899" y="445170"/>
            <a:ext cx="3951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Most Severe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C351E5-97C8-4A0B-A77C-BC4CE58DF7E7}"/>
              </a:ext>
            </a:extLst>
          </p:cNvPr>
          <p:cNvSpPr txBox="1"/>
          <p:nvPr/>
        </p:nvSpPr>
        <p:spPr>
          <a:xfrm>
            <a:off x="6264728" y="6144627"/>
            <a:ext cx="2013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Least Severe</a:t>
            </a:r>
          </a:p>
        </p:txBody>
      </p:sp>
    </p:spTree>
    <p:extLst>
      <p:ext uri="{BB962C8B-B14F-4D97-AF65-F5344CB8AC3E}">
        <p14:creationId xmlns:p14="http://schemas.microsoft.com/office/powerpoint/2010/main" val="293095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22CD-FF92-4534-87C5-BF5BABFD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 of Admissions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N.C. G.S. 131D-2.7(d)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88C792-EE6A-402C-A3DE-7D3E50B30C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Department may suspend the admission of any new residents to an adult care home where the conditions of the adult care home are </a:t>
            </a:r>
            <a:r>
              <a:rPr lang="en-US" u="sng" dirty="0">
                <a:cs typeface="Arial" panose="020B0604020202020204" pitchFamily="34" charset="0"/>
              </a:rPr>
              <a:t>detrimental to the health or safety of the residents</a:t>
            </a:r>
            <a:r>
              <a:rPr lang="en-US" dirty="0"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70701C-8FBA-4875-B4A6-52C253DF15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New residents are not to be admitted during the effective date of the suspension.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800" dirty="0"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6-month wait before licensee or any stockholder with 5% interest or more obtain a new license.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3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A00B-00B0-43C4-AD67-0246B785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Provisional License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N.C. G.S. 131D-2.7(a)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71D7-6CD2-4F06-A1A1-F75FEC770D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is a reasonable probability that the licensee can remedy the licensure deficiencies within a reasonable length of time; </a:t>
            </a:r>
            <a:r>
              <a:rPr lang="en-US" b="1" u="sng" dirty="0"/>
              <a:t>and</a:t>
            </a:r>
          </a:p>
          <a:p>
            <a:r>
              <a:rPr lang="en-US" dirty="0"/>
              <a:t>There is reasonable probability that the licensee will be able thereafter to remain in compliance with the licensure rules for the foreseeable future.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669F7-6183-4824-9409-B915AC02B7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a facility comes back into compliance, a full license is issued.</a:t>
            </a:r>
          </a:p>
          <a:p>
            <a:r>
              <a:rPr lang="en-US" dirty="0"/>
              <a:t>If a facility fails to come back into compliance and no appeal is filed, the license expires.</a:t>
            </a:r>
          </a:p>
          <a:p>
            <a:r>
              <a:rPr lang="en-US" dirty="0"/>
              <a:t>6-month wait before licensee or any stockholder with 5% interest or more may obtain a new license.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60A10A-815F-4375-9E51-A2E2B72C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 Revocation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N.C. G.S. 131D-2.7(b) 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4938D-2B28-4D66-B624-441A583E36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licensee has substantially failed to comply with the licensure statutes and rules; </a:t>
            </a:r>
            <a:r>
              <a:rPr lang="en-US" b="1" u="sng" dirty="0"/>
              <a:t>and</a:t>
            </a:r>
          </a:p>
          <a:p>
            <a:r>
              <a:rPr lang="en-US" dirty="0"/>
              <a:t>It is not reasonably probable that the licensee can remedy the licensure deficiencies within a reasonable length of time. </a:t>
            </a:r>
          </a:p>
          <a:p>
            <a:r>
              <a:rPr lang="en-US" dirty="0"/>
              <a:t>The failure to comply endangered the health, safety, or welfare of the residents. 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0953F9-54ED-4004-A744-5268AA9223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HUB Alert when Revocation in Effect issued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Facility loses its license to operate, beds are lost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 year wait before licensee or any stockholder with 5% interest or more may obtain a new license.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3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3642-F4AB-43B7-BB52-B9E89B7B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Suspension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N.C. G.S. 131D-2.7(c)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F2B65-1E97-4E65-8D88-06B1991EA5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Department may summarily suspend a license pursuant to G.S. 150B-3(c) whenever it finds substantial evidence of abuse, neglect, exploitation, or any condition which presents an imminent danger to the health and safety of any resident of the home.</a:t>
            </a:r>
          </a:p>
          <a:p>
            <a:r>
              <a:rPr lang="en-US" dirty="0"/>
              <a:t>In almost every case, the Department will begin revocation of the facility’s license.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127B0-A364-466C-87E5-82C76C3E43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Discussion with attorneys in policy.</a:t>
            </a:r>
          </a:p>
          <a:p>
            <a:r>
              <a:rPr lang="en-US" dirty="0"/>
              <a:t>A HUB alert is issued.</a:t>
            </a:r>
          </a:p>
          <a:p>
            <a:r>
              <a:rPr lang="en-US" dirty="0"/>
              <a:t>County DSS responsible for relocation of residents.</a:t>
            </a:r>
          </a:p>
          <a:p>
            <a:r>
              <a:rPr lang="en-US" dirty="0"/>
              <a:t>5 year wait before licensee or any stockholder with 5% interest or more may obtain a new license.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228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157</TotalTime>
  <Words>995</Words>
  <Application>Microsoft Office PowerPoint</Application>
  <PresentationFormat>Widescreen</PresentationFormat>
  <Paragraphs>100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Frame</vt:lpstr>
      <vt:lpstr>Initial Licensure Process, Survey Types &amp; Licensure Action </vt:lpstr>
      <vt:lpstr>Initial Licensure   </vt:lpstr>
      <vt:lpstr>Survey Process </vt:lpstr>
      <vt:lpstr>Survey Types</vt:lpstr>
      <vt:lpstr>Hierarchy of Licensure Actions</vt:lpstr>
      <vt:lpstr>Suspension of Admissions  N.C. G.S. 131D-2.7(d)</vt:lpstr>
      <vt:lpstr>Provisional License  N.C. G.S. 131D-2.7(a)</vt:lpstr>
      <vt:lpstr>License Revocation   N.C. G.S. 131D-2.7(b)  </vt:lpstr>
      <vt:lpstr>Summary Suspension   N.C. G.S. 131D-2.7(c)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Licensure Process, Survey Types &amp; Licensure Action</dc:title>
  <dc:creator>Riggsbee, Tameka N</dc:creator>
  <cp:lastModifiedBy>Stephanie Pearson</cp:lastModifiedBy>
  <cp:revision>9</cp:revision>
  <cp:lastPrinted>2019-07-09T15:28:42Z</cp:lastPrinted>
  <dcterms:created xsi:type="dcterms:W3CDTF">2019-07-09T14:11:33Z</dcterms:created>
  <dcterms:modified xsi:type="dcterms:W3CDTF">2019-07-10T16:59:32Z</dcterms:modified>
</cp:coreProperties>
</file>