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10/3/2020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491049"/>
            <a:ext cx="8001000" cy="2166551"/>
          </a:xfrm>
        </p:spPr>
        <p:txBody>
          <a:bodyPr>
            <a:normAutofit fontScale="90000"/>
          </a:bodyPr>
          <a:lstStyle/>
          <a:p>
            <a:pPr algn="ctr"/>
            <a:r>
              <a:rPr lang="en-US" sz="3200" dirty="0" smtClean="0"/>
              <a:t/>
            </a:r>
            <a:br>
              <a:rPr lang="en-US" sz="3200" dirty="0" smtClean="0"/>
            </a:br>
            <a:r>
              <a:rPr lang="en-US" sz="4000" b="1" dirty="0"/>
              <a:t>Intentional Program </a:t>
            </a:r>
            <a:r>
              <a:rPr lang="en-US" sz="4000" b="1" dirty="0" smtClean="0"/>
              <a:t>Violation </a:t>
            </a:r>
            <a:br>
              <a:rPr lang="en-US" sz="4000" b="1" dirty="0" smtClean="0"/>
            </a:br>
            <a:r>
              <a:rPr lang="en-US" sz="4000" b="1" dirty="0" smtClean="0"/>
              <a:t>Overview</a:t>
            </a:r>
            <a:r>
              <a:rPr lang="en-US" sz="3200" b="1" dirty="0"/>
              <a:t/>
            </a:r>
            <a:br>
              <a:rPr lang="en-US" sz="3200" b="1" dirty="0"/>
            </a:br>
            <a:endParaRPr lang="en-US" sz="3200" dirty="0"/>
          </a:p>
        </p:txBody>
      </p:sp>
      <p:sp>
        <p:nvSpPr>
          <p:cNvPr id="3" name="Subtitle 2"/>
          <p:cNvSpPr>
            <a:spLocks noGrp="1"/>
          </p:cNvSpPr>
          <p:nvPr>
            <p:ph type="subTitle" idx="1"/>
          </p:nvPr>
        </p:nvSpPr>
        <p:spPr>
          <a:xfrm>
            <a:off x="6524367" y="4362851"/>
            <a:ext cx="4671325" cy="1947333"/>
          </a:xfrm>
        </p:spPr>
        <p:txBody>
          <a:bodyPr>
            <a:normAutofit fontScale="85000" lnSpcReduction="20000"/>
          </a:bodyPr>
          <a:lstStyle/>
          <a:p>
            <a:r>
              <a:rPr lang="en-US" dirty="0" smtClean="0"/>
              <a:t>					</a:t>
            </a:r>
          </a:p>
          <a:p>
            <a:endParaRPr lang="en-US" dirty="0"/>
          </a:p>
          <a:p>
            <a:endParaRPr lang="en-US" dirty="0" smtClean="0"/>
          </a:p>
          <a:p>
            <a:r>
              <a:rPr lang="en-US" sz="1700" dirty="0" smtClean="0">
                <a:solidFill>
                  <a:schemeClr val="tx1"/>
                </a:solidFill>
              </a:rPr>
              <a:t>Presented by Kathy Alston, Team </a:t>
            </a:r>
            <a:r>
              <a:rPr lang="en-US" sz="1700" smtClean="0">
                <a:solidFill>
                  <a:schemeClr val="tx1"/>
                </a:solidFill>
              </a:rPr>
              <a:t>Leader of </a:t>
            </a:r>
          </a:p>
          <a:p>
            <a:r>
              <a:rPr lang="en-US" sz="1700" smtClean="0">
                <a:solidFill>
                  <a:schemeClr val="tx1"/>
                </a:solidFill>
              </a:rPr>
              <a:t>Special </a:t>
            </a:r>
            <a:r>
              <a:rPr lang="en-US" sz="1700" dirty="0" smtClean="0">
                <a:solidFill>
                  <a:schemeClr val="tx1"/>
                </a:solidFill>
              </a:rPr>
              <a:t>Investigation Unit of Wilson County DSS</a:t>
            </a:r>
          </a:p>
          <a:p>
            <a:r>
              <a:rPr lang="en-US" sz="1700" dirty="0" smtClean="0">
                <a:solidFill>
                  <a:schemeClr val="tx1"/>
                </a:solidFill>
              </a:rPr>
              <a:t> October 2020</a:t>
            </a:r>
            <a:endParaRPr lang="en-US" sz="1700" dirty="0">
              <a:solidFill>
                <a:schemeClr val="tx1"/>
              </a:solidFill>
            </a:endParaRPr>
          </a:p>
        </p:txBody>
      </p:sp>
    </p:spTree>
    <p:extLst>
      <p:ext uri="{BB962C8B-B14F-4D97-AF65-F5344CB8AC3E}">
        <p14:creationId xmlns:p14="http://schemas.microsoft.com/office/powerpoint/2010/main" val="317893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17" y="157596"/>
            <a:ext cx="8517213" cy="954459"/>
          </a:xfrm>
        </p:spPr>
        <p:txBody>
          <a:bodyPr>
            <a:normAutofit fontScale="90000"/>
          </a:bodyPr>
          <a:lstStyle/>
          <a:p>
            <a:r>
              <a:rPr lang="en-US" dirty="0" smtClean="0"/>
              <a:t/>
            </a:r>
            <a:br>
              <a:rPr lang="en-US" dirty="0" smtClean="0"/>
            </a:br>
            <a:r>
              <a:rPr lang="en-US" dirty="0" smtClean="0"/>
              <a:t> </a:t>
            </a:r>
            <a:r>
              <a:rPr lang="en-US" b="1" dirty="0" smtClean="0"/>
              <a:t>Referral</a:t>
            </a:r>
            <a:endParaRPr lang="en-US" b="1" dirty="0"/>
          </a:p>
        </p:txBody>
      </p:sp>
      <p:sp>
        <p:nvSpPr>
          <p:cNvPr id="3" name="Content Placeholder 2"/>
          <p:cNvSpPr>
            <a:spLocks noGrp="1"/>
          </p:cNvSpPr>
          <p:nvPr>
            <p:ph idx="1"/>
          </p:nvPr>
        </p:nvSpPr>
        <p:spPr>
          <a:xfrm>
            <a:off x="692330" y="1762844"/>
            <a:ext cx="8534400" cy="3189012"/>
          </a:xfrm>
        </p:spPr>
        <p:txBody>
          <a:bodyPr>
            <a:noAutofit/>
          </a:bodyPr>
          <a:lstStyle/>
          <a:p>
            <a:r>
              <a:rPr lang="en-US" sz="2400" b="1" dirty="0" smtClean="0">
                <a:solidFill>
                  <a:schemeClr val="tx1"/>
                </a:solidFill>
              </a:rPr>
              <a:t>A Regular Referral was generated February 3, 2020, from our Wilson County Fraud Hotline. </a:t>
            </a:r>
          </a:p>
          <a:p>
            <a:r>
              <a:rPr lang="en-US" sz="2400" b="1" dirty="0" smtClean="0">
                <a:solidFill>
                  <a:schemeClr val="tx1"/>
                </a:solidFill>
              </a:rPr>
              <a:t>The caller reported Wilma Flintstone of Bedrock is receiving benefits and has failed to report her husband, Fred Flintstone living in the home.</a:t>
            </a:r>
          </a:p>
          <a:p>
            <a:r>
              <a:rPr lang="en-US" sz="2400" b="1" dirty="0" smtClean="0">
                <a:solidFill>
                  <a:schemeClr val="tx1"/>
                </a:solidFill>
              </a:rPr>
              <a:t>The caller stated they have lived at the same address since 2016 and he is employed at United States Postal Services (USPS).</a:t>
            </a:r>
            <a:endParaRPr lang="en-US" sz="2400" b="1" dirty="0">
              <a:solidFill>
                <a:schemeClr val="tx1"/>
              </a:solidFill>
            </a:endParaRPr>
          </a:p>
        </p:txBody>
      </p:sp>
      <p:sp>
        <p:nvSpPr>
          <p:cNvPr id="4" name="AutoShape 2" descr="i-love-cartoons.us - i-love-cartoons Resources and Information. | Flintstone  cartoon, Wilma flintstone, Flintstones"/>
          <p:cNvSpPr>
            <a:spLocks noChangeAspect="1" noChangeArrowheads="1"/>
          </p:cNvSpPr>
          <p:nvPr/>
        </p:nvSpPr>
        <p:spPr bwMode="auto">
          <a:xfrm>
            <a:off x="3195337" y="395615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Wilma Flintstone/Gallery | The Flintstones | Fand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ilma Flintstone/Gallery | The Flintstones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ilma Flintstone/Gallery | The Flintstones | Fand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Fred and Wilma Flintstone Transparent PNG Clip Art Image | Gallery  Yopriceville - High-Quality … | Classic cartoon characters, 90s cartoon  characters, 70s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790" y="248165"/>
            <a:ext cx="2133600" cy="254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60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131" y="146222"/>
            <a:ext cx="8534400" cy="644610"/>
          </a:xfrm>
        </p:spPr>
        <p:txBody>
          <a:bodyPr/>
          <a:lstStyle/>
          <a:p>
            <a:r>
              <a:rPr lang="en-US" b="1" dirty="0" smtClean="0"/>
              <a:t>Investigation &amp; Agency review</a:t>
            </a:r>
            <a:endParaRPr lang="en-US" b="1" dirty="0"/>
          </a:p>
        </p:txBody>
      </p:sp>
      <p:sp>
        <p:nvSpPr>
          <p:cNvPr id="3" name="Content Placeholder 2"/>
          <p:cNvSpPr>
            <a:spLocks noGrp="1"/>
          </p:cNvSpPr>
          <p:nvPr>
            <p:ph idx="1"/>
          </p:nvPr>
        </p:nvSpPr>
        <p:spPr>
          <a:xfrm>
            <a:off x="1038439" y="1738183"/>
            <a:ext cx="8534400" cy="2471351"/>
          </a:xfrm>
        </p:spPr>
        <p:txBody>
          <a:bodyPr>
            <a:noAutofit/>
          </a:bodyPr>
          <a:lstStyle/>
          <a:p>
            <a:r>
              <a:rPr lang="en-US" sz="1200" b="1" dirty="0" smtClean="0">
                <a:solidFill>
                  <a:schemeClr val="tx1"/>
                </a:solidFill>
              </a:rPr>
              <a:t>Wilma last received Food &amp; Nutrition Services (FNS) in January 2020 and Medicaid (MAF-C) for herself and child, Pebbles Flintstone in  February 2020.  She began receiving both FNS and Medicaid in 2015 and had never reported she was married or that father of child resided in the home. </a:t>
            </a:r>
          </a:p>
          <a:p>
            <a:pPr algn="ctr"/>
            <a:r>
              <a:rPr lang="en-US" sz="1300" b="1" dirty="0" smtClean="0">
                <a:solidFill>
                  <a:schemeClr val="tx1"/>
                </a:solidFill>
              </a:rPr>
              <a:t>Wilma received FNS and Medicaid from 2015-2020 (5 year) and never reported father of child, husband or husband’s income.</a:t>
            </a:r>
          </a:p>
          <a:p>
            <a:pPr lvl="1"/>
            <a:r>
              <a:rPr lang="en-US" sz="1300" b="1" dirty="0" smtClean="0">
                <a:solidFill>
                  <a:schemeClr val="tx1"/>
                </a:solidFill>
              </a:rPr>
              <a:t>Investigation Findings:</a:t>
            </a:r>
          </a:p>
          <a:p>
            <a:pPr lvl="3"/>
            <a:r>
              <a:rPr lang="en-US" sz="1300" b="1" dirty="0" smtClean="0">
                <a:solidFill>
                  <a:schemeClr val="tx1"/>
                </a:solidFill>
              </a:rPr>
              <a:t>The couple was married on September 25, 2017</a:t>
            </a:r>
          </a:p>
          <a:p>
            <a:pPr lvl="3"/>
            <a:r>
              <a:rPr lang="en-US" sz="1300" b="1" dirty="0" smtClean="0">
                <a:solidFill>
                  <a:schemeClr val="tx1"/>
                </a:solidFill>
              </a:rPr>
              <a:t>Birth Certificate for Pebbles Flintstone born October 18, 2016 and verifies Fred is listed as father.</a:t>
            </a:r>
          </a:p>
          <a:p>
            <a:pPr lvl="3"/>
            <a:r>
              <a:rPr lang="en-US" sz="1300" b="1" dirty="0" smtClean="0">
                <a:solidFill>
                  <a:schemeClr val="tx1"/>
                </a:solidFill>
              </a:rPr>
              <a:t>Wilson County Tax records verifies home owned by Fred Flintstone, since December 2016, which is the same address Wilma had reported as her residency, since 2016.</a:t>
            </a:r>
          </a:p>
          <a:p>
            <a:pPr lvl="3"/>
            <a:r>
              <a:rPr lang="en-US" sz="1300" b="1" dirty="0" smtClean="0">
                <a:solidFill>
                  <a:schemeClr val="tx1"/>
                </a:solidFill>
              </a:rPr>
              <a:t>A wage form was obtained from USPS and it verifies Fred’s address matched, along with various other system matches of the same address.</a:t>
            </a:r>
          </a:p>
          <a:p>
            <a:pPr marL="1371600" lvl="3" indent="0">
              <a:buNone/>
            </a:pPr>
            <a:r>
              <a:rPr lang="en-US" sz="1200" dirty="0" smtClean="0"/>
              <a:t> </a:t>
            </a:r>
          </a:p>
          <a:p>
            <a:pPr lvl="3"/>
            <a:endParaRPr lang="en-US" sz="1200" dirty="0" smtClean="0"/>
          </a:p>
        </p:txBody>
      </p:sp>
      <p:sp>
        <p:nvSpPr>
          <p:cNvPr id="4" name="AutoShape 4" descr="The Flintstone Family | The Flintstones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The ''FLINTSTONES'' House Finnally Sold | JamiiFor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926" y="4401982"/>
            <a:ext cx="26860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5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0318"/>
            <a:ext cx="8534400" cy="1210963"/>
          </a:xfrm>
        </p:spPr>
        <p:txBody>
          <a:bodyPr/>
          <a:lstStyle/>
          <a:p>
            <a:r>
              <a:rPr lang="en-US" b="1" dirty="0" smtClean="0"/>
              <a:t>Investigations cont.….</a:t>
            </a:r>
            <a:endParaRPr lang="en-US" b="1" dirty="0"/>
          </a:p>
        </p:txBody>
      </p:sp>
      <p:sp>
        <p:nvSpPr>
          <p:cNvPr id="3" name="Content Placeholder 2"/>
          <p:cNvSpPr>
            <a:spLocks noGrp="1"/>
          </p:cNvSpPr>
          <p:nvPr>
            <p:ph idx="1"/>
          </p:nvPr>
        </p:nvSpPr>
        <p:spPr>
          <a:xfrm>
            <a:off x="692921" y="924697"/>
            <a:ext cx="8534400" cy="4347519"/>
          </a:xfrm>
        </p:spPr>
        <p:txBody>
          <a:bodyPr/>
          <a:lstStyle/>
          <a:p>
            <a:r>
              <a:rPr lang="en-US" b="1" dirty="0" smtClean="0">
                <a:solidFill>
                  <a:schemeClr val="tx1"/>
                </a:solidFill>
              </a:rPr>
              <a:t>All programs re-evaluated, with the unreported income of Fred Flintstone, based on these findings:	</a:t>
            </a:r>
          </a:p>
          <a:p>
            <a:endParaRPr lang="en-US" dirty="0" smtClean="0"/>
          </a:p>
          <a:p>
            <a:pPr lvl="2"/>
            <a:r>
              <a:rPr lang="en-US" b="1" dirty="0" smtClean="0">
                <a:solidFill>
                  <a:schemeClr val="tx1"/>
                </a:solidFill>
              </a:rPr>
              <a:t>Wilma is not eligible for FNS benefits from  February 2017 – January 2020</a:t>
            </a:r>
          </a:p>
          <a:p>
            <a:pPr lvl="2"/>
            <a:r>
              <a:rPr lang="en-US" b="1" dirty="0" smtClean="0">
                <a:solidFill>
                  <a:schemeClr val="tx1"/>
                </a:solidFill>
              </a:rPr>
              <a:t>Wilma is not eligible for MAF-C benefits November 2017-February 2020</a:t>
            </a:r>
          </a:p>
          <a:p>
            <a:pPr lvl="2"/>
            <a:r>
              <a:rPr lang="en-US" b="1" dirty="0" smtClean="0">
                <a:solidFill>
                  <a:schemeClr val="tx1"/>
                </a:solidFill>
              </a:rPr>
              <a:t>Pebbles received ANBC October 2016-October 2017, child was eligible for ANBC Medicaid benefits, only</a:t>
            </a:r>
          </a:p>
          <a:p>
            <a:pPr lvl="2"/>
            <a:r>
              <a:rPr lang="en-US" b="1" dirty="0" smtClean="0">
                <a:solidFill>
                  <a:schemeClr val="tx1"/>
                </a:solidFill>
              </a:rPr>
              <a:t>Pebbles was not eligible for any of the (MIC) Medicaid Programs November 2017-February 2020</a:t>
            </a:r>
            <a:endParaRPr lang="en-US" b="1" dirty="0">
              <a:solidFill>
                <a:schemeClr val="tx1"/>
              </a:solidFill>
            </a:endParaRPr>
          </a:p>
        </p:txBody>
      </p:sp>
    </p:spTree>
    <p:extLst>
      <p:ext uri="{BB962C8B-B14F-4D97-AF65-F5344CB8AC3E}">
        <p14:creationId xmlns:p14="http://schemas.microsoft.com/office/powerpoint/2010/main" val="262420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47" y="58723"/>
            <a:ext cx="8534400" cy="878702"/>
          </a:xfrm>
        </p:spPr>
        <p:txBody>
          <a:bodyPr/>
          <a:lstStyle/>
          <a:p>
            <a:r>
              <a:rPr lang="en-US" b="1" dirty="0" smtClean="0"/>
              <a:t>Investigation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645952" y="878702"/>
            <a:ext cx="10250458" cy="3615267"/>
          </a:xfrm>
        </p:spPr>
        <p:txBody>
          <a:bodyPr>
            <a:normAutofit fontScale="92500" lnSpcReduction="10000"/>
          </a:bodyPr>
          <a:lstStyle/>
          <a:p>
            <a:r>
              <a:rPr lang="en-US" b="1" dirty="0" smtClean="0">
                <a:solidFill>
                  <a:schemeClr val="tx1"/>
                </a:solidFill>
              </a:rPr>
              <a:t>A DSS-8230, appointment notice is mailed to Wilma Flintstone for a scheduled interview.</a:t>
            </a:r>
          </a:p>
          <a:p>
            <a:endParaRPr lang="en-US" dirty="0"/>
          </a:p>
          <a:p>
            <a:pPr lvl="1"/>
            <a:r>
              <a:rPr lang="en-US" b="1" dirty="0" smtClean="0">
                <a:solidFill>
                  <a:schemeClr val="tx1"/>
                </a:solidFill>
              </a:rPr>
              <a:t>Wilma admitted to the facts of living in the home with her child’s father and husband Fred since December 2016. </a:t>
            </a:r>
            <a:r>
              <a:rPr lang="en-US" b="1" dirty="0">
                <a:solidFill>
                  <a:schemeClr val="tx1"/>
                </a:solidFill>
              </a:rPr>
              <a:t>She also admitted her failure of reporting she and Fred were married on </a:t>
            </a:r>
            <a:r>
              <a:rPr lang="en-US" b="1" dirty="0" smtClean="0">
                <a:solidFill>
                  <a:schemeClr val="tx1"/>
                </a:solidFill>
              </a:rPr>
              <a:t>September </a:t>
            </a:r>
            <a:r>
              <a:rPr lang="en-US" b="1" dirty="0">
                <a:solidFill>
                  <a:schemeClr val="tx1"/>
                </a:solidFill>
              </a:rPr>
              <a:t>25, 2017. </a:t>
            </a:r>
            <a:endParaRPr lang="en-US" b="1" dirty="0" smtClean="0">
              <a:solidFill>
                <a:schemeClr val="tx1"/>
              </a:solidFill>
            </a:endParaRPr>
          </a:p>
          <a:p>
            <a:pPr lvl="1"/>
            <a:r>
              <a:rPr lang="en-US" b="1" dirty="0" smtClean="0">
                <a:solidFill>
                  <a:schemeClr val="tx1"/>
                </a:solidFill>
              </a:rPr>
              <a:t>Wilma stated Fred’s net income is a little over $6,000 per month with his current employer USPS, where he has worked since 2016. </a:t>
            </a:r>
            <a:r>
              <a:rPr lang="en-US" b="1" dirty="0">
                <a:solidFill>
                  <a:schemeClr val="tx1"/>
                </a:solidFill>
              </a:rPr>
              <a:t>She stated the reason she failed to report this information was because she needed Medicaid to pay for her medicine and dental </a:t>
            </a:r>
            <a:r>
              <a:rPr lang="en-US" b="1" dirty="0" smtClean="0">
                <a:solidFill>
                  <a:schemeClr val="tx1"/>
                </a:solidFill>
              </a:rPr>
              <a:t>expenses. Wilma stated she continued receiving the food stamps, </a:t>
            </a:r>
            <a:r>
              <a:rPr lang="en-US" b="1" dirty="0">
                <a:solidFill>
                  <a:schemeClr val="tx1"/>
                </a:solidFill>
              </a:rPr>
              <a:t>because Fred loved large </a:t>
            </a:r>
            <a:r>
              <a:rPr lang="en-US" b="1" dirty="0" smtClean="0">
                <a:solidFill>
                  <a:schemeClr val="tx1"/>
                </a:solidFill>
              </a:rPr>
              <a:t>meals.    </a:t>
            </a:r>
            <a:endParaRPr lang="en-US" b="1" dirty="0">
              <a:solidFill>
                <a:schemeClr val="tx1"/>
              </a:solidFill>
            </a:endParaRPr>
          </a:p>
          <a:p>
            <a:pPr lvl="1"/>
            <a:r>
              <a:rPr lang="en-US" b="1" dirty="0" smtClean="0">
                <a:solidFill>
                  <a:schemeClr val="tx1"/>
                </a:solidFill>
              </a:rPr>
              <a:t>She signed a voluntary statement admitting to these facts on May 10, 2020. </a:t>
            </a:r>
            <a:endParaRPr lang="en-US" b="1" dirty="0">
              <a:solidFill>
                <a:schemeClr val="tx1"/>
              </a:solidFill>
            </a:endParaRPr>
          </a:p>
        </p:txBody>
      </p:sp>
      <p:pic>
        <p:nvPicPr>
          <p:cNvPr id="3074" name="Picture 2" descr="How well do you remember the Flintstones Christmas epis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97" y="4781241"/>
            <a:ext cx="29527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me Animation Characters I Remember &amp; The Food they Forking Ate |  TheForkingTruth"/>
          <p:cNvPicPr>
            <a:picLocks noChangeAspect="1" noChangeArrowheads="1"/>
          </p:cNvPicPr>
          <p:nvPr/>
        </p:nvPicPr>
        <p:blipFill rotWithShape="1">
          <a:blip r:embed="rId3">
            <a:extLst>
              <a:ext uri="{28A0092B-C50C-407E-A947-70E740481C1C}">
                <a14:useLocalDpi xmlns:a14="http://schemas.microsoft.com/office/drawing/2010/main" val="0"/>
              </a:ext>
            </a:extLst>
          </a:blip>
          <a:srcRect l="-210350" t="-135659" r="-421875" b="-46875"/>
          <a:stretch/>
        </p:blipFill>
        <p:spPr bwMode="auto">
          <a:xfrm>
            <a:off x="-2204878" y="8205434"/>
            <a:ext cx="22164675" cy="15420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me Animation Characters I Remember &amp; The Food they Forking Ate |  TheForking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857" y="4738163"/>
            <a:ext cx="3828176" cy="161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72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26523"/>
            <a:ext cx="8534400" cy="4867877"/>
          </a:xfrm>
        </p:spPr>
        <p:txBody>
          <a:bodyPr>
            <a:normAutofit fontScale="90000"/>
          </a:bodyPr>
          <a:lstStyle/>
          <a:p>
            <a:pPr marL="0" indent="0"/>
            <a:r>
              <a:rPr lang="en-US" sz="1600" b="1" dirty="0"/>
              <a:t>Medicaid profiles requested for Wilma and </a:t>
            </a:r>
            <a:r>
              <a:rPr lang="en-US" sz="1600" b="1" dirty="0" smtClean="0"/>
              <a:t>Pebbles Flintstone for the OP period</a:t>
            </a:r>
            <a:br>
              <a:rPr lang="en-US" sz="1600" b="1" dirty="0" smtClean="0"/>
            </a:br>
            <a:r>
              <a:rPr lang="en-US" sz="1600" b="1" dirty="0"/>
              <a:t/>
            </a:r>
            <a:br>
              <a:rPr lang="en-US" sz="1600" b="1" dirty="0"/>
            </a:br>
            <a:r>
              <a:rPr lang="en-US" sz="1600" b="1" dirty="0"/>
              <a:t>FNS Overpayment </a:t>
            </a:r>
            <a:r>
              <a:rPr lang="en-US" sz="1600" b="1" dirty="0" smtClean="0"/>
              <a:t>prepared for  2</a:t>
            </a:r>
            <a:r>
              <a:rPr lang="en-US" sz="1600" b="1" baseline="30000" dirty="0" smtClean="0"/>
              <a:t>nd</a:t>
            </a:r>
            <a:r>
              <a:rPr lang="en-US" sz="1600" b="1" dirty="0" smtClean="0"/>
              <a:t> review </a:t>
            </a:r>
            <a:br>
              <a:rPr lang="en-US" sz="1600" b="1" dirty="0" smtClean="0"/>
            </a:br>
            <a:r>
              <a:rPr lang="en-US" sz="1600" b="1" dirty="0"/>
              <a:t/>
            </a:r>
            <a:br>
              <a:rPr lang="en-US" sz="1600" b="1" dirty="0"/>
            </a:br>
            <a:r>
              <a:rPr lang="en-US" sz="1600" b="1" dirty="0" smtClean="0"/>
              <a:t>Medicaid profiles obtained and case re-evaluation summary completed for 2</a:t>
            </a:r>
            <a:r>
              <a:rPr lang="en-US" sz="1600" b="1" baseline="30000" dirty="0" smtClean="0"/>
              <a:t>nd</a:t>
            </a:r>
            <a:r>
              <a:rPr lang="en-US" sz="1600" b="1" dirty="0" smtClean="0"/>
              <a:t> partied review</a:t>
            </a:r>
            <a:br>
              <a:rPr lang="en-US" sz="1600" b="1" dirty="0" smtClean="0"/>
            </a:br>
            <a:r>
              <a:rPr lang="en-US" sz="1600" b="1" dirty="0"/>
              <a:t/>
            </a:r>
            <a:br>
              <a:rPr lang="en-US" sz="1600" b="1" dirty="0"/>
            </a:br>
            <a:r>
              <a:rPr lang="en-US" sz="1600" b="1" dirty="0" smtClean="0"/>
              <a:t>Court </a:t>
            </a:r>
            <a:r>
              <a:rPr lang="en-US" sz="1600" b="1" dirty="0"/>
              <a:t>Summary </a:t>
            </a:r>
            <a:r>
              <a:rPr lang="en-US" sz="1600" b="1" dirty="0" smtClean="0"/>
              <a:t>&amp; warrant prepared</a:t>
            </a:r>
            <a:br>
              <a:rPr lang="en-US" sz="1600" b="1" dirty="0" smtClean="0"/>
            </a:br>
            <a:r>
              <a:rPr lang="en-US" sz="1600" b="1" dirty="0"/>
              <a:t/>
            </a:r>
            <a:br>
              <a:rPr lang="en-US" sz="1600" b="1" dirty="0"/>
            </a:br>
            <a:r>
              <a:rPr lang="en-US" sz="1600" b="1" dirty="0" smtClean="0"/>
              <a:t>Wilma is made aware of 2</a:t>
            </a:r>
            <a:r>
              <a:rPr lang="en-US" sz="1600" b="1" baseline="30000" dirty="0" smtClean="0"/>
              <a:t>nd</a:t>
            </a:r>
            <a:r>
              <a:rPr lang="en-US" sz="1600" b="1" dirty="0" smtClean="0"/>
              <a:t> appointment notice for overpayment and case determination.</a:t>
            </a:r>
            <a:br>
              <a:rPr lang="en-US" sz="1600" b="1" dirty="0" smtClean="0"/>
            </a:br>
            <a:r>
              <a:rPr lang="en-US" sz="1600" dirty="0">
                <a:solidFill>
                  <a:schemeClr val="bg1"/>
                </a:solidFill>
              </a:rPr>
              <a:t>	</a:t>
            </a:r>
            <a:r>
              <a:rPr lang="en-US" sz="1600" dirty="0" smtClean="0">
                <a:solidFill>
                  <a:schemeClr val="bg1"/>
                </a:solidFill>
              </a:rPr>
              <a:t>			</a:t>
            </a:r>
            <a:br>
              <a:rPr lang="en-US" sz="1600" dirty="0" smtClean="0">
                <a:solidFill>
                  <a:schemeClr val="bg1"/>
                </a:solidFill>
              </a:rPr>
            </a:br>
            <a:r>
              <a:rPr lang="en-US" sz="1600" dirty="0">
                <a:solidFill>
                  <a:schemeClr val="bg1"/>
                </a:solidFill>
              </a:rPr>
              <a:t>	</a:t>
            </a:r>
            <a:r>
              <a:rPr lang="en-US" sz="1600" dirty="0" smtClean="0">
                <a:solidFill>
                  <a:schemeClr val="bg1"/>
                </a:solidFill>
              </a:rPr>
              <a:t>			</a:t>
            </a:r>
            <a:r>
              <a:rPr lang="en-US" sz="1600" b="1" dirty="0" smtClean="0"/>
              <a:t>On 6/25/2020, Wilma 2</a:t>
            </a:r>
            <a:r>
              <a:rPr lang="en-US" sz="1600" b="1" baseline="30000" dirty="0" smtClean="0"/>
              <a:t>nd</a:t>
            </a:r>
            <a:r>
              <a:rPr lang="en-US" sz="1600" b="1" dirty="0" smtClean="0"/>
              <a:t> appointment interview conducted.</a:t>
            </a:r>
            <a:br>
              <a:rPr lang="en-US" sz="1600" b="1" dirty="0" smtClean="0"/>
            </a:br>
            <a:r>
              <a:rPr lang="en-US" sz="1600" b="1" dirty="0"/>
              <a:t>	</a:t>
            </a:r>
            <a:r>
              <a:rPr lang="en-US" sz="1600" b="1" dirty="0" smtClean="0"/>
              <a:t>			Determine if any unpaid Medicaid bills to apply to new 							Medicaid Deductible, review criminal record and explained 						debtors responsibilities. Discussed court procedures, 							recommendations of re-payment agreement options and explain 					FNS DQ period. the scheduled date (letter) to issue And serve 						warrant at the magistrate’s office is provided to customer.</a:t>
            </a:r>
            <a:r>
              <a:rPr lang="en-US" sz="1600" b="1" dirty="0"/>
              <a:t/>
            </a:r>
            <a:br>
              <a:rPr lang="en-US" sz="1600" b="1" dirty="0"/>
            </a:br>
            <a:endParaRPr lang="en-US" sz="1600" b="1" dirty="0"/>
          </a:p>
        </p:txBody>
      </p:sp>
      <p:sp>
        <p:nvSpPr>
          <p:cNvPr id="3" name="Content Placeholder 2"/>
          <p:cNvSpPr>
            <a:spLocks noGrp="1"/>
          </p:cNvSpPr>
          <p:nvPr>
            <p:ph idx="1"/>
          </p:nvPr>
        </p:nvSpPr>
        <p:spPr>
          <a:xfrm>
            <a:off x="684212" y="0"/>
            <a:ext cx="8534400" cy="1126524"/>
          </a:xfrm>
        </p:spPr>
        <p:txBody>
          <a:bodyPr>
            <a:normAutofit lnSpcReduction="10000"/>
          </a:bodyPr>
          <a:lstStyle/>
          <a:p>
            <a:pPr marL="0" indent="0">
              <a:buNone/>
            </a:pPr>
            <a:endParaRPr lang="en-US" dirty="0" smtClean="0"/>
          </a:p>
          <a:p>
            <a:pPr marL="0" indent="0">
              <a:buNone/>
            </a:pPr>
            <a:r>
              <a:rPr lang="en-US" sz="3600" b="1" dirty="0" smtClean="0">
                <a:solidFill>
                  <a:schemeClr val="tx1"/>
                </a:solidFill>
              </a:rPr>
              <a:t>CASE DETERMINATION</a:t>
            </a:r>
            <a:endParaRPr lang="en-US" sz="3600" b="1" dirty="0">
              <a:solidFill>
                <a:schemeClr val="tx1"/>
              </a:solidFill>
            </a:endParaRPr>
          </a:p>
        </p:txBody>
      </p:sp>
    </p:spTree>
    <p:extLst>
      <p:ext uri="{BB962C8B-B14F-4D97-AF65-F5344CB8AC3E}">
        <p14:creationId xmlns:p14="http://schemas.microsoft.com/office/powerpoint/2010/main" val="331797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02" y="74140"/>
            <a:ext cx="8534400" cy="535459"/>
          </a:xfrm>
        </p:spPr>
        <p:txBody>
          <a:bodyPr>
            <a:normAutofit fontScale="90000"/>
          </a:bodyPr>
          <a:lstStyle/>
          <a:p>
            <a:r>
              <a:rPr lang="en-US" b="1" dirty="0" smtClean="0"/>
              <a:t>Court process</a:t>
            </a:r>
            <a:endParaRPr lang="en-US" b="1" dirty="0"/>
          </a:p>
        </p:txBody>
      </p:sp>
      <p:sp>
        <p:nvSpPr>
          <p:cNvPr id="3" name="Content Placeholder 2"/>
          <p:cNvSpPr>
            <a:spLocks noGrp="1"/>
          </p:cNvSpPr>
          <p:nvPr>
            <p:ph idx="1"/>
          </p:nvPr>
        </p:nvSpPr>
        <p:spPr>
          <a:xfrm>
            <a:off x="1326763" y="782596"/>
            <a:ext cx="8534400" cy="5700582"/>
          </a:xfrm>
        </p:spPr>
        <p:txBody>
          <a:bodyPr>
            <a:normAutofit fontScale="70000" lnSpcReduction="20000"/>
          </a:bodyPr>
          <a:lstStyle/>
          <a:p>
            <a:pPr marL="285750" lvl="2" algn="ctr"/>
            <a:r>
              <a:rPr lang="en-US" sz="2300" dirty="0" smtClean="0"/>
              <a:t>FNS Total Overpayment $13,467  -   </a:t>
            </a:r>
            <a:r>
              <a:rPr lang="en-US" sz="2300" dirty="0"/>
              <a:t>February 2017 – January </a:t>
            </a:r>
            <a:r>
              <a:rPr lang="en-US" sz="2300" dirty="0" smtClean="0"/>
              <a:t>2020 </a:t>
            </a:r>
          </a:p>
          <a:p>
            <a:pPr marL="285750" lvl="2" algn="ctr"/>
            <a:r>
              <a:rPr lang="en-US" sz="2900" dirty="0" smtClean="0"/>
              <a:t>(&gt;$400.00)Felony charge</a:t>
            </a:r>
          </a:p>
          <a:p>
            <a:pPr algn="ctr"/>
            <a:r>
              <a:rPr lang="en-US" sz="2900" b="1" dirty="0"/>
              <a:t>Food Stamp </a:t>
            </a:r>
            <a:r>
              <a:rPr lang="en-US" sz="2900" b="1" dirty="0" smtClean="0"/>
              <a:t>Fraud - </a:t>
            </a:r>
            <a:r>
              <a:rPr lang="en-US" sz="2900" b="1" dirty="0"/>
              <a:t>NC General </a:t>
            </a:r>
            <a:r>
              <a:rPr lang="en-US" sz="2900" b="1" dirty="0" smtClean="0"/>
              <a:t>Statutes -  </a:t>
            </a:r>
            <a:r>
              <a:rPr lang="en-US" sz="2900" smtClean="0"/>
              <a:t>GS </a:t>
            </a:r>
            <a:r>
              <a:rPr lang="en-US" sz="2900" smtClean="0"/>
              <a:t>108A.53</a:t>
            </a:r>
            <a:endParaRPr lang="en-US" sz="2900" dirty="0"/>
          </a:p>
          <a:p>
            <a:r>
              <a:rPr lang="en-US" sz="1200" dirty="0"/>
              <a:t> </a:t>
            </a:r>
          </a:p>
          <a:p>
            <a:endParaRPr lang="en-US" sz="1200" dirty="0"/>
          </a:p>
          <a:p>
            <a:r>
              <a:rPr lang="en-US" dirty="0"/>
              <a:t> </a:t>
            </a:r>
            <a:endParaRPr lang="en-US" sz="1600" dirty="0"/>
          </a:p>
          <a:p>
            <a:pPr algn="ctr"/>
            <a:r>
              <a:rPr lang="en-US" sz="2300" dirty="0" smtClean="0"/>
              <a:t>Medicaid Total Overpayment $1,844.17 -   </a:t>
            </a:r>
            <a:r>
              <a:rPr lang="en-US" sz="2300" dirty="0"/>
              <a:t>November </a:t>
            </a:r>
            <a:r>
              <a:rPr lang="en-US" sz="2300" dirty="0" smtClean="0"/>
              <a:t>2017- February 2020 </a:t>
            </a:r>
            <a:r>
              <a:rPr lang="en-US" sz="2900" dirty="0" smtClean="0"/>
              <a:t>(&gt;400.00)Felony charge</a:t>
            </a:r>
          </a:p>
          <a:p>
            <a:pPr algn="ctr"/>
            <a:r>
              <a:rPr lang="en-US" sz="2900" b="1" dirty="0" smtClean="0"/>
              <a:t>Medicaid Fraud -  </a:t>
            </a:r>
            <a:r>
              <a:rPr lang="en-US" sz="2900" b="1" dirty="0"/>
              <a:t>NC General </a:t>
            </a:r>
            <a:r>
              <a:rPr lang="en-US" sz="2900" b="1" dirty="0" smtClean="0"/>
              <a:t>Statutes  -  </a:t>
            </a:r>
            <a:r>
              <a:rPr lang="en-US" sz="2900" dirty="0"/>
              <a:t>GS </a:t>
            </a:r>
            <a:r>
              <a:rPr lang="en-US" sz="2900" dirty="0" smtClean="0"/>
              <a:t>108A.64</a:t>
            </a:r>
            <a:endParaRPr lang="en-US" sz="2900" dirty="0"/>
          </a:p>
          <a:p>
            <a:endParaRPr lang="en-US" sz="1000" dirty="0"/>
          </a:p>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smtClean="0"/>
          </a:p>
          <a:p>
            <a:pPr algn="ctr"/>
            <a:endParaRPr lang="en-US" sz="1600" dirty="0"/>
          </a:p>
          <a:p>
            <a:pPr marL="0" indent="0" algn="ctr">
              <a:buNone/>
            </a:pPr>
            <a:r>
              <a:rPr lang="en-US" b="1" dirty="0" smtClean="0">
                <a:solidFill>
                  <a:schemeClr val="tx1"/>
                </a:solidFill>
              </a:rPr>
              <a:t>The Arrest Warrants for both felony charges (FNS and Medicaid) are issued and served at the Magistrate Office and processed through the law enforcement agency. </a:t>
            </a:r>
          </a:p>
          <a:p>
            <a:endParaRPr lang="en-US" dirty="0" smtClean="0"/>
          </a:p>
          <a:p>
            <a:pPr marL="0" indent="0">
              <a:buNone/>
            </a:pPr>
            <a:r>
              <a:rPr lang="en-US" dirty="0" smtClean="0"/>
              <a:t>.  </a:t>
            </a:r>
            <a:endParaRPr lang="en-US" dirty="0"/>
          </a:p>
        </p:txBody>
      </p:sp>
      <p:pic>
        <p:nvPicPr>
          <p:cNvPr id="1026" name="Picture 2" descr="Municipal Court – City of Lynn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700" y="3892649"/>
            <a:ext cx="2474526" cy="118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0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05945"/>
            <a:ext cx="8534400" cy="584887"/>
          </a:xfrm>
        </p:spPr>
        <p:txBody>
          <a:bodyPr>
            <a:normAutofit fontScale="90000"/>
          </a:bodyPr>
          <a:lstStyle/>
          <a:p>
            <a:r>
              <a:rPr lang="en-US" b="1" dirty="0" smtClean="0"/>
              <a:t>court process</a:t>
            </a:r>
            <a:endParaRPr lang="en-US" b="1" dirty="0"/>
          </a:p>
        </p:txBody>
      </p:sp>
      <p:sp>
        <p:nvSpPr>
          <p:cNvPr id="3" name="Content Placeholder 2"/>
          <p:cNvSpPr>
            <a:spLocks noGrp="1"/>
          </p:cNvSpPr>
          <p:nvPr>
            <p:ph idx="1"/>
          </p:nvPr>
        </p:nvSpPr>
        <p:spPr>
          <a:xfrm>
            <a:off x="684212" y="914401"/>
            <a:ext cx="8534400" cy="5181600"/>
          </a:xfrm>
        </p:spPr>
        <p:txBody>
          <a:bodyPr>
            <a:normAutofit fontScale="77500" lnSpcReduction="20000"/>
          </a:bodyPr>
          <a:lstStyle/>
          <a:p>
            <a:pPr marL="0" indent="0">
              <a:buNone/>
            </a:pPr>
            <a:r>
              <a:rPr lang="en-US" dirty="0"/>
              <a:t>	</a:t>
            </a:r>
            <a:endParaRPr lang="en-US" b="1" dirty="0" smtClean="0">
              <a:solidFill>
                <a:schemeClr val="tx1"/>
              </a:solidFill>
            </a:endParaRPr>
          </a:p>
          <a:p>
            <a:pPr lvl="3"/>
            <a:r>
              <a:rPr lang="en-US" sz="2000" b="1" dirty="0" smtClean="0">
                <a:solidFill>
                  <a:schemeClr val="tx1"/>
                </a:solidFill>
              </a:rPr>
              <a:t>First </a:t>
            </a:r>
            <a:r>
              <a:rPr lang="en-US" sz="2000" b="1" dirty="0">
                <a:solidFill>
                  <a:schemeClr val="tx1"/>
                </a:solidFill>
              </a:rPr>
              <a:t>Court Appearance, customer is advised of charges and determine if they wish to hire private counsel, represent themselves or to inquire if they qualify for public </a:t>
            </a:r>
            <a:r>
              <a:rPr lang="en-US" sz="2000" b="1" dirty="0" smtClean="0">
                <a:solidFill>
                  <a:schemeClr val="tx1"/>
                </a:solidFill>
              </a:rPr>
              <a:t>defender.</a:t>
            </a:r>
          </a:p>
          <a:p>
            <a:pPr lvl="3"/>
            <a:endParaRPr lang="en-US" sz="2000" b="1" dirty="0" smtClean="0">
              <a:solidFill>
                <a:schemeClr val="tx1"/>
              </a:solidFill>
            </a:endParaRPr>
          </a:p>
          <a:p>
            <a:pPr lvl="3"/>
            <a:r>
              <a:rPr lang="en-US" sz="2000" b="1" dirty="0" smtClean="0">
                <a:solidFill>
                  <a:schemeClr val="tx1"/>
                </a:solidFill>
              </a:rPr>
              <a:t>Agency </a:t>
            </a:r>
            <a:r>
              <a:rPr lang="en-US" sz="2000" b="1" dirty="0">
                <a:solidFill>
                  <a:schemeClr val="tx1"/>
                </a:solidFill>
              </a:rPr>
              <a:t>attorney shares facts of case and recommendation of repayment options with customer’s attorney after first appearance. </a:t>
            </a:r>
          </a:p>
          <a:p>
            <a:pPr lvl="3"/>
            <a:endParaRPr lang="en-US" sz="2000" b="1" dirty="0">
              <a:solidFill>
                <a:schemeClr val="tx1"/>
              </a:solidFill>
            </a:endParaRPr>
          </a:p>
          <a:p>
            <a:pPr lvl="3"/>
            <a:r>
              <a:rPr lang="en-US" sz="2000" b="1" dirty="0" smtClean="0">
                <a:solidFill>
                  <a:schemeClr val="tx1"/>
                </a:solidFill>
              </a:rPr>
              <a:t>Probable Cause Hearing, within 15 working days of the first appearance.</a:t>
            </a:r>
          </a:p>
          <a:p>
            <a:pPr lvl="3"/>
            <a:endParaRPr lang="en-US" sz="2000" b="1" dirty="0">
              <a:solidFill>
                <a:schemeClr val="tx1"/>
              </a:solidFill>
            </a:endParaRPr>
          </a:p>
          <a:p>
            <a:pPr lvl="3"/>
            <a:r>
              <a:rPr lang="en-US" sz="2000" b="1" dirty="0" smtClean="0">
                <a:solidFill>
                  <a:schemeClr val="tx1"/>
                </a:solidFill>
              </a:rPr>
              <a:t>Probable Cause Hearings can continue for “good cause”.</a:t>
            </a:r>
          </a:p>
          <a:p>
            <a:pPr lvl="3"/>
            <a:endParaRPr lang="en-US" sz="2000" b="1" dirty="0">
              <a:solidFill>
                <a:schemeClr val="tx1"/>
              </a:solidFill>
            </a:endParaRPr>
          </a:p>
          <a:p>
            <a:pPr lvl="3"/>
            <a:r>
              <a:rPr lang="en-US" sz="2000" b="1" dirty="0" smtClean="0">
                <a:solidFill>
                  <a:schemeClr val="tx1"/>
                </a:solidFill>
              </a:rPr>
              <a:t>In conclusion of Probable Cause Hearing in District Court, Judge may lesser felony offense to misdemeanor charge with judgment.</a:t>
            </a:r>
          </a:p>
          <a:p>
            <a:pPr lvl="3"/>
            <a:endParaRPr lang="en-US" sz="2000" b="1" dirty="0">
              <a:solidFill>
                <a:schemeClr val="tx1"/>
              </a:solidFill>
            </a:endParaRPr>
          </a:p>
          <a:p>
            <a:pPr lvl="3"/>
            <a:r>
              <a:rPr lang="en-US" sz="2000" b="1" dirty="0" smtClean="0">
                <a:solidFill>
                  <a:schemeClr val="tx1"/>
                </a:solidFill>
              </a:rPr>
              <a:t>The agency is required to record judgment in writing and process case accordingly. </a:t>
            </a:r>
          </a:p>
          <a:p>
            <a:pPr marL="1371600" lvl="3" indent="0">
              <a:buNone/>
            </a:pPr>
            <a:endParaRPr lang="en-US" dirty="0"/>
          </a:p>
          <a:p>
            <a:pPr lvl="3"/>
            <a:endParaRPr lang="en-US" dirty="0" smtClean="0"/>
          </a:p>
        </p:txBody>
      </p:sp>
    </p:spTree>
    <p:extLst>
      <p:ext uri="{BB962C8B-B14F-4D97-AF65-F5344CB8AC3E}">
        <p14:creationId xmlns:p14="http://schemas.microsoft.com/office/powerpoint/2010/main" val="79915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2" y="107092"/>
            <a:ext cx="8534400" cy="974810"/>
          </a:xfrm>
        </p:spPr>
        <p:txBody>
          <a:bodyPr/>
          <a:lstStyle/>
          <a:p>
            <a:r>
              <a:rPr lang="en-US" b="1" dirty="0" smtClean="0"/>
              <a:t>conclusion</a:t>
            </a:r>
            <a:endParaRPr lang="en-US" b="1" dirty="0"/>
          </a:p>
        </p:txBody>
      </p:sp>
      <p:sp>
        <p:nvSpPr>
          <p:cNvPr id="3" name="Content Placeholder 2"/>
          <p:cNvSpPr>
            <a:spLocks noGrp="1"/>
          </p:cNvSpPr>
          <p:nvPr>
            <p:ph idx="1"/>
          </p:nvPr>
        </p:nvSpPr>
        <p:spPr>
          <a:xfrm>
            <a:off x="684212" y="1285102"/>
            <a:ext cx="7380631" cy="5016843"/>
          </a:xfrm>
        </p:spPr>
        <p:txBody>
          <a:bodyPr>
            <a:normAutofit fontScale="85000" lnSpcReduction="10000"/>
          </a:bodyPr>
          <a:lstStyle/>
          <a:p>
            <a:pPr marL="0" indent="0">
              <a:buNone/>
            </a:pPr>
            <a:r>
              <a:rPr lang="en-US" b="1" dirty="0" smtClean="0">
                <a:solidFill>
                  <a:schemeClr val="tx1"/>
                </a:solidFill>
              </a:rPr>
              <a:t>If Judgment includes supervised probation period, you should contact probation officer within 60 days to establish communication. The probation officer is the collection monitor. This may help keep the agency informed if case returns to court for non pay violation or show cause order.  </a:t>
            </a:r>
          </a:p>
          <a:p>
            <a:pPr marL="0" indent="0">
              <a:buNone/>
            </a:pPr>
            <a:endParaRPr lang="en-US" b="1" dirty="0">
              <a:solidFill>
                <a:schemeClr val="tx1"/>
              </a:solidFill>
            </a:endParaRPr>
          </a:p>
          <a:p>
            <a:pPr marL="0" indent="0">
              <a:buNone/>
            </a:pPr>
            <a:r>
              <a:rPr lang="en-US" b="1" dirty="0" smtClean="0">
                <a:solidFill>
                  <a:schemeClr val="tx1"/>
                </a:solidFill>
              </a:rPr>
              <a:t>If judgment includes unsupervised probation period, the PI agent is required to monitor collection, communicate with clerk of court on payments and balances and allow tax interception if case becomes delinquent or not paid as order by the court. </a:t>
            </a:r>
          </a:p>
          <a:p>
            <a:pPr marL="0" indent="0">
              <a:buNone/>
            </a:pPr>
            <a:endParaRPr lang="en-US" b="1" dirty="0">
              <a:solidFill>
                <a:schemeClr val="tx1"/>
              </a:solidFill>
            </a:endParaRPr>
          </a:p>
          <a:p>
            <a:pPr marL="0" indent="0">
              <a:buNone/>
            </a:pPr>
            <a:r>
              <a:rPr lang="en-US" b="1" dirty="0" smtClean="0">
                <a:solidFill>
                  <a:schemeClr val="tx1"/>
                </a:solidFill>
              </a:rPr>
              <a:t>If judgment includes DA consent, conditional discharge or deferred prosecution, it is the PI agent responsibility to communicate with the court, prior to court return date on balances. (This should  be maintained monthly for recordkeeping and shared with the clerk of court). This will determine if judgment for restitution is paid in full, along with other changes and fees.</a:t>
            </a:r>
          </a:p>
          <a:p>
            <a:pPr marL="0" indent="0">
              <a:buNone/>
            </a:pPr>
            <a:endParaRPr lang="en-US" dirty="0" smtClean="0"/>
          </a:p>
          <a:p>
            <a:pPr marL="0" indent="0">
              <a:buNone/>
            </a:pPr>
            <a:endParaRPr lang="en-US" dirty="0"/>
          </a:p>
        </p:txBody>
      </p:sp>
      <p:pic>
        <p:nvPicPr>
          <p:cNvPr id="2050" name="Picture 2" descr="NM Courts Home"/>
          <p:cNvPicPr>
            <a:picLocks noChangeAspect="1" noChangeArrowheads="1"/>
          </p:cNvPicPr>
          <p:nvPr/>
        </p:nvPicPr>
        <p:blipFill rotWithShape="1">
          <a:blip r:embed="rId2">
            <a:extLst>
              <a:ext uri="{28A0092B-C50C-407E-A947-70E740481C1C}">
                <a14:useLocalDpi xmlns:a14="http://schemas.microsoft.com/office/drawing/2010/main" val="0"/>
              </a:ext>
            </a:extLst>
          </a:blip>
          <a:srcRect l="52214"/>
          <a:stretch/>
        </p:blipFill>
        <p:spPr bwMode="auto">
          <a:xfrm>
            <a:off x="8369643" y="1044548"/>
            <a:ext cx="2760305" cy="241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8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274</TotalTime>
  <Words>591</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 Intentional Program Violation  Overview </vt:lpstr>
      <vt:lpstr>  Referral</vt:lpstr>
      <vt:lpstr>Investigation &amp; Agency review</vt:lpstr>
      <vt:lpstr>Investigations cont.….</vt:lpstr>
      <vt:lpstr>Investigation cont…</vt:lpstr>
      <vt:lpstr>Medicaid profiles requested for Wilma and Pebbles Flintstone for the OP period  FNS Overpayment prepared for  2nd review   Medicaid profiles obtained and case re-evaluation summary completed for 2nd partied review  Court Summary &amp; warrant prepared  Wilma is made aware of 2nd appointment notice for overpayment and case determination.          On 6/25/2020, Wilma 2nd appointment interview conducted.     Determine if any unpaid Medicaid bills to apply to new        Medicaid Deductible, review criminal record and explained       debtors responsibilities. Discussed court procedures,        recommendations of re-payment agreement options and explain      FNS DQ period. the scheduled date (letter) to issue And serve       warrant at the magistrate’s office is provided to customer. </vt:lpstr>
      <vt:lpstr>Court process</vt:lpstr>
      <vt:lpstr>court process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Program Violation  Overview</dc:title>
  <dc:creator>Kathy Alston</dc:creator>
  <cp:lastModifiedBy>Kathy Alston</cp:lastModifiedBy>
  <cp:revision>33</cp:revision>
  <dcterms:created xsi:type="dcterms:W3CDTF">2020-10-02T09:18:08Z</dcterms:created>
  <dcterms:modified xsi:type="dcterms:W3CDTF">2020-10-04T00:33:37Z</dcterms:modified>
</cp:coreProperties>
</file>