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comments/modernComment_7FFFF4D2_5CDF20BC.xml" ContentType="application/vnd.ms-powerpoint.comment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4A_49896FF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7FFFF4DA_F37F46D.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comments/modernComment_7FFFF4E9_408F1EC2.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0" r:id="rId6"/>
  </p:sldMasterIdLst>
  <p:notesMasterIdLst>
    <p:notesMasterId r:id="rId39"/>
  </p:notesMasterIdLst>
  <p:handoutMasterIdLst>
    <p:handoutMasterId r:id="rId40"/>
  </p:handoutMasterIdLst>
  <p:sldIdLst>
    <p:sldId id="461" r:id="rId7"/>
    <p:sldId id="2147376661" r:id="rId8"/>
    <p:sldId id="2147478741" r:id="rId9"/>
    <p:sldId id="2147478721" r:id="rId10"/>
    <p:sldId id="2147480788" r:id="rId11"/>
    <p:sldId id="2147479007" r:id="rId12"/>
    <p:sldId id="2147480789" r:id="rId13"/>
    <p:sldId id="2147480790" r:id="rId14"/>
    <p:sldId id="2147479006" r:id="rId15"/>
    <p:sldId id="2147480786" r:id="rId16"/>
    <p:sldId id="2147479009" r:id="rId17"/>
    <p:sldId id="2147478994" r:id="rId18"/>
    <p:sldId id="2147479014" r:id="rId19"/>
    <p:sldId id="2147480795" r:id="rId20"/>
    <p:sldId id="2147480806" r:id="rId21"/>
    <p:sldId id="511" r:id="rId22"/>
    <p:sldId id="500" r:id="rId23"/>
    <p:sldId id="586" r:id="rId24"/>
    <p:sldId id="583" r:id="rId25"/>
    <p:sldId id="584" r:id="rId26"/>
    <p:sldId id="524" r:id="rId27"/>
    <p:sldId id="2147480791" r:id="rId28"/>
    <p:sldId id="2147480792" r:id="rId29"/>
    <p:sldId id="2147480793" r:id="rId30"/>
    <p:sldId id="2147480794" r:id="rId31"/>
    <p:sldId id="2147480802" r:id="rId32"/>
    <p:sldId id="2147480797" r:id="rId33"/>
    <p:sldId id="2147480809" r:id="rId34"/>
    <p:sldId id="2147480807" r:id="rId35"/>
    <p:sldId id="2147480785" r:id="rId36"/>
    <p:sldId id="2147480800" r:id="rId37"/>
    <p:sldId id="2147480796"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E52501-1CE0-C061-8FD3-0BCFA14375D7}" name="Simmerman, Jill" initials="JS" userId="S::Jill.Simmerman@dhhs.nc.gov::2d0be343-92db-4a34-b67b-ce42981a0d90" providerId="AD"/>
  <p188:author id="{BF19D704-2318-08E5-9E55-A1D600AD0907}" name="Leighs, Michael" initials="ML" userId="S::Michael.Leighs@dhhs.nc.gov::f71eca8c-cf8e-4d37-b6bc-32fc734c58e8" providerId="AD"/>
  <p188:author id="{8D181421-3F77-C84A-B8F7-D76442511DF4}" name="Hogan, Brian P" initials="HB" userId="S::brian.hogan@dhhs.nc.gov::0701fdfd-6677-4f46-82df-ac40d85ad279" providerId="AD"/>
  <p188:author id="{B4F21B27-3EDA-0BE3-C3D4-C3B750726D14}" name="Donaldson, Marjorie" initials="DM" userId="S::marjorie.donaldson@dhhs.nc.gov::5620cb43-60fb-4be2-9072-00fe7ab6e62b" providerId="AD"/>
  <p188:author id="{81C2AB38-A220-3D28-3DA1-F918E19AA9BA}" name="Copeland, Yvonne A" initials="YC" userId="S::Yvonne.Copeland@dhhs.nc.gov::e815bb60-660f-400a-a086-fb11c9d198d6" providerId="AD"/>
  <p188:author id="{A053E245-5F77-3A6C-C0EB-804A1CFDA711}" name="Ebner, Sherry D" initials="ED" userId="S::sherry.ebner@dhhs.nc.gov::7c904ac5-100d-4abd-ba74-4e49ee59af38" providerId="AD"/>
  <p188:author id="{5711A34C-125A-7614-33DC-0040A6884DA7}" name="Bush, Melanie E" initials="MB" userId="S::melanie.bush@dhhs.nc.gov::b47a0c96-d1fe-41f5-a768-549375b87e12" providerId="AD"/>
  <p188:author id="{78AC434E-51F4-1BCF-C17A-0787EEC99477}" name="Vulimiri, Madhu" initials="VM" userId="S::madhu.vulimiri@nc.gov::e8daceb6-0409-405b-863a-c1dcbb856b8f" providerId="AD"/>
  <p188:author id="{BE3A2E5D-A8CA-84A6-134C-3625C165253C}" name="Strickland, Heather" initials="HS" userId="S::Heather.Strickland@dhhs.nc.gov::2d2f52c9-8c2a-4b30-aba3-bb0b0290cf1e" providerId="AD"/>
  <p188:author id="{7B7B6364-0384-D717-8DAB-8104AEF302A5}" name="Stallard, Lorea A" initials="SL" userId="S::lorea.stallard@nc.gov::23580236-6b78-4d29-9a06-c7eed87ced7f" providerId="AD"/>
  <p188:author id="{31D54B68-046E-BDAB-501C-118DCDA30250}" name="Montz, Ellen" initials="ME" userId="S::emontz@manatt.com::4116bf50-c373-4652-a02e-34625b6ac6b4" providerId="AD"/>
  <p188:author id="{0A518F6E-AD0A-6A7E-C9D7-3CA682CA8F37}" name="White, Janssen" initials="WJ" userId="S::janssen.white@dhhs.nc.gov::06a684a9-cb2d-406f-a323-d48feebd9116" providerId="AD"/>
  <p188:author id="{5B05CF6E-F9BE-8682-0502-CD9E5A661408}" name="Phillips, Chiara F" initials="PF" userId="S::chiara.phillips@dhhs.nc.gov::2f3cd744-6860-4814-bb5c-0ea0620b2b17" providerId="AD"/>
  <p188:author id="{3CFA8978-6AA3-4FDB-D682-9102E5923712}" name="Hicks, Jerquitta C" initials="HJ" userId="S::jerquitta.smallwood@dhhs.nc.gov::0c3dbab9-74f7-41b0-ae13-e2d326f5856b" providerId="AD"/>
  <p188:author id="{6425EC7C-9BBB-405F-5FF8-88C9E548F2C5}" name="Lerche, Julia K" initials="LJ" userId="S::julia.lerche@dhhs.nc.gov::3937bbab-5606-4ec6-8f19-d68752357e06" providerId="AD"/>
  <p188:author id="{70806492-E541-0B78-D96B-3E64FC90A3D1}" name="Copeland, Yvonne A" initials="CY" userId="S::yvonne.copeland@dhhs.nc.gov::e815bb60-660f-400a-a086-fb11c9d198d6" providerId="AD"/>
  <p188:author id="{82839E94-5556-FFD2-A860-C811B88B7B2A}" name="Pardington, Nan" initials="NP" userId="S::nan.pardington@dhhs.nc.gov::d70f7b88-ba0f-458e-bc5d-d85f4755ab3c" providerId="AD"/>
  <p188:author id="{39D5DF96-D3A2-65F7-99DD-A20B42E2BE6A}" name="Simmerman, Jill" initials="SJ" userId="S::jill.simmerman@dhhs.nc.gov::2d0be343-92db-4a34-b67b-ce42981a0d90" providerId="AD"/>
  <p188:author id="{FC57019D-BDD1-8F68-EB0E-0CB394BA3EAA}" name="Kappler, Jonathan" initials="KJ" userId="S::jonathan.kappler@dhhs.nc.gov::6a264f18-eaf3-42a6-9b17-68c22dad2cb9" providerId="AD"/>
  <p188:author id="{0494BAA1-AA15-B4FE-7C43-628A408A632E}" name="Tyagi, Kartik" initials="TK" userId="S::Kartik.Tyagi@dhhs.nc.gov::a717db9f-fe5d-4801-ac90-091b6bc3f12f" providerId="AD"/>
  <p188:author id="{D3CB7AAC-78D9-40D8-408D-26F0F6B01A83}" name="Chiulli, Jane" initials="CJ" userId="S::jane.chiulli@dhhs.nc.gov::1487bdf6-c538-4302-9f45-40b5f62736d4" providerId="AD"/>
  <p188:author id="{227CCAAE-5C99-2A83-74C4-D0FA4AE17C77}" name="Leighs, Michael" initials="LM" userId="S::michael.leighs@dhhs.nc.gov::f71eca8c-cf8e-4d37-b6bc-32fc734c58e8" providerId="AD"/>
  <p188:author id="{564946BB-4381-386D-6C4F-805465730CD7}" name="Hogan, Brian P" initials="" userId="S::Brian.Hogan@dhhs.nc.gov::0701fdfd-6677-4f46-82df-ac40d85ad279" providerId="AD"/>
  <p188:author id="{DBDCFEBD-4025-CE03-95F7-21BCAFB90A0D}" name="Vulimiri, Madhu" initials="MV" userId="S::Madhu.Vulimiri@dhhs.nc.gov::7048e944-1299-4e5a-a6cd-c66d2afdaa2d" providerId="AD"/>
  <p188:author id="{436BC0BF-A739-D64A-5D71-4D78AA476921}" name="Wade, Karen" initials="WK" userId="S::karen.wade@dhhs.nc.gov::b42bf4f0-6e7e-46c9-8c33-5b942c018b89" providerId="AD"/>
  <p188:author id="{6942E6C9-CFF5-242E-10D2-19355189C8CA}" name="Deacle, Robin" initials="DR" userId="S::Robin.Deacle@dhhs.nc.gov::2b1ff63a-8bd6-4d2b-b0dc-eb86a72b491b" providerId="AD"/>
  <p188:author id="{744E67CD-927D-5931-F3D9-4CA1E46960D4}" name="Kappler, Jonathan" initials="JK" userId="S::Jonathan.Kappler@dhhs.nc.gov::6a264f18-eaf3-42a6-9b17-68c22dad2cb9" providerId="AD"/>
  <p188:author id="{A6DD6AD5-68A6-6313-D1AF-8C5704A7FD33}" name="Strickland, Heather" initials="SH" userId="S::heather.strickland@dhhs.nc.gov::2d2f52c9-8c2a-4b30-aba3-bb0b0290cf1e" providerId="AD"/>
  <p188:author id="{6822CBD6-05CE-E73E-4C2C-196F0BA5CA40}" name="Vulimiri, Madhu" initials="MV" userId="S::Madhu.Vulimiri@nc.gov::e8daceb6-0409-405b-863a-c1dcbb856b8f" providerId="AD"/>
  <p188:author id="{A5EC4BE5-9DD5-AB0E-2396-5499A96D088A}" name="Eargle, Allison" initials="EA" userId="S::allison.eargle@dhhs.nc.gov::a04f4a46-e0f8-4be8-aa3b-c74d305ef108" providerId="AD"/>
  <p188:author id="{744C74ED-A8C2-F911-F808-97A2E5F42331}" name="Hicks, Jerquitta C" initials="" userId="S::Jerquitta.Smallwood@dhhs.nc.gov::0c3dbab9-74f7-41b0-ae13-e2d326f5856b" providerId="AD"/>
  <p188:author id="{053806F2-204F-BF8A-A06C-35AB96C7F29F}" name="Wade, Karen" initials="KW" userId="S::Karen.Wade@dhhs.nc.gov::b42bf4f0-6e7e-46c9-8c33-5b942c018b89" providerId="AD"/>
  <p188:author id="{8B8C3AF9-9518-027B-D42C-5AAC4E542A1A}" name="Weiner, Sadie" initials="WS" userId="S::sadie.weiner@nc.gov::6405d764-132a-4c32-995d-dfdf7ec74187" providerId="AD"/>
  <p188:author id="{31D358FF-C55B-0FD1-1B47-24C142A79406}" name="Brian Patrick Hogan" initials="BPH" userId="Brian Patrick Hog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Zimmerman, Tracy A" initials="ZTA" lastIdx="16" clrIdx="1">
    <p:extLst>
      <p:ext uri="{19B8F6BF-5375-455C-9EA6-DF929625EA0E}">
        <p15:presenceInfo xmlns:p15="http://schemas.microsoft.com/office/powerpoint/2012/main" userId="S::tracy.zimmerman@dhhs.nc.gov::6b21ed79-23c3-410f-a0b0-4640357a97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14374"/>
    <a:srgbClr val="003B70"/>
    <a:srgbClr val="FA8606"/>
    <a:srgbClr val="5C93D5"/>
    <a:srgbClr val="7CA3DD"/>
    <a:srgbClr val="E4EEF4"/>
    <a:srgbClr val="EDC283"/>
    <a:srgbClr val="E6A958"/>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CC9C3-8B99-4C71-9B3B-B0CEFBAF7EA2}" v="633" dt="2025-10-22T19:29:15.018"/>
    <p1510:client id="{B02AE437-F48E-4441-B922-2D1FC865C655}" v="4" dt="2025-10-22T15:23:06.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8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NC Payment Error Rate vs National Average Over Last 10 Years</a:t>
            </a:r>
          </a:p>
        </c:rich>
      </c:tx>
      <c:layout>
        <c:manualLayout>
          <c:xMode val="edge"/>
          <c:yMode val="edge"/>
          <c:x val="0.11338121444934594"/>
          <c:y val="1.24429961363027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736743012185462E-2"/>
          <c:y val="0.16639078160141357"/>
          <c:w val="0.90041492014418978"/>
          <c:h val="0.71766013977986032"/>
        </c:manualLayout>
      </c:layout>
      <c:lineChart>
        <c:grouping val="standard"/>
        <c:varyColors val="0"/>
        <c:ser>
          <c:idx val="0"/>
          <c:order val="0"/>
          <c:tx>
            <c:strRef>
              <c:f>Sheet1!$B$1</c:f>
              <c:strCache>
                <c:ptCount val="1"/>
                <c:pt idx="0">
                  <c:v>NC Error Rate</c:v>
                </c:pt>
              </c:strCache>
            </c:strRef>
          </c:tx>
          <c:spPr>
            <a:ln w="34925" cap="rnd">
              <a:solidFill>
                <a:schemeClr val="accent2">
                  <a:shade val="76000"/>
                </a:schemeClr>
              </a:solidFill>
              <a:round/>
            </a:ln>
            <a:effectLst/>
          </c:spPr>
          <c:marker>
            <c:symbol val="circle"/>
            <c:size val="5"/>
            <c:spPr>
              <a:solidFill>
                <a:schemeClr val="accent2">
                  <a:shade val="76000"/>
                </a:schemeClr>
              </a:solidFill>
              <a:ln w="9525">
                <a:solidFill>
                  <a:schemeClr val="accent2">
                    <a:shade val="76000"/>
                  </a:schemeClr>
                </a:solidFill>
              </a:ln>
              <a:effectLst/>
            </c:spPr>
          </c:marker>
          <c:dLbls>
            <c:dLbl>
              <c:idx val="0"/>
              <c:layout>
                <c:manualLayout>
                  <c:x val="-4.2365209325328931E-2"/>
                  <c:y val="-7.2833004051158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74-4017-A3B9-C9059D9DBFE4}"/>
                </c:ext>
              </c:extLst>
            </c:dLbl>
            <c:dLbl>
              <c:idx val="1"/>
              <c:layout>
                <c:manualLayout>
                  <c:x val="-3.3941040903516635E-2"/>
                  <c:y val="-3.343018295286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74-4017-A3B9-C9059D9DBFE4}"/>
                </c:ext>
              </c:extLst>
            </c:dLbl>
            <c:dLbl>
              <c:idx val="7"/>
              <c:layout>
                <c:manualLayout>
                  <c:x val="-8.5037801300001881E-2"/>
                  <c:y val="-2.0987186816563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74-4017-A3B9-C9059D9DBFE4}"/>
                </c:ext>
              </c:extLst>
            </c:dLbl>
            <c:dLbl>
              <c:idx val="8"/>
              <c:layout>
                <c:manualLayout>
                  <c:x val="-3.9547291822215287E-2"/>
                  <c:y val="-3.3430182952866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74-4017-A3B9-C9059D9DBF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4.9800000000000004</c:v>
                </c:pt>
                <c:pt idx="1">
                  <c:v>6.64</c:v>
                </c:pt>
                <c:pt idx="2">
                  <c:v>4.87</c:v>
                </c:pt>
                <c:pt idx="3">
                  <c:v>5.25</c:v>
                </c:pt>
                <c:pt idx="4">
                  <c:v>4.97</c:v>
                </c:pt>
                <c:pt idx="5">
                  <c:v>5.78</c:v>
                </c:pt>
                <c:pt idx="6">
                  <c:v>6.39</c:v>
                </c:pt>
                <c:pt idx="7">
                  <c:v>12.91</c:v>
                </c:pt>
                <c:pt idx="8">
                  <c:v>19.07</c:v>
                </c:pt>
                <c:pt idx="9">
                  <c:v>9.7200000000000006</c:v>
                </c:pt>
                <c:pt idx="10">
                  <c:v>10.210000000000001</c:v>
                </c:pt>
              </c:numCache>
            </c:numRef>
          </c:val>
          <c:smooth val="0"/>
          <c:extLst>
            <c:ext xmlns:c16="http://schemas.microsoft.com/office/drawing/2014/chart" uri="{C3380CC4-5D6E-409C-BE32-E72D297353CC}">
              <c16:uniqueId val="{00000000-523F-413D-B2D0-9B3CF50E06DB}"/>
            </c:ext>
          </c:extLst>
        </c:ser>
        <c:ser>
          <c:idx val="1"/>
          <c:order val="1"/>
          <c:tx>
            <c:strRef>
              <c:f>Sheet1!$C$1</c:f>
              <c:strCache>
                <c:ptCount val="1"/>
                <c:pt idx="0">
                  <c:v>National Average</c:v>
                </c:pt>
              </c:strCache>
            </c:strRef>
          </c:tx>
          <c:spPr>
            <a:ln w="28575" cap="rnd">
              <a:solidFill>
                <a:schemeClr val="accent2">
                  <a:tint val="77000"/>
                </a:schemeClr>
              </a:solidFill>
              <a:round/>
            </a:ln>
            <a:effectLst/>
          </c:spPr>
          <c:marker>
            <c:symbol val="circle"/>
            <c:size val="5"/>
            <c:spPr>
              <a:solidFill>
                <a:srgbClr val="7030A0"/>
              </a:solidFill>
              <a:ln w="15875">
                <a:solidFill>
                  <a:srgbClr val="7030A0"/>
                </a:solidFill>
                <a:miter lim="800000"/>
              </a:ln>
              <a:effectLst/>
            </c:spPr>
          </c:marker>
          <c:dLbls>
            <c:dLbl>
              <c:idx val="0"/>
              <c:layout>
                <c:manualLayout>
                  <c:x val="-3.5625874587879081E-2"/>
                  <c:y val="2.9282517574099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74-4017-A3B9-C9059D9DBFE4}"/>
                </c:ext>
              </c:extLst>
            </c:dLbl>
            <c:dLbl>
              <c:idx val="7"/>
              <c:delete val="1"/>
              <c:extLst>
                <c:ext xmlns:c15="http://schemas.microsoft.com/office/drawing/2012/chart" uri="{CE6537A1-D6FC-4f65-9D91-7224C49458BB}"/>
                <c:ext xmlns:c16="http://schemas.microsoft.com/office/drawing/2014/chart" uri="{C3380CC4-5D6E-409C-BE32-E72D297353CC}">
                  <c16:uniqueId val="{00000000-9A40-4D4F-A9C9-6ECA56D879D0}"/>
                </c:ext>
              </c:extLst>
            </c:dLbl>
            <c:spPr>
              <a:noFill/>
              <a:ln>
                <a:solidFill>
                  <a:schemeClr val="accent2">
                    <a:shade val="76000"/>
                    <a:alpha val="99000"/>
                  </a:schemeClr>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General</c:formatCode>
                <c:ptCount val="11"/>
                <c:pt idx="0">
                  <c:v>3.66</c:v>
                </c:pt>
                <c:pt idx="3">
                  <c:v>6.3</c:v>
                </c:pt>
                <c:pt idx="4">
                  <c:v>6.8</c:v>
                </c:pt>
                <c:pt idx="5">
                  <c:v>7.36</c:v>
                </c:pt>
                <c:pt idx="8">
                  <c:v>11.54</c:v>
                </c:pt>
                <c:pt idx="9">
                  <c:v>11.68</c:v>
                </c:pt>
                <c:pt idx="10">
                  <c:v>10.93</c:v>
                </c:pt>
              </c:numCache>
            </c:numRef>
          </c:val>
          <c:smooth val="0"/>
          <c:extLst>
            <c:ext xmlns:c16="http://schemas.microsoft.com/office/drawing/2014/chart" uri="{C3380CC4-5D6E-409C-BE32-E72D297353CC}">
              <c16:uniqueId val="{00000006-523F-413D-B2D0-9B3CF50E06DB}"/>
            </c:ext>
          </c:extLst>
        </c:ser>
        <c:dLbls>
          <c:showLegendKey val="0"/>
          <c:showVal val="0"/>
          <c:showCatName val="0"/>
          <c:showSerName val="0"/>
          <c:showPercent val="0"/>
          <c:showBubbleSize val="0"/>
        </c:dLbls>
        <c:marker val="1"/>
        <c:smooth val="0"/>
        <c:axId val="1047369304"/>
        <c:axId val="1047365704"/>
      </c:lineChart>
      <c:catAx>
        <c:axId val="104736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7365704"/>
        <c:crosses val="autoZero"/>
        <c:auto val="1"/>
        <c:lblAlgn val="ctr"/>
        <c:lblOffset val="100"/>
        <c:noMultiLvlLbl val="0"/>
      </c:catAx>
      <c:valAx>
        <c:axId val="104736570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Payment Error Rate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7369304"/>
        <c:crosses val="autoZero"/>
        <c:crossBetween val="between"/>
        <c:majorUnit val="1"/>
      </c:valAx>
      <c:spPr>
        <a:noFill/>
        <a:ln>
          <a:noFill/>
        </a:ln>
        <a:effectLst/>
      </c:spPr>
    </c:plotArea>
    <c:legend>
      <c:legendPos val="r"/>
      <c:layout>
        <c:manualLayout>
          <c:xMode val="edge"/>
          <c:yMode val="edge"/>
          <c:x val="0.77792114341569651"/>
          <c:y val="0.74610915512219533"/>
          <c:w val="0.20523051974067888"/>
          <c:h val="7.97860588475336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4A_49896FF0.xml><?xml version="1.0" encoding="utf-8"?>
<p188:cmLst xmlns:a="http://schemas.openxmlformats.org/drawingml/2006/main" xmlns:r="http://schemas.openxmlformats.org/officeDocument/2006/relationships" xmlns:p188="http://schemas.microsoft.com/office/powerpoint/2018/8/main">
  <p188:cm id="{A378B966-A223-433C-A514-D59DCDE0EB97}" authorId="{BF19D704-2318-08E5-9E55-A1D600AD0907}" created="2025-10-07T18:31:16.523">
    <pc:sldMkLst xmlns:pc="http://schemas.microsoft.com/office/powerpoint/2013/main/command">
      <pc:docMk/>
      <pc:sldMk cId="1233743856" sldId="586"/>
    </pc:sldMkLst>
    <p188:replyLst>
      <p188:reply id="{EEF50BEA-1C34-4A59-8F99-52F6A50A79B3}" authorId="{A5EC4BE5-9DD5-AB0E-2396-5499A96D088A}" created="2025-10-07T21:10:28.127">
        <p188:txBody>
          <a:bodyPr/>
          <a:lstStyle/>
          <a:p>
            <a:r>
              <a:rPr lang="en-US"/>
              <a:t>It is a line but when it is behind the graph the gray line shows up on top of it. Is this better?</a:t>
            </a:r>
          </a:p>
        </p188:txBody>
      </p188:reply>
      <p188:reply id="{077D06D4-AF76-46E9-BBCC-9CFF1D36748E}" authorId="{BF19D704-2318-08E5-9E55-A1D600AD0907}" created="2025-10-08T16:43:14.591">
        <p188:txBody>
          <a:bodyPr/>
          <a:lstStyle/>
          <a:p>
            <a:r>
              <a:rPr lang="en-US"/>
              <a:t>Hmm - still do not see a line for the national average. Just the purple dots</a:t>
            </a:r>
          </a:p>
        </p188:txBody>
      </p188:reply>
      <p188:reply id="{58471392-8A30-924C-B4C4-92C4B46A5229}" authorId="{31D358FF-C55B-0FD1-1B47-24C142A79406}" created="2025-10-08T20:07:38.100">
        <p188:txBody>
          <a:bodyPr/>
          <a:lstStyle/>
          <a:p>
            <a:r>
              <a:rPr lang="en-US"/>
              <a:t>I just added lines for the national average, but we don't have data for 2015-2016, or 2020.  I also don't think we have official, reliable national data for 2021, but I see that we have 8.56 listed.
</a:t>
            </a:r>
          </a:p>
        </p188:txBody>
      </p188:reply>
      <p188:reply id="{18FB5CDD-36DA-42DA-B809-52417BDDCA8E}" authorId="{FDE52501-1CE0-C061-8FD3-0BCFA14375D7}" created="2025-10-08T22:14:16.119">
        <p188:txBody>
          <a:bodyPr/>
          <a:lstStyle/>
          <a:p>
            <a:r>
              <a:rPr lang="en-US"/>
              <a:t>The FNS website says there is no FY2015, 2016, 2020, or 2021 data.  I have reflected that on the chart. </a:t>
            </a:r>
          </a:p>
        </p188:txBody>
      </p188:reply>
    </p188:replyLst>
    <p188:txBody>
      <a:bodyPr/>
      <a:lstStyle/>
      <a:p>
        <a:r>
          <a:rPr lang="en-US"/>
          <a:t>Could we make the national average an actual line? </a:t>
        </a:r>
      </a:p>
    </p188:txBody>
  </p188:cm>
</p188:cmLst>
</file>

<file path=ppt/comments/modernComment_7FFFF4D2_5CDF20BC.xml><?xml version="1.0" encoding="utf-8"?>
<p188:cmLst xmlns:a="http://schemas.openxmlformats.org/drawingml/2006/main" xmlns:r="http://schemas.openxmlformats.org/officeDocument/2006/relationships" xmlns:p188="http://schemas.microsoft.com/office/powerpoint/2018/8/main">
  <p188:cm id="{3D64ACFD-9F09-48B0-AE37-838378DE6F79}" authorId="{A6DD6AD5-68A6-6313-D1AF-8C5704A7FD33}" created="2025-08-29T14:21:27.539">
    <ac:deMkLst xmlns:ac="http://schemas.microsoft.com/office/drawing/2013/main/command">
      <pc:docMk xmlns:pc="http://schemas.microsoft.com/office/powerpoint/2013/main/command"/>
      <pc:sldMk xmlns:pc="http://schemas.microsoft.com/office/powerpoint/2013/main/command" cId="1755283178" sldId="2147479006"/>
      <ac:spMk id="2" creationId="{5C85DA66-EA8A-0843-2C66-6706C36C8266}"/>
    </ac:deMkLst>
    <p188:txBody>
      <a:bodyPr/>
      <a:lstStyle/>
      <a:p>
        <a:r>
          <a:rPr lang="en-US"/>
          <a:t>lack of control of number</a:t>
        </a:r>
      </a:p>
    </p188:txBody>
  </p188:cm>
  <p188:cm id="{2E54518A-5CAF-4FEC-A8F5-6E509E8CE868}" authorId="{70806492-E541-0B78-D96B-3E64FC90A3D1}" created="2025-10-08T20:03:58.260">
    <ac:txMkLst xmlns:ac="http://schemas.microsoft.com/office/drawing/2013/main/command">
      <pc:docMk xmlns:pc="http://schemas.microsoft.com/office/powerpoint/2013/main/command"/>
      <pc:sldMk xmlns:pc="http://schemas.microsoft.com/office/powerpoint/2013/main/command" cId="1558126780" sldId="2147480786"/>
      <ac:spMk id="2" creationId="{BC838AAC-2135-4BBB-8764-67769D360BD7}"/>
      <ac:txMk cp="437" len="220">
        <ac:context len="719" hash="1161031985"/>
      </ac:txMk>
    </ac:txMkLst>
    <p188:pos x="7337161" y="4571999"/>
    <p188:txBody>
      <a:bodyPr/>
      <a:lstStyle/>
      <a:p>
        <a:r>
          <a:rPr lang="en-US"/>
          <a:t>I broke this out because as a sentence it appeared that the state had limited ability to control county and family mistakes. You could also restore the sentence and remove "the state has limited control/influence" </a:t>
        </a:r>
      </a:p>
    </p188:txBody>
  </p188:cm>
</p188:cmLst>
</file>

<file path=ppt/comments/modernComment_7FFFF4DA_F37F46D.xml><?xml version="1.0" encoding="utf-8"?>
<p188:cmLst xmlns:a="http://schemas.openxmlformats.org/drawingml/2006/main" xmlns:r="http://schemas.openxmlformats.org/officeDocument/2006/relationships" xmlns:p188="http://schemas.microsoft.com/office/powerpoint/2018/8/main">
  <p188:cm id="{4546F951-43A1-4FB4-B4F0-25A24B69C64D}" authorId="{BF19D704-2318-08E5-9E55-A1D600AD0907}" created="2025-10-07T18:10:48.308">
    <pc:sldMkLst xmlns:pc="http://schemas.microsoft.com/office/powerpoint/2013/main/command">
      <pc:docMk/>
      <pc:sldMk cId="255325293" sldId="2147480794"/>
    </pc:sldMkLst>
    <p188:txBody>
      <a:bodyPr/>
      <a:lstStyle/>
      <a:p>
        <a:r>
          <a:rPr lang="en-US"/>
          <a:t>Suggest V.O. on the last slide to highlight the overlap….this may create confusion/questions</a:t>
        </a:r>
      </a:p>
    </p188:txBody>
  </p188:cm>
</p188:cmLst>
</file>

<file path=ppt/comments/modernComment_7FFFF4E9_408F1EC2.xml><?xml version="1.0" encoding="utf-8"?>
<p188:cmLst xmlns:a="http://schemas.openxmlformats.org/drawingml/2006/main" xmlns:r="http://schemas.openxmlformats.org/officeDocument/2006/relationships" xmlns:p188="http://schemas.microsoft.com/office/powerpoint/2018/8/main">
  <p188:cm id="{8F09CCEB-1CBC-4D6E-B7C4-296567D2F078}" authorId="{FDE52501-1CE0-C061-8FD3-0BCFA14375D7}" created="2025-10-21T21:25:51.078">
    <ac:deMkLst xmlns:ac="http://schemas.microsoft.com/office/drawing/2013/main/command">
      <pc:docMk xmlns:pc="http://schemas.microsoft.com/office/powerpoint/2013/main/command"/>
      <pc:sldMk xmlns:pc="http://schemas.microsoft.com/office/powerpoint/2013/main/command" cId="1083121346" sldId="2147480809"/>
      <ac:spMk id="5" creationId="{F31A8FB3-817C-B247-332E-C92B6BFF58F6}"/>
    </ac:deMkLst>
    <p188:txBody>
      <a:bodyPr/>
      <a:lstStyle/>
      <a:p>
        <a:r>
          <a:rPr lang="en-US"/>
          <a:t>New slide.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CBB06-CD66-453E-9AC1-2C71646822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C9F09F-E0AE-49AE-88BD-C65DD21D8C2C}">
      <dgm:prSet phldrT="[Text]" custT="1"/>
      <dgm:spPr/>
      <dgm:t>
        <a:bodyPr/>
        <a:lstStyle/>
        <a:p>
          <a:pPr algn="ctr"/>
          <a:r>
            <a:rPr lang="en-US" sz="2800" i="1">
              <a:latin typeface="Aptos"/>
            </a:rPr>
            <a:t>Payment Error: </a:t>
          </a:r>
        </a:p>
        <a:p>
          <a:pPr algn="ctr" rtl="0"/>
          <a:r>
            <a:rPr lang="en-US" sz="2800" b="0" i="0">
              <a:latin typeface="Aptos"/>
            </a:rPr>
            <a:t>An incorrect benefit determination, resulting in an overpayment or </a:t>
          </a:r>
          <a:r>
            <a:rPr lang="en-US" sz="2800" b="0" i="0">
              <a:latin typeface="Aptos"/>
              <a:cs typeface="Arial"/>
            </a:rPr>
            <a:t>underpayment </a:t>
          </a:r>
          <a:endParaRPr lang="en-US" sz="2800">
            <a:latin typeface="Aptos"/>
            <a:cs typeface="Arial"/>
          </a:endParaRPr>
        </a:p>
      </dgm:t>
    </dgm:pt>
    <dgm:pt modelId="{CFFA2FF5-D7C0-4FA0-94B4-CC60BDA02416}" type="parTrans" cxnId="{DF85C189-73E9-46FF-A42E-F7D07F0D819A}">
      <dgm:prSet/>
      <dgm:spPr/>
      <dgm:t>
        <a:bodyPr/>
        <a:lstStyle/>
        <a:p>
          <a:endParaRPr lang="en-US" sz="2800"/>
        </a:p>
      </dgm:t>
    </dgm:pt>
    <dgm:pt modelId="{F2754D5C-A915-4E43-A8C3-1E3C72A74F37}" type="sibTrans" cxnId="{DF85C189-73E9-46FF-A42E-F7D07F0D819A}">
      <dgm:prSet/>
      <dgm:spPr/>
      <dgm:t>
        <a:bodyPr/>
        <a:lstStyle/>
        <a:p>
          <a:endParaRPr lang="en-US" sz="2800"/>
        </a:p>
      </dgm:t>
    </dgm:pt>
    <dgm:pt modelId="{3D08A205-84D9-419A-B9DA-CDEC46F88664}">
      <dgm:prSet phldrT="[Text]" custT="1"/>
      <dgm:spPr/>
      <dgm:t>
        <a:bodyPr/>
        <a:lstStyle/>
        <a:p>
          <a:r>
            <a:rPr lang="en-US" sz="2400" b="0" i="0">
              <a:solidFill>
                <a:srgbClr val="014374"/>
              </a:solidFill>
              <a:latin typeface="Aptos"/>
            </a:rPr>
            <a:t>Typically occurs from inaccuracies in how eligibility is determined or benefit amounts are calculated</a:t>
          </a:r>
          <a:endParaRPr lang="en-US" sz="2400">
            <a:solidFill>
              <a:srgbClr val="014374"/>
            </a:solidFill>
            <a:latin typeface="Aptos"/>
          </a:endParaRPr>
        </a:p>
      </dgm:t>
    </dgm:pt>
    <dgm:pt modelId="{4FF7A253-FAE4-442C-9DE5-75F7A50BC339}" type="parTrans" cxnId="{1F437F5B-DE65-4D31-A4E1-5CCD40BF2F1F}">
      <dgm:prSet/>
      <dgm:spPr/>
      <dgm:t>
        <a:bodyPr/>
        <a:lstStyle/>
        <a:p>
          <a:endParaRPr lang="en-US" sz="2800"/>
        </a:p>
      </dgm:t>
    </dgm:pt>
    <dgm:pt modelId="{1631C977-CC3D-4059-ABE6-C9A0C39A40FD}" type="sibTrans" cxnId="{1F437F5B-DE65-4D31-A4E1-5CCD40BF2F1F}">
      <dgm:prSet/>
      <dgm:spPr/>
      <dgm:t>
        <a:bodyPr/>
        <a:lstStyle/>
        <a:p>
          <a:endParaRPr lang="en-US" sz="2800"/>
        </a:p>
      </dgm:t>
    </dgm:pt>
    <dgm:pt modelId="{42DBA211-E0B1-4BC4-9E6C-266233417380}">
      <dgm:prSet phldrT="[Text]" custT="1"/>
      <dgm:spPr/>
      <dgm:t>
        <a:bodyPr/>
        <a:lstStyle/>
        <a:p>
          <a:r>
            <a:rPr lang="en-US" sz="2400" b="0" i="0">
              <a:solidFill>
                <a:srgbClr val="014374"/>
              </a:solidFill>
              <a:latin typeface="Aptos"/>
            </a:rPr>
            <a:t>Only payment errors +/- $57 count towards the Payment Error Rate </a:t>
          </a:r>
          <a:endParaRPr lang="en-US" sz="2400">
            <a:solidFill>
              <a:srgbClr val="014374"/>
            </a:solidFill>
            <a:latin typeface="Aptos"/>
          </a:endParaRPr>
        </a:p>
      </dgm:t>
    </dgm:pt>
    <dgm:pt modelId="{DB945F1C-DC93-4673-B3FF-037AABEA7E82}" type="parTrans" cxnId="{B1CEE29D-7C63-48B7-994E-07D436F51F04}">
      <dgm:prSet/>
      <dgm:spPr/>
      <dgm:t>
        <a:bodyPr/>
        <a:lstStyle/>
        <a:p>
          <a:endParaRPr lang="en-US" sz="2800"/>
        </a:p>
      </dgm:t>
    </dgm:pt>
    <dgm:pt modelId="{8A228720-BC71-4EDB-9A34-75362A231A9A}" type="sibTrans" cxnId="{B1CEE29D-7C63-48B7-994E-07D436F51F04}">
      <dgm:prSet/>
      <dgm:spPr/>
      <dgm:t>
        <a:bodyPr/>
        <a:lstStyle/>
        <a:p>
          <a:endParaRPr lang="en-US" sz="2800"/>
        </a:p>
      </dgm:t>
    </dgm:pt>
    <dgm:pt modelId="{1B49E608-8737-4FAA-9A15-F3FA9D636826}" type="pres">
      <dgm:prSet presAssocID="{8F3CBB06-CD66-453E-9AC1-2C7164682220}" presName="linear" presStyleCnt="0">
        <dgm:presLayoutVars>
          <dgm:animLvl val="lvl"/>
          <dgm:resizeHandles val="exact"/>
        </dgm:presLayoutVars>
      </dgm:prSet>
      <dgm:spPr/>
    </dgm:pt>
    <dgm:pt modelId="{25CA12F4-902E-4ED6-A5E9-59D6D45C5D8A}" type="pres">
      <dgm:prSet presAssocID="{52C9F09F-E0AE-49AE-88BD-C65DD21D8C2C}" presName="parentText" presStyleLbl="node1" presStyleIdx="0" presStyleCnt="1" custLinFactNeighborX="-162" custLinFactNeighborY="-30933">
        <dgm:presLayoutVars>
          <dgm:chMax val="0"/>
          <dgm:bulletEnabled val="1"/>
        </dgm:presLayoutVars>
      </dgm:prSet>
      <dgm:spPr/>
    </dgm:pt>
    <dgm:pt modelId="{6B7FACCA-24B0-406F-8AC3-9983EC4733DF}" type="pres">
      <dgm:prSet presAssocID="{52C9F09F-E0AE-49AE-88BD-C65DD21D8C2C}" presName="childText" presStyleLbl="revTx" presStyleIdx="0" presStyleCnt="1" custLinFactNeighborX="-139" custLinFactNeighborY="10554">
        <dgm:presLayoutVars>
          <dgm:bulletEnabled val="1"/>
        </dgm:presLayoutVars>
      </dgm:prSet>
      <dgm:spPr/>
    </dgm:pt>
  </dgm:ptLst>
  <dgm:cxnLst>
    <dgm:cxn modelId="{1F437F5B-DE65-4D31-A4E1-5CCD40BF2F1F}" srcId="{52C9F09F-E0AE-49AE-88BD-C65DD21D8C2C}" destId="{3D08A205-84D9-419A-B9DA-CDEC46F88664}" srcOrd="0" destOrd="0" parTransId="{4FF7A253-FAE4-442C-9DE5-75F7A50BC339}" sibTransId="{1631C977-CC3D-4059-ABE6-C9A0C39A40FD}"/>
    <dgm:cxn modelId="{513C6C71-B9C0-4172-87AE-459EA36F3B72}" type="presOf" srcId="{42DBA211-E0B1-4BC4-9E6C-266233417380}" destId="{6B7FACCA-24B0-406F-8AC3-9983EC4733DF}" srcOrd="0" destOrd="1" presId="urn:microsoft.com/office/officeart/2005/8/layout/vList2"/>
    <dgm:cxn modelId="{BB3A1C59-9753-4818-B2B9-452B33CAEFCF}" type="presOf" srcId="{52C9F09F-E0AE-49AE-88BD-C65DD21D8C2C}" destId="{25CA12F4-902E-4ED6-A5E9-59D6D45C5D8A}" srcOrd="0" destOrd="0" presId="urn:microsoft.com/office/officeart/2005/8/layout/vList2"/>
    <dgm:cxn modelId="{1087B27E-1993-422C-A0AE-5B8CBA534EF1}" type="presOf" srcId="{3D08A205-84D9-419A-B9DA-CDEC46F88664}" destId="{6B7FACCA-24B0-406F-8AC3-9983EC4733DF}" srcOrd="0" destOrd="0" presId="urn:microsoft.com/office/officeart/2005/8/layout/vList2"/>
    <dgm:cxn modelId="{DF85C189-73E9-46FF-A42E-F7D07F0D819A}" srcId="{8F3CBB06-CD66-453E-9AC1-2C7164682220}" destId="{52C9F09F-E0AE-49AE-88BD-C65DD21D8C2C}" srcOrd="0" destOrd="0" parTransId="{CFFA2FF5-D7C0-4FA0-94B4-CC60BDA02416}" sibTransId="{F2754D5C-A915-4E43-A8C3-1E3C72A74F37}"/>
    <dgm:cxn modelId="{4E4C5E9D-5672-4740-AF2B-7EC8F6178ABA}" type="presOf" srcId="{8F3CBB06-CD66-453E-9AC1-2C7164682220}" destId="{1B49E608-8737-4FAA-9A15-F3FA9D636826}" srcOrd="0" destOrd="0" presId="urn:microsoft.com/office/officeart/2005/8/layout/vList2"/>
    <dgm:cxn modelId="{B1CEE29D-7C63-48B7-994E-07D436F51F04}" srcId="{52C9F09F-E0AE-49AE-88BD-C65DD21D8C2C}" destId="{42DBA211-E0B1-4BC4-9E6C-266233417380}" srcOrd="1" destOrd="0" parTransId="{DB945F1C-DC93-4673-B3FF-037AABEA7E82}" sibTransId="{8A228720-BC71-4EDB-9A34-75362A231A9A}"/>
    <dgm:cxn modelId="{99FAC7E8-A122-44FB-8E14-CABB4E9EFAED}" type="presParOf" srcId="{1B49E608-8737-4FAA-9A15-F3FA9D636826}" destId="{25CA12F4-902E-4ED6-A5E9-59D6D45C5D8A}" srcOrd="0" destOrd="0" presId="urn:microsoft.com/office/officeart/2005/8/layout/vList2"/>
    <dgm:cxn modelId="{4053E36B-B3C3-487F-A0A7-4E062DF9082A}" type="presParOf" srcId="{1B49E608-8737-4FAA-9A15-F3FA9D636826}" destId="{6B7FACCA-24B0-406F-8AC3-9983EC4733D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417ADE-B670-4FCA-93D0-CC231FB440EF}"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72468E7-A107-4A01-AC5C-2F089D538AC7}">
      <dgm:prSet phldrT="[Text]" custT="1"/>
      <dgm:spPr/>
      <dgm:t>
        <a:bodyPr/>
        <a:lstStyle/>
        <a:p>
          <a:pPr rtl="0"/>
          <a:r>
            <a:rPr lang="en-US" sz="2000" b="1">
              <a:latin typeface="Aptos"/>
              <a:cs typeface="Arial"/>
            </a:rPr>
            <a:t>Payment </a:t>
          </a:r>
          <a:r>
            <a:rPr lang="en-US" sz="2000" b="1">
              <a:latin typeface="Aptos"/>
            </a:rPr>
            <a:t>Error Cases</a:t>
          </a:r>
        </a:p>
      </dgm:t>
    </dgm:pt>
    <dgm:pt modelId="{2DDF6EE9-481B-4754-BCAF-87BB93FF8813}" type="parTrans" cxnId="{58BAF3BF-170D-4711-A63D-23E87F069BB8}">
      <dgm:prSet/>
      <dgm:spPr/>
      <dgm:t>
        <a:bodyPr/>
        <a:lstStyle/>
        <a:p>
          <a:endParaRPr lang="en-US" sz="1400">
            <a:solidFill>
              <a:srgbClr val="002E5E"/>
            </a:solidFill>
          </a:endParaRPr>
        </a:p>
      </dgm:t>
    </dgm:pt>
    <dgm:pt modelId="{3EAA78C7-28A0-49FE-A288-6907B641B9CD}" type="sibTrans" cxnId="{58BAF3BF-170D-4711-A63D-23E87F069BB8}">
      <dgm:prSet/>
      <dgm:spPr/>
      <dgm:t>
        <a:bodyPr/>
        <a:lstStyle/>
        <a:p>
          <a:endParaRPr lang="en-US" sz="1400">
            <a:solidFill>
              <a:srgbClr val="002E5E"/>
            </a:solidFill>
          </a:endParaRPr>
        </a:p>
      </dgm:t>
    </dgm:pt>
    <dgm:pt modelId="{200BE489-39DA-4046-8381-3AF2997FFD9A}">
      <dgm:prSet phldrT="[Text]" custT="1"/>
      <dgm:spPr/>
      <dgm:t>
        <a:bodyPr/>
        <a:lstStyle/>
        <a:p>
          <a:r>
            <a:rPr lang="en-US" sz="2400" b="1">
              <a:latin typeface="Aptos"/>
            </a:rPr>
            <a:t>65% Agency</a:t>
          </a:r>
        </a:p>
      </dgm:t>
    </dgm:pt>
    <dgm:pt modelId="{9759411B-DE58-4364-B214-92B772548190}" type="parTrans" cxnId="{7077D279-87BD-41AB-A4C9-0578163A38DA}">
      <dgm:prSet/>
      <dgm:spPr/>
      <dgm:t>
        <a:bodyPr/>
        <a:lstStyle/>
        <a:p>
          <a:endParaRPr lang="en-US" sz="1400">
            <a:solidFill>
              <a:srgbClr val="002E5E"/>
            </a:solidFill>
          </a:endParaRPr>
        </a:p>
      </dgm:t>
    </dgm:pt>
    <dgm:pt modelId="{0DDBAB39-DAA3-47DC-BB65-F04198697938}" type="sibTrans" cxnId="{7077D279-87BD-41AB-A4C9-0578163A38DA}">
      <dgm:prSet/>
      <dgm:spPr/>
      <dgm:t>
        <a:bodyPr/>
        <a:lstStyle/>
        <a:p>
          <a:endParaRPr lang="en-US" sz="1400">
            <a:solidFill>
              <a:srgbClr val="002E5E"/>
            </a:solidFill>
          </a:endParaRPr>
        </a:p>
      </dgm:t>
    </dgm:pt>
    <dgm:pt modelId="{6EF7C48C-EF3D-4A29-AFE5-6612F8A98C54}">
      <dgm:prSet phldrT="[Text]" custT="1"/>
      <dgm:spPr/>
      <dgm:t>
        <a:bodyPr/>
        <a:lstStyle/>
        <a:p>
          <a:r>
            <a:rPr lang="en-US" sz="2400" b="1">
              <a:latin typeface="Aptos"/>
            </a:rPr>
            <a:t>35% Client</a:t>
          </a:r>
        </a:p>
      </dgm:t>
    </dgm:pt>
    <dgm:pt modelId="{A5FA429E-6D6B-4EED-9B76-958F192E5BB8}" type="parTrans" cxnId="{FF7F92EA-36EC-40A2-9794-24485B7CAADF}">
      <dgm:prSet/>
      <dgm:spPr/>
      <dgm:t>
        <a:bodyPr/>
        <a:lstStyle/>
        <a:p>
          <a:endParaRPr lang="en-US" sz="1400">
            <a:solidFill>
              <a:srgbClr val="002E5E"/>
            </a:solidFill>
          </a:endParaRPr>
        </a:p>
      </dgm:t>
    </dgm:pt>
    <dgm:pt modelId="{FE7414DC-B675-4802-B429-5A508FBB3B56}" type="sibTrans" cxnId="{FF7F92EA-36EC-40A2-9794-24485B7CAADF}">
      <dgm:prSet/>
      <dgm:spPr/>
      <dgm:t>
        <a:bodyPr/>
        <a:lstStyle/>
        <a:p>
          <a:endParaRPr lang="en-US" sz="1400">
            <a:solidFill>
              <a:srgbClr val="002E5E"/>
            </a:solidFill>
          </a:endParaRPr>
        </a:p>
      </dgm:t>
    </dgm:pt>
    <dgm:pt modelId="{B3851BE4-A493-4729-AA43-5BCF413ED75D}" type="pres">
      <dgm:prSet presAssocID="{B4417ADE-B670-4FCA-93D0-CC231FB440EF}" presName="hierChild1" presStyleCnt="0">
        <dgm:presLayoutVars>
          <dgm:orgChart val="1"/>
          <dgm:chPref val="1"/>
          <dgm:dir/>
          <dgm:animOne val="branch"/>
          <dgm:animLvl val="lvl"/>
          <dgm:resizeHandles/>
        </dgm:presLayoutVars>
      </dgm:prSet>
      <dgm:spPr/>
    </dgm:pt>
    <dgm:pt modelId="{BB46CFEA-E7E6-493F-B878-0DA4663ECF71}" type="pres">
      <dgm:prSet presAssocID="{F72468E7-A107-4A01-AC5C-2F089D538AC7}" presName="hierRoot1" presStyleCnt="0">
        <dgm:presLayoutVars>
          <dgm:hierBranch val="init"/>
        </dgm:presLayoutVars>
      </dgm:prSet>
      <dgm:spPr/>
    </dgm:pt>
    <dgm:pt modelId="{2C2B877B-2C4F-4C0D-9FD0-B8BA7F6D01AD}" type="pres">
      <dgm:prSet presAssocID="{F72468E7-A107-4A01-AC5C-2F089D538AC7}" presName="rootComposite1" presStyleCnt="0"/>
      <dgm:spPr/>
    </dgm:pt>
    <dgm:pt modelId="{F82919DE-FB75-40B0-9C12-503E500CBB5B}" type="pres">
      <dgm:prSet presAssocID="{F72468E7-A107-4A01-AC5C-2F089D538AC7}" presName="rootText1" presStyleLbl="node0" presStyleIdx="0" presStyleCnt="1" custScaleX="139144">
        <dgm:presLayoutVars>
          <dgm:chPref val="3"/>
        </dgm:presLayoutVars>
      </dgm:prSet>
      <dgm:spPr/>
    </dgm:pt>
    <dgm:pt modelId="{1538541C-0F3E-4FF1-937C-2C1ACC958BD2}" type="pres">
      <dgm:prSet presAssocID="{F72468E7-A107-4A01-AC5C-2F089D538AC7}" presName="rootConnector1" presStyleLbl="node1" presStyleIdx="0" presStyleCnt="0"/>
      <dgm:spPr/>
    </dgm:pt>
    <dgm:pt modelId="{170B8B47-DD53-4E9F-BB1A-BD27D3ECA72F}" type="pres">
      <dgm:prSet presAssocID="{F72468E7-A107-4A01-AC5C-2F089D538AC7}" presName="hierChild2" presStyleCnt="0"/>
      <dgm:spPr/>
    </dgm:pt>
    <dgm:pt modelId="{F077B5AB-296F-47C0-90F7-5DCA783E8C8A}" type="pres">
      <dgm:prSet presAssocID="{9759411B-DE58-4364-B214-92B772548190}" presName="Name37" presStyleLbl="parChTrans1D2" presStyleIdx="0" presStyleCnt="2"/>
      <dgm:spPr/>
    </dgm:pt>
    <dgm:pt modelId="{343C718D-00C1-4B59-A9F5-04C19960C9EE}" type="pres">
      <dgm:prSet presAssocID="{200BE489-39DA-4046-8381-3AF2997FFD9A}" presName="hierRoot2" presStyleCnt="0">
        <dgm:presLayoutVars>
          <dgm:hierBranch val="init"/>
        </dgm:presLayoutVars>
      </dgm:prSet>
      <dgm:spPr/>
    </dgm:pt>
    <dgm:pt modelId="{4CBFA923-2457-40A6-A155-2A79E75CC686}" type="pres">
      <dgm:prSet presAssocID="{200BE489-39DA-4046-8381-3AF2997FFD9A}" presName="rootComposite" presStyleCnt="0"/>
      <dgm:spPr/>
    </dgm:pt>
    <dgm:pt modelId="{85117632-DDBC-4BBF-9DA4-87E4992476D8}" type="pres">
      <dgm:prSet presAssocID="{200BE489-39DA-4046-8381-3AF2997FFD9A}" presName="rootText" presStyleLbl="node2" presStyleIdx="0" presStyleCnt="2" custScaleX="125155">
        <dgm:presLayoutVars>
          <dgm:chPref val="3"/>
        </dgm:presLayoutVars>
      </dgm:prSet>
      <dgm:spPr/>
    </dgm:pt>
    <dgm:pt modelId="{AF06DC89-5A59-4856-AB5A-217527DDA7C3}" type="pres">
      <dgm:prSet presAssocID="{200BE489-39DA-4046-8381-3AF2997FFD9A}" presName="rootConnector" presStyleLbl="node2" presStyleIdx="0" presStyleCnt="2"/>
      <dgm:spPr/>
    </dgm:pt>
    <dgm:pt modelId="{16271880-E57B-4069-9A2E-78E57969E113}" type="pres">
      <dgm:prSet presAssocID="{200BE489-39DA-4046-8381-3AF2997FFD9A}" presName="hierChild4" presStyleCnt="0"/>
      <dgm:spPr/>
    </dgm:pt>
    <dgm:pt modelId="{3BA71BB5-3CCA-41ED-AE3F-E5F5EA54D52B}" type="pres">
      <dgm:prSet presAssocID="{200BE489-39DA-4046-8381-3AF2997FFD9A}" presName="hierChild5" presStyleCnt="0"/>
      <dgm:spPr/>
    </dgm:pt>
    <dgm:pt modelId="{1C9AE670-BE5E-47C2-93AA-6521CA6281B0}" type="pres">
      <dgm:prSet presAssocID="{A5FA429E-6D6B-4EED-9B76-958F192E5BB8}" presName="Name37" presStyleLbl="parChTrans1D2" presStyleIdx="1" presStyleCnt="2"/>
      <dgm:spPr/>
    </dgm:pt>
    <dgm:pt modelId="{655EB21C-9674-4AA8-8877-32156CEDD68A}" type="pres">
      <dgm:prSet presAssocID="{6EF7C48C-EF3D-4A29-AFE5-6612F8A98C54}" presName="hierRoot2" presStyleCnt="0">
        <dgm:presLayoutVars>
          <dgm:hierBranch val="init"/>
        </dgm:presLayoutVars>
      </dgm:prSet>
      <dgm:spPr/>
    </dgm:pt>
    <dgm:pt modelId="{6EE232D8-A2BC-47D6-8BCA-0BCCBDB1ADEC}" type="pres">
      <dgm:prSet presAssocID="{6EF7C48C-EF3D-4A29-AFE5-6612F8A98C54}" presName="rootComposite" presStyleCnt="0"/>
      <dgm:spPr/>
    </dgm:pt>
    <dgm:pt modelId="{A4AC3487-D982-478D-ABC5-DF2A7B7F06CC}" type="pres">
      <dgm:prSet presAssocID="{6EF7C48C-EF3D-4A29-AFE5-6612F8A98C54}" presName="rootText" presStyleLbl="node2" presStyleIdx="1" presStyleCnt="2" custScaleX="125155">
        <dgm:presLayoutVars>
          <dgm:chPref val="3"/>
        </dgm:presLayoutVars>
      </dgm:prSet>
      <dgm:spPr/>
    </dgm:pt>
    <dgm:pt modelId="{1C8455D2-7254-4502-BAD0-2EADCF033961}" type="pres">
      <dgm:prSet presAssocID="{6EF7C48C-EF3D-4A29-AFE5-6612F8A98C54}" presName="rootConnector" presStyleLbl="node2" presStyleIdx="1" presStyleCnt="2"/>
      <dgm:spPr/>
    </dgm:pt>
    <dgm:pt modelId="{9D1B1806-6EB0-41BF-95B2-D6437F69E483}" type="pres">
      <dgm:prSet presAssocID="{6EF7C48C-EF3D-4A29-AFE5-6612F8A98C54}" presName="hierChild4" presStyleCnt="0"/>
      <dgm:spPr/>
    </dgm:pt>
    <dgm:pt modelId="{8D34497D-C493-41AD-AD57-2C63F67BCEFE}" type="pres">
      <dgm:prSet presAssocID="{6EF7C48C-EF3D-4A29-AFE5-6612F8A98C54}" presName="hierChild5" presStyleCnt="0"/>
      <dgm:spPr/>
    </dgm:pt>
    <dgm:pt modelId="{514C3AAA-A7AC-4BF2-953C-4BE55EFD0F28}" type="pres">
      <dgm:prSet presAssocID="{F72468E7-A107-4A01-AC5C-2F089D538AC7}" presName="hierChild3" presStyleCnt="0"/>
      <dgm:spPr/>
    </dgm:pt>
  </dgm:ptLst>
  <dgm:cxnLst>
    <dgm:cxn modelId="{E841AC04-8164-4172-8C93-6A21CFF9AB1B}" type="presOf" srcId="{F72468E7-A107-4A01-AC5C-2F089D538AC7}" destId="{1538541C-0F3E-4FF1-937C-2C1ACC958BD2}" srcOrd="1" destOrd="0" presId="urn:microsoft.com/office/officeart/2005/8/layout/orgChart1"/>
    <dgm:cxn modelId="{54889726-874B-43F4-900D-AA36F698842A}" type="presOf" srcId="{200BE489-39DA-4046-8381-3AF2997FFD9A}" destId="{85117632-DDBC-4BBF-9DA4-87E4992476D8}" srcOrd="0" destOrd="0" presId="urn:microsoft.com/office/officeart/2005/8/layout/orgChart1"/>
    <dgm:cxn modelId="{ECC68A2C-4984-4545-9AB9-F80BD7A7FD0B}" type="presOf" srcId="{A5FA429E-6D6B-4EED-9B76-958F192E5BB8}" destId="{1C9AE670-BE5E-47C2-93AA-6521CA6281B0}" srcOrd="0" destOrd="0" presId="urn:microsoft.com/office/officeart/2005/8/layout/orgChart1"/>
    <dgm:cxn modelId="{BA474B36-ECD6-4127-86C6-2DB67DD1006C}" type="presOf" srcId="{F72468E7-A107-4A01-AC5C-2F089D538AC7}" destId="{F82919DE-FB75-40B0-9C12-503E500CBB5B}" srcOrd="0" destOrd="0" presId="urn:microsoft.com/office/officeart/2005/8/layout/orgChart1"/>
    <dgm:cxn modelId="{02E69E38-EB10-48A1-B2C0-846630BF6E41}" type="presOf" srcId="{6EF7C48C-EF3D-4A29-AFE5-6612F8A98C54}" destId="{1C8455D2-7254-4502-BAD0-2EADCF033961}" srcOrd="1" destOrd="0" presId="urn:microsoft.com/office/officeart/2005/8/layout/orgChart1"/>
    <dgm:cxn modelId="{E1E07077-5013-4854-8072-157B025B66A9}" type="presOf" srcId="{6EF7C48C-EF3D-4A29-AFE5-6612F8A98C54}" destId="{A4AC3487-D982-478D-ABC5-DF2A7B7F06CC}" srcOrd="0" destOrd="0" presId="urn:microsoft.com/office/officeart/2005/8/layout/orgChart1"/>
    <dgm:cxn modelId="{7077D279-87BD-41AB-A4C9-0578163A38DA}" srcId="{F72468E7-A107-4A01-AC5C-2F089D538AC7}" destId="{200BE489-39DA-4046-8381-3AF2997FFD9A}" srcOrd="0" destOrd="0" parTransId="{9759411B-DE58-4364-B214-92B772548190}" sibTransId="{0DDBAB39-DAA3-47DC-BB65-F04198697938}"/>
    <dgm:cxn modelId="{FDC81CB6-9489-403D-A4B0-C535C0A81492}" type="presOf" srcId="{B4417ADE-B670-4FCA-93D0-CC231FB440EF}" destId="{B3851BE4-A493-4729-AA43-5BCF413ED75D}" srcOrd="0" destOrd="0" presId="urn:microsoft.com/office/officeart/2005/8/layout/orgChart1"/>
    <dgm:cxn modelId="{58BAF3BF-170D-4711-A63D-23E87F069BB8}" srcId="{B4417ADE-B670-4FCA-93D0-CC231FB440EF}" destId="{F72468E7-A107-4A01-AC5C-2F089D538AC7}" srcOrd="0" destOrd="0" parTransId="{2DDF6EE9-481B-4754-BCAF-87BB93FF8813}" sibTransId="{3EAA78C7-28A0-49FE-A288-6907B641B9CD}"/>
    <dgm:cxn modelId="{6D875FDB-4ABC-497F-8F34-F00D99B41541}" type="presOf" srcId="{200BE489-39DA-4046-8381-3AF2997FFD9A}" destId="{AF06DC89-5A59-4856-AB5A-217527DDA7C3}" srcOrd="1" destOrd="0" presId="urn:microsoft.com/office/officeart/2005/8/layout/orgChart1"/>
    <dgm:cxn modelId="{AC10F7DB-1067-40CA-8B83-70F21C1372EB}" type="presOf" srcId="{9759411B-DE58-4364-B214-92B772548190}" destId="{F077B5AB-296F-47C0-90F7-5DCA783E8C8A}" srcOrd="0" destOrd="0" presId="urn:microsoft.com/office/officeart/2005/8/layout/orgChart1"/>
    <dgm:cxn modelId="{FF7F92EA-36EC-40A2-9794-24485B7CAADF}" srcId="{F72468E7-A107-4A01-AC5C-2F089D538AC7}" destId="{6EF7C48C-EF3D-4A29-AFE5-6612F8A98C54}" srcOrd="1" destOrd="0" parTransId="{A5FA429E-6D6B-4EED-9B76-958F192E5BB8}" sibTransId="{FE7414DC-B675-4802-B429-5A508FBB3B56}"/>
    <dgm:cxn modelId="{0EEDE10F-47D9-4A99-B7E9-AD343AB13D21}" type="presParOf" srcId="{B3851BE4-A493-4729-AA43-5BCF413ED75D}" destId="{BB46CFEA-E7E6-493F-B878-0DA4663ECF71}" srcOrd="0" destOrd="0" presId="urn:microsoft.com/office/officeart/2005/8/layout/orgChart1"/>
    <dgm:cxn modelId="{AF8C55D9-5E70-4AA2-A09F-8C92D9CBF98A}" type="presParOf" srcId="{BB46CFEA-E7E6-493F-B878-0DA4663ECF71}" destId="{2C2B877B-2C4F-4C0D-9FD0-B8BA7F6D01AD}" srcOrd="0" destOrd="0" presId="urn:microsoft.com/office/officeart/2005/8/layout/orgChart1"/>
    <dgm:cxn modelId="{B9113204-9461-45ED-A221-95C848149574}" type="presParOf" srcId="{2C2B877B-2C4F-4C0D-9FD0-B8BA7F6D01AD}" destId="{F82919DE-FB75-40B0-9C12-503E500CBB5B}" srcOrd="0" destOrd="0" presId="urn:microsoft.com/office/officeart/2005/8/layout/orgChart1"/>
    <dgm:cxn modelId="{6E9BCC09-2A1C-458D-ACE5-91E7239853D5}" type="presParOf" srcId="{2C2B877B-2C4F-4C0D-9FD0-B8BA7F6D01AD}" destId="{1538541C-0F3E-4FF1-937C-2C1ACC958BD2}" srcOrd="1" destOrd="0" presId="urn:microsoft.com/office/officeart/2005/8/layout/orgChart1"/>
    <dgm:cxn modelId="{9B42BE95-D1E1-453A-A4A6-50556EB75AD7}" type="presParOf" srcId="{BB46CFEA-E7E6-493F-B878-0DA4663ECF71}" destId="{170B8B47-DD53-4E9F-BB1A-BD27D3ECA72F}" srcOrd="1" destOrd="0" presId="urn:microsoft.com/office/officeart/2005/8/layout/orgChart1"/>
    <dgm:cxn modelId="{22C03B11-F6ED-4015-871F-074E8756B5D6}" type="presParOf" srcId="{170B8B47-DD53-4E9F-BB1A-BD27D3ECA72F}" destId="{F077B5AB-296F-47C0-90F7-5DCA783E8C8A}" srcOrd="0" destOrd="0" presId="urn:microsoft.com/office/officeart/2005/8/layout/orgChart1"/>
    <dgm:cxn modelId="{2B3A11B5-AA6E-4FD0-AC75-2068DB49F084}" type="presParOf" srcId="{170B8B47-DD53-4E9F-BB1A-BD27D3ECA72F}" destId="{343C718D-00C1-4B59-A9F5-04C19960C9EE}" srcOrd="1" destOrd="0" presId="urn:microsoft.com/office/officeart/2005/8/layout/orgChart1"/>
    <dgm:cxn modelId="{344B750B-5A3B-40C2-B9F0-866DF9225F41}" type="presParOf" srcId="{343C718D-00C1-4B59-A9F5-04C19960C9EE}" destId="{4CBFA923-2457-40A6-A155-2A79E75CC686}" srcOrd="0" destOrd="0" presId="urn:microsoft.com/office/officeart/2005/8/layout/orgChart1"/>
    <dgm:cxn modelId="{CFFD8B76-05EE-4F35-A375-433959110971}" type="presParOf" srcId="{4CBFA923-2457-40A6-A155-2A79E75CC686}" destId="{85117632-DDBC-4BBF-9DA4-87E4992476D8}" srcOrd="0" destOrd="0" presId="urn:microsoft.com/office/officeart/2005/8/layout/orgChart1"/>
    <dgm:cxn modelId="{CC0655E2-048A-41AF-857B-0447A202F25B}" type="presParOf" srcId="{4CBFA923-2457-40A6-A155-2A79E75CC686}" destId="{AF06DC89-5A59-4856-AB5A-217527DDA7C3}" srcOrd="1" destOrd="0" presId="urn:microsoft.com/office/officeart/2005/8/layout/orgChart1"/>
    <dgm:cxn modelId="{224F96CF-062E-4381-AF73-C21A4D16C975}" type="presParOf" srcId="{343C718D-00C1-4B59-A9F5-04C19960C9EE}" destId="{16271880-E57B-4069-9A2E-78E57969E113}" srcOrd="1" destOrd="0" presId="urn:microsoft.com/office/officeart/2005/8/layout/orgChart1"/>
    <dgm:cxn modelId="{AEF026AD-5E66-4A1F-B2D4-B49B31CE4186}" type="presParOf" srcId="{343C718D-00C1-4B59-A9F5-04C19960C9EE}" destId="{3BA71BB5-3CCA-41ED-AE3F-E5F5EA54D52B}" srcOrd="2" destOrd="0" presId="urn:microsoft.com/office/officeart/2005/8/layout/orgChart1"/>
    <dgm:cxn modelId="{6535D9F2-E4FD-4D46-80F2-26CB934C6734}" type="presParOf" srcId="{170B8B47-DD53-4E9F-BB1A-BD27D3ECA72F}" destId="{1C9AE670-BE5E-47C2-93AA-6521CA6281B0}" srcOrd="2" destOrd="0" presId="urn:microsoft.com/office/officeart/2005/8/layout/orgChart1"/>
    <dgm:cxn modelId="{BC209AF1-D05A-4F02-ADD6-558E8F85B5CB}" type="presParOf" srcId="{170B8B47-DD53-4E9F-BB1A-BD27D3ECA72F}" destId="{655EB21C-9674-4AA8-8877-32156CEDD68A}" srcOrd="3" destOrd="0" presId="urn:microsoft.com/office/officeart/2005/8/layout/orgChart1"/>
    <dgm:cxn modelId="{8B6CC937-DA28-4817-9DAB-AA2613413AF1}" type="presParOf" srcId="{655EB21C-9674-4AA8-8877-32156CEDD68A}" destId="{6EE232D8-A2BC-47D6-8BCA-0BCCBDB1ADEC}" srcOrd="0" destOrd="0" presId="urn:microsoft.com/office/officeart/2005/8/layout/orgChart1"/>
    <dgm:cxn modelId="{7CF8C2FE-28AD-4256-AB4D-539234DFC259}" type="presParOf" srcId="{6EE232D8-A2BC-47D6-8BCA-0BCCBDB1ADEC}" destId="{A4AC3487-D982-478D-ABC5-DF2A7B7F06CC}" srcOrd="0" destOrd="0" presId="urn:microsoft.com/office/officeart/2005/8/layout/orgChart1"/>
    <dgm:cxn modelId="{EBCEAAC4-97B5-4BDE-972C-ADCF67F74FD3}" type="presParOf" srcId="{6EE232D8-A2BC-47D6-8BCA-0BCCBDB1ADEC}" destId="{1C8455D2-7254-4502-BAD0-2EADCF033961}" srcOrd="1" destOrd="0" presId="urn:microsoft.com/office/officeart/2005/8/layout/orgChart1"/>
    <dgm:cxn modelId="{A68B6F88-39A5-4F10-9361-A22AB1663900}" type="presParOf" srcId="{655EB21C-9674-4AA8-8877-32156CEDD68A}" destId="{9D1B1806-6EB0-41BF-95B2-D6437F69E483}" srcOrd="1" destOrd="0" presId="urn:microsoft.com/office/officeart/2005/8/layout/orgChart1"/>
    <dgm:cxn modelId="{669A4472-4FC4-4661-9FE3-F95B4D0B62A0}" type="presParOf" srcId="{655EB21C-9674-4AA8-8877-32156CEDD68A}" destId="{8D34497D-C493-41AD-AD57-2C63F67BCEFE}" srcOrd="2" destOrd="0" presId="urn:microsoft.com/office/officeart/2005/8/layout/orgChart1"/>
    <dgm:cxn modelId="{5287B5EB-623C-42D0-A003-141726271DE8}" type="presParOf" srcId="{BB46CFEA-E7E6-493F-B878-0DA4663ECF71}" destId="{514C3AAA-A7AC-4BF2-953C-4BE55EFD0F2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417ADE-B670-4FCA-93D0-CC231FB440E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72468E7-A107-4A01-AC5C-2F089D538AC7}">
      <dgm:prSet phldrT="[Text]" custT="1"/>
      <dgm:spPr/>
      <dgm:t>
        <a:bodyPr/>
        <a:lstStyle/>
        <a:p>
          <a:pPr rtl="0"/>
          <a:r>
            <a:rPr lang="en-US" sz="2200" b="1">
              <a:latin typeface="Aptos"/>
              <a:cs typeface="Arial"/>
            </a:rPr>
            <a:t>Types of NC Payment </a:t>
          </a:r>
          <a:r>
            <a:rPr lang="en-US" sz="2200" b="1">
              <a:latin typeface="Aptos"/>
            </a:rPr>
            <a:t>Errors </a:t>
          </a:r>
        </a:p>
      </dgm:t>
    </dgm:pt>
    <dgm:pt modelId="{2DDF6EE9-481B-4754-BCAF-87BB93FF8813}" type="parTrans" cxnId="{58BAF3BF-170D-4711-A63D-23E87F069BB8}">
      <dgm:prSet/>
      <dgm:spPr/>
      <dgm:t>
        <a:bodyPr/>
        <a:lstStyle/>
        <a:p>
          <a:endParaRPr lang="en-US" sz="1400">
            <a:solidFill>
              <a:srgbClr val="002E5E"/>
            </a:solidFill>
          </a:endParaRPr>
        </a:p>
      </dgm:t>
    </dgm:pt>
    <dgm:pt modelId="{3EAA78C7-28A0-49FE-A288-6907B641B9CD}" type="sibTrans" cxnId="{58BAF3BF-170D-4711-A63D-23E87F069BB8}">
      <dgm:prSet/>
      <dgm:spPr/>
      <dgm:t>
        <a:bodyPr/>
        <a:lstStyle/>
        <a:p>
          <a:endParaRPr lang="en-US" sz="1400">
            <a:solidFill>
              <a:srgbClr val="002E5E"/>
            </a:solidFill>
          </a:endParaRPr>
        </a:p>
      </dgm:t>
    </dgm:pt>
    <dgm:pt modelId="{200BE489-39DA-4046-8381-3AF2997FFD9A}">
      <dgm:prSet phldrT="[Text]" custT="1"/>
      <dgm:spPr/>
      <dgm:t>
        <a:bodyPr/>
        <a:lstStyle/>
        <a:p>
          <a:r>
            <a:rPr lang="en-US" sz="2200" b="1">
              <a:latin typeface="Aptos"/>
            </a:rPr>
            <a:t>50% Wages &amp; Salaries</a:t>
          </a:r>
        </a:p>
      </dgm:t>
    </dgm:pt>
    <dgm:pt modelId="{9759411B-DE58-4364-B214-92B772548190}" type="parTrans" cxnId="{7077D279-87BD-41AB-A4C9-0578163A38DA}">
      <dgm:prSet/>
      <dgm:spPr/>
      <dgm:t>
        <a:bodyPr/>
        <a:lstStyle/>
        <a:p>
          <a:endParaRPr lang="en-US" sz="1400">
            <a:solidFill>
              <a:srgbClr val="002E5E"/>
            </a:solidFill>
          </a:endParaRPr>
        </a:p>
      </dgm:t>
    </dgm:pt>
    <dgm:pt modelId="{0DDBAB39-DAA3-47DC-BB65-F04198697938}" type="sibTrans" cxnId="{7077D279-87BD-41AB-A4C9-0578163A38DA}">
      <dgm:prSet/>
      <dgm:spPr/>
      <dgm:t>
        <a:bodyPr/>
        <a:lstStyle/>
        <a:p>
          <a:endParaRPr lang="en-US" sz="1400">
            <a:solidFill>
              <a:srgbClr val="002E5E"/>
            </a:solidFill>
          </a:endParaRPr>
        </a:p>
      </dgm:t>
    </dgm:pt>
    <dgm:pt modelId="{065D5419-4B65-4F65-99E4-D56159BD4FCB}">
      <dgm:prSet phldrT="[Text]" custT="1"/>
      <dgm:spPr/>
      <dgm:t>
        <a:bodyPr/>
        <a:lstStyle/>
        <a:p>
          <a:r>
            <a:rPr lang="en-US" sz="2200" b="1">
              <a:latin typeface="Aptos"/>
            </a:rPr>
            <a:t>9% Shelter Deductions</a:t>
          </a:r>
        </a:p>
      </dgm:t>
    </dgm:pt>
    <dgm:pt modelId="{3D1C66FC-0D9D-4124-811B-AAD1D9081D45}" type="parTrans" cxnId="{0DB38FD0-3801-4BA9-A3DF-79020ED49A11}">
      <dgm:prSet/>
      <dgm:spPr/>
      <dgm:t>
        <a:bodyPr/>
        <a:lstStyle/>
        <a:p>
          <a:endParaRPr lang="en-US"/>
        </a:p>
      </dgm:t>
    </dgm:pt>
    <dgm:pt modelId="{A7017944-5853-44F2-AB97-21CAEB955F3F}" type="sibTrans" cxnId="{0DB38FD0-3801-4BA9-A3DF-79020ED49A11}">
      <dgm:prSet/>
      <dgm:spPr/>
      <dgm:t>
        <a:bodyPr/>
        <a:lstStyle/>
        <a:p>
          <a:endParaRPr lang="en-US"/>
        </a:p>
      </dgm:t>
    </dgm:pt>
    <dgm:pt modelId="{4D70EE14-59E3-4F0F-B42A-D855F4F5D8CD}">
      <dgm:prSet phldrT="[Text]" custT="1"/>
      <dgm:spPr/>
      <dgm:t>
        <a:bodyPr/>
        <a:lstStyle/>
        <a:p>
          <a:r>
            <a:rPr lang="en-US" sz="2200" b="1">
              <a:latin typeface="Aptos"/>
            </a:rPr>
            <a:t>7% Household Composition</a:t>
          </a:r>
        </a:p>
      </dgm:t>
    </dgm:pt>
    <dgm:pt modelId="{932E5766-E4CD-42C3-8606-36B4854AB0A5}" type="parTrans" cxnId="{F1191381-C969-4371-8433-5D9407E31A36}">
      <dgm:prSet/>
      <dgm:spPr/>
      <dgm:t>
        <a:bodyPr/>
        <a:lstStyle/>
        <a:p>
          <a:endParaRPr lang="en-US"/>
        </a:p>
      </dgm:t>
    </dgm:pt>
    <dgm:pt modelId="{DD209C5B-28C7-479C-A3E6-957981312AD7}" type="sibTrans" cxnId="{F1191381-C969-4371-8433-5D9407E31A36}">
      <dgm:prSet/>
      <dgm:spPr/>
      <dgm:t>
        <a:bodyPr/>
        <a:lstStyle/>
        <a:p>
          <a:endParaRPr lang="en-US"/>
        </a:p>
      </dgm:t>
    </dgm:pt>
    <dgm:pt modelId="{655A77F6-209D-4D96-A606-5DC8AA086E17}">
      <dgm:prSet phldrT="[Text]" custT="1"/>
      <dgm:spPr/>
      <dgm:t>
        <a:bodyPr/>
        <a:lstStyle/>
        <a:p>
          <a:r>
            <a:rPr lang="en-US" sz="2200" b="1">
              <a:latin typeface="Aptos"/>
            </a:rPr>
            <a:t>36% Other Errors</a:t>
          </a:r>
        </a:p>
      </dgm:t>
    </dgm:pt>
    <dgm:pt modelId="{D19857AC-DCD9-41A5-B315-2B45EF1EDDA7}" type="parTrans" cxnId="{5E264CE7-419F-4FE3-97CE-0C8F137E0A1F}">
      <dgm:prSet/>
      <dgm:spPr/>
      <dgm:t>
        <a:bodyPr/>
        <a:lstStyle/>
        <a:p>
          <a:endParaRPr lang="en-US"/>
        </a:p>
      </dgm:t>
    </dgm:pt>
    <dgm:pt modelId="{941E41C2-D9E0-4BA8-898F-FDA554075023}" type="sibTrans" cxnId="{5E264CE7-419F-4FE3-97CE-0C8F137E0A1F}">
      <dgm:prSet/>
      <dgm:spPr/>
      <dgm:t>
        <a:bodyPr/>
        <a:lstStyle/>
        <a:p>
          <a:endParaRPr lang="en-US"/>
        </a:p>
      </dgm:t>
    </dgm:pt>
    <dgm:pt modelId="{833C7752-1E2E-489E-9C7B-26D5BF0D706D}" type="pres">
      <dgm:prSet presAssocID="{B4417ADE-B670-4FCA-93D0-CC231FB440EF}" presName="Name0" presStyleCnt="0">
        <dgm:presLayoutVars>
          <dgm:dir/>
          <dgm:resizeHandles val="exact"/>
        </dgm:presLayoutVars>
      </dgm:prSet>
      <dgm:spPr/>
    </dgm:pt>
    <dgm:pt modelId="{CFB453A1-C059-4F2D-9FC1-0BA49F07256F}" type="pres">
      <dgm:prSet presAssocID="{F72468E7-A107-4A01-AC5C-2F089D538AC7}" presName="node" presStyleLbl="node1" presStyleIdx="0" presStyleCnt="1" custLinFactNeighborX="4385">
        <dgm:presLayoutVars>
          <dgm:bulletEnabled val="1"/>
        </dgm:presLayoutVars>
      </dgm:prSet>
      <dgm:spPr/>
    </dgm:pt>
  </dgm:ptLst>
  <dgm:cxnLst>
    <dgm:cxn modelId="{78B07E42-59DA-4D89-B524-A14083825A47}" type="presOf" srcId="{F72468E7-A107-4A01-AC5C-2F089D538AC7}" destId="{CFB453A1-C059-4F2D-9FC1-0BA49F07256F}" srcOrd="0" destOrd="0" presId="urn:microsoft.com/office/officeart/2005/8/layout/hList6"/>
    <dgm:cxn modelId="{573BF756-5408-4A55-837D-6172ECCF10D4}" type="presOf" srcId="{065D5419-4B65-4F65-99E4-D56159BD4FCB}" destId="{CFB453A1-C059-4F2D-9FC1-0BA49F07256F}" srcOrd="0" destOrd="2" presId="urn:microsoft.com/office/officeart/2005/8/layout/hList6"/>
    <dgm:cxn modelId="{7077D279-87BD-41AB-A4C9-0578163A38DA}" srcId="{F72468E7-A107-4A01-AC5C-2F089D538AC7}" destId="{200BE489-39DA-4046-8381-3AF2997FFD9A}" srcOrd="0" destOrd="0" parTransId="{9759411B-DE58-4364-B214-92B772548190}" sibTransId="{0DDBAB39-DAA3-47DC-BB65-F04198697938}"/>
    <dgm:cxn modelId="{F1191381-C969-4371-8433-5D9407E31A36}" srcId="{F72468E7-A107-4A01-AC5C-2F089D538AC7}" destId="{4D70EE14-59E3-4F0F-B42A-D855F4F5D8CD}" srcOrd="2" destOrd="0" parTransId="{932E5766-E4CD-42C3-8606-36B4854AB0A5}" sibTransId="{DD209C5B-28C7-479C-A3E6-957981312AD7}"/>
    <dgm:cxn modelId="{0AD6508A-DB01-423F-BF07-B091B912F743}" type="presOf" srcId="{4D70EE14-59E3-4F0F-B42A-D855F4F5D8CD}" destId="{CFB453A1-C059-4F2D-9FC1-0BA49F07256F}" srcOrd="0" destOrd="3" presId="urn:microsoft.com/office/officeart/2005/8/layout/hList6"/>
    <dgm:cxn modelId="{58BAF3BF-170D-4711-A63D-23E87F069BB8}" srcId="{B4417ADE-B670-4FCA-93D0-CC231FB440EF}" destId="{F72468E7-A107-4A01-AC5C-2F089D538AC7}" srcOrd="0" destOrd="0" parTransId="{2DDF6EE9-481B-4754-BCAF-87BB93FF8813}" sibTransId="{3EAA78C7-28A0-49FE-A288-6907B641B9CD}"/>
    <dgm:cxn modelId="{828A86C5-A3F1-4B3B-B865-AB98DD2F721F}" type="presOf" srcId="{655A77F6-209D-4D96-A606-5DC8AA086E17}" destId="{CFB453A1-C059-4F2D-9FC1-0BA49F07256F}" srcOrd="0" destOrd="4" presId="urn:microsoft.com/office/officeart/2005/8/layout/hList6"/>
    <dgm:cxn modelId="{0DB38FD0-3801-4BA9-A3DF-79020ED49A11}" srcId="{F72468E7-A107-4A01-AC5C-2F089D538AC7}" destId="{065D5419-4B65-4F65-99E4-D56159BD4FCB}" srcOrd="1" destOrd="0" parTransId="{3D1C66FC-0D9D-4124-811B-AAD1D9081D45}" sibTransId="{A7017944-5853-44F2-AB97-21CAEB955F3F}"/>
    <dgm:cxn modelId="{5E264CE7-419F-4FE3-97CE-0C8F137E0A1F}" srcId="{F72468E7-A107-4A01-AC5C-2F089D538AC7}" destId="{655A77F6-209D-4D96-A606-5DC8AA086E17}" srcOrd="3" destOrd="0" parTransId="{D19857AC-DCD9-41A5-B315-2B45EF1EDDA7}" sibTransId="{941E41C2-D9E0-4BA8-898F-FDA554075023}"/>
    <dgm:cxn modelId="{8E1C54F8-BD1A-4419-B651-CF2CF15D56C0}" type="presOf" srcId="{200BE489-39DA-4046-8381-3AF2997FFD9A}" destId="{CFB453A1-C059-4F2D-9FC1-0BA49F07256F}" srcOrd="0" destOrd="1" presId="urn:microsoft.com/office/officeart/2005/8/layout/hList6"/>
    <dgm:cxn modelId="{8BBA06FC-DFEB-4560-99EC-087B0765A5F1}" type="presOf" srcId="{B4417ADE-B670-4FCA-93D0-CC231FB440EF}" destId="{833C7752-1E2E-489E-9C7B-26D5BF0D706D}" srcOrd="0" destOrd="0" presId="urn:microsoft.com/office/officeart/2005/8/layout/hList6"/>
    <dgm:cxn modelId="{BBC2DE94-1E22-42DD-889D-69F0CDD65841}" type="presParOf" srcId="{833C7752-1E2E-489E-9C7B-26D5BF0D706D}" destId="{CFB453A1-C059-4F2D-9FC1-0BA49F07256F}" srcOrd="0" destOrd="0" presId="urn:microsoft.com/office/officeart/2005/8/layout/h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DE77A-5FC0-4487-A640-694629E9747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9F83D9A-E01F-4BE0-876F-A4CBF91999B5}">
      <dgm:prSet phldrT="[Text]" phldr="0"/>
      <dgm:spPr/>
      <dgm:t>
        <a:bodyPr/>
        <a:lstStyle/>
        <a:p>
          <a:r>
            <a:rPr lang="en-US"/>
            <a:t>Short</a:t>
          </a:r>
        </a:p>
      </dgm:t>
    </dgm:pt>
    <dgm:pt modelId="{0149D4CD-9524-47D5-A025-870CFA3E9C75}" type="parTrans" cxnId="{DE068133-A977-40B4-9FFB-26029DC21A6F}">
      <dgm:prSet/>
      <dgm:spPr/>
      <dgm:t>
        <a:bodyPr/>
        <a:lstStyle/>
        <a:p>
          <a:endParaRPr lang="en-US"/>
        </a:p>
      </dgm:t>
    </dgm:pt>
    <dgm:pt modelId="{C4272802-4E51-4E28-98C1-F1C98593784E}" type="sibTrans" cxnId="{DE068133-A977-40B4-9FFB-26029DC21A6F}">
      <dgm:prSet/>
      <dgm:spPr/>
      <dgm:t>
        <a:bodyPr/>
        <a:lstStyle/>
        <a:p>
          <a:endParaRPr lang="en-US"/>
        </a:p>
      </dgm:t>
    </dgm:pt>
    <dgm:pt modelId="{D5B2ED05-58DA-4182-AE05-4D4BB0CD014D}">
      <dgm:prSet phldrT="[Text]"/>
      <dgm:spPr/>
      <dgm:t>
        <a:bodyPr/>
        <a:lstStyle/>
        <a:p>
          <a:pPr rtl="0">
            <a:buNone/>
          </a:pPr>
          <a:r>
            <a:rPr lang="en-US" u="none" strike="noStrike">
              <a:effectLst/>
              <a:latin typeface="Times New Roman"/>
            </a:rPr>
            <a:t>   </a:t>
          </a:r>
          <a:r>
            <a:rPr lang="en-US" u="none" strike="noStrike">
              <a:effectLst/>
            </a:rPr>
            <a:t>Make immediate changes to support workers in implementing new and existing FNS eligibility requirements in accordance with federal policy while reducing the number of common errors being made. </a:t>
          </a:r>
          <a:endParaRPr lang="en-US"/>
        </a:p>
      </dgm:t>
    </dgm:pt>
    <dgm:pt modelId="{A3E974A0-3055-45E4-AF84-E61473F8E351}" type="parTrans" cxnId="{6F9EEBCF-E369-4ECD-BC48-0B4F6DB47ACA}">
      <dgm:prSet/>
      <dgm:spPr/>
      <dgm:t>
        <a:bodyPr/>
        <a:lstStyle/>
        <a:p>
          <a:endParaRPr lang="en-US"/>
        </a:p>
      </dgm:t>
    </dgm:pt>
    <dgm:pt modelId="{46694F72-52D0-4D57-BA75-501FFBB6681D}" type="sibTrans" cxnId="{6F9EEBCF-E369-4ECD-BC48-0B4F6DB47ACA}">
      <dgm:prSet/>
      <dgm:spPr/>
      <dgm:t>
        <a:bodyPr/>
        <a:lstStyle/>
        <a:p>
          <a:endParaRPr lang="en-US"/>
        </a:p>
      </dgm:t>
    </dgm:pt>
    <dgm:pt modelId="{3F8F56A1-165B-4B17-90AA-19EECB41FBDD}">
      <dgm:prSet phldrT="[Text]" phldr="0"/>
      <dgm:spPr/>
      <dgm:t>
        <a:bodyPr/>
        <a:lstStyle/>
        <a:p>
          <a:r>
            <a:rPr lang="en-US"/>
            <a:t>Medium</a:t>
          </a:r>
        </a:p>
      </dgm:t>
    </dgm:pt>
    <dgm:pt modelId="{75305A56-54B7-412F-9BBD-E282DD47CF2F}" type="parTrans" cxnId="{03F65FE0-DBEF-4D45-AE90-CCD7FE70DF84}">
      <dgm:prSet/>
      <dgm:spPr/>
      <dgm:t>
        <a:bodyPr/>
        <a:lstStyle/>
        <a:p>
          <a:endParaRPr lang="en-US"/>
        </a:p>
      </dgm:t>
    </dgm:pt>
    <dgm:pt modelId="{007C8834-769C-4DA6-9D27-2437500E68C4}" type="sibTrans" cxnId="{03F65FE0-DBEF-4D45-AE90-CCD7FE70DF84}">
      <dgm:prSet/>
      <dgm:spPr/>
      <dgm:t>
        <a:bodyPr/>
        <a:lstStyle/>
        <a:p>
          <a:endParaRPr lang="en-US"/>
        </a:p>
      </dgm:t>
    </dgm:pt>
    <dgm:pt modelId="{DC5B7300-5673-4E73-9CBC-67ACE827709E}">
      <dgm:prSet phldrT="[Text]"/>
      <dgm:spPr/>
      <dgm:t>
        <a:bodyPr/>
        <a:lstStyle/>
        <a:p>
          <a:pPr rtl="0">
            <a:buNone/>
          </a:pPr>
          <a:r>
            <a:rPr lang="en-US" u="none" strike="noStrike">
              <a:effectLst/>
              <a:latin typeface="Times New Roman"/>
            </a:rPr>
            <a:t>   </a:t>
          </a:r>
          <a:r>
            <a:rPr lang="en-US" u="none" strike="noStrike">
              <a:effectLst/>
            </a:rPr>
            <a:t>Provide technical assistance and upfit the system to reduce the likelihood that common eligibility determination errors are made by eligibility determination workers. </a:t>
          </a:r>
          <a:endParaRPr lang="en-US"/>
        </a:p>
      </dgm:t>
    </dgm:pt>
    <dgm:pt modelId="{22BFEA30-FD48-48DB-B2A5-C0E3B830F780}" type="parTrans" cxnId="{D80AE54F-B48D-4E06-8121-294ABF96F79E}">
      <dgm:prSet/>
      <dgm:spPr/>
      <dgm:t>
        <a:bodyPr/>
        <a:lstStyle/>
        <a:p>
          <a:endParaRPr lang="en-US"/>
        </a:p>
      </dgm:t>
    </dgm:pt>
    <dgm:pt modelId="{305494A6-DA36-4ECA-B8D5-E337E6C4A945}" type="sibTrans" cxnId="{D80AE54F-B48D-4E06-8121-294ABF96F79E}">
      <dgm:prSet/>
      <dgm:spPr/>
      <dgm:t>
        <a:bodyPr/>
        <a:lstStyle/>
        <a:p>
          <a:endParaRPr lang="en-US"/>
        </a:p>
      </dgm:t>
    </dgm:pt>
    <dgm:pt modelId="{AA391323-E9EE-4996-9358-31D9DB732F26}">
      <dgm:prSet phldrT="[Text]" phldr="0"/>
      <dgm:spPr/>
      <dgm:t>
        <a:bodyPr/>
        <a:lstStyle/>
        <a:p>
          <a:r>
            <a:rPr lang="en-US"/>
            <a:t>Long</a:t>
          </a:r>
        </a:p>
      </dgm:t>
    </dgm:pt>
    <dgm:pt modelId="{58400EF2-D6A5-4E10-8BD8-6814CC5B24D8}" type="parTrans" cxnId="{D5A1A8AA-B58A-44DF-8E1D-D1FD82B0758D}">
      <dgm:prSet/>
      <dgm:spPr/>
      <dgm:t>
        <a:bodyPr/>
        <a:lstStyle/>
        <a:p>
          <a:endParaRPr lang="en-US"/>
        </a:p>
      </dgm:t>
    </dgm:pt>
    <dgm:pt modelId="{7D57F65C-CBA7-4397-B30A-D49D50BD0FB4}" type="sibTrans" cxnId="{D5A1A8AA-B58A-44DF-8E1D-D1FD82B0758D}">
      <dgm:prSet/>
      <dgm:spPr/>
      <dgm:t>
        <a:bodyPr/>
        <a:lstStyle/>
        <a:p>
          <a:endParaRPr lang="en-US"/>
        </a:p>
      </dgm:t>
    </dgm:pt>
    <dgm:pt modelId="{A2357FC0-8E60-45E1-932A-A7D9C30F082F}">
      <dgm:prSet phldrT="[Text]"/>
      <dgm:spPr/>
      <dgm:t>
        <a:bodyPr/>
        <a:lstStyle/>
        <a:p>
          <a:pPr rtl="0">
            <a:buNone/>
          </a:pPr>
          <a:r>
            <a:rPr lang="en-US" u="none" strike="noStrike">
              <a:effectLst/>
              <a:latin typeface="Times New Roman"/>
            </a:rPr>
            <a:t>   </a:t>
          </a:r>
          <a:r>
            <a:rPr lang="en-US" u="none" strike="noStrike">
              <a:effectLst/>
            </a:rPr>
            <a:t>Support eligibility determination workers in reducing errors through improved system development and performance to ensure a sustainable, low PER</a:t>
          </a:r>
          <a:endParaRPr lang="en-US"/>
        </a:p>
      </dgm:t>
    </dgm:pt>
    <dgm:pt modelId="{774101C4-B261-41B9-84E3-91EC8F79038E}" type="parTrans" cxnId="{AD453E4E-5C37-4D6E-8465-9B2B942BED38}">
      <dgm:prSet/>
      <dgm:spPr/>
      <dgm:t>
        <a:bodyPr/>
        <a:lstStyle/>
        <a:p>
          <a:endParaRPr lang="en-US"/>
        </a:p>
      </dgm:t>
    </dgm:pt>
    <dgm:pt modelId="{AA17AEEB-759C-4800-93BC-63B9820A3EAE}" type="sibTrans" cxnId="{AD453E4E-5C37-4D6E-8465-9B2B942BED38}">
      <dgm:prSet/>
      <dgm:spPr/>
      <dgm:t>
        <a:bodyPr/>
        <a:lstStyle/>
        <a:p>
          <a:endParaRPr lang="en-US"/>
        </a:p>
      </dgm:t>
    </dgm:pt>
    <dgm:pt modelId="{BAF4F44D-F4AC-4985-8859-EF54F3333266}" type="pres">
      <dgm:prSet presAssocID="{B9FDE77A-5FC0-4487-A640-694629E97479}" presName="Name0" presStyleCnt="0">
        <dgm:presLayoutVars>
          <dgm:dir/>
          <dgm:resizeHandles val="exact"/>
        </dgm:presLayoutVars>
      </dgm:prSet>
      <dgm:spPr/>
    </dgm:pt>
    <dgm:pt modelId="{E2AEB5E3-E975-4E24-87CC-A3519D916624}" type="pres">
      <dgm:prSet presAssocID="{69F83D9A-E01F-4BE0-876F-A4CBF91999B5}" presName="node" presStyleLbl="node1" presStyleIdx="0" presStyleCnt="3">
        <dgm:presLayoutVars>
          <dgm:bulletEnabled val="1"/>
        </dgm:presLayoutVars>
      </dgm:prSet>
      <dgm:spPr/>
    </dgm:pt>
    <dgm:pt modelId="{E472CB4B-64BF-4021-AD08-1A4D99417721}" type="pres">
      <dgm:prSet presAssocID="{C4272802-4E51-4E28-98C1-F1C98593784E}" presName="sibTrans" presStyleCnt="0"/>
      <dgm:spPr/>
    </dgm:pt>
    <dgm:pt modelId="{294BFA4D-79D3-41EB-9937-90FBBF82BD42}" type="pres">
      <dgm:prSet presAssocID="{3F8F56A1-165B-4B17-90AA-19EECB41FBDD}" presName="node" presStyleLbl="node1" presStyleIdx="1" presStyleCnt="3">
        <dgm:presLayoutVars>
          <dgm:bulletEnabled val="1"/>
        </dgm:presLayoutVars>
      </dgm:prSet>
      <dgm:spPr/>
    </dgm:pt>
    <dgm:pt modelId="{EAB910B2-475D-4442-961C-CEBDC53D1B5A}" type="pres">
      <dgm:prSet presAssocID="{007C8834-769C-4DA6-9D27-2437500E68C4}" presName="sibTrans" presStyleCnt="0"/>
      <dgm:spPr/>
    </dgm:pt>
    <dgm:pt modelId="{62F2C3DA-E5A1-4F61-B672-C1C63F863EC6}" type="pres">
      <dgm:prSet presAssocID="{AA391323-E9EE-4996-9358-31D9DB732F26}" presName="node" presStyleLbl="node1" presStyleIdx="2" presStyleCnt="3">
        <dgm:presLayoutVars>
          <dgm:bulletEnabled val="1"/>
        </dgm:presLayoutVars>
      </dgm:prSet>
      <dgm:spPr/>
    </dgm:pt>
  </dgm:ptLst>
  <dgm:cxnLst>
    <dgm:cxn modelId="{DE068133-A977-40B4-9FFB-26029DC21A6F}" srcId="{B9FDE77A-5FC0-4487-A640-694629E97479}" destId="{69F83D9A-E01F-4BE0-876F-A4CBF91999B5}" srcOrd="0" destOrd="0" parTransId="{0149D4CD-9524-47D5-A025-870CFA3E9C75}" sibTransId="{C4272802-4E51-4E28-98C1-F1C98593784E}"/>
    <dgm:cxn modelId="{AF66E133-E88E-4159-AA79-78CE505E7A1A}" type="presOf" srcId="{D5B2ED05-58DA-4182-AE05-4D4BB0CD014D}" destId="{E2AEB5E3-E975-4E24-87CC-A3519D916624}" srcOrd="0" destOrd="1" presId="urn:microsoft.com/office/officeart/2005/8/layout/hList6"/>
    <dgm:cxn modelId="{13216940-26E0-4808-B7A0-5C5C9199B862}" type="presOf" srcId="{AA391323-E9EE-4996-9358-31D9DB732F26}" destId="{62F2C3DA-E5A1-4F61-B672-C1C63F863EC6}" srcOrd="0" destOrd="0" presId="urn:microsoft.com/office/officeart/2005/8/layout/hList6"/>
    <dgm:cxn modelId="{AD453E4E-5C37-4D6E-8465-9B2B942BED38}" srcId="{AA391323-E9EE-4996-9358-31D9DB732F26}" destId="{A2357FC0-8E60-45E1-932A-A7D9C30F082F}" srcOrd="0" destOrd="0" parTransId="{774101C4-B261-41B9-84E3-91EC8F79038E}" sibTransId="{AA17AEEB-759C-4800-93BC-63B9820A3EAE}"/>
    <dgm:cxn modelId="{D80AE54F-B48D-4E06-8121-294ABF96F79E}" srcId="{3F8F56A1-165B-4B17-90AA-19EECB41FBDD}" destId="{DC5B7300-5673-4E73-9CBC-67ACE827709E}" srcOrd="0" destOrd="0" parTransId="{22BFEA30-FD48-48DB-B2A5-C0E3B830F780}" sibTransId="{305494A6-DA36-4ECA-B8D5-E337E6C4A945}"/>
    <dgm:cxn modelId="{4755AC59-AAF2-40C0-B0A2-740172E328EB}" type="presOf" srcId="{DC5B7300-5673-4E73-9CBC-67ACE827709E}" destId="{294BFA4D-79D3-41EB-9937-90FBBF82BD42}" srcOrd="0" destOrd="1" presId="urn:microsoft.com/office/officeart/2005/8/layout/hList6"/>
    <dgm:cxn modelId="{ACD3CBA6-9104-45EE-B9B5-BC719F72A1E2}" type="presOf" srcId="{B9FDE77A-5FC0-4487-A640-694629E97479}" destId="{BAF4F44D-F4AC-4985-8859-EF54F3333266}" srcOrd="0" destOrd="0" presId="urn:microsoft.com/office/officeart/2005/8/layout/hList6"/>
    <dgm:cxn modelId="{D5A1A8AA-B58A-44DF-8E1D-D1FD82B0758D}" srcId="{B9FDE77A-5FC0-4487-A640-694629E97479}" destId="{AA391323-E9EE-4996-9358-31D9DB732F26}" srcOrd="2" destOrd="0" parTransId="{58400EF2-D6A5-4E10-8BD8-6814CC5B24D8}" sibTransId="{7D57F65C-CBA7-4397-B30A-D49D50BD0FB4}"/>
    <dgm:cxn modelId="{2CC6A7B1-565F-4E8A-9601-6807F0A8875C}" type="presOf" srcId="{3F8F56A1-165B-4B17-90AA-19EECB41FBDD}" destId="{294BFA4D-79D3-41EB-9937-90FBBF82BD42}" srcOrd="0" destOrd="0" presId="urn:microsoft.com/office/officeart/2005/8/layout/hList6"/>
    <dgm:cxn modelId="{6F9EEBCF-E369-4ECD-BC48-0B4F6DB47ACA}" srcId="{69F83D9A-E01F-4BE0-876F-A4CBF91999B5}" destId="{D5B2ED05-58DA-4182-AE05-4D4BB0CD014D}" srcOrd="0" destOrd="0" parTransId="{A3E974A0-3055-45E4-AF84-E61473F8E351}" sibTransId="{46694F72-52D0-4D57-BA75-501FFBB6681D}"/>
    <dgm:cxn modelId="{4A5761DF-1E71-4AAD-94BB-C9C4A6CD4BEE}" type="presOf" srcId="{69F83D9A-E01F-4BE0-876F-A4CBF91999B5}" destId="{E2AEB5E3-E975-4E24-87CC-A3519D916624}" srcOrd="0" destOrd="0" presId="urn:microsoft.com/office/officeart/2005/8/layout/hList6"/>
    <dgm:cxn modelId="{03F65FE0-DBEF-4D45-AE90-CCD7FE70DF84}" srcId="{B9FDE77A-5FC0-4487-A640-694629E97479}" destId="{3F8F56A1-165B-4B17-90AA-19EECB41FBDD}" srcOrd="1" destOrd="0" parTransId="{75305A56-54B7-412F-9BBD-E282DD47CF2F}" sibTransId="{007C8834-769C-4DA6-9D27-2437500E68C4}"/>
    <dgm:cxn modelId="{D6EF4BE9-2D34-4155-BA36-3FAB502428CD}" type="presOf" srcId="{A2357FC0-8E60-45E1-932A-A7D9C30F082F}" destId="{62F2C3DA-E5A1-4F61-B672-C1C63F863EC6}" srcOrd="0" destOrd="1" presId="urn:microsoft.com/office/officeart/2005/8/layout/hList6"/>
    <dgm:cxn modelId="{4E1EDF95-775F-476A-A535-DDF892F1867E}" type="presParOf" srcId="{BAF4F44D-F4AC-4985-8859-EF54F3333266}" destId="{E2AEB5E3-E975-4E24-87CC-A3519D916624}" srcOrd="0" destOrd="0" presId="urn:microsoft.com/office/officeart/2005/8/layout/hList6"/>
    <dgm:cxn modelId="{E9D90B47-D01F-4201-AD0C-D6C8A05D2EA6}" type="presParOf" srcId="{BAF4F44D-F4AC-4985-8859-EF54F3333266}" destId="{E472CB4B-64BF-4021-AD08-1A4D99417721}" srcOrd="1" destOrd="0" presId="urn:microsoft.com/office/officeart/2005/8/layout/hList6"/>
    <dgm:cxn modelId="{8462BF79-4E28-47AB-8DCC-352F4773B812}" type="presParOf" srcId="{BAF4F44D-F4AC-4985-8859-EF54F3333266}" destId="{294BFA4D-79D3-41EB-9937-90FBBF82BD42}" srcOrd="2" destOrd="0" presId="urn:microsoft.com/office/officeart/2005/8/layout/hList6"/>
    <dgm:cxn modelId="{9CF77C9F-13A6-470A-B3A1-64B444E9D8FF}" type="presParOf" srcId="{BAF4F44D-F4AC-4985-8859-EF54F3333266}" destId="{EAB910B2-475D-4442-961C-CEBDC53D1B5A}" srcOrd="3" destOrd="0" presId="urn:microsoft.com/office/officeart/2005/8/layout/hList6"/>
    <dgm:cxn modelId="{061E2E7D-26D5-47DC-9C27-8C4B29242012}" type="presParOf" srcId="{BAF4F44D-F4AC-4985-8859-EF54F3333266}" destId="{62F2C3DA-E5A1-4F61-B672-C1C63F863EC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D3C96F-E44A-4CD4-9EBC-F0DC65A6234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BEE95D8-76CB-451C-AD39-852257B4668E}">
      <dgm:prSet phldrT="[Text]" phldr="0"/>
      <dgm:spPr/>
      <dgm:t>
        <a:bodyPr/>
        <a:lstStyle/>
        <a:p>
          <a:r>
            <a:rPr lang="en-US" b="1"/>
            <a:t>Policy &amp; Training</a:t>
          </a:r>
        </a:p>
      </dgm:t>
    </dgm:pt>
    <dgm:pt modelId="{96B03D3E-59A0-4B9E-827D-D10BCAE0FDB4}" type="parTrans" cxnId="{52BDEFE8-9325-46E6-A256-8E27702FB39E}">
      <dgm:prSet/>
      <dgm:spPr/>
      <dgm:t>
        <a:bodyPr/>
        <a:lstStyle/>
        <a:p>
          <a:endParaRPr lang="en-US"/>
        </a:p>
      </dgm:t>
    </dgm:pt>
    <dgm:pt modelId="{084A00B6-9BA6-4F70-8995-5E509564F935}" type="sibTrans" cxnId="{52BDEFE8-9325-46E6-A256-8E27702FB39E}">
      <dgm:prSet/>
      <dgm:spPr/>
      <dgm:t>
        <a:bodyPr/>
        <a:lstStyle/>
        <a:p>
          <a:endParaRPr lang="en-US"/>
        </a:p>
      </dgm:t>
    </dgm:pt>
    <dgm:pt modelId="{5A04D22F-44AF-4811-8A66-96D1BAA533E1}">
      <dgm:prSet phldrT="[Text]" phldr="0" custT="1"/>
      <dgm:spPr/>
      <dgm:t>
        <a:bodyPr/>
        <a:lstStyle/>
        <a:p>
          <a:r>
            <a:rPr lang="en-US" sz="1800">
              <a:solidFill>
                <a:srgbClr val="002060"/>
              </a:solidFill>
            </a:rPr>
            <a:t>Update NCDHHS FNS policy with HR1 changes</a:t>
          </a:r>
        </a:p>
      </dgm:t>
    </dgm:pt>
    <dgm:pt modelId="{D255A60A-3C8E-41EE-A875-BB09458F2CB9}" type="parTrans" cxnId="{8B9B4B8E-BB66-4998-96F4-967815061E48}">
      <dgm:prSet/>
      <dgm:spPr/>
      <dgm:t>
        <a:bodyPr/>
        <a:lstStyle/>
        <a:p>
          <a:endParaRPr lang="en-US"/>
        </a:p>
      </dgm:t>
    </dgm:pt>
    <dgm:pt modelId="{4DBA9479-6F3C-42AD-8182-FC0C6CE59D06}" type="sibTrans" cxnId="{8B9B4B8E-BB66-4998-96F4-967815061E48}">
      <dgm:prSet/>
      <dgm:spPr/>
      <dgm:t>
        <a:bodyPr/>
        <a:lstStyle/>
        <a:p>
          <a:endParaRPr lang="en-US"/>
        </a:p>
      </dgm:t>
    </dgm:pt>
    <dgm:pt modelId="{9402CAE1-4442-4609-875B-85ABE2E47AF1}">
      <dgm:prSet phldrT="[Text]" phldr="0" custT="1"/>
      <dgm:spPr/>
      <dgm:t>
        <a:bodyPr/>
        <a:lstStyle/>
        <a:p>
          <a:r>
            <a:rPr lang="en-US" sz="1800">
              <a:solidFill>
                <a:srgbClr val="002060"/>
              </a:solidFill>
            </a:rPr>
            <a:t>Train staff on changes to policy </a:t>
          </a:r>
        </a:p>
      </dgm:t>
    </dgm:pt>
    <dgm:pt modelId="{ED4E52E5-B02C-406E-A6A2-B3C52955289B}" type="parTrans" cxnId="{C53A024C-AE61-4FC2-97B3-A842FB973FE2}">
      <dgm:prSet/>
      <dgm:spPr/>
      <dgm:t>
        <a:bodyPr/>
        <a:lstStyle/>
        <a:p>
          <a:endParaRPr lang="en-US"/>
        </a:p>
      </dgm:t>
    </dgm:pt>
    <dgm:pt modelId="{99E7DE88-C210-4504-8E95-EBF865568A13}" type="sibTrans" cxnId="{C53A024C-AE61-4FC2-97B3-A842FB973FE2}">
      <dgm:prSet/>
      <dgm:spPr/>
      <dgm:t>
        <a:bodyPr/>
        <a:lstStyle/>
        <a:p>
          <a:endParaRPr lang="en-US"/>
        </a:p>
      </dgm:t>
    </dgm:pt>
    <dgm:pt modelId="{380AE80A-A2C3-4E7A-BDF3-8D22F2D4DBAB}">
      <dgm:prSet phldrT="[Text]" phldr="0"/>
      <dgm:spPr/>
      <dgm:t>
        <a:bodyPr/>
        <a:lstStyle/>
        <a:p>
          <a:r>
            <a:rPr lang="en-US" b="1"/>
            <a:t>Technical Assistance &amp; Continuous Quality Improvement</a:t>
          </a:r>
        </a:p>
      </dgm:t>
    </dgm:pt>
    <dgm:pt modelId="{C2304088-5381-4292-B78B-FA0922826653}" type="parTrans" cxnId="{0B343565-7C6F-4637-B80C-7B3BDBB8CA9E}">
      <dgm:prSet/>
      <dgm:spPr/>
      <dgm:t>
        <a:bodyPr/>
        <a:lstStyle/>
        <a:p>
          <a:endParaRPr lang="en-US"/>
        </a:p>
      </dgm:t>
    </dgm:pt>
    <dgm:pt modelId="{5A5F927E-6033-4CDA-9087-D27C38705481}" type="sibTrans" cxnId="{0B343565-7C6F-4637-B80C-7B3BDBB8CA9E}">
      <dgm:prSet/>
      <dgm:spPr/>
      <dgm:t>
        <a:bodyPr/>
        <a:lstStyle/>
        <a:p>
          <a:endParaRPr lang="en-US"/>
        </a:p>
      </dgm:t>
    </dgm:pt>
    <dgm:pt modelId="{DE4DA703-71AA-4B87-9540-E00FCE5353AF}">
      <dgm:prSet phldrT="[Text]" phldr="0" custT="1"/>
      <dgm:spPr/>
      <dgm:t>
        <a:bodyPr/>
        <a:lstStyle/>
        <a:p>
          <a:r>
            <a:rPr lang="en-US" sz="1800">
              <a:solidFill>
                <a:srgbClr val="002060"/>
              </a:solidFill>
            </a:rPr>
            <a:t>Collect and publicize lessons learned and what is working for high performing counties. </a:t>
          </a:r>
        </a:p>
      </dgm:t>
    </dgm:pt>
    <dgm:pt modelId="{BC812CC1-C945-454D-B96A-456372C4B435}" type="parTrans" cxnId="{FBF5724E-5C33-4647-B73B-7CF161B9535F}">
      <dgm:prSet/>
      <dgm:spPr/>
      <dgm:t>
        <a:bodyPr/>
        <a:lstStyle/>
        <a:p>
          <a:endParaRPr lang="en-US"/>
        </a:p>
      </dgm:t>
    </dgm:pt>
    <dgm:pt modelId="{052A27B2-BFD2-4BB7-A888-3681469453BF}" type="sibTrans" cxnId="{FBF5724E-5C33-4647-B73B-7CF161B9535F}">
      <dgm:prSet/>
      <dgm:spPr/>
      <dgm:t>
        <a:bodyPr/>
        <a:lstStyle/>
        <a:p>
          <a:endParaRPr lang="en-US"/>
        </a:p>
      </dgm:t>
    </dgm:pt>
    <dgm:pt modelId="{48E0A71E-6388-4374-AAC1-C1B07AF5CD23}">
      <dgm:prSet phldrT="[Text]" phldr="0" custT="1"/>
      <dgm:spPr/>
      <dgm:t>
        <a:bodyPr/>
        <a:lstStyle/>
        <a:p>
          <a:r>
            <a:rPr lang="en-US" sz="1800">
              <a:solidFill>
                <a:srgbClr val="002060"/>
              </a:solidFill>
            </a:rPr>
            <a:t>Provide tailored technical assistance to reduce errors especially with counties that are the largest contributors to the payment error rate</a:t>
          </a:r>
        </a:p>
      </dgm:t>
    </dgm:pt>
    <dgm:pt modelId="{FEB5FFB7-D0D9-45D1-914B-4AC1E45F2C1A}" type="parTrans" cxnId="{E32A7196-FED8-41FA-A754-D5267E4B3A6A}">
      <dgm:prSet/>
      <dgm:spPr/>
      <dgm:t>
        <a:bodyPr/>
        <a:lstStyle/>
        <a:p>
          <a:endParaRPr lang="en-US"/>
        </a:p>
      </dgm:t>
    </dgm:pt>
    <dgm:pt modelId="{303C2614-18E3-4DF3-BF3C-6A6FB436AAFE}" type="sibTrans" cxnId="{E32A7196-FED8-41FA-A754-D5267E4B3A6A}">
      <dgm:prSet/>
      <dgm:spPr/>
      <dgm:t>
        <a:bodyPr/>
        <a:lstStyle/>
        <a:p>
          <a:endParaRPr lang="en-US"/>
        </a:p>
      </dgm:t>
    </dgm:pt>
    <dgm:pt modelId="{48BF5A07-4270-4C05-8E19-22C5684AB948}">
      <dgm:prSet phldrT="[Text]" phldr="0"/>
      <dgm:spPr/>
      <dgm:t>
        <a:bodyPr/>
        <a:lstStyle/>
        <a:p>
          <a:r>
            <a:rPr lang="en-US" b="1"/>
            <a:t>Information Technology  </a:t>
          </a:r>
        </a:p>
      </dgm:t>
    </dgm:pt>
    <dgm:pt modelId="{802B06BD-DF9C-4814-9C3A-F89AE60236BE}" type="parTrans" cxnId="{5956224C-9805-4025-B12D-13BEEA131F7C}">
      <dgm:prSet/>
      <dgm:spPr/>
      <dgm:t>
        <a:bodyPr/>
        <a:lstStyle/>
        <a:p>
          <a:endParaRPr lang="en-US"/>
        </a:p>
      </dgm:t>
    </dgm:pt>
    <dgm:pt modelId="{15B42033-36DF-4B6A-95AF-8C78E0049B54}" type="sibTrans" cxnId="{5956224C-9805-4025-B12D-13BEEA131F7C}">
      <dgm:prSet/>
      <dgm:spPr/>
      <dgm:t>
        <a:bodyPr/>
        <a:lstStyle/>
        <a:p>
          <a:endParaRPr lang="en-US"/>
        </a:p>
      </dgm:t>
    </dgm:pt>
    <dgm:pt modelId="{E5B3CCE2-917E-4B06-9962-21A6C605FB4C}">
      <dgm:prSet phldrT="[Text]" phldr="0" custT="1"/>
      <dgm:spPr/>
      <dgm:t>
        <a:bodyPr/>
        <a:lstStyle/>
        <a:p>
          <a:r>
            <a:rPr lang="en-US" sz="1800">
              <a:solidFill>
                <a:srgbClr val="002060"/>
              </a:solidFill>
            </a:rPr>
            <a:t>Update NC FAST with HR1 policy changes </a:t>
          </a:r>
        </a:p>
      </dgm:t>
    </dgm:pt>
    <dgm:pt modelId="{6FB8D5C5-CB58-4F37-9E3E-8DFBD938ED4A}" type="parTrans" cxnId="{CE945290-060A-4C76-9785-78F96A58A0A7}">
      <dgm:prSet/>
      <dgm:spPr/>
      <dgm:t>
        <a:bodyPr/>
        <a:lstStyle/>
        <a:p>
          <a:endParaRPr lang="en-US"/>
        </a:p>
      </dgm:t>
    </dgm:pt>
    <dgm:pt modelId="{6528158E-B63E-4B61-80F8-1268E9CAEDD3}" type="sibTrans" cxnId="{CE945290-060A-4C76-9785-78F96A58A0A7}">
      <dgm:prSet/>
      <dgm:spPr/>
      <dgm:t>
        <a:bodyPr/>
        <a:lstStyle/>
        <a:p>
          <a:endParaRPr lang="en-US"/>
        </a:p>
      </dgm:t>
    </dgm:pt>
    <dgm:pt modelId="{41841A63-DB64-443D-9965-02BF536F886F}">
      <dgm:prSet phldrT="[Text]" phldr="0" custT="1"/>
      <dgm:spPr/>
      <dgm:t>
        <a:bodyPr/>
        <a:lstStyle/>
        <a:p>
          <a:r>
            <a:rPr lang="en-US" sz="1800">
              <a:solidFill>
                <a:srgbClr val="002060"/>
              </a:solidFill>
            </a:rPr>
            <a:t>Upfit NC FAST to support county workers in mitigating common determination errors. </a:t>
          </a:r>
        </a:p>
      </dgm:t>
    </dgm:pt>
    <dgm:pt modelId="{3C7A5EC4-6EBE-464D-A81F-4E7477CFED58}" type="parTrans" cxnId="{1AB6ECFF-E684-44A3-8B5F-D9A245E2F5AD}">
      <dgm:prSet/>
      <dgm:spPr/>
      <dgm:t>
        <a:bodyPr/>
        <a:lstStyle/>
        <a:p>
          <a:endParaRPr lang="en-US"/>
        </a:p>
      </dgm:t>
    </dgm:pt>
    <dgm:pt modelId="{DEA364D9-61BF-44AE-BC64-31E84861717F}" type="sibTrans" cxnId="{1AB6ECFF-E684-44A3-8B5F-D9A245E2F5AD}">
      <dgm:prSet/>
      <dgm:spPr/>
      <dgm:t>
        <a:bodyPr/>
        <a:lstStyle/>
        <a:p>
          <a:endParaRPr lang="en-US"/>
        </a:p>
      </dgm:t>
    </dgm:pt>
    <dgm:pt modelId="{D827FDBA-813E-4632-B7F8-2237C277BBB7}">
      <dgm:prSet phldrT="[Text]" phldr="0" custT="1"/>
      <dgm:spPr/>
      <dgm:t>
        <a:bodyPr/>
        <a:lstStyle/>
        <a:p>
          <a:r>
            <a:rPr lang="en-US" sz="1800">
              <a:solidFill>
                <a:srgbClr val="002060"/>
              </a:solidFill>
            </a:rPr>
            <a:t>Simplify and clarify NCDHHS FNS policy manuals with Quality Control manual and NC FAST</a:t>
          </a:r>
        </a:p>
      </dgm:t>
    </dgm:pt>
    <dgm:pt modelId="{6970B9F3-C27D-4EE8-86A9-53394D68D351}" type="parTrans" cxnId="{DABD1C2D-DFE0-49A7-97E1-7D07D81CF0A6}">
      <dgm:prSet/>
      <dgm:spPr/>
      <dgm:t>
        <a:bodyPr/>
        <a:lstStyle/>
        <a:p>
          <a:endParaRPr lang="en-US"/>
        </a:p>
      </dgm:t>
    </dgm:pt>
    <dgm:pt modelId="{AC40759F-E03B-4B00-BF8B-D8910571E389}" type="sibTrans" cxnId="{DABD1C2D-DFE0-49A7-97E1-7D07D81CF0A6}">
      <dgm:prSet/>
      <dgm:spPr/>
      <dgm:t>
        <a:bodyPr/>
        <a:lstStyle/>
        <a:p>
          <a:endParaRPr lang="en-US"/>
        </a:p>
      </dgm:t>
    </dgm:pt>
    <dgm:pt modelId="{5C3748D9-DE5A-405C-8D2F-DE625E03B521}">
      <dgm:prSet phldrT="[Text]" phldr="0" custT="1"/>
      <dgm:spPr/>
      <dgm:t>
        <a:bodyPr/>
        <a:lstStyle/>
        <a:p>
          <a:r>
            <a:rPr lang="en-US" sz="1800">
              <a:solidFill>
                <a:srgbClr val="002060"/>
              </a:solidFill>
            </a:rPr>
            <a:t>Identify and implement new technology solutions to decrease workforce burden and prevent errors from being made </a:t>
          </a:r>
        </a:p>
      </dgm:t>
    </dgm:pt>
    <dgm:pt modelId="{D4ED717C-F26D-4337-B447-C3170273044C}" type="parTrans" cxnId="{774C9B39-4B09-41F1-A781-A07FAF7C0271}">
      <dgm:prSet/>
      <dgm:spPr/>
      <dgm:t>
        <a:bodyPr/>
        <a:lstStyle/>
        <a:p>
          <a:endParaRPr lang="en-US"/>
        </a:p>
      </dgm:t>
    </dgm:pt>
    <dgm:pt modelId="{23326125-D5CC-48FF-824B-F4E7F08E9B1F}" type="sibTrans" cxnId="{774C9B39-4B09-41F1-A781-A07FAF7C0271}">
      <dgm:prSet/>
      <dgm:spPr/>
      <dgm:t>
        <a:bodyPr/>
        <a:lstStyle/>
        <a:p>
          <a:endParaRPr lang="en-US"/>
        </a:p>
      </dgm:t>
    </dgm:pt>
    <dgm:pt modelId="{674C1D58-2807-4054-89F7-3E63DFB0B6D4}">
      <dgm:prSet phldrT="[Text]" phldr="0" custT="1"/>
      <dgm:spPr/>
      <dgm:t>
        <a:bodyPr/>
        <a:lstStyle/>
        <a:p>
          <a:r>
            <a:rPr lang="en-US" sz="1800">
              <a:solidFill>
                <a:srgbClr val="002060"/>
              </a:solidFill>
            </a:rPr>
            <a:t>Provide continuous quality improvement support to improve processes</a:t>
          </a:r>
        </a:p>
      </dgm:t>
    </dgm:pt>
    <dgm:pt modelId="{C9D5C24E-11C7-4B6E-9587-176F519204CE}" type="parTrans" cxnId="{2149C0CE-F3BA-485E-910D-DE7F8DFF3434}">
      <dgm:prSet/>
      <dgm:spPr/>
      <dgm:t>
        <a:bodyPr/>
        <a:lstStyle/>
        <a:p>
          <a:endParaRPr lang="en-US"/>
        </a:p>
      </dgm:t>
    </dgm:pt>
    <dgm:pt modelId="{06859F65-5CDE-4B87-96D1-4E027DC239A1}" type="sibTrans" cxnId="{2149C0CE-F3BA-485E-910D-DE7F8DFF3434}">
      <dgm:prSet/>
      <dgm:spPr/>
      <dgm:t>
        <a:bodyPr/>
        <a:lstStyle/>
        <a:p>
          <a:endParaRPr lang="en-US"/>
        </a:p>
      </dgm:t>
    </dgm:pt>
    <dgm:pt modelId="{B6263358-7C5A-44FF-9304-9FFD2DB48E58}" type="pres">
      <dgm:prSet presAssocID="{D9D3C96F-E44A-4CD4-9EBC-F0DC65A6234E}" presName="Name0" presStyleCnt="0">
        <dgm:presLayoutVars>
          <dgm:dir/>
          <dgm:animLvl val="lvl"/>
          <dgm:resizeHandles val="exact"/>
        </dgm:presLayoutVars>
      </dgm:prSet>
      <dgm:spPr/>
    </dgm:pt>
    <dgm:pt modelId="{B3774EA8-EB42-4D13-A72A-550F4D71993F}" type="pres">
      <dgm:prSet presAssocID="{3BEE95D8-76CB-451C-AD39-852257B4668E}" presName="linNode" presStyleCnt="0"/>
      <dgm:spPr/>
    </dgm:pt>
    <dgm:pt modelId="{18F73949-C1A6-47C1-9B35-A9AD8D8E7F55}" type="pres">
      <dgm:prSet presAssocID="{3BEE95D8-76CB-451C-AD39-852257B4668E}" presName="parentText" presStyleLbl="node1" presStyleIdx="0" presStyleCnt="3">
        <dgm:presLayoutVars>
          <dgm:chMax val="1"/>
          <dgm:bulletEnabled val="1"/>
        </dgm:presLayoutVars>
      </dgm:prSet>
      <dgm:spPr/>
    </dgm:pt>
    <dgm:pt modelId="{4811F61C-9408-4202-BCC4-9BFA70A217D4}" type="pres">
      <dgm:prSet presAssocID="{3BEE95D8-76CB-451C-AD39-852257B4668E}" presName="descendantText" presStyleLbl="alignAccFollowNode1" presStyleIdx="0" presStyleCnt="3" custScaleX="121084" custScaleY="119953">
        <dgm:presLayoutVars>
          <dgm:bulletEnabled val="1"/>
        </dgm:presLayoutVars>
      </dgm:prSet>
      <dgm:spPr/>
    </dgm:pt>
    <dgm:pt modelId="{F7E10BD2-6604-479B-8EFA-D8E2617DEFE8}" type="pres">
      <dgm:prSet presAssocID="{084A00B6-9BA6-4F70-8995-5E509564F935}" presName="sp" presStyleCnt="0"/>
      <dgm:spPr/>
    </dgm:pt>
    <dgm:pt modelId="{8A6543B8-8910-46DA-AA45-11FDEC056840}" type="pres">
      <dgm:prSet presAssocID="{380AE80A-A2C3-4E7A-BDF3-8D22F2D4DBAB}" presName="linNode" presStyleCnt="0"/>
      <dgm:spPr/>
    </dgm:pt>
    <dgm:pt modelId="{DAA8E08B-B7A3-419F-8D3D-2555BC977AAA}" type="pres">
      <dgm:prSet presAssocID="{380AE80A-A2C3-4E7A-BDF3-8D22F2D4DBAB}" presName="parentText" presStyleLbl="node1" presStyleIdx="1" presStyleCnt="3">
        <dgm:presLayoutVars>
          <dgm:chMax val="1"/>
          <dgm:bulletEnabled val="1"/>
        </dgm:presLayoutVars>
      </dgm:prSet>
      <dgm:spPr/>
    </dgm:pt>
    <dgm:pt modelId="{89911640-587B-4B7C-B6FE-3A7BAA942176}" type="pres">
      <dgm:prSet presAssocID="{380AE80A-A2C3-4E7A-BDF3-8D22F2D4DBAB}" presName="descendantText" presStyleLbl="alignAccFollowNode1" presStyleIdx="1" presStyleCnt="3" custScaleX="121084" custScaleY="119953">
        <dgm:presLayoutVars>
          <dgm:bulletEnabled val="1"/>
        </dgm:presLayoutVars>
      </dgm:prSet>
      <dgm:spPr/>
    </dgm:pt>
    <dgm:pt modelId="{A13B3853-3EEA-4A86-8FA6-A8D389F67762}" type="pres">
      <dgm:prSet presAssocID="{5A5F927E-6033-4CDA-9087-D27C38705481}" presName="sp" presStyleCnt="0"/>
      <dgm:spPr/>
    </dgm:pt>
    <dgm:pt modelId="{C254C4B8-3900-48D9-B484-CA46F8C5547A}" type="pres">
      <dgm:prSet presAssocID="{48BF5A07-4270-4C05-8E19-22C5684AB948}" presName="linNode" presStyleCnt="0"/>
      <dgm:spPr/>
    </dgm:pt>
    <dgm:pt modelId="{0D313A72-B0B6-4169-ABE5-AEA66EB6213C}" type="pres">
      <dgm:prSet presAssocID="{48BF5A07-4270-4C05-8E19-22C5684AB948}" presName="parentText" presStyleLbl="node1" presStyleIdx="2" presStyleCnt="3">
        <dgm:presLayoutVars>
          <dgm:chMax val="1"/>
          <dgm:bulletEnabled val="1"/>
        </dgm:presLayoutVars>
      </dgm:prSet>
      <dgm:spPr/>
    </dgm:pt>
    <dgm:pt modelId="{2B13BA6C-5E8D-4A0E-B3C1-6000FFF797DD}" type="pres">
      <dgm:prSet presAssocID="{48BF5A07-4270-4C05-8E19-22C5684AB948}" presName="descendantText" presStyleLbl="alignAccFollowNode1" presStyleIdx="2" presStyleCnt="3" custScaleX="121084" custScaleY="119953">
        <dgm:presLayoutVars>
          <dgm:bulletEnabled val="1"/>
        </dgm:presLayoutVars>
      </dgm:prSet>
      <dgm:spPr/>
    </dgm:pt>
  </dgm:ptLst>
  <dgm:cxnLst>
    <dgm:cxn modelId="{5EC93B1B-18C6-4088-A6E7-64094F208E86}" type="presOf" srcId="{3BEE95D8-76CB-451C-AD39-852257B4668E}" destId="{18F73949-C1A6-47C1-9B35-A9AD8D8E7F55}" srcOrd="0" destOrd="0" presId="urn:microsoft.com/office/officeart/2005/8/layout/vList5"/>
    <dgm:cxn modelId="{9259AC2A-FED9-415D-8EA4-D2B4D1FC8D8F}" type="presOf" srcId="{41841A63-DB64-443D-9965-02BF536F886F}" destId="{2B13BA6C-5E8D-4A0E-B3C1-6000FFF797DD}" srcOrd="0" destOrd="1" presId="urn:microsoft.com/office/officeart/2005/8/layout/vList5"/>
    <dgm:cxn modelId="{DABD1C2D-DFE0-49A7-97E1-7D07D81CF0A6}" srcId="{3BEE95D8-76CB-451C-AD39-852257B4668E}" destId="{D827FDBA-813E-4632-B7F8-2237C277BBB7}" srcOrd="2" destOrd="0" parTransId="{6970B9F3-C27D-4EE8-86A9-53394D68D351}" sibTransId="{AC40759F-E03B-4B00-BF8B-D8910571E389}"/>
    <dgm:cxn modelId="{680F3035-4C4A-4AB6-83FA-E8C14BCE96FC}" type="presOf" srcId="{E5B3CCE2-917E-4B06-9962-21A6C605FB4C}" destId="{2B13BA6C-5E8D-4A0E-B3C1-6000FFF797DD}" srcOrd="0" destOrd="0" presId="urn:microsoft.com/office/officeart/2005/8/layout/vList5"/>
    <dgm:cxn modelId="{774C9B39-4B09-41F1-A781-A07FAF7C0271}" srcId="{48BF5A07-4270-4C05-8E19-22C5684AB948}" destId="{5C3748D9-DE5A-405C-8D2F-DE625E03B521}" srcOrd="2" destOrd="0" parTransId="{D4ED717C-F26D-4337-B447-C3170273044C}" sibTransId="{23326125-D5CC-48FF-824B-F4E7F08E9B1F}"/>
    <dgm:cxn modelId="{0B343565-7C6F-4637-B80C-7B3BDBB8CA9E}" srcId="{D9D3C96F-E44A-4CD4-9EBC-F0DC65A6234E}" destId="{380AE80A-A2C3-4E7A-BDF3-8D22F2D4DBAB}" srcOrd="1" destOrd="0" parTransId="{C2304088-5381-4292-B78B-FA0922826653}" sibTransId="{5A5F927E-6033-4CDA-9087-D27C38705481}"/>
    <dgm:cxn modelId="{AD666166-8A35-478A-AFF1-F5E9DF975D34}" type="presOf" srcId="{DE4DA703-71AA-4B87-9540-E00FCE5353AF}" destId="{89911640-587B-4B7C-B6FE-3A7BAA942176}" srcOrd="0" destOrd="0" presId="urn:microsoft.com/office/officeart/2005/8/layout/vList5"/>
    <dgm:cxn modelId="{EF152C68-D41B-412D-A5E3-605958CBD008}" type="presOf" srcId="{D9D3C96F-E44A-4CD4-9EBC-F0DC65A6234E}" destId="{B6263358-7C5A-44FF-9304-9FFD2DB48E58}" srcOrd="0" destOrd="0" presId="urn:microsoft.com/office/officeart/2005/8/layout/vList5"/>
    <dgm:cxn modelId="{C53A024C-AE61-4FC2-97B3-A842FB973FE2}" srcId="{3BEE95D8-76CB-451C-AD39-852257B4668E}" destId="{9402CAE1-4442-4609-875B-85ABE2E47AF1}" srcOrd="1" destOrd="0" parTransId="{ED4E52E5-B02C-406E-A6A2-B3C52955289B}" sibTransId="{99E7DE88-C210-4504-8E95-EBF865568A13}"/>
    <dgm:cxn modelId="{5956224C-9805-4025-B12D-13BEEA131F7C}" srcId="{D9D3C96F-E44A-4CD4-9EBC-F0DC65A6234E}" destId="{48BF5A07-4270-4C05-8E19-22C5684AB948}" srcOrd="2" destOrd="0" parTransId="{802B06BD-DF9C-4814-9C3A-F89AE60236BE}" sibTransId="{15B42033-36DF-4B6A-95AF-8C78E0049B54}"/>
    <dgm:cxn modelId="{FBF5724E-5C33-4647-B73B-7CF161B9535F}" srcId="{380AE80A-A2C3-4E7A-BDF3-8D22F2D4DBAB}" destId="{DE4DA703-71AA-4B87-9540-E00FCE5353AF}" srcOrd="0" destOrd="0" parTransId="{BC812CC1-C945-454D-B96A-456372C4B435}" sibTransId="{052A27B2-BFD2-4BB7-A888-3681469453BF}"/>
    <dgm:cxn modelId="{4C2A418E-31F6-49A4-8423-65B581394C49}" type="presOf" srcId="{48E0A71E-6388-4374-AAC1-C1B07AF5CD23}" destId="{89911640-587B-4B7C-B6FE-3A7BAA942176}" srcOrd="0" destOrd="1" presId="urn:microsoft.com/office/officeart/2005/8/layout/vList5"/>
    <dgm:cxn modelId="{8B9B4B8E-BB66-4998-96F4-967815061E48}" srcId="{3BEE95D8-76CB-451C-AD39-852257B4668E}" destId="{5A04D22F-44AF-4811-8A66-96D1BAA533E1}" srcOrd="0" destOrd="0" parTransId="{D255A60A-3C8E-41EE-A875-BB09458F2CB9}" sibTransId="{4DBA9479-6F3C-42AD-8182-FC0C6CE59D06}"/>
    <dgm:cxn modelId="{EC661E8F-F503-4DBC-A560-9BA8E1C97600}" type="presOf" srcId="{D827FDBA-813E-4632-B7F8-2237C277BBB7}" destId="{4811F61C-9408-4202-BCC4-9BFA70A217D4}" srcOrd="0" destOrd="2" presId="urn:microsoft.com/office/officeart/2005/8/layout/vList5"/>
    <dgm:cxn modelId="{CE945290-060A-4C76-9785-78F96A58A0A7}" srcId="{48BF5A07-4270-4C05-8E19-22C5684AB948}" destId="{E5B3CCE2-917E-4B06-9962-21A6C605FB4C}" srcOrd="0" destOrd="0" parTransId="{6FB8D5C5-CB58-4F37-9E3E-8DFBD938ED4A}" sibTransId="{6528158E-B63E-4B61-80F8-1268E9CAEDD3}"/>
    <dgm:cxn modelId="{E32A7196-FED8-41FA-A754-D5267E4B3A6A}" srcId="{380AE80A-A2C3-4E7A-BDF3-8D22F2D4DBAB}" destId="{48E0A71E-6388-4374-AAC1-C1B07AF5CD23}" srcOrd="1" destOrd="0" parTransId="{FEB5FFB7-D0D9-45D1-914B-4AC1E45F2C1A}" sibTransId="{303C2614-18E3-4DF3-BF3C-6A6FB436AAFE}"/>
    <dgm:cxn modelId="{D4955B9F-D9FC-4AD1-98E5-C7B149AEA356}" type="presOf" srcId="{5A04D22F-44AF-4811-8A66-96D1BAA533E1}" destId="{4811F61C-9408-4202-BCC4-9BFA70A217D4}" srcOrd="0" destOrd="0" presId="urn:microsoft.com/office/officeart/2005/8/layout/vList5"/>
    <dgm:cxn modelId="{4777FAA4-767A-4FB9-BE79-ED0FAEE8AECD}" type="presOf" srcId="{48BF5A07-4270-4C05-8E19-22C5684AB948}" destId="{0D313A72-B0B6-4169-ABE5-AEA66EB6213C}" srcOrd="0" destOrd="0" presId="urn:microsoft.com/office/officeart/2005/8/layout/vList5"/>
    <dgm:cxn modelId="{1F0C71BA-A95C-4378-9755-DB69127C2D46}" type="presOf" srcId="{380AE80A-A2C3-4E7A-BDF3-8D22F2D4DBAB}" destId="{DAA8E08B-B7A3-419F-8D3D-2555BC977AAA}" srcOrd="0" destOrd="0" presId="urn:microsoft.com/office/officeart/2005/8/layout/vList5"/>
    <dgm:cxn modelId="{813E01C4-080B-48EB-AD19-C568569E0E9E}" type="presOf" srcId="{674C1D58-2807-4054-89F7-3E63DFB0B6D4}" destId="{89911640-587B-4B7C-B6FE-3A7BAA942176}" srcOrd="0" destOrd="2" presId="urn:microsoft.com/office/officeart/2005/8/layout/vList5"/>
    <dgm:cxn modelId="{76ED3BCE-A455-42B4-8F4E-6F26C8CC6039}" type="presOf" srcId="{9402CAE1-4442-4609-875B-85ABE2E47AF1}" destId="{4811F61C-9408-4202-BCC4-9BFA70A217D4}" srcOrd="0" destOrd="1" presId="urn:microsoft.com/office/officeart/2005/8/layout/vList5"/>
    <dgm:cxn modelId="{2149C0CE-F3BA-485E-910D-DE7F8DFF3434}" srcId="{380AE80A-A2C3-4E7A-BDF3-8D22F2D4DBAB}" destId="{674C1D58-2807-4054-89F7-3E63DFB0B6D4}" srcOrd="2" destOrd="0" parTransId="{C9D5C24E-11C7-4B6E-9587-176F519204CE}" sibTransId="{06859F65-5CDE-4B87-96D1-4E027DC239A1}"/>
    <dgm:cxn modelId="{B1AAB4E0-7AE9-4145-871A-8EB306D9BFB4}" type="presOf" srcId="{5C3748D9-DE5A-405C-8D2F-DE625E03B521}" destId="{2B13BA6C-5E8D-4A0E-B3C1-6000FFF797DD}" srcOrd="0" destOrd="2" presId="urn:microsoft.com/office/officeart/2005/8/layout/vList5"/>
    <dgm:cxn modelId="{52BDEFE8-9325-46E6-A256-8E27702FB39E}" srcId="{D9D3C96F-E44A-4CD4-9EBC-F0DC65A6234E}" destId="{3BEE95D8-76CB-451C-AD39-852257B4668E}" srcOrd="0" destOrd="0" parTransId="{96B03D3E-59A0-4B9E-827D-D10BCAE0FDB4}" sibTransId="{084A00B6-9BA6-4F70-8995-5E509564F935}"/>
    <dgm:cxn modelId="{1AB6ECFF-E684-44A3-8B5F-D9A245E2F5AD}" srcId="{48BF5A07-4270-4C05-8E19-22C5684AB948}" destId="{41841A63-DB64-443D-9965-02BF536F886F}" srcOrd="1" destOrd="0" parTransId="{3C7A5EC4-6EBE-464D-A81F-4E7477CFED58}" sibTransId="{DEA364D9-61BF-44AE-BC64-31E84861717F}"/>
    <dgm:cxn modelId="{41D6F97F-74D8-468D-9EFD-3F7FCFB49632}" type="presParOf" srcId="{B6263358-7C5A-44FF-9304-9FFD2DB48E58}" destId="{B3774EA8-EB42-4D13-A72A-550F4D71993F}" srcOrd="0" destOrd="0" presId="urn:microsoft.com/office/officeart/2005/8/layout/vList5"/>
    <dgm:cxn modelId="{813AA042-4A81-4176-9998-EB43193B0E40}" type="presParOf" srcId="{B3774EA8-EB42-4D13-A72A-550F4D71993F}" destId="{18F73949-C1A6-47C1-9B35-A9AD8D8E7F55}" srcOrd="0" destOrd="0" presId="urn:microsoft.com/office/officeart/2005/8/layout/vList5"/>
    <dgm:cxn modelId="{FC7D13DC-4AA7-471F-91EF-B55FAFBB7280}" type="presParOf" srcId="{B3774EA8-EB42-4D13-A72A-550F4D71993F}" destId="{4811F61C-9408-4202-BCC4-9BFA70A217D4}" srcOrd="1" destOrd="0" presId="urn:microsoft.com/office/officeart/2005/8/layout/vList5"/>
    <dgm:cxn modelId="{1EF4FD84-323A-4571-9521-E63A082CB8B4}" type="presParOf" srcId="{B6263358-7C5A-44FF-9304-9FFD2DB48E58}" destId="{F7E10BD2-6604-479B-8EFA-D8E2617DEFE8}" srcOrd="1" destOrd="0" presId="urn:microsoft.com/office/officeart/2005/8/layout/vList5"/>
    <dgm:cxn modelId="{18580A51-86B9-4D3A-BBF7-1AADEEF677BB}" type="presParOf" srcId="{B6263358-7C5A-44FF-9304-9FFD2DB48E58}" destId="{8A6543B8-8910-46DA-AA45-11FDEC056840}" srcOrd="2" destOrd="0" presId="urn:microsoft.com/office/officeart/2005/8/layout/vList5"/>
    <dgm:cxn modelId="{FC2937E7-8750-4F83-B4F1-A95F68CF2C3F}" type="presParOf" srcId="{8A6543B8-8910-46DA-AA45-11FDEC056840}" destId="{DAA8E08B-B7A3-419F-8D3D-2555BC977AAA}" srcOrd="0" destOrd="0" presId="urn:microsoft.com/office/officeart/2005/8/layout/vList5"/>
    <dgm:cxn modelId="{C6E022AF-F2BF-4EB7-A8EA-D904AF2F2293}" type="presParOf" srcId="{8A6543B8-8910-46DA-AA45-11FDEC056840}" destId="{89911640-587B-4B7C-B6FE-3A7BAA942176}" srcOrd="1" destOrd="0" presId="urn:microsoft.com/office/officeart/2005/8/layout/vList5"/>
    <dgm:cxn modelId="{104E96C9-F235-4DFD-B441-849A0EFE11F4}" type="presParOf" srcId="{B6263358-7C5A-44FF-9304-9FFD2DB48E58}" destId="{A13B3853-3EEA-4A86-8FA6-A8D389F67762}" srcOrd="3" destOrd="0" presId="urn:microsoft.com/office/officeart/2005/8/layout/vList5"/>
    <dgm:cxn modelId="{AD0742EF-3FB8-48B3-BB3D-60AF51F2C17B}" type="presParOf" srcId="{B6263358-7C5A-44FF-9304-9FFD2DB48E58}" destId="{C254C4B8-3900-48D9-B484-CA46F8C5547A}" srcOrd="4" destOrd="0" presId="urn:microsoft.com/office/officeart/2005/8/layout/vList5"/>
    <dgm:cxn modelId="{4A0497B0-7B7A-40F1-8033-7250DEB34F82}" type="presParOf" srcId="{C254C4B8-3900-48D9-B484-CA46F8C5547A}" destId="{0D313A72-B0B6-4169-ABE5-AEA66EB6213C}" srcOrd="0" destOrd="0" presId="urn:microsoft.com/office/officeart/2005/8/layout/vList5"/>
    <dgm:cxn modelId="{8FAF38F5-31EE-4C21-BE1F-8BDFF43CD49F}" type="presParOf" srcId="{C254C4B8-3900-48D9-B484-CA46F8C5547A}" destId="{2B13BA6C-5E8D-4A0E-B3C1-6000FFF797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D3C96F-E44A-4CD4-9EBC-F0DC65A6234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402CAE1-4442-4609-875B-85ABE2E47AF1}">
      <dgm:prSet phldrT="[Text]" phldr="0" custT="1"/>
      <dgm:spPr/>
      <dgm:t>
        <a:bodyPr/>
        <a:lstStyle/>
        <a:p>
          <a:pPr>
            <a:spcAft>
              <a:spcPts val="0"/>
            </a:spcAft>
          </a:pPr>
          <a:r>
            <a:rPr lang="en-US" sz="2200" b="1"/>
            <a:t>NCDHHS  </a:t>
          </a:r>
          <a:br>
            <a:rPr lang="en-US" sz="2200" b="1"/>
          </a:br>
          <a:r>
            <a:rPr lang="en-US" sz="2200" b="1"/>
            <a:t>FNS</a:t>
          </a:r>
        </a:p>
      </dgm:t>
    </dgm:pt>
    <dgm:pt modelId="{ED4E52E5-B02C-406E-A6A2-B3C52955289B}" type="parTrans" cxnId="{C53A024C-AE61-4FC2-97B3-A842FB973FE2}">
      <dgm:prSet/>
      <dgm:spPr/>
      <dgm:t>
        <a:bodyPr/>
        <a:lstStyle/>
        <a:p>
          <a:endParaRPr lang="en-US"/>
        </a:p>
      </dgm:t>
    </dgm:pt>
    <dgm:pt modelId="{99E7DE88-C210-4504-8E95-EBF865568A13}" type="sibTrans" cxnId="{C53A024C-AE61-4FC2-97B3-A842FB973FE2}">
      <dgm:prSet/>
      <dgm:spPr/>
      <dgm:t>
        <a:bodyPr/>
        <a:lstStyle/>
        <a:p>
          <a:endParaRPr lang="en-US"/>
        </a:p>
      </dgm:t>
    </dgm:pt>
    <dgm:pt modelId="{DE4DA703-71AA-4B87-9540-E00FCE5353AF}">
      <dgm:prSet phldrT="[Text]" phldr="0" custT="1"/>
      <dgm:spPr/>
      <dgm:t>
        <a:bodyPr/>
        <a:lstStyle/>
        <a:p>
          <a:r>
            <a:rPr lang="en-US" sz="2200" b="0">
              <a:solidFill>
                <a:srgbClr val="002060"/>
              </a:solidFill>
            </a:rPr>
            <a:t>Information Technology  </a:t>
          </a:r>
        </a:p>
      </dgm:t>
    </dgm:pt>
    <dgm:pt modelId="{BC812CC1-C945-454D-B96A-456372C4B435}" type="parTrans" cxnId="{FBF5724E-5C33-4647-B73B-7CF161B9535F}">
      <dgm:prSet/>
      <dgm:spPr/>
      <dgm:t>
        <a:bodyPr/>
        <a:lstStyle/>
        <a:p>
          <a:endParaRPr lang="en-US"/>
        </a:p>
      </dgm:t>
    </dgm:pt>
    <dgm:pt modelId="{052A27B2-BFD2-4BB7-A888-3681469453BF}" type="sibTrans" cxnId="{FBF5724E-5C33-4647-B73B-7CF161B9535F}">
      <dgm:prSet/>
      <dgm:spPr/>
      <dgm:t>
        <a:bodyPr/>
        <a:lstStyle/>
        <a:p>
          <a:endParaRPr lang="en-US"/>
        </a:p>
      </dgm:t>
    </dgm:pt>
    <dgm:pt modelId="{48BF5A07-4270-4C05-8E19-22C5684AB948}">
      <dgm:prSet phldrT="[Text]" phldr="0" custT="1"/>
      <dgm:spPr/>
      <dgm:t>
        <a:bodyPr/>
        <a:lstStyle/>
        <a:p>
          <a:r>
            <a:rPr lang="en-US" sz="2200" b="1"/>
            <a:t>NCACDSS</a:t>
          </a:r>
          <a:br>
            <a:rPr lang="en-US" sz="2200" b="1"/>
          </a:br>
          <a:r>
            <a:rPr lang="en-US" sz="2200" b="1"/>
            <a:t>FNS &amp; Medicaid</a:t>
          </a:r>
        </a:p>
      </dgm:t>
    </dgm:pt>
    <dgm:pt modelId="{802B06BD-DF9C-4814-9C3A-F89AE60236BE}" type="parTrans" cxnId="{5956224C-9805-4025-B12D-13BEEA131F7C}">
      <dgm:prSet/>
      <dgm:spPr/>
      <dgm:t>
        <a:bodyPr/>
        <a:lstStyle/>
        <a:p>
          <a:endParaRPr lang="en-US"/>
        </a:p>
      </dgm:t>
    </dgm:pt>
    <dgm:pt modelId="{15B42033-36DF-4B6A-95AF-8C78E0049B54}" type="sibTrans" cxnId="{5956224C-9805-4025-B12D-13BEEA131F7C}">
      <dgm:prSet/>
      <dgm:spPr/>
      <dgm:t>
        <a:bodyPr/>
        <a:lstStyle/>
        <a:p>
          <a:endParaRPr lang="en-US"/>
        </a:p>
      </dgm:t>
    </dgm:pt>
    <dgm:pt modelId="{E5B3CCE2-917E-4B06-9962-21A6C605FB4C}">
      <dgm:prSet phldrT="[Text]" phldr="0" custT="1"/>
      <dgm:spPr/>
      <dgm:t>
        <a:bodyPr/>
        <a:lstStyle/>
        <a:p>
          <a:r>
            <a:rPr lang="en-US" sz="2200" b="0">
              <a:solidFill>
                <a:srgbClr val="002060"/>
              </a:solidFill>
            </a:rPr>
            <a:t>Policy &amp; Training</a:t>
          </a:r>
        </a:p>
      </dgm:t>
    </dgm:pt>
    <dgm:pt modelId="{6FB8D5C5-CB58-4F37-9E3E-8DFBD938ED4A}" type="parTrans" cxnId="{CE945290-060A-4C76-9785-78F96A58A0A7}">
      <dgm:prSet/>
      <dgm:spPr/>
      <dgm:t>
        <a:bodyPr/>
        <a:lstStyle/>
        <a:p>
          <a:endParaRPr lang="en-US"/>
        </a:p>
      </dgm:t>
    </dgm:pt>
    <dgm:pt modelId="{6528158E-B63E-4B61-80F8-1268E9CAEDD3}" type="sibTrans" cxnId="{CE945290-060A-4C76-9785-78F96A58A0A7}">
      <dgm:prSet/>
      <dgm:spPr/>
      <dgm:t>
        <a:bodyPr/>
        <a:lstStyle/>
        <a:p>
          <a:endParaRPr lang="en-US"/>
        </a:p>
      </dgm:t>
    </dgm:pt>
    <dgm:pt modelId="{41841A63-DB64-443D-9965-02BF536F886F}">
      <dgm:prSet phldrT="[Text]" custT="1"/>
      <dgm:spPr/>
      <dgm:t>
        <a:bodyPr/>
        <a:lstStyle/>
        <a:p>
          <a:pPr>
            <a:buNone/>
          </a:pPr>
          <a:r>
            <a:rPr lang="en-US" sz="2200" b="0">
              <a:solidFill>
                <a:srgbClr val="002060"/>
              </a:solidFill>
            </a:rPr>
            <a:t>Work Processes &amp; Technology</a:t>
          </a:r>
        </a:p>
      </dgm:t>
    </dgm:pt>
    <dgm:pt modelId="{3C7A5EC4-6EBE-464D-A81F-4E7477CFED58}" type="parTrans" cxnId="{1AB6ECFF-E684-44A3-8B5F-D9A245E2F5AD}">
      <dgm:prSet/>
      <dgm:spPr/>
      <dgm:t>
        <a:bodyPr/>
        <a:lstStyle/>
        <a:p>
          <a:endParaRPr lang="en-US"/>
        </a:p>
      </dgm:t>
    </dgm:pt>
    <dgm:pt modelId="{DEA364D9-61BF-44AE-BC64-31E84861717F}" type="sibTrans" cxnId="{1AB6ECFF-E684-44A3-8B5F-D9A245E2F5AD}">
      <dgm:prSet/>
      <dgm:spPr/>
      <dgm:t>
        <a:bodyPr/>
        <a:lstStyle/>
        <a:p>
          <a:endParaRPr lang="en-US"/>
        </a:p>
      </dgm:t>
    </dgm:pt>
    <dgm:pt modelId="{55B0CB63-9EF4-4F17-AD6D-D724BEA0FDD6}">
      <dgm:prSet phldrT="[Text]" phldr="0" custT="1"/>
      <dgm:spPr/>
      <dgm:t>
        <a:bodyPr/>
        <a:lstStyle/>
        <a:p>
          <a:r>
            <a:rPr lang="en-US" sz="2200" b="0">
              <a:solidFill>
                <a:srgbClr val="002060"/>
              </a:solidFill>
            </a:rPr>
            <a:t>Policy &amp; Training</a:t>
          </a:r>
        </a:p>
      </dgm:t>
    </dgm:pt>
    <dgm:pt modelId="{603AF429-036C-4BFF-BB93-0B53759521D2}" type="parTrans" cxnId="{4D8FC410-4EAB-45AB-B2CC-FE867D3A2B41}">
      <dgm:prSet/>
      <dgm:spPr/>
      <dgm:t>
        <a:bodyPr/>
        <a:lstStyle/>
        <a:p>
          <a:endParaRPr lang="en-US"/>
        </a:p>
      </dgm:t>
    </dgm:pt>
    <dgm:pt modelId="{3C5F595C-3404-44AD-BDAC-C366288701B5}" type="sibTrans" cxnId="{4D8FC410-4EAB-45AB-B2CC-FE867D3A2B41}">
      <dgm:prSet/>
      <dgm:spPr/>
      <dgm:t>
        <a:bodyPr/>
        <a:lstStyle/>
        <a:p>
          <a:endParaRPr lang="en-US"/>
        </a:p>
      </dgm:t>
    </dgm:pt>
    <dgm:pt modelId="{F6E98D27-0E38-4841-8450-3667E4D704C2}">
      <dgm:prSet phldrT="[Text]" phldr="0" custT="1"/>
      <dgm:spPr/>
      <dgm:t>
        <a:bodyPr/>
        <a:lstStyle/>
        <a:p>
          <a:r>
            <a:rPr lang="en-US" sz="2200">
              <a:solidFill>
                <a:srgbClr val="002060"/>
              </a:solidFill>
            </a:rPr>
            <a:t>Technical Assistance &amp; Continuous Quality Improvement</a:t>
          </a:r>
          <a:endParaRPr lang="en-US" sz="2200" b="0">
            <a:solidFill>
              <a:srgbClr val="002060"/>
            </a:solidFill>
          </a:endParaRPr>
        </a:p>
      </dgm:t>
    </dgm:pt>
    <dgm:pt modelId="{A0C05025-0B6F-479D-B391-29933A39A28E}" type="parTrans" cxnId="{3225713F-E9EC-4FA1-805D-C29F203F3A6F}">
      <dgm:prSet/>
      <dgm:spPr/>
      <dgm:t>
        <a:bodyPr/>
        <a:lstStyle/>
        <a:p>
          <a:endParaRPr lang="en-US"/>
        </a:p>
      </dgm:t>
    </dgm:pt>
    <dgm:pt modelId="{8AB3DFD5-3CC8-420C-83BB-E29B1247E05E}" type="sibTrans" cxnId="{3225713F-E9EC-4FA1-805D-C29F203F3A6F}">
      <dgm:prSet/>
      <dgm:spPr/>
      <dgm:t>
        <a:bodyPr/>
        <a:lstStyle/>
        <a:p>
          <a:endParaRPr lang="en-US"/>
        </a:p>
      </dgm:t>
    </dgm:pt>
    <dgm:pt modelId="{DAEFBEBF-D9DC-47F8-82E1-48E6B0028D44}">
      <dgm:prSet phldrT="[Text]" custT="1"/>
      <dgm:spPr/>
      <dgm:t>
        <a:bodyPr/>
        <a:lstStyle/>
        <a:p>
          <a:pPr>
            <a:buNone/>
          </a:pPr>
          <a:r>
            <a:rPr lang="en-US" sz="2200" b="0">
              <a:solidFill>
                <a:srgbClr val="002060"/>
              </a:solidFill>
            </a:rPr>
            <a:t>Communications &amp; Messaging</a:t>
          </a:r>
        </a:p>
      </dgm:t>
    </dgm:pt>
    <dgm:pt modelId="{38606362-0D66-48AA-9BEA-075476B9DC54}" type="parTrans" cxnId="{CD442BCA-33D9-4776-B9C8-90B0A357DC59}">
      <dgm:prSet/>
      <dgm:spPr/>
      <dgm:t>
        <a:bodyPr/>
        <a:lstStyle/>
        <a:p>
          <a:endParaRPr lang="en-US"/>
        </a:p>
      </dgm:t>
    </dgm:pt>
    <dgm:pt modelId="{07D95E08-A17E-4ED4-AE95-885941A4D0A4}" type="sibTrans" cxnId="{CD442BCA-33D9-4776-B9C8-90B0A357DC59}">
      <dgm:prSet/>
      <dgm:spPr/>
      <dgm:t>
        <a:bodyPr/>
        <a:lstStyle/>
        <a:p>
          <a:endParaRPr lang="en-US"/>
        </a:p>
      </dgm:t>
    </dgm:pt>
    <dgm:pt modelId="{84F90EFF-E445-4F40-8947-C5C3A847CB78}" type="pres">
      <dgm:prSet presAssocID="{D9D3C96F-E44A-4CD4-9EBC-F0DC65A6234E}" presName="diagram" presStyleCnt="0">
        <dgm:presLayoutVars>
          <dgm:chPref val="1"/>
          <dgm:dir/>
          <dgm:animOne val="branch"/>
          <dgm:animLvl val="lvl"/>
          <dgm:resizeHandles/>
        </dgm:presLayoutVars>
      </dgm:prSet>
      <dgm:spPr/>
    </dgm:pt>
    <dgm:pt modelId="{279BC016-C158-4EA6-91EC-483485923B3D}" type="pres">
      <dgm:prSet presAssocID="{9402CAE1-4442-4609-875B-85ABE2E47AF1}" presName="root" presStyleCnt="0"/>
      <dgm:spPr/>
    </dgm:pt>
    <dgm:pt modelId="{BCCC6836-5C08-480F-BF53-3A1DB13E7E6D}" type="pres">
      <dgm:prSet presAssocID="{9402CAE1-4442-4609-875B-85ABE2E47AF1}" presName="rootComposite" presStyleCnt="0"/>
      <dgm:spPr/>
    </dgm:pt>
    <dgm:pt modelId="{61B054C4-51B4-4F23-9A57-3C22CB4CCE3D}" type="pres">
      <dgm:prSet presAssocID="{9402CAE1-4442-4609-875B-85ABE2E47AF1}" presName="rootText" presStyleLbl="node1" presStyleIdx="0" presStyleCnt="2" custScaleX="145732"/>
      <dgm:spPr/>
    </dgm:pt>
    <dgm:pt modelId="{B20511B3-F603-4470-9296-090EF3012834}" type="pres">
      <dgm:prSet presAssocID="{9402CAE1-4442-4609-875B-85ABE2E47AF1}" presName="rootConnector" presStyleLbl="node1" presStyleIdx="0" presStyleCnt="2"/>
      <dgm:spPr/>
    </dgm:pt>
    <dgm:pt modelId="{B8C6DC45-8443-41AD-8A9C-6E448FE4937D}" type="pres">
      <dgm:prSet presAssocID="{9402CAE1-4442-4609-875B-85ABE2E47AF1}" presName="childShape" presStyleCnt="0"/>
      <dgm:spPr/>
    </dgm:pt>
    <dgm:pt modelId="{443EB15A-4871-42D3-A8D1-47B8C3B0B55E}" type="pres">
      <dgm:prSet presAssocID="{603AF429-036C-4BFF-BB93-0B53759521D2}" presName="Name13" presStyleLbl="parChTrans1D2" presStyleIdx="0" presStyleCnt="6"/>
      <dgm:spPr/>
    </dgm:pt>
    <dgm:pt modelId="{98CB9407-DB23-4711-AA93-0FD67E9ED5C8}" type="pres">
      <dgm:prSet presAssocID="{55B0CB63-9EF4-4F17-AD6D-D724BEA0FDD6}" presName="childText" presStyleLbl="bgAcc1" presStyleIdx="0" presStyleCnt="6" custScaleX="145732">
        <dgm:presLayoutVars>
          <dgm:bulletEnabled val="1"/>
        </dgm:presLayoutVars>
      </dgm:prSet>
      <dgm:spPr/>
    </dgm:pt>
    <dgm:pt modelId="{6210C5B3-EC8C-4F6A-B15E-874ECB709CF4}" type="pres">
      <dgm:prSet presAssocID="{A0C05025-0B6F-479D-B391-29933A39A28E}" presName="Name13" presStyleLbl="parChTrans1D2" presStyleIdx="1" presStyleCnt="6"/>
      <dgm:spPr/>
    </dgm:pt>
    <dgm:pt modelId="{B3754FA0-5A64-4516-ACEE-16507C7694E6}" type="pres">
      <dgm:prSet presAssocID="{F6E98D27-0E38-4841-8450-3667E4D704C2}" presName="childText" presStyleLbl="bgAcc1" presStyleIdx="1" presStyleCnt="6" custScaleX="145732">
        <dgm:presLayoutVars>
          <dgm:bulletEnabled val="1"/>
        </dgm:presLayoutVars>
      </dgm:prSet>
      <dgm:spPr/>
    </dgm:pt>
    <dgm:pt modelId="{3A076664-1A98-4CC3-9348-AC4BAF8FD8A2}" type="pres">
      <dgm:prSet presAssocID="{BC812CC1-C945-454D-B96A-456372C4B435}" presName="Name13" presStyleLbl="parChTrans1D2" presStyleIdx="2" presStyleCnt="6"/>
      <dgm:spPr/>
    </dgm:pt>
    <dgm:pt modelId="{3BCFB706-2AEC-4AB8-B1E5-1F24FD7F631C}" type="pres">
      <dgm:prSet presAssocID="{DE4DA703-71AA-4B87-9540-E00FCE5353AF}" presName="childText" presStyleLbl="bgAcc1" presStyleIdx="2" presStyleCnt="6" custScaleX="145732">
        <dgm:presLayoutVars>
          <dgm:bulletEnabled val="1"/>
        </dgm:presLayoutVars>
      </dgm:prSet>
      <dgm:spPr/>
    </dgm:pt>
    <dgm:pt modelId="{8FB2CBA4-B5C3-40F4-B490-F09825CEEA57}" type="pres">
      <dgm:prSet presAssocID="{48BF5A07-4270-4C05-8E19-22C5684AB948}" presName="root" presStyleCnt="0"/>
      <dgm:spPr/>
    </dgm:pt>
    <dgm:pt modelId="{083AB97A-A073-45DD-9CB0-CC0E7505A677}" type="pres">
      <dgm:prSet presAssocID="{48BF5A07-4270-4C05-8E19-22C5684AB948}" presName="rootComposite" presStyleCnt="0"/>
      <dgm:spPr/>
    </dgm:pt>
    <dgm:pt modelId="{BA53CD69-9B6B-4399-AFE6-93CBF4784438}" type="pres">
      <dgm:prSet presAssocID="{48BF5A07-4270-4C05-8E19-22C5684AB948}" presName="rootText" presStyleLbl="node1" presStyleIdx="1" presStyleCnt="2" custScaleX="145732"/>
      <dgm:spPr/>
    </dgm:pt>
    <dgm:pt modelId="{892EE5CA-5330-4D2F-8135-1C3160FA5C74}" type="pres">
      <dgm:prSet presAssocID="{48BF5A07-4270-4C05-8E19-22C5684AB948}" presName="rootConnector" presStyleLbl="node1" presStyleIdx="1" presStyleCnt="2"/>
      <dgm:spPr/>
    </dgm:pt>
    <dgm:pt modelId="{75CF57B0-546A-4107-A928-3520C428325E}" type="pres">
      <dgm:prSet presAssocID="{48BF5A07-4270-4C05-8E19-22C5684AB948}" presName="childShape" presStyleCnt="0"/>
      <dgm:spPr/>
    </dgm:pt>
    <dgm:pt modelId="{F1ED78C4-4DCB-4185-A21C-A44E7B2B2905}" type="pres">
      <dgm:prSet presAssocID="{6FB8D5C5-CB58-4F37-9E3E-8DFBD938ED4A}" presName="Name13" presStyleLbl="parChTrans1D2" presStyleIdx="3" presStyleCnt="6"/>
      <dgm:spPr/>
    </dgm:pt>
    <dgm:pt modelId="{878001EE-FE50-4CE9-BF98-F65D452DA820}" type="pres">
      <dgm:prSet presAssocID="{E5B3CCE2-917E-4B06-9962-21A6C605FB4C}" presName="childText" presStyleLbl="bgAcc1" presStyleIdx="3" presStyleCnt="6" custScaleX="145732">
        <dgm:presLayoutVars>
          <dgm:bulletEnabled val="1"/>
        </dgm:presLayoutVars>
      </dgm:prSet>
      <dgm:spPr/>
    </dgm:pt>
    <dgm:pt modelId="{B70A2CB8-DDEC-4A65-9CDB-CD4E561C0641}" type="pres">
      <dgm:prSet presAssocID="{3C7A5EC4-6EBE-464D-A81F-4E7477CFED58}" presName="Name13" presStyleLbl="parChTrans1D2" presStyleIdx="4" presStyleCnt="6"/>
      <dgm:spPr/>
    </dgm:pt>
    <dgm:pt modelId="{932F1E15-D00E-4367-A922-2EB2AE00A278}" type="pres">
      <dgm:prSet presAssocID="{41841A63-DB64-443D-9965-02BF536F886F}" presName="childText" presStyleLbl="bgAcc1" presStyleIdx="4" presStyleCnt="6" custScaleX="145732">
        <dgm:presLayoutVars>
          <dgm:bulletEnabled val="1"/>
        </dgm:presLayoutVars>
      </dgm:prSet>
      <dgm:spPr/>
    </dgm:pt>
    <dgm:pt modelId="{F3D67AAC-F4EA-4ACC-B509-D04C5C2E89EC}" type="pres">
      <dgm:prSet presAssocID="{38606362-0D66-48AA-9BEA-075476B9DC54}" presName="Name13" presStyleLbl="parChTrans1D2" presStyleIdx="5" presStyleCnt="6"/>
      <dgm:spPr/>
    </dgm:pt>
    <dgm:pt modelId="{E066FB19-B544-4CBD-91B7-B12AD390FEAC}" type="pres">
      <dgm:prSet presAssocID="{DAEFBEBF-D9DC-47F8-82E1-48E6B0028D44}" presName="childText" presStyleLbl="bgAcc1" presStyleIdx="5" presStyleCnt="6" custScaleX="145732">
        <dgm:presLayoutVars>
          <dgm:bulletEnabled val="1"/>
        </dgm:presLayoutVars>
      </dgm:prSet>
      <dgm:spPr/>
    </dgm:pt>
  </dgm:ptLst>
  <dgm:cxnLst>
    <dgm:cxn modelId="{52BC5F04-CC3E-44D5-93C0-E4548F04DD77}" type="presOf" srcId="{A0C05025-0B6F-479D-B391-29933A39A28E}" destId="{6210C5B3-EC8C-4F6A-B15E-874ECB709CF4}" srcOrd="0" destOrd="0" presId="urn:microsoft.com/office/officeart/2005/8/layout/hierarchy3"/>
    <dgm:cxn modelId="{4230F906-10F9-47DE-BDBE-3929E3E79C53}" type="presOf" srcId="{55B0CB63-9EF4-4F17-AD6D-D724BEA0FDD6}" destId="{98CB9407-DB23-4711-AA93-0FD67E9ED5C8}" srcOrd="0" destOrd="0" presId="urn:microsoft.com/office/officeart/2005/8/layout/hierarchy3"/>
    <dgm:cxn modelId="{64B7FA0E-ED94-4608-BE5F-42E75E3D218D}" type="presOf" srcId="{E5B3CCE2-917E-4B06-9962-21A6C605FB4C}" destId="{878001EE-FE50-4CE9-BF98-F65D452DA820}" srcOrd="0" destOrd="0" presId="urn:microsoft.com/office/officeart/2005/8/layout/hierarchy3"/>
    <dgm:cxn modelId="{4D8FC410-4EAB-45AB-B2CC-FE867D3A2B41}" srcId="{9402CAE1-4442-4609-875B-85ABE2E47AF1}" destId="{55B0CB63-9EF4-4F17-AD6D-D724BEA0FDD6}" srcOrd="0" destOrd="0" parTransId="{603AF429-036C-4BFF-BB93-0B53759521D2}" sibTransId="{3C5F595C-3404-44AD-BDAC-C366288701B5}"/>
    <dgm:cxn modelId="{9CBB9012-E606-4CC5-AA4C-D84059C27B04}" type="presOf" srcId="{9402CAE1-4442-4609-875B-85ABE2E47AF1}" destId="{B20511B3-F603-4470-9296-090EF3012834}" srcOrd="1" destOrd="0" presId="urn:microsoft.com/office/officeart/2005/8/layout/hierarchy3"/>
    <dgm:cxn modelId="{3225713F-E9EC-4FA1-805D-C29F203F3A6F}" srcId="{9402CAE1-4442-4609-875B-85ABE2E47AF1}" destId="{F6E98D27-0E38-4841-8450-3667E4D704C2}" srcOrd="1" destOrd="0" parTransId="{A0C05025-0B6F-479D-B391-29933A39A28E}" sibTransId="{8AB3DFD5-3CC8-420C-83BB-E29B1247E05E}"/>
    <dgm:cxn modelId="{EE95BA5E-C984-4707-926C-D232F93A5C08}" type="presOf" srcId="{38606362-0D66-48AA-9BEA-075476B9DC54}" destId="{F3D67AAC-F4EA-4ACC-B509-D04C5C2E89EC}" srcOrd="0" destOrd="0" presId="urn:microsoft.com/office/officeart/2005/8/layout/hierarchy3"/>
    <dgm:cxn modelId="{E413AC65-F2B8-4608-A2CA-BCD553A2D9DB}" type="presOf" srcId="{603AF429-036C-4BFF-BB93-0B53759521D2}" destId="{443EB15A-4871-42D3-A8D1-47B8C3B0B55E}" srcOrd="0" destOrd="0" presId="urn:microsoft.com/office/officeart/2005/8/layout/hierarchy3"/>
    <dgm:cxn modelId="{C53A024C-AE61-4FC2-97B3-A842FB973FE2}" srcId="{D9D3C96F-E44A-4CD4-9EBC-F0DC65A6234E}" destId="{9402CAE1-4442-4609-875B-85ABE2E47AF1}" srcOrd="0" destOrd="0" parTransId="{ED4E52E5-B02C-406E-A6A2-B3C52955289B}" sibTransId="{99E7DE88-C210-4504-8E95-EBF865568A13}"/>
    <dgm:cxn modelId="{5956224C-9805-4025-B12D-13BEEA131F7C}" srcId="{D9D3C96F-E44A-4CD4-9EBC-F0DC65A6234E}" destId="{48BF5A07-4270-4C05-8E19-22C5684AB948}" srcOrd="1" destOrd="0" parTransId="{802B06BD-DF9C-4814-9C3A-F89AE60236BE}" sibTransId="{15B42033-36DF-4B6A-95AF-8C78E0049B54}"/>
    <dgm:cxn modelId="{FBF5724E-5C33-4647-B73B-7CF161B9535F}" srcId="{9402CAE1-4442-4609-875B-85ABE2E47AF1}" destId="{DE4DA703-71AA-4B87-9540-E00FCE5353AF}" srcOrd="2" destOrd="0" parTransId="{BC812CC1-C945-454D-B96A-456372C4B435}" sibTransId="{052A27B2-BFD2-4BB7-A888-3681469453BF}"/>
    <dgm:cxn modelId="{92684D89-FBA1-46F6-B5D9-1A0ECCC7B763}" type="presOf" srcId="{D9D3C96F-E44A-4CD4-9EBC-F0DC65A6234E}" destId="{84F90EFF-E445-4F40-8947-C5C3A847CB78}" srcOrd="0" destOrd="0" presId="urn:microsoft.com/office/officeart/2005/8/layout/hierarchy3"/>
    <dgm:cxn modelId="{CE945290-060A-4C76-9785-78F96A58A0A7}" srcId="{48BF5A07-4270-4C05-8E19-22C5684AB948}" destId="{E5B3CCE2-917E-4B06-9962-21A6C605FB4C}" srcOrd="0" destOrd="0" parTransId="{6FB8D5C5-CB58-4F37-9E3E-8DFBD938ED4A}" sibTransId="{6528158E-B63E-4B61-80F8-1268E9CAEDD3}"/>
    <dgm:cxn modelId="{1FE2CB99-38A5-4B71-A747-F94CE92DD4BB}" type="presOf" srcId="{3C7A5EC4-6EBE-464D-A81F-4E7477CFED58}" destId="{B70A2CB8-DDEC-4A65-9CDB-CD4E561C0641}" srcOrd="0" destOrd="0" presId="urn:microsoft.com/office/officeart/2005/8/layout/hierarchy3"/>
    <dgm:cxn modelId="{21C188A4-277A-44A0-9F2F-4A75FEEDB605}" type="presOf" srcId="{48BF5A07-4270-4C05-8E19-22C5684AB948}" destId="{BA53CD69-9B6B-4399-AFE6-93CBF4784438}" srcOrd="0" destOrd="0" presId="urn:microsoft.com/office/officeart/2005/8/layout/hierarchy3"/>
    <dgm:cxn modelId="{EFE877A7-3B9D-4673-B277-AD5DB15A37D8}" type="presOf" srcId="{41841A63-DB64-443D-9965-02BF536F886F}" destId="{932F1E15-D00E-4367-A922-2EB2AE00A278}" srcOrd="0" destOrd="0" presId="urn:microsoft.com/office/officeart/2005/8/layout/hierarchy3"/>
    <dgm:cxn modelId="{8A4A18B0-0A37-4B3C-94E7-99BC9B5DA014}" type="presOf" srcId="{9402CAE1-4442-4609-875B-85ABE2E47AF1}" destId="{61B054C4-51B4-4F23-9A57-3C22CB4CCE3D}" srcOrd="0" destOrd="0" presId="urn:microsoft.com/office/officeart/2005/8/layout/hierarchy3"/>
    <dgm:cxn modelId="{FB3EA0B6-247C-4D07-9F79-6CACECED5AD1}" type="presOf" srcId="{F6E98D27-0E38-4841-8450-3667E4D704C2}" destId="{B3754FA0-5A64-4516-ACEE-16507C7694E6}" srcOrd="0" destOrd="0" presId="urn:microsoft.com/office/officeart/2005/8/layout/hierarchy3"/>
    <dgm:cxn modelId="{A63823B7-44DE-402C-9EA2-9956D3AE7AC6}" type="presOf" srcId="{DAEFBEBF-D9DC-47F8-82E1-48E6B0028D44}" destId="{E066FB19-B544-4CBD-91B7-B12AD390FEAC}" srcOrd="0" destOrd="0" presId="urn:microsoft.com/office/officeart/2005/8/layout/hierarchy3"/>
    <dgm:cxn modelId="{CD442BCA-33D9-4776-B9C8-90B0A357DC59}" srcId="{48BF5A07-4270-4C05-8E19-22C5684AB948}" destId="{DAEFBEBF-D9DC-47F8-82E1-48E6B0028D44}" srcOrd="2" destOrd="0" parTransId="{38606362-0D66-48AA-9BEA-075476B9DC54}" sibTransId="{07D95E08-A17E-4ED4-AE95-885941A4D0A4}"/>
    <dgm:cxn modelId="{84AFE4E2-6C53-479B-AA40-B257922CCBDB}" type="presOf" srcId="{DE4DA703-71AA-4B87-9540-E00FCE5353AF}" destId="{3BCFB706-2AEC-4AB8-B1E5-1F24FD7F631C}" srcOrd="0" destOrd="0" presId="urn:microsoft.com/office/officeart/2005/8/layout/hierarchy3"/>
    <dgm:cxn modelId="{332D06E5-0A19-4EFE-8891-0D224485BA60}" type="presOf" srcId="{48BF5A07-4270-4C05-8E19-22C5684AB948}" destId="{892EE5CA-5330-4D2F-8135-1C3160FA5C74}" srcOrd="1" destOrd="0" presId="urn:microsoft.com/office/officeart/2005/8/layout/hierarchy3"/>
    <dgm:cxn modelId="{21AA98EA-CC7F-433F-858F-C2DC0E0471E4}" type="presOf" srcId="{BC812CC1-C945-454D-B96A-456372C4B435}" destId="{3A076664-1A98-4CC3-9348-AC4BAF8FD8A2}" srcOrd="0" destOrd="0" presId="urn:microsoft.com/office/officeart/2005/8/layout/hierarchy3"/>
    <dgm:cxn modelId="{518EE3EA-CBC3-433D-A170-67C56B63EAC7}" type="presOf" srcId="{6FB8D5C5-CB58-4F37-9E3E-8DFBD938ED4A}" destId="{F1ED78C4-4DCB-4185-A21C-A44E7B2B2905}" srcOrd="0" destOrd="0" presId="urn:microsoft.com/office/officeart/2005/8/layout/hierarchy3"/>
    <dgm:cxn modelId="{1AB6ECFF-E684-44A3-8B5F-D9A245E2F5AD}" srcId="{48BF5A07-4270-4C05-8E19-22C5684AB948}" destId="{41841A63-DB64-443D-9965-02BF536F886F}" srcOrd="1" destOrd="0" parTransId="{3C7A5EC4-6EBE-464D-A81F-4E7477CFED58}" sibTransId="{DEA364D9-61BF-44AE-BC64-31E84861717F}"/>
    <dgm:cxn modelId="{EF252985-9BEF-464D-8FD6-DD5B41297FA5}" type="presParOf" srcId="{84F90EFF-E445-4F40-8947-C5C3A847CB78}" destId="{279BC016-C158-4EA6-91EC-483485923B3D}" srcOrd="0" destOrd="0" presId="urn:microsoft.com/office/officeart/2005/8/layout/hierarchy3"/>
    <dgm:cxn modelId="{3911CFEF-715E-422D-9B62-0EB865A12CF2}" type="presParOf" srcId="{279BC016-C158-4EA6-91EC-483485923B3D}" destId="{BCCC6836-5C08-480F-BF53-3A1DB13E7E6D}" srcOrd="0" destOrd="0" presId="urn:microsoft.com/office/officeart/2005/8/layout/hierarchy3"/>
    <dgm:cxn modelId="{529E1D91-2234-4C9F-9D7B-B0980D5157CD}" type="presParOf" srcId="{BCCC6836-5C08-480F-BF53-3A1DB13E7E6D}" destId="{61B054C4-51B4-4F23-9A57-3C22CB4CCE3D}" srcOrd="0" destOrd="0" presId="urn:microsoft.com/office/officeart/2005/8/layout/hierarchy3"/>
    <dgm:cxn modelId="{3FE0E40F-8907-4602-B4A7-BFB14118848C}" type="presParOf" srcId="{BCCC6836-5C08-480F-BF53-3A1DB13E7E6D}" destId="{B20511B3-F603-4470-9296-090EF3012834}" srcOrd="1" destOrd="0" presId="urn:microsoft.com/office/officeart/2005/8/layout/hierarchy3"/>
    <dgm:cxn modelId="{9DAD074F-F98E-49C3-9B35-A39846E5226D}" type="presParOf" srcId="{279BC016-C158-4EA6-91EC-483485923B3D}" destId="{B8C6DC45-8443-41AD-8A9C-6E448FE4937D}" srcOrd="1" destOrd="0" presId="urn:microsoft.com/office/officeart/2005/8/layout/hierarchy3"/>
    <dgm:cxn modelId="{1684ED1F-C014-4779-8108-07D8DE403863}" type="presParOf" srcId="{B8C6DC45-8443-41AD-8A9C-6E448FE4937D}" destId="{443EB15A-4871-42D3-A8D1-47B8C3B0B55E}" srcOrd="0" destOrd="0" presId="urn:microsoft.com/office/officeart/2005/8/layout/hierarchy3"/>
    <dgm:cxn modelId="{A180E4F8-3245-4227-A4EB-79CAAEB19DBE}" type="presParOf" srcId="{B8C6DC45-8443-41AD-8A9C-6E448FE4937D}" destId="{98CB9407-DB23-4711-AA93-0FD67E9ED5C8}" srcOrd="1" destOrd="0" presId="urn:microsoft.com/office/officeart/2005/8/layout/hierarchy3"/>
    <dgm:cxn modelId="{375E5244-F094-42A4-9138-9332F5A65287}" type="presParOf" srcId="{B8C6DC45-8443-41AD-8A9C-6E448FE4937D}" destId="{6210C5B3-EC8C-4F6A-B15E-874ECB709CF4}" srcOrd="2" destOrd="0" presId="urn:microsoft.com/office/officeart/2005/8/layout/hierarchy3"/>
    <dgm:cxn modelId="{61F6FD33-C87F-4453-A51B-9265FE19355F}" type="presParOf" srcId="{B8C6DC45-8443-41AD-8A9C-6E448FE4937D}" destId="{B3754FA0-5A64-4516-ACEE-16507C7694E6}" srcOrd="3" destOrd="0" presId="urn:microsoft.com/office/officeart/2005/8/layout/hierarchy3"/>
    <dgm:cxn modelId="{A0B8B215-2E3A-49D4-85A5-30A57ED26070}" type="presParOf" srcId="{B8C6DC45-8443-41AD-8A9C-6E448FE4937D}" destId="{3A076664-1A98-4CC3-9348-AC4BAF8FD8A2}" srcOrd="4" destOrd="0" presId="urn:microsoft.com/office/officeart/2005/8/layout/hierarchy3"/>
    <dgm:cxn modelId="{C85A79D6-1FAD-4CE7-8281-113276678AB3}" type="presParOf" srcId="{B8C6DC45-8443-41AD-8A9C-6E448FE4937D}" destId="{3BCFB706-2AEC-4AB8-B1E5-1F24FD7F631C}" srcOrd="5" destOrd="0" presId="urn:microsoft.com/office/officeart/2005/8/layout/hierarchy3"/>
    <dgm:cxn modelId="{E784894C-9E6D-4B97-BA5B-33ED7C099D5A}" type="presParOf" srcId="{84F90EFF-E445-4F40-8947-C5C3A847CB78}" destId="{8FB2CBA4-B5C3-40F4-B490-F09825CEEA57}" srcOrd="1" destOrd="0" presId="urn:microsoft.com/office/officeart/2005/8/layout/hierarchy3"/>
    <dgm:cxn modelId="{CD4C245F-3E84-4A19-8560-BC3044D31F25}" type="presParOf" srcId="{8FB2CBA4-B5C3-40F4-B490-F09825CEEA57}" destId="{083AB97A-A073-45DD-9CB0-CC0E7505A677}" srcOrd="0" destOrd="0" presId="urn:microsoft.com/office/officeart/2005/8/layout/hierarchy3"/>
    <dgm:cxn modelId="{F32416E2-915C-4E2B-B24F-D275CBD40C29}" type="presParOf" srcId="{083AB97A-A073-45DD-9CB0-CC0E7505A677}" destId="{BA53CD69-9B6B-4399-AFE6-93CBF4784438}" srcOrd="0" destOrd="0" presId="urn:microsoft.com/office/officeart/2005/8/layout/hierarchy3"/>
    <dgm:cxn modelId="{B27E67EB-E633-4DBE-865E-3E6A11E2E7B9}" type="presParOf" srcId="{083AB97A-A073-45DD-9CB0-CC0E7505A677}" destId="{892EE5CA-5330-4D2F-8135-1C3160FA5C74}" srcOrd="1" destOrd="0" presId="urn:microsoft.com/office/officeart/2005/8/layout/hierarchy3"/>
    <dgm:cxn modelId="{AD5BF540-E554-49C3-A19A-E31C577BD532}" type="presParOf" srcId="{8FB2CBA4-B5C3-40F4-B490-F09825CEEA57}" destId="{75CF57B0-546A-4107-A928-3520C428325E}" srcOrd="1" destOrd="0" presId="urn:microsoft.com/office/officeart/2005/8/layout/hierarchy3"/>
    <dgm:cxn modelId="{33E312D4-8034-4070-9A2F-A352DBB1604E}" type="presParOf" srcId="{75CF57B0-546A-4107-A928-3520C428325E}" destId="{F1ED78C4-4DCB-4185-A21C-A44E7B2B2905}" srcOrd="0" destOrd="0" presId="urn:microsoft.com/office/officeart/2005/8/layout/hierarchy3"/>
    <dgm:cxn modelId="{FA31ED58-2C83-4A47-9CC9-CA34AAA2EA8C}" type="presParOf" srcId="{75CF57B0-546A-4107-A928-3520C428325E}" destId="{878001EE-FE50-4CE9-BF98-F65D452DA820}" srcOrd="1" destOrd="0" presId="urn:microsoft.com/office/officeart/2005/8/layout/hierarchy3"/>
    <dgm:cxn modelId="{B2932C7D-50F7-4DCD-AACE-1440FE9590DD}" type="presParOf" srcId="{75CF57B0-546A-4107-A928-3520C428325E}" destId="{B70A2CB8-DDEC-4A65-9CDB-CD4E561C0641}" srcOrd="2" destOrd="0" presId="urn:microsoft.com/office/officeart/2005/8/layout/hierarchy3"/>
    <dgm:cxn modelId="{0975E8F7-0F78-48A0-9C6B-CF6DE4F6D120}" type="presParOf" srcId="{75CF57B0-546A-4107-A928-3520C428325E}" destId="{932F1E15-D00E-4367-A922-2EB2AE00A278}" srcOrd="3" destOrd="0" presId="urn:microsoft.com/office/officeart/2005/8/layout/hierarchy3"/>
    <dgm:cxn modelId="{AAE45DCA-457C-4B5A-9EF1-7C89D94CC86F}" type="presParOf" srcId="{75CF57B0-546A-4107-A928-3520C428325E}" destId="{F3D67AAC-F4EA-4ACC-B509-D04C5C2E89EC}" srcOrd="4" destOrd="0" presId="urn:microsoft.com/office/officeart/2005/8/layout/hierarchy3"/>
    <dgm:cxn modelId="{5E593A9C-E7E0-423B-9036-EAF97E530FAB}" type="presParOf" srcId="{75CF57B0-546A-4107-A928-3520C428325E}" destId="{E066FB19-B544-4CBD-91B7-B12AD390FEA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D3C96F-E44A-4CD4-9EBC-F0DC65A6234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BEE95D8-76CB-451C-AD39-852257B4668E}">
      <dgm:prSet phldrT="[Text]" phldr="0"/>
      <dgm:spPr/>
      <dgm:t>
        <a:bodyPr/>
        <a:lstStyle/>
        <a:p>
          <a:r>
            <a:rPr lang="en-US"/>
            <a:t>Policy &amp; Training</a:t>
          </a:r>
        </a:p>
      </dgm:t>
    </dgm:pt>
    <dgm:pt modelId="{96B03D3E-59A0-4B9E-827D-D10BCAE0FDB4}" type="parTrans" cxnId="{52BDEFE8-9325-46E6-A256-8E27702FB39E}">
      <dgm:prSet/>
      <dgm:spPr/>
      <dgm:t>
        <a:bodyPr/>
        <a:lstStyle/>
        <a:p>
          <a:endParaRPr lang="en-US"/>
        </a:p>
      </dgm:t>
    </dgm:pt>
    <dgm:pt modelId="{084A00B6-9BA6-4F70-8995-5E509564F935}" type="sibTrans" cxnId="{52BDEFE8-9325-46E6-A256-8E27702FB39E}">
      <dgm:prSet/>
      <dgm:spPr/>
      <dgm:t>
        <a:bodyPr/>
        <a:lstStyle/>
        <a:p>
          <a:endParaRPr lang="en-US"/>
        </a:p>
      </dgm:t>
    </dgm:pt>
    <dgm:pt modelId="{5A04D22F-44AF-4811-8A66-96D1BAA533E1}">
      <dgm:prSet phldrT="[Text]" phldr="0" custT="1"/>
      <dgm:spPr/>
      <dgm:t>
        <a:bodyPr/>
        <a:lstStyle/>
        <a:p>
          <a:pPr rtl="0"/>
          <a:r>
            <a:rPr lang="en-US" sz="1800">
              <a:solidFill>
                <a:srgbClr val="002060"/>
              </a:solidFill>
            </a:rPr>
            <a:t>Analyzing USDA guidance on HR1 changes to apply to NC context</a:t>
          </a:r>
        </a:p>
      </dgm:t>
    </dgm:pt>
    <dgm:pt modelId="{D255A60A-3C8E-41EE-A875-BB09458F2CB9}" type="parTrans" cxnId="{8B9B4B8E-BB66-4998-96F4-967815061E48}">
      <dgm:prSet/>
      <dgm:spPr/>
      <dgm:t>
        <a:bodyPr/>
        <a:lstStyle/>
        <a:p>
          <a:endParaRPr lang="en-US"/>
        </a:p>
      </dgm:t>
    </dgm:pt>
    <dgm:pt modelId="{4DBA9479-6F3C-42AD-8182-FC0C6CE59D06}" type="sibTrans" cxnId="{8B9B4B8E-BB66-4998-96F4-967815061E48}">
      <dgm:prSet/>
      <dgm:spPr/>
      <dgm:t>
        <a:bodyPr/>
        <a:lstStyle/>
        <a:p>
          <a:endParaRPr lang="en-US"/>
        </a:p>
      </dgm:t>
    </dgm:pt>
    <dgm:pt modelId="{380AE80A-A2C3-4E7A-BDF3-8D22F2D4DBAB}">
      <dgm:prSet phldrT="[Text]" phldr="0"/>
      <dgm:spPr/>
      <dgm:t>
        <a:bodyPr/>
        <a:lstStyle/>
        <a:p>
          <a:r>
            <a:rPr lang="en-US"/>
            <a:t>Technical Assistance &amp; Continuous Quality Improvement</a:t>
          </a:r>
        </a:p>
      </dgm:t>
    </dgm:pt>
    <dgm:pt modelId="{C2304088-5381-4292-B78B-FA0922826653}" type="parTrans" cxnId="{0B343565-7C6F-4637-B80C-7B3BDBB8CA9E}">
      <dgm:prSet/>
      <dgm:spPr/>
      <dgm:t>
        <a:bodyPr/>
        <a:lstStyle/>
        <a:p>
          <a:endParaRPr lang="en-US"/>
        </a:p>
      </dgm:t>
    </dgm:pt>
    <dgm:pt modelId="{5A5F927E-6033-4CDA-9087-D27C38705481}" type="sibTrans" cxnId="{0B343565-7C6F-4637-B80C-7B3BDBB8CA9E}">
      <dgm:prSet/>
      <dgm:spPr/>
      <dgm:t>
        <a:bodyPr/>
        <a:lstStyle/>
        <a:p>
          <a:endParaRPr lang="en-US"/>
        </a:p>
      </dgm:t>
    </dgm:pt>
    <dgm:pt modelId="{DE4DA703-71AA-4B87-9540-E00FCE5353AF}">
      <dgm:prSet phldrT="[Text]" phldr="0" custT="1"/>
      <dgm:spPr/>
      <dgm:t>
        <a:bodyPr/>
        <a:lstStyle/>
        <a:p>
          <a:r>
            <a:rPr lang="en-US" sz="1800">
              <a:solidFill>
                <a:srgbClr val="002060"/>
              </a:solidFill>
            </a:rPr>
            <a:t>Met with highest and lowest performing counties to collect and share lessons learned</a:t>
          </a:r>
        </a:p>
      </dgm:t>
    </dgm:pt>
    <dgm:pt modelId="{BC812CC1-C945-454D-B96A-456372C4B435}" type="parTrans" cxnId="{FBF5724E-5C33-4647-B73B-7CF161B9535F}">
      <dgm:prSet/>
      <dgm:spPr/>
      <dgm:t>
        <a:bodyPr/>
        <a:lstStyle/>
        <a:p>
          <a:endParaRPr lang="en-US"/>
        </a:p>
      </dgm:t>
    </dgm:pt>
    <dgm:pt modelId="{052A27B2-BFD2-4BB7-A888-3681469453BF}" type="sibTrans" cxnId="{FBF5724E-5C33-4647-B73B-7CF161B9535F}">
      <dgm:prSet/>
      <dgm:spPr/>
      <dgm:t>
        <a:bodyPr/>
        <a:lstStyle/>
        <a:p>
          <a:endParaRPr lang="en-US"/>
        </a:p>
      </dgm:t>
    </dgm:pt>
    <dgm:pt modelId="{48BF5A07-4270-4C05-8E19-22C5684AB948}">
      <dgm:prSet phldrT="[Text]" phldr="0"/>
      <dgm:spPr/>
      <dgm:t>
        <a:bodyPr/>
        <a:lstStyle/>
        <a:p>
          <a:r>
            <a:rPr lang="en-US"/>
            <a:t>Information Technology  </a:t>
          </a:r>
        </a:p>
      </dgm:t>
    </dgm:pt>
    <dgm:pt modelId="{802B06BD-DF9C-4814-9C3A-F89AE60236BE}" type="parTrans" cxnId="{5956224C-9805-4025-B12D-13BEEA131F7C}">
      <dgm:prSet/>
      <dgm:spPr/>
      <dgm:t>
        <a:bodyPr/>
        <a:lstStyle/>
        <a:p>
          <a:endParaRPr lang="en-US"/>
        </a:p>
      </dgm:t>
    </dgm:pt>
    <dgm:pt modelId="{15B42033-36DF-4B6A-95AF-8C78E0049B54}" type="sibTrans" cxnId="{5956224C-9805-4025-B12D-13BEEA131F7C}">
      <dgm:prSet/>
      <dgm:spPr/>
      <dgm:t>
        <a:bodyPr/>
        <a:lstStyle/>
        <a:p>
          <a:endParaRPr lang="en-US"/>
        </a:p>
      </dgm:t>
    </dgm:pt>
    <dgm:pt modelId="{E5B3CCE2-917E-4B06-9962-21A6C605FB4C}">
      <dgm:prSet phldrT="[Text]" phldr="0" custT="1"/>
      <dgm:spPr/>
      <dgm:t>
        <a:bodyPr/>
        <a:lstStyle/>
        <a:p>
          <a:r>
            <a:rPr lang="en-US" sz="1700">
              <a:solidFill>
                <a:srgbClr val="002060"/>
              </a:solidFill>
            </a:rPr>
            <a:t>Updating NC FAST to align with HR1 policy changes </a:t>
          </a:r>
        </a:p>
      </dgm:t>
    </dgm:pt>
    <dgm:pt modelId="{6FB8D5C5-CB58-4F37-9E3E-8DFBD938ED4A}" type="parTrans" cxnId="{CE945290-060A-4C76-9785-78F96A58A0A7}">
      <dgm:prSet/>
      <dgm:spPr/>
      <dgm:t>
        <a:bodyPr/>
        <a:lstStyle/>
        <a:p>
          <a:endParaRPr lang="en-US"/>
        </a:p>
      </dgm:t>
    </dgm:pt>
    <dgm:pt modelId="{6528158E-B63E-4B61-80F8-1268E9CAEDD3}" type="sibTrans" cxnId="{CE945290-060A-4C76-9785-78F96A58A0A7}">
      <dgm:prSet/>
      <dgm:spPr/>
      <dgm:t>
        <a:bodyPr/>
        <a:lstStyle/>
        <a:p>
          <a:endParaRPr lang="en-US"/>
        </a:p>
      </dgm:t>
    </dgm:pt>
    <dgm:pt modelId="{41841A63-DB64-443D-9965-02BF536F886F}">
      <dgm:prSet phldrT="[Text]" phldr="0" custT="1"/>
      <dgm:spPr/>
      <dgm:t>
        <a:bodyPr/>
        <a:lstStyle/>
        <a:p>
          <a:r>
            <a:rPr lang="en-US" sz="1700">
              <a:solidFill>
                <a:srgbClr val="002060"/>
              </a:solidFill>
            </a:rPr>
            <a:t>Consulting with counties to identify how NCFAST can warn county workers about common errors that may apply to their case and upfitting the system with flags </a:t>
          </a:r>
        </a:p>
      </dgm:t>
    </dgm:pt>
    <dgm:pt modelId="{3C7A5EC4-6EBE-464D-A81F-4E7477CFED58}" type="parTrans" cxnId="{1AB6ECFF-E684-44A3-8B5F-D9A245E2F5AD}">
      <dgm:prSet/>
      <dgm:spPr/>
      <dgm:t>
        <a:bodyPr/>
        <a:lstStyle/>
        <a:p>
          <a:endParaRPr lang="en-US"/>
        </a:p>
      </dgm:t>
    </dgm:pt>
    <dgm:pt modelId="{DEA364D9-61BF-44AE-BC64-31E84861717F}" type="sibTrans" cxnId="{1AB6ECFF-E684-44A3-8B5F-D9A245E2F5AD}">
      <dgm:prSet/>
      <dgm:spPr/>
      <dgm:t>
        <a:bodyPr/>
        <a:lstStyle/>
        <a:p>
          <a:endParaRPr lang="en-US"/>
        </a:p>
      </dgm:t>
    </dgm:pt>
    <dgm:pt modelId="{67DCCBE3-19C2-47EB-A095-8C2D3914FC3F}">
      <dgm:prSet phldrT="[Text]" phldr="0" custT="1"/>
      <dgm:spPr/>
      <dgm:t>
        <a:bodyPr/>
        <a:lstStyle/>
        <a:p>
          <a:r>
            <a:rPr lang="en-US" sz="1800">
              <a:solidFill>
                <a:srgbClr val="002060"/>
              </a:solidFill>
            </a:rPr>
            <a:t>Updating NCDHHS FNS policy with HR1 changes</a:t>
          </a:r>
        </a:p>
      </dgm:t>
    </dgm:pt>
    <dgm:pt modelId="{07E90453-A19F-4653-B5E9-8EE640E74878}" type="parTrans" cxnId="{71769E68-96C0-4579-A4F1-E4635D1F0A94}">
      <dgm:prSet/>
      <dgm:spPr/>
      <dgm:t>
        <a:bodyPr/>
        <a:lstStyle/>
        <a:p>
          <a:endParaRPr lang="en-US"/>
        </a:p>
      </dgm:t>
    </dgm:pt>
    <dgm:pt modelId="{52D41F4E-19F5-4380-8F3D-E3041E9685AF}" type="sibTrans" cxnId="{71769E68-96C0-4579-A4F1-E4635D1F0A94}">
      <dgm:prSet/>
      <dgm:spPr/>
      <dgm:t>
        <a:bodyPr/>
        <a:lstStyle/>
        <a:p>
          <a:endParaRPr lang="en-US"/>
        </a:p>
      </dgm:t>
    </dgm:pt>
    <dgm:pt modelId="{6E08C47E-75A5-4C6A-BB19-84334DCEEAE2}">
      <dgm:prSet phldrT="[Text]" phldr="0" custT="1"/>
      <dgm:spPr/>
      <dgm:t>
        <a:bodyPr/>
        <a:lstStyle/>
        <a:p>
          <a:pPr rtl="0"/>
          <a:r>
            <a:rPr lang="en-US" sz="1800">
              <a:solidFill>
                <a:srgbClr val="002060"/>
              </a:solidFill>
            </a:rPr>
            <a:t>Identified need for support to improve policy development and training </a:t>
          </a:r>
        </a:p>
      </dgm:t>
    </dgm:pt>
    <dgm:pt modelId="{69CAA69E-4E29-409E-AE38-B5FF5D9D1F80}" type="parTrans" cxnId="{E72E7297-AD1E-4AB5-BFFD-9CAEDDF54A4A}">
      <dgm:prSet/>
      <dgm:spPr/>
      <dgm:t>
        <a:bodyPr/>
        <a:lstStyle/>
        <a:p>
          <a:endParaRPr lang="en-US"/>
        </a:p>
      </dgm:t>
    </dgm:pt>
    <dgm:pt modelId="{6A4BC616-6DF1-44AD-A1FE-B57C44BD6D9D}" type="sibTrans" cxnId="{E72E7297-AD1E-4AB5-BFFD-9CAEDDF54A4A}">
      <dgm:prSet/>
      <dgm:spPr/>
      <dgm:t>
        <a:bodyPr/>
        <a:lstStyle/>
        <a:p>
          <a:endParaRPr lang="en-US"/>
        </a:p>
      </dgm:t>
    </dgm:pt>
    <dgm:pt modelId="{DA7D638F-F6AE-4785-8335-FA6B72A37AC7}">
      <dgm:prSet phldrT="[Text]" phldr="0" custT="1"/>
      <dgm:spPr/>
      <dgm:t>
        <a:bodyPr/>
        <a:lstStyle/>
        <a:p>
          <a:r>
            <a:rPr lang="en-US" sz="1800">
              <a:solidFill>
                <a:srgbClr val="002060"/>
              </a:solidFill>
            </a:rPr>
            <a:t>Implementing 1:1 meetings to discuss payment errors and tailor technical assistance for the counties that are the largest contributors to the payment error rate</a:t>
          </a:r>
        </a:p>
      </dgm:t>
    </dgm:pt>
    <dgm:pt modelId="{579F3703-2472-4F29-8E60-240087BFDA6B}" type="parTrans" cxnId="{846B36A5-D2DF-4648-AD65-34C3E56C6B7B}">
      <dgm:prSet/>
      <dgm:spPr/>
      <dgm:t>
        <a:bodyPr/>
        <a:lstStyle/>
        <a:p>
          <a:endParaRPr lang="en-US"/>
        </a:p>
      </dgm:t>
    </dgm:pt>
    <dgm:pt modelId="{21A1EE31-8249-4DCF-AB19-AA847D94DC14}" type="sibTrans" cxnId="{846B36A5-D2DF-4648-AD65-34C3E56C6B7B}">
      <dgm:prSet/>
      <dgm:spPr/>
      <dgm:t>
        <a:bodyPr/>
        <a:lstStyle/>
        <a:p>
          <a:endParaRPr lang="en-US"/>
        </a:p>
      </dgm:t>
    </dgm:pt>
    <dgm:pt modelId="{F60111FC-8CC8-4678-9908-A828E3541934}">
      <dgm:prSet phldrT="[Text]" phldr="0" custT="1"/>
      <dgm:spPr/>
      <dgm:t>
        <a:bodyPr/>
        <a:lstStyle/>
        <a:p>
          <a:r>
            <a:rPr lang="en-US" sz="1700">
              <a:solidFill>
                <a:srgbClr val="002060"/>
              </a:solidFill>
            </a:rPr>
            <a:t>Evaluating technology solutions for reducing the error rate </a:t>
          </a:r>
        </a:p>
      </dgm:t>
    </dgm:pt>
    <dgm:pt modelId="{11A6A1EC-6D49-4EF8-9782-7BCCC5BE6E03}" type="parTrans" cxnId="{BBAFBE3B-B404-4502-B915-845C7A7F40BE}">
      <dgm:prSet/>
      <dgm:spPr/>
      <dgm:t>
        <a:bodyPr/>
        <a:lstStyle/>
        <a:p>
          <a:endParaRPr lang="en-US"/>
        </a:p>
      </dgm:t>
    </dgm:pt>
    <dgm:pt modelId="{39E12FB5-1655-42C0-B845-640C068E8129}" type="sibTrans" cxnId="{BBAFBE3B-B404-4502-B915-845C7A7F40BE}">
      <dgm:prSet/>
      <dgm:spPr/>
      <dgm:t>
        <a:bodyPr/>
        <a:lstStyle/>
        <a:p>
          <a:endParaRPr lang="en-US"/>
        </a:p>
      </dgm:t>
    </dgm:pt>
    <dgm:pt modelId="{B6263358-7C5A-44FF-9304-9FFD2DB48E58}" type="pres">
      <dgm:prSet presAssocID="{D9D3C96F-E44A-4CD4-9EBC-F0DC65A6234E}" presName="Name0" presStyleCnt="0">
        <dgm:presLayoutVars>
          <dgm:dir/>
          <dgm:animLvl val="lvl"/>
          <dgm:resizeHandles val="exact"/>
        </dgm:presLayoutVars>
      </dgm:prSet>
      <dgm:spPr/>
    </dgm:pt>
    <dgm:pt modelId="{B3774EA8-EB42-4D13-A72A-550F4D71993F}" type="pres">
      <dgm:prSet presAssocID="{3BEE95D8-76CB-451C-AD39-852257B4668E}" presName="linNode" presStyleCnt="0"/>
      <dgm:spPr/>
    </dgm:pt>
    <dgm:pt modelId="{18F73949-C1A6-47C1-9B35-A9AD8D8E7F55}" type="pres">
      <dgm:prSet presAssocID="{3BEE95D8-76CB-451C-AD39-852257B4668E}" presName="parentText" presStyleLbl="node1" presStyleIdx="0" presStyleCnt="3">
        <dgm:presLayoutVars>
          <dgm:chMax val="1"/>
          <dgm:bulletEnabled val="1"/>
        </dgm:presLayoutVars>
      </dgm:prSet>
      <dgm:spPr/>
    </dgm:pt>
    <dgm:pt modelId="{4811F61C-9408-4202-BCC4-9BFA70A217D4}" type="pres">
      <dgm:prSet presAssocID="{3BEE95D8-76CB-451C-AD39-852257B4668E}" presName="descendantText" presStyleLbl="alignAccFollowNode1" presStyleIdx="0" presStyleCnt="3" custScaleX="136985" custScaleY="107969">
        <dgm:presLayoutVars>
          <dgm:bulletEnabled val="1"/>
        </dgm:presLayoutVars>
      </dgm:prSet>
      <dgm:spPr/>
    </dgm:pt>
    <dgm:pt modelId="{F7E10BD2-6604-479B-8EFA-D8E2617DEFE8}" type="pres">
      <dgm:prSet presAssocID="{084A00B6-9BA6-4F70-8995-5E509564F935}" presName="sp" presStyleCnt="0"/>
      <dgm:spPr/>
    </dgm:pt>
    <dgm:pt modelId="{8A6543B8-8910-46DA-AA45-11FDEC056840}" type="pres">
      <dgm:prSet presAssocID="{380AE80A-A2C3-4E7A-BDF3-8D22F2D4DBAB}" presName="linNode" presStyleCnt="0"/>
      <dgm:spPr/>
    </dgm:pt>
    <dgm:pt modelId="{DAA8E08B-B7A3-419F-8D3D-2555BC977AAA}" type="pres">
      <dgm:prSet presAssocID="{380AE80A-A2C3-4E7A-BDF3-8D22F2D4DBAB}" presName="parentText" presStyleLbl="node1" presStyleIdx="1" presStyleCnt="3">
        <dgm:presLayoutVars>
          <dgm:chMax val="1"/>
          <dgm:bulletEnabled val="1"/>
        </dgm:presLayoutVars>
      </dgm:prSet>
      <dgm:spPr/>
    </dgm:pt>
    <dgm:pt modelId="{89911640-587B-4B7C-B6FE-3A7BAA942176}" type="pres">
      <dgm:prSet presAssocID="{380AE80A-A2C3-4E7A-BDF3-8D22F2D4DBAB}" presName="descendantText" presStyleLbl="alignAccFollowNode1" presStyleIdx="1" presStyleCnt="3" custScaleX="136985" custScaleY="107969">
        <dgm:presLayoutVars>
          <dgm:bulletEnabled val="1"/>
        </dgm:presLayoutVars>
      </dgm:prSet>
      <dgm:spPr/>
    </dgm:pt>
    <dgm:pt modelId="{A13B3853-3EEA-4A86-8FA6-A8D389F67762}" type="pres">
      <dgm:prSet presAssocID="{5A5F927E-6033-4CDA-9087-D27C38705481}" presName="sp" presStyleCnt="0"/>
      <dgm:spPr/>
    </dgm:pt>
    <dgm:pt modelId="{C254C4B8-3900-48D9-B484-CA46F8C5547A}" type="pres">
      <dgm:prSet presAssocID="{48BF5A07-4270-4C05-8E19-22C5684AB948}" presName="linNode" presStyleCnt="0"/>
      <dgm:spPr/>
    </dgm:pt>
    <dgm:pt modelId="{0D313A72-B0B6-4169-ABE5-AEA66EB6213C}" type="pres">
      <dgm:prSet presAssocID="{48BF5A07-4270-4C05-8E19-22C5684AB948}" presName="parentText" presStyleLbl="node1" presStyleIdx="2" presStyleCnt="3">
        <dgm:presLayoutVars>
          <dgm:chMax val="1"/>
          <dgm:bulletEnabled val="1"/>
        </dgm:presLayoutVars>
      </dgm:prSet>
      <dgm:spPr/>
    </dgm:pt>
    <dgm:pt modelId="{2B13BA6C-5E8D-4A0E-B3C1-6000FFF797DD}" type="pres">
      <dgm:prSet presAssocID="{48BF5A07-4270-4C05-8E19-22C5684AB948}" presName="descendantText" presStyleLbl="alignAccFollowNode1" presStyleIdx="2" presStyleCnt="3" custScaleX="136985" custScaleY="107969">
        <dgm:presLayoutVars>
          <dgm:bulletEnabled val="1"/>
        </dgm:presLayoutVars>
      </dgm:prSet>
      <dgm:spPr/>
    </dgm:pt>
  </dgm:ptLst>
  <dgm:cxnLst>
    <dgm:cxn modelId="{DFC45611-97CD-4229-9B23-9058A66FE729}" type="presOf" srcId="{DA7D638F-F6AE-4785-8335-FA6B72A37AC7}" destId="{89911640-587B-4B7C-B6FE-3A7BAA942176}" srcOrd="0" destOrd="1" presId="urn:microsoft.com/office/officeart/2005/8/layout/vList5"/>
    <dgm:cxn modelId="{5EC93B1B-18C6-4088-A6E7-64094F208E86}" type="presOf" srcId="{3BEE95D8-76CB-451C-AD39-852257B4668E}" destId="{18F73949-C1A6-47C1-9B35-A9AD8D8E7F55}" srcOrd="0" destOrd="0" presId="urn:microsoft.com/office/officeart/2005/8/layout/vList5"/>
    <dgm:cxn modelId="{9259AC2A-FED9-415D-8EA4-D2B4D1FC8D8F}" type="presOf" srcId="{41841A63-DB64-443D-9965-02BF536F886F}" destId="{2B13BA6C-5E8D-4A0E-B3C1-6000FFF797DD}" srcOrd="0" destOrd="1" presId="urn:microsoft.com/office/officeart/2005/8/layout/vList5"/>
    <dgm:cxn modelId="{680F3035-4C4A-4AB6-83FA-E8C14BCE96FC}" type="presOf" srcId="{E5B3CCE2-917E-4B06-9962-21A6C605FB4C}" destId="{2B13BA6C-5E8D-4A0E-B3C1-6000FFF797DD}" srcOrd="0" destOrd="0" presId="urn:microsoft.com/office/officeart/2005/8/layout/vList5"/>
    <dgm:cxn modelId="{BBAFBE3B-B404-4502-B915-845C7A7F40BE}" srcId="{48BF5A07-4270-4C05-8E19-22C5684AB948}" destId="{F60111FC-8CC8-4678-9908-A828E3541934}" srcOrd="2" destOrd="0" parTransId="{11A6A1EC-6D49-4EF8-9782-7BCCC5BE6E03}" sibTransId="{39E12FB5-1655-42C0-B845-640C068E8129}"/>
    <dgm:cxn modelId="{0B343565-7C6F-4637-B80C-7B3BDBB8CA9E}" srcId="{D9D3C96F-E44A-4CD4-9EBC-F0DC65A6234E}" destId="{380AE80A-A2C3-4E7A-BDF3-8D22F2D4DBAB}" srcOrd="1" destOrd="0" parTransId="{C2304088-5381-4292-B78B-FA0922826653}" sibTransId="{5A5F927E-6033-4CDA-9087-D27C38705481}"/>
    <dgm:cxn modelId="{B5B8B565-5CCD-4321-A8C7-E2FE96C71EE0}" type="presOf" srcId="{67DCCBE3-19C2-47EB-A095-8C2D3914FC3F}" destId="{4811F61C-9408-4202-BCC4-9BFA70A217D4}" srcOrd="0" destOrd="1" presId="urn:microsoft.com/office/officeart/2005/8/layout/vList5"/>
    <dgm:cxn modelId="{AD666166-8A35-478A-AFF1-F5E9DF975D34}" type="presOf" srcId="{DE4DA703-71AA-4B87-9540-E00FCE5353AF}" destId="{89911640-587B-4B7C-B6FE-3A7BAA942176}" srcOrd="0" destOrd="0" presId="urn:microsoft.com/office/officeart/2005/8/layout/vList5"/>
    <dgm:cxn modelId="{EF152C68-D41B-412D-A5E3-605958CBD008}" type="presOf" srcId="{D9D3C96F-E44A-4CD4-9EBC-F0DC65A6234E}" destId="{B6263358-7C5A-44FF-9304-9FFD2DB48E58}" srcOrd="0" destOrd="0" presId="urn:microsoft.com/office/officeart/2005/8/layout/vList5"/>
    <dgm:cxn modelId="{71769E68-96C0-4579-A4F1-E4635D1F0A94}" srcId="{3BEE95D8-76CB-451C-AD39-852257B4668E}" destId="{67DCCBE3-19C2-47EB-A095-8C2D3914FC3F}" srcOrd="1" destOrd="0" parTransId="{07E90453-A19F-4653-B5E9-8EE640E74878}" sibTransId="{52D41F4E-19F5-4380-8F3D-E3041E9685AF}"/>
    <dgm:cxn modelId="{5956224C-9805-4025-B12D-13BEEA131F7C}" srcId="{D9D3C96F-E44A-4CD4-9EBC-F0DC65A6234E}" destId="{48BF5A07-4270-4C05-8E19-22C5684AB948}" srcOrd="2" destOrd="0" parTransId="{802B06BD-DF9C-4814-9C3A-F89AE60236BE}" sibTransId="{15B42033-36DF-4B6A-95AF-8C78E0049B54}"/>
    <dgm:cxn modelId="{FBF5724E-5C33-4647-B73B-7CF161B9535F}" srcId="{380AE80A-A2C3-4E7A-BDF3-8D22F2D4DBAB}" destId="{DE4DA703-71AA-4B87-9540-E00FCE5353AF}" srcOrd="0" destOrd="0" parTransId="{BC812CC1-C945-454D-B96A-456372C4B435}" sibTransId="{052A27B2-BFD2-4BB7-A888-3681469453BF}"/>
    <dgm:cxn modelId="{8B9B4B8E-BB66-4998-96F4-967815061E48}" srcId="{3BEE95D8-76CB-451C-AD39-852257B4668E}" destId="{5A04D22F-44AF-4811-8A66-96D1BAA533E1}" srcOrd="0" destOrd="0" parTransId="{D255A60A-3C8E-41EE-A875-BB09458F2CB9}" sibTransId="{4DBA9479-6F3C-42AD-8182-FC0C6CE59D06}"/>
    <dgm:cxn modelId="{CE945290-060A-4C76-9785-78F96A58A0A7}" srcId="{48BF5A07-4270-4C05-8E19-22C5684AB948}" destId="{E5B3CCE2-917E-4B06-9962-21A6C605FB4C}" srcOrd="0" destOrd="0" parTransId="{6FB8D5C5-CB58-4F37-9E3E-8DFBD938ED4A}" sibTransId="{6528158E-B63E-4B61-80F8-1268E9CAEDD3}"/>
    <dgm:cxn modelId="{E72E7297-AD1E-4AB5-BFFD-9CAEDDF54A4A}" srcId="{3BEE95D8-76CB-451C-AD39-852257B4668E}" destId="{6E08C47E-75A5-4C6A-BB19-84334DCEEAE2}" srcOrd="2" destOrd="0" parTransId="{69CAA69E-4E29-409E-AE38-B5FF5D9D1F80}" sibTransId="{6A4BC616-6DF1-44AD-A1FE-B57C44BD6D9D}"/>
    <dgm:cxn modelId="{D4955B9F-D9FC-4AD1-98E5-C7B149AEA356}" type="presOf" srcId="{5A04D22F-44AF-4811-8A66-96D1BAA533E1}" destId="{4811F61C-9408-4202-BCC4-9BFA70A217D4}" srcOrd="0" destOrd="0" presId="urn:microsoft.com/office/officeart/2005/8/layout/vList5"/>
    <dgm:cxn modelId="{4777FAA4-767A-4FB9-BE79-ED0FAEE8AECD}" type="presOf" srcId="{48BF5A07-4270-4C05-8E19-22C5684AB948}" destId="{0D313A72-B0B6-4169-ABE5-AEA66EB6213C}" srcOrd="0" destOrd="0" presId="urn:microsoft.com/office/officeart/2005/8/layout/vList5"/>
    <dgm:cxn modelId="{846B36A5-D2DF-4648-AD65-34C3E56C6B7B}" srcId="{380AE80A-A2C3-4E7A-BDF3-8D22F2D4DBAB}" destId="{DA7D638F-F6AE-4785-8335-FA6B72A37AC7}" srcOrd="1" destOrd="0" parTransId="{579F3703-2472-4F29-8E60-240087BFDA6B}" sibTransId="{21A1EE31-8249-4DCF-AB19-AA847D94DC14}"/>
    <dgm:cxn modelId="{1F0C71BA-A95C-4378-9755-DB69127C2D46}" type="presOf" srcId="{380AE80A-A2C3-4E7A-BDF3-8D22F2D4DBAB}" destId="{DAA8E08B-B7A3-419F-8D3D-2555BC977AAA}" srcOrd="0" destOrd="0" presId="urn:microsoft.com/office/officeart/2005/8/layout/vList5"/>
    <dgm:cxn modelId="{2717B6E0-4023-4AD0-95C6-FF05EF78A9BC}" type="presOf" srcId="{F60111FC-8CC8-4678-9908-A828E3541934}" destId="{2B13BA6C-5E8D-4A0E-B3C1-6000FFF797DD}" srcOrd="0" destOrd="2" presId="urn:microsoft.com/office/officeart/2005/8/layout/vList5"/>
    <dgm:cxn modelId="{52BDEFE8-9325-46E6-A256-8E27702FB39E}" srcId="{D9D3C96F-E44A-4CD4-9EBC-F0DC65A6234E}" destId="{3BEE95D8-76CB-451C-AD39-852257B4668E}" srcOrd="0" destOrd="0" parTransId="{96B03D3E-59A0-4B9E-827D-D10BCAE0FDB4}" sibTransId="{084A00B6-9BA6-4F70-8995-5E509564F935}"/>
    <dgm:cxn modelId="{56FC7AF0-421B-4213-84C8-D62636B631EE}" type="presOf" srcId="{6E08C47E-75A5-4C6A-BB19-84334DCEEAE2}" destId="{4811F61C-9408-4202-BCC4-9BFA70A217D4}" srcOrd="0" destOrd="2" presId="urn:microsoft.com/office/officeart/2005/8/layout/vList5"/>
    <dgm:cxn modelId="{1AB6ECFF-E684-44A3-8B5F-D9A245E2F5AD}" srcId="{48BF5A07-4270-4C05-8E19-22C5684AB948}" destId="{41841A63-DB64-443D-9965-02BF536F886F}" srcOrd="1" destOrd="0" parTransId="{3C7A5EC4-6EBE-464D-A81F-4E7477CFED58}" sibTransId="{DEA364D9-61BF-44AE-BC64-31E84861717F}"/>
    <dgm:cxn modelId="{41D6F97F-74D8-468D-9EFD-3F7FCFB49632}" type="presParOf" srcId="{B6263358-7C5A-44FF-9304-9FFD2DB48E58}" destId="{B3774EA8-EB42-4D13-A72A-550F4D71993F}" srcOrd="0" destOrd="0" presId="urn:microsoft.com/office/officeart/2005/8/layout/vList5"/>
    <dgm:cxn modelId="{813AA042-4A81-4176-9998-EB43193B0E40}" type="presParOf" srcId="{B3774EA8-EB42-4D13-A72A-550F4D71993F}" destId="{18F73949-C1A6-47C1-9B35-A9AD8D8E7F55}" srcOrd="0" destOrd="0" presId="urn:microsoft.com/office/officeart/2005/8/layout/vList5"/>
    <dgm:cxn modelId="{FC7D13DC-4AA7-471F-91EF-B55FAFBB7280}" type="presParOf" srcId="{B3774EA8-EB42-4D13-A72A-550F4D71993F}" destId="{4811F61C-9408-4202-BCC4-9BFA70A217D4}" srcOrd="1" destOrd="0" presId="urn:microsoft.com/office/officeart/2005/8/layout/vList5"/>
    <dgm:cxn modelId="{1EF4FD84-323A-4571-9521-E63A082CB8B4}" type="presParOf" srcId="{B6263358-7C5A-44FF-9304-9FFD2DB48E58}" destId="{F7E10BD2-6604-479B-8EFA-D8E2617DEFE8}" srcOrd="1" destOrd="0" presId="urn:microsoft.com/office/officeart/2005/8/layout/vList5"/>
    <dgm:cxn modelId="{18580A51-86B9-4D3A-BBF7-1AADEEF677BB}" type="presParOf" srcId="{B6263358-7C5A-44FF-9304-9FFD2DB48E58}" destId="{8A6543B8-8910-46DA-AA45-11FDEC056840}" srcOrd="2" destOrd="0" presId="urn:microsoft.com/office/officeart/2005/8/layout/vList5"/>
    <dgm:cxn modelId="{FC2937E7-8750-4F83-B4F1-A95F68CF2C3F}" type="presParOf" srcId="{8A6543B8-8910-46DA-AA45-11FDEC056840}" destId="{DAA8E08B-B7A3-419F-8D3D-2555BC977AAA}" srcOrd="0" destOrd="0" presId="urn:microsoft.com/office/officeart/2005/8/layout/vList5"/>
    <dgm:cxn modelId="{C6E022AF-F2BF-4EB7-A8EA-D904AF2F2293}" type="presParOf" srcId="{8A6543B8-8910-46DA-AA45-11FDEC056840}" destId="{89911640-587B-4B7C-B6FE-3A7BAA942176}" srcOrd="1" destOrd="0" presId="urn:microsoft.com/office/officeart/2005/8/layout/vList5"/>
    <dgm:cxn modelId="{104E96C9-F235-4DFD-B441-849A0EFE11F4}" type="presParOf" srcId="{B6263358-7C5A-44FF-9304-9FFD2DB48E58}" destId="{A13B3853-3EEA-4A86-8FA6-A8D389F67762}" srcOrd="3" destOrd="0" presId="urn:microsoft.com/office/officeart/2005/8/layout/vList5"/>
    <dgm:cxn modelId="{AD0742EF-3FB8-48B3-BB3D-60AF51F2C17B}" type="presParOf" srcId="{B6263358-7C5A-44FF-9304-9FFD2DB48E58}" destId="{C254C4B8-3900-48D9-B484-CA46F8C5547A}" srcOrd="4" destOrd="0" presId="urn:microsoft.com/office/officeart/2005/8/layout/vList5"/>
    <dgm:cxn modelId="{4A0497B0-7B7A-40F1-8033-7250DEB34F82}" type="presParOf" srcId="{C254C4B8-3900-48D9-B484-CA46F8C5547A}" destId="{0D313A72-B0B6-4169-ABE5-AEA66EB6213C}" srcOrd="0" destOrd="0" presId="urn:microsoft.com/office/officeart/2005/8/layout/vList5"/>
    <dgm:cxn modelId="{8FAF38F5-31EE-4C21-BE1F-8BDFF43CD49F}" type="presParOf" srcId="{C254C4B8-3900-48D9-B484-CA46F8C5547A}" destId="{2B13BA6C-5E8D-4A0E-B3C1-6000FFF797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A12F4-902E-4ED6-A5E9-59D6D45C5D8A}">
      <dsp:nvSpPr>
        <dsp:cNvPr id="0" name=""/>
        <dsp:cNvSpPr/>
      </dsp:nvSpPr>
      <dsp:spPr>
        <a:xfrm>
          <a:off x="0" y="111705"/>
          <a:ext cx="7700304"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1" kern="1200">
              <a:latin typeface="Aptos"/>
            </a:rPr>
            <a:t>Payment Error: </a:t>
          </a:r>
        </a:p>
        <a:p>
          <a:pPr marL="0" lvl="0" indent="0" algn="ctr" defTabSz="1244600" rtl="0">
            <a:lnSpc>
              <a:spcPct val="90000"/>
            </a:lnSpc>
            <a:spcBef>
              <a:spcPct val="0"/>
            </a:spcBef>
            <a:spcAft>
              <a:spcPct val="35000"/>
            </a:spcAft>
            <a:buNone/>
          </a:pPr>
          <a:r>
            <a:rPr lang="en-US" sz="2800" b="0" i="0" kern="1200">
              <a:latin typeface="Aptos"/>
            </a:rPr>
            <a:t>An incorrect benefit determination, resulting in an overpayment or </a:t>
          </a:r>
          <a:r>
            <a:rPr lang="en-US" sz="2800" b="0" i="0" kern="1200">
              <a:latin typeface="Aptos"/>
              <a:cs typeface="Arial"/>
            </a:rPr>
            <a:t>underpayment </a:t>
          </a:r>
          <a:endParaRPr lang="en-US" sz="2800" kern="1200">
            <a:latin typeface="Aptos"/>
            <a:cs typeface="Arial"/>
          </a:endParaRPr>
        </a:p>
      </dsp:txBody>
      <dsp:txXfrm>
        <a:off x="83530" y="195235"/>
        <a:ext cx="7533244" cy="1544065"/>
      </dsp:txXfrm>
    </dsp:sp>
    <dsp:sp modelId="{6B7FACCA-24B0-406F-8AC3-9983EC4733DF}">
      <dsp:nvSpPr>
        <dsp:cNvPr id="0" name=""/>
        <dsp:cNvSpPr/>
      </dsp:nvSpPr>
      <dsp:spPr>
        <a:xfrm>
          <a:off x="0" y="2461246"/>
          <a:ext cx="7700304"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48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i="0" kern="1200">
              <a:solidFill>
                <a:srgbClr val="014374"/>
              </a:solidFill>
              <a:latin typeface="Aptos"/>
            </a:rPr>
            <a:t>Typically occurs from inaccuracies in how eligibility is determined or benefit amounts are calculated</a:t>
          </a:r>
          <a:endParaRPr lang="en-US" sz="2400" kern="1200">
            <a:solidFill>
              <a:srgbClr val="014374"/>
            </a:solidFill>
            <a:latin typeface="Aptos"/>
          </a:endParaRPr>
        </a:p>
        <a:p>
          <a:pPr marL="228600" lvl="1" indent="-228600" algn="l" defTabSz="1066800">
            <a:lnSpc>
              <a:spcPct val="90000"/>
            </a:lnSpc>
            <a:spcBef>
              <a:spcPct val="0"/>
            </a:spcBef>
            <a:spcAft>
              <a:spcPct val="20000"/>
            </a:spcAft>
            <a:buChar char="•"/>
          </a:pPr>
          <a:r>
            <a:rPr lang="en-US" sz="2400" b="0" i="0" kern="1200">
              <a:solidFill>
                <a:srgbClr val="014374"/>
              </a:solidFill>
              <a:latin typeface="Aptos"/>
            </a:rPr>
            <a:t>Only payment errors +/- $57 count towards the Payment Error Rate </a:t>
          </a:r>
          <a:endParaRPr lang="en-US" sz="2400" kern="1200">
            <a:solidFill>
              <a:srgbClr val="014374"/>
            </a:solidFill>
            <a:latin typeface="Aptos"/>
          </a:endParaRPr>
        </a:p>
      </dsp:txBody>
      <dsp:txXfrm>
        <a:off x="0" y="2461246"/>
        <a:ext cx="7700304" cy="148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AE670-BE5E-47C2-93AA-6521CA6281B0}">
      <dsp:nvSpPr>
        <dsp:cNvPr id="0" name=""/>
        <dsp:cNvSpPr/>
      </dsp:nvSpPr>
      <dsp:spPr>
        <a:xfrm>
          <a:off x="1988524" y="1342834"/>
          <a:ext cx="1069650" cy="307381"/>
        </a:xfrm>
        <a:custGeom>
          <a:avLst/>
          <a:gdLst/>
          <a:ahLst/>
          <a:cxnLst/>
          <a:rect l="0" t="0" r="0" b="0"/>
          <a:pathLst>
            <a:path>
              <a:moveTo>
                <a:pt x="0" y="0"/>
              </a:moveTo>
              <a:lnTo>
                <a:pt x="0" y="153690"/>
              </a:lnTo>
              <a:lnTo>
                <a:pt x="1069650" y="153690"/>
              </a:lnTo>
              <a:lnTo>
                <a:pt x="1069650" y="30738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77B5AB-296F-47C0-90F7-5DCA783E8C8A}">
      <dsp:nvSpPr>
        <dsp:cNvPr id="0" name=""/>
        <dsp:cNvSpPr/>
      </dsp:nvSpPr>
      <dsp:spPr>
        <a:xfrm>
          <a:off x="918873" y="1342834"/>
          <a:ext cx="1069650" cy="307381"/>
        </a:xfrm>
        <a:custGeom>
          <a:avLst/>
          <a:gdLst/>
          <a:ahLst/>
          <a:cxnLst/>
          <a:rect l="0" t="0" r="0" b="0"/>
          <a:pathLst>
            <a:path>
              <a:moveTo>
                <a:pt x="1069650" y="0"/>
              </a:moveTo>
              <a:lnTo>
                <a:pt x="1069650" y="153690"/>
              </a:lnTo>
              <a:lnTo>
                <a:pt x="0" y="153690"/>
              </a:lnTo>
              <a:lnTo>
                <a:pt x="0" y="30738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2919DE-FB75-40B0-9C12-503E500CBB5B}">
      <dsp:nvSpPr>
        <dsp:cNvPr id="0" name=""/>
        <dsp:cNvSpPr/>
      </dsp:nvSpPr>
      <dsp:spPr>
        <a:xfrm>
          <a:off x="970184" y="610973"/>
          <a:ext cx="2036679" cy="7318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Aptos"/>
              <a:cs typeface="Arial"/>
            </a:rPr>
            <a:t>Payment </a:t>
          </a:r>
          <a:r>
            <a:rPr lang="en-US" sz="2000" b="1" kern="1200">
              <a:latin typeface="Aptos"/>
            </a:rPr>
            <a:t>Error Cases</a:t>
          </a:r>
        </a:p>
      </dsp:txBody>
      <dsp:txXfrm>
        <a:off x="970184" y="610973"/>
        <a:ext cx="2036679" cy="731860"/>
      </dsp:txXfrm>
    </dsp:sp>
    <dsp:sp modelId="{85117632-DDBC-4BBF-9DA4-87E4992476D8}">
      <dsp:nvSpPr>
        <dsp:cNvPr id="0" name=""/>
        <dsp:cNvSpPr/>
      </dsp:nvSpPr>
      <dsp:spPr>
        <a:xfrm>
          <a:off x="2913" y="1650215"/>
          <a:ext cx="1831920" cy="7318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ptos"/>
            </a:rPr>
            <a:t>65% Agency</a:t>
          </a:r>
        </a:p>
      </dsp:txBody>
      <dsp:txXfrm>
        <a:off x="2913" y="1650215"/>
        <a:ext cx="1831920" cy="731860"/>
      </dsp:txXfrm>
    </dsp:sp>
    <dsp:sp modelId="{A4AC3487-D982-478D-ABC5-DF2A7B7F06CC}">
      <dsp:nvSpPr>
        <dsp:cNvPr id="0" name=""/>
        <dsp:cNvSpPr/>
      </dsp:nvSpPr>
      <dsp:spPr>
        <a:xfrm>
          <a:off x="2142215" y="1650215"/>
          <a:ext cx="1831920" cy="7318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ptos"/>
            </a:rPr>
            <a:t>35% Client</a:t>
          </a:r>
        </a:p>
      </dsp:txBody>
      <dsp:txXfrm>
        <a:off x="2142215" y="1650215"/>
        <a:ext cx="1831920" cy="731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453A1-C059-4F2D-9FC1-0BA49F07256F}">
      <dsp:nvSpPr>
        <dsp:cNvPr id="0" name=""/>
        <dsp:cNvSpPr/>
      </dsp:nvSpPr>
      <dsp:spPr>
        <a:xfrm rot="16200000">
          <a:off x="603815" y="-599717"/>
          <a:ext cx="2993050" cy="419248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rtl="0">
            <a:lnSpc>
              <a:spcPct val="90000"/>
            </a:lnSpc>
            <a:spcBef>
              <a:spcPct val="0"/>
            </a:spcBef>
            <a:spcAft>
              <a:spcPct val="35000"/>
            </a:spcAft>
            <a:buNone/>
          </a:pPr>
          <a:r>
            <a:rPr lang="en-US" sz="2200" b="1" kern="1200">
              <a:latin typeface="Aptos"/>
              <a:cs typeface="Arial"/>
            </a:rPr>
            <a:t>Types of NC Payment </a:t>
          </a:r>
          <a:r>
            <a:rPr lang="en-US" sz="2200" b="1" kern="1200">
              <a:latin typeface="Aptos"/>
            </a:rPr>
            <a:t>Errors </a:t>
          </a:r>
        </a:p>
        <a:p>
          <a:pPr marL="228600" lvl="1" indent="-228600" algn="l" defTabSz="977900">
            <a:lnSpc>
              <a:spcPct val="90000"/>
            </a:lnSpc>
            <a:spcBef>
              <a:spcPct val="0"/>
            </a:spcBef>
            <a:spcAft>
              <a:spcPct val="15000"/>
            </a:spcAft>
            <a:buChar char="•"/>
          </a:pPr>
          <a:r>
            <a:rPr lang="en-US" sz="2200" b="1" kern="1200">
              <a:latin typeface="Aptos"/>
            </a:rPr>
            <a:t>50% Wages &amp; Salaries</a:t>
          </a:r>
        </a:p>
        <a:p>
          <a:pPr marL="228600" lvl="1" indent="-228600" algn="l" defTabSz="977900">
            <a:lnSpc>
              <a:spcPct val="90000"/>
            </a:lnSpc>
            <a:spcBef>
              <a:spcPct val="0"/>
            </a:spcBef>
            <a:spcAft>
              <a:spcPct val="15000"/>
            </a:spcAft>
            <a:buChar char="•"/>
          </a:pPr>
          <a:r>
            <a:rPr lang="en-US" sz="2200" b="1" kern="1200">
              <a:latin typeface="Aptos"/>
            </a:rPr>
            <a:t>9% Shelter Deductions</a:t>
          </a:r>
        </a:p>
        <a:p>
          <a:pPr marL="228600" lvl="1" indent="-228600" algn="l" defTabSz="977900">
            <a:lnSpc>
              <a:spcPct val="90000"/>
            </a:lnSpc>
            <a:spcBef>
              <a:spcPct val="0"/>
            </a:spcBef>
            <a:spcAft>
              <a:spcPct val="15000"/>
            </a:spcAft>
            <a:buChar char="•"/>
          </a:pPr>
          <a:r>
            <a:rPr lang="en-US" sz="2200" b="1" kern="1200">
              <a:latin typeface="Aptos"/>
            </a:rPr>
            <a:t>7% Household Composition</a:t>
          </a:r>
        </a:p>
        <a:p>
          <a:pPr marL="228600" lvl="1" indent="-228600" algn="l" defTabSz="977900">
            <a:lnSpc>
              <a:spcPct val="90000"/>
            </a:lnSpc>
            <a:spcBef>
              <a:spcPct val="0"/>
            </a:spcBef>
            <a:spcAft>
              <a:spcPct val="15000"/>
            </a:spcAft>
            <a:buChar char="•"/>
          </a:pPr>
          <a:r>
            <a:rPr lang="en-US" sz="2200" b="1" kern="1200">
              <a:latin typeface="Aptos"/>
            </a:rPr>
            <a:t>36% Other Errors</a:t>
          </a:r>
        </a:p>
      </dsp:txBody>
      <dsp:txXfrm rot="5400000">
        <a:off x="4098" y="598610"/>
        <a:ext cx="4192484" cy="1795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EB5E3-E975-4E24-87CC-A3519D916624}">
      <dsp:nvSpPr>
        <dsp:cNvPr id="0" name=""/>
        <dsp:cNvSpPr/>
      </dsp:nvSpPr>
      <dsp:spPr>
        <a:xfrm rot="16200000">
          <a:off x="-1357540" y="1358590"/>
          <a:ext cx="5448526" cy="273134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394" bIns="0" numCol="1" spcCol="1270" anchor="t" anchorCtr="0">
          <a:noAutofit/>
        </a:bodyPr>
        <a:lstStyle/>
        <a:p>
          <a:pPr marL="0" lvl="0" indent="0" algn="l" defTabSz="1022350">
            <a:lnSpc>
              <a:spcPct val="90000"/>
            </a:lnSpc>
            <a:spcBef>
              <a:spcPct val="0"/>
            </a:spcBef>
            <a:spcAft>
              <a:spcPct val="35000"/>
            </a:spcAft>
            <a:buNone/>
          </a:pPr>
          <a:r>
            <a:rPr lang="en-US" sz="2300" kern="1200"/>
            <a:t>Short</a:t>
          </a:r>
        </a:p>
        <a:p>
          <a:pPr marL="171450" lvl="1" indent="-171450" algn="l" defTabSz="800100" rtl="0">
            <a:lnSpc>
              <a:spcPct val="90000"/>
            </a:lnSpc>
            <a:spcBef>
              <a:spcPct val="0"/>
            </a:spcBef>
            <a:spcAft>
              <a:spcPct val="15000"/>
            </a:spcAft>
            <a:buNone/>
          </a:pPr>
          <a:r>
            <a:rPr lang="en-US" sz="1800" u="none" strike="noStrike" kern="1200">
              <a:effectLst/>
              <a:latin typeface="Times New Roman"/>
            </a:rPr>
            <a:t>   </a:t>
          </a:r>
          <a:r>
            <a:rPr lang="en-US" sz="1800" u="none" strike="noStrike" kern="1200">
              <a:effectLst/>
            </a:rPr>
            <a:t>Make immediate changes to support workers in implementing new and existing FNS eligibility requirements in accordance with federal policy while reducing the number of common errors being made. </a:t>
          </a:r>
          <a:endParaRPr lang="en-US" sz="1800" kern="1200"/>
        </a:p>
      </dsp:txBody>
      <dsp:txXfrm rot="5400000">
        <a:off x="1051" y="1089704"/>
        <a:ext cx="2731344" cy="3269116"/>
      </dsp:txXfrm>
    </dsp:sp>
    <dsp:sp modelId="{294BFA4D-79D3-41EB-9937-90FBBF82BD42}">
      <dsp:nvSpPr>
        <dsp:cNvPr id="0" name=""/>
        <dsp:cNvSpPr/>
      </dsp:nvSpPr>
      <dsp:spPr>
        <a:xfrm rot="16200000">
          <a:off x="1578655" y="1358590"/>
          <a:ext cx="5448526" cy="273134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394" bIns="0" numCol="1" spcCol="1270" anchor="t" anchorCtr="0">
          <a:noAutofit/>
        </a:bodyPr>
        <a:lstStyle/>
        <a:p>
          <a:pPr marL="0" lvl="0" indent="0" algn="l" defTabSz="1022350">
            <a:lnSpc>
              <a:spcPct val="90000"/>
            </a:lnSpc>
            <a:spcBef>
              <a:spcPct val="0"/>
            </a:spcBef>
            <a:spcAft>
              <a:spcPct val="35000"/>
            </a:spcAft>
            <a:buNone/>
          </a:pPr>
          <a:r>
            <a:rPr lang="en-US" sz="2300" kern="1200"/>
            <a:t>Medium</a:t>
          </a:r>
        </a:p>
        <a:p>
          <a:pPr marL="171450" lvl="1" indent="-171450" algn="l" defTabSz="800100" rtl="0">
            <a:lnSpc>
              <a:spcPct val="90000"/>
            </a:lnSpc>
            <a:spcBef>
              <a:spcPct val="0"/>
            </a:spcBef>
            <a:spcAft>
              <a:spcPct val="15000"/>
            </a:spcAft>
            <a:buNone/>
          </a:pPr>
          <a:r>
            <a:rPr lang="en-US" sz="1800" u="none" strike="noStrike" kern="1200">
              <a:effectLst/>
              <a:latin typeface="Times New Roman"/>
            </a:rPr>
            <a:t>   </a:t>
          </a:r>
          <a:r>
            <a:rPr lang="en-US" sz="1800" u="none" strike="noStrike" kern="1200">
              <a:effectLst/>
            </a:rPr>
            <a:t>Provide technical assistance and upfit the system to reduce the likelihood that common eligibility determination errors are made by eligibility determination workers. </a:t>
          </a:r>
          <a:endParaRPr lang="en-US" sz="1800" kern="1200"/>
        </a:p>
      </dsp:txBody>
      <dsp:txXfrm rot="5400000">
        <a:off x="2937246" y="1089704"/>
        <a:ext cx="2731344" cy="3269116"/>
      </dsp:txXfrm>
    </dsp:sp>
    <dsp:sp modelId="{62F2C3DA-E5A1-4F61-B672-C1C63F863EC6}">
      <dsp:nvSpPr>
        <dsp:cNvPr id="0" name=""/>
        <dsp:cNvSpPr/>
      </dsp:nvSpPr>
      <dsp:spPr>
        <a:xfrm rot="16200000">
          <a:off x="4514851" y="1358590"/>
          <a:ext cx="5448526" cy="273134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394" bIns="0" numCol="1" spcCol="1270" anchor="t" anchorCtr="0">
          <a:noAutofit/>
        </a:bodyPr>
        <a:lstStyle/>
        <a:p>
          <a:pPr marL="0" lvl="0" indent="0" algn="l" defTabSz="1022350">
            <a:lnSpc>
              <a:spcPct val="90000"/>
            </a:lnSpc>
            <a:spcBef>
              <a:spcPct val="0"/>
            </a:spcBef>
            <a:spcAft>
              <a:spcPct val="35000"/>
            </a:spcAft>
            <a:buNone/>
          </a:pPr>
          <a:r>
            <a:rPr lang="en-US" sz="2300" kern="1200"/>
            <a:t>Long</a:t>
          </a:r>
        </a:p>
        <a:p>
          <a:pPr marL="171450" lvl="1" indent="-171450" algn="l" defTabSz="800100" rtl="0">
            <a:lnSpc>
              <a:spcPct val="90000"/>
            </a:lnSpc>
            <a:spcBef>
              <a:spcPct val="0"/>
            </a:spcBef>
            <a:spcAft>
              <a:spcPct val="15000"/>
            </a:spcAft>
            <a:buNone/>
          </a:pPr>
          <a:r>
            <a:rPr lang="en-US" sz="1800" u="none" strike="noStrike" kern="1200">
              <a:effectLst/>
              <a:latin typeface="Times New Roman"/>
            </a:rPr>
            <a:t>   </a:t>
          </a:r>
          <a:r>
            <a:rPr lang="en-US" sz="1800" u="none" strike="noStrike" kern="1200">
              <a:effectLst/>
            </a:rPr>
            <a:t>Support eligibility determination workers in reducing errors through improved system development and performance to ensure a sustainable, low PER</a:t>
          </a:r>
          <a:endParaRPr lang="en-US" sz="1800" kern="1200"/>
        </a:p>
      </dsp:txBody>
      <dsp:txXfrm rot="5400000">
        <a:off x="5873442" y="1089704"/>
        <a:ext cx="2731344" cy="3269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F61C-9408-4202-BCC4-9BFA70A217D4}">
      <dsp:nvSpPr>
        <dsp:cNvPr id="0" name=""/>
        <dsp:cNvSpPr/>
      </dsp:nvSpPr>
      <dsp:spPr>
        <a:xfrm rot="5400000">
          <a:off x="4826608" y="-2058382"/>
          <a:ext cx="1681611" cy="5874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2060"/>
              </a:solidFill>
            </a:rPr>
            <a:t>Update NCDHHS FNS policy with HR1 changes</a:t>
          </a:r>
        </a:p>
        <a:p>
          <a:pPr marL="171450" lvl="1" indent="-171450" algn="l" defTabSz="800100">
            <a:lnSpc>
              <a:spcPct val="90000"/>
            </a:lnSpc>
            <a:spcBef>
              <a:spcPct val="0"/>
            </a:spcBef>
            <a:spcAft>
              <a:spcPct val="15000"/>
            </a:spcAft>
            <a:buChar char="•"/>
          </a:pPr>
          <a:r>
            <a:rPr lang="en-US" sz="1800" kern="1200">
              <a:solidFill>
                <a:srgbClr val="002060"/>
              </a:solidFill>
            </a:rPr>
            <a:t>Train staff on changes to policy </a:t>
          </a:r>
        </a:p>
        <a:p>
          <a:pPr marL="171450" lvl="1" indent="-171450" algn="l" defTabSz="800100">
            <a:lnSpc>
              <a:spcPct val="90000"/>
            </a:lnSpc>
            <a:spcBef>
              <a:spcPct val="0"/>
            </a:spcBef>
            <a:spcAft>
              <a:spcPct val="15000"/>
            </a:spcAft>
            <a:buChar char="•"/>
          </a:pPr>
          <a:r>
            <a:rPr lang="en-US" sz="1800" kern="1200">
              <a:solidFill>
                <a:srgbClr val="002060"/>
              </a:solidFill>
            </a:rPr>
            <a:t>Simplify and clarify NCDHHS FNS policy manuals with Quality Control manual and NC FAST</a:t>
          </a:r>
        </a:p>
      </dsp:txBody>
      <dsp:txXfrm rot="-5400000">
        <a:off x="2730195" y="120120"/>
        <a:ext cx="5792350" cy="1517433"/>
      </dsp:txXfrm>
    </dsp:sp>
    <dsp:sp modelId="{18F73949-C1A6-47C1-9B35-A9AD8D8E7F55}">
      <dsp:nvSpPr>
        <dsp:cNvPr id="0" name=""/>
        <dsp:cNvSpPr/>
      </dsp:nvSpPr>
      <dsp:spPr>
        <a:xfrm>
          <a:off x="1202" y="2655"/>
          <a:ext cx="2728991" cy="1752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t>Policy &amp; Training</a:t>
          </a:r>
        </a:p>
      </dsp:txBody>
      <dsp:txXfrm>
        <a:off x="86745" y="88198"/>
        <a:ext cx="2557905" cy="1581278"/>
      </dsp:txXfrm>
    </dsp:sp>
    <dsp:sp modelId="{89911640-587B-4B7C-B6FE-3A7BAA942176}">
      <dsp:nvSpPr>
        <dsp:cNvPr id="0" name=""/>
        <dsp:cNvSpPr/>
      </dsp:nvSpPr>
      <dsp:spPr>
        <a:xfrm rot="5400000">
          <a:off x="4826608" y="-218399"/>
          <a:ext cx="1681611" cy="5874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2060"/>
              </a:solidFill>
            </a:rPr>
            <a:t>Collect and publicize lessons learned and what is working for high performing counties. </a:t>
          </a:r>
        </a:p>
        <a:p>
          <a:pPr marL="171450" lvl="1" indent="-171450" algn="l" defTabSz="800100">
            <a:lnSpc>
              <a:spcPct val="90000"/>
            </a:lnSpc>
            <a:spcBef>
              <a:spcPct val="0"/>
            </a:spcBef>
            <a:spcAft>
              <a:spcPct val="15000"/>
            </a:spcAft>
            <a:buChar char="•"/>
          </a:pPr>
          <a:r>
            <a:rPr lang="en-US" sz="1800" kern="1200">
              <a:solidFill>
                <a:srgbClr val="002060"/>
              </a:solidFill>
            </a:rPr>
            <a:t>Provide tailored technical assistance to reduce errors especially with counties that are the largest contributors to the payment error rate</a:t>
          </a:r>
        </a:p>
        <a:p>
          <a:pPr marL="171450" lvl="1" indent="-171450" algn="l" defTabSz="800100">
            <a:lnSpc>
              <a:spcPct val="90000"/>
            </a:lnSpc>
            <a:spcBef>
              <a:spcPct val="0"/>
            </a:spcBef>
            <a:spcAft>
              <a:spcPct val="15000"/>
            </a:spcAft>
            <a:buChar char="•"/>
          </a:pPr>
          <a:r>
            <a:rPr lang="en-US" sz="1800" kern="1200">
              <a:solidFill>
                <a:srgbClr val="002060"/>
              </a:solidFill>
            </a:rPr>
            <a:t>Provide continuous quality improvement support to improve processes</a:t>
          </a:r>
        </a:p>
      </dsp:txBody>
      <dsp:txXfrm rot="-5400000">
        <a:off x="2730195" y="1960103"/>
        <a:ext cx="5792350" cy="1517433"/>
      </dsp:txXfrm>
    </dsp:sp>
    <dsp:sp modelId="{DAA8E08B-B7A3-419F-8D3D-2555BC977AAA}">
      <dsp:nvSpPr>
        <dsp:cNvPr id="0" name=""/>
        <dsp:cNvSpPr/>
      </dsp:nvSpPr>
      <dsp:spPr>
        <a:xfrm>
          <a:off x="1202" y="1842638"/>
          <a:ext cx="2728991" cy="1752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t>Technical Assistance &amp; Continuous Quality Improvement</a:t>
          </a:r>
        </a:p>
      </dsp:txBody>
      <dsp:txXfrm>
        <a:off x="86745" y="1928181"/>
        <a:ext cx="2557905" cy="1581278"/>
      </dsp:txXfrm>
    </dsp:sp>
    <dsp:sp modelId="{2B13BA6C-5E8D-4A0E-B3C1-6000FFF797DD}">
      <dsp:nvSpPr>
        <dsp:cNvPr id="0" name=""/>
        <dsp:cNvSpPr/>
      </dsp:nvSpPr>
      <dsp:spPr>
        <a:xfrm rot="5400000">
          <a:off x="4826608" y="1621583"/>
          <a:ext cx="1681611" cy="5874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2060"/>
              </a:solidFill>
            </a:rPr>
            <a:t>Update NC FAST with HR1 policy changes </a:t>
          </a:r>
        </a:p>
        <a:p>
          <a:pPr marL="171450" lvl="1" indent="-171450" algn="l" defTabSz="800100">
            <a:lnSpc>
              <a:spcPct val="90000"/>
            </a:lnSpc>
            <a:spcBef>
              <a:spcPct val="0"/>
            </a:spcBef>
            <a:spcAft>
              <a:spcPct val="15000"/>
            </a:spcAft>
            <a:buChar char="•"/>
          </a:pPr>
          <a:r>
            <a:rPr lang="en-US" sz="1800" kern="1200">
              <a:solidFill>
                <a:srgbClr val="002060"/>
              </a:solidFill>
            </a:rPr>
            <a:t>Upfit NC FAST to support county workers in mitigating common determination errors. </a:t>
          </a:r>
        </a:p>
        <a:p>
          <a:pPr marL="171450" lvl="1" indent="-171450" algn="l" defTabSz="800100">
            <a:lnSpc>
              <a:spcPct val="90000"/>
            </a:lnSpc>
            <a:spcBef>
              <a:spcPct val="0"/>
            </a:spcBef>
            <a:spcAft>
              <a:spcPct val="15000"/>
            </a:spcAft>
            <a:buChar char="•"/>
          </a:pPr>
          <a:r>
            <a:rPr lang="en-US" sz="1800" kern="1200">
              <a:solidFill>
                <a:srgbClr val="002060"/>
              </a:solidFill>
            </a:rPr>
            <a:t>Identify and implement new technology solutions to decrease workforce burden and prevent errors from being made </a:t>
          </a:r>
        </a:p>
      </dsp:txBody>
      <dsp:txXfrm rot="-5400000">
        <a:off x="2730195" y="3800086"/>
        <a:ext cx="5792350" cy="1517433"/>
      </dsp:txXfrm>
    </dsp:sp>
    <dsp:sp modelId="{0D313A72-B0B6-4169-ABE5-AEA66EB6213C}">
      <dsp:nvSpPr>
        <dsp:cNvPr id="0" name=""/>
        <dsp:cNvSpPr/>
      </dsp:nvSpPr>
      <dsp:spPr>
        <a:xfrm>
          <a:off x="1202" y="3682621"/>
          <a:ext cx="2728991" cy="1752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t>Information Technology  </a:t>
          </a:r>
        </a:p>
      </dsp:txBody>
      <dsp:txXfrm>
        <a:off x="86745" y="3768164"/>
        <a:ext cx="2557905" cy="1581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054C4-51B4-4F23-9A57-3C22CB4CCE3D}">
      <dsp:nvSpPr>
        <dsp:cNvPr id="0" name=""/>
        <dsp:cNvSpPr/>
      </dsp:nvSpPr>
      <dsp:spPr>
        <a:xfrm>
          <a:off x="685852" y="4284"/>
          <a:ext cx="3331324" cy="1142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ts val="0"/>
            </a:spcAft>
            <a:buNone/>
          </a:pPr>
          <a:r>
            <a:rPr lang="en-US" sz="2200" b="1" kern="1200"/>
            <a:t>NCDHHS  </a:t>
          </a:r>
          <a:br>
            <a:rPr lang="en-US" sz="2200" b="1" kern="1200"/>
          </a:br>
          <a:r>
            <a:rPr lang="en-US" sz="2200" b="1" kern="1200"/>
            <a:t>FNS</a:t>
          </a:r>
        </a:p>
      </dsp:txBody>
      <dsp:txXfrm>
        <a:off x="719328" y="37760"/>
        <a:ext cx="3264372" cy="1076010"/>
      </dsp:txXfrm>
    </dsp:sp>
    <dsp:sp modelId="{443EB15A-4871-42D3-A8D1-47B8C3B0B55E}">
      <dsp:nvSpPr>
        <dsp:cNvPr id="0" name=""/>
        <dsp:cNvSpPr/>
      </dsp:nvSpPr>
      <dsp:spPr>
        <a:xfrm>
          <a:off x="1018985" y="1147246"/>
          <a:ext cx="333132" cy="857222"/>
        </a:xfrm>
        <a:custGeom>
          <a:avLst/>
          <a:gdLst/>
          <a:ahLst/>
          <a:cxnLst/>
          <a:rect l="0" t="0" r="0" b="0"/>
          <a:pathLst>
            <a:path>
              <a:moveTo>
                <a:pt x="0" y="0"/>
              </a:moveTo>
              <a:lnTo>
                <a:pt x="0" y="857222"/>
              </a:lnTo>
              <a:lnTo>
                <a:pt x="333132" y="85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B9407-DB23-4711-AA93-0FD67E9ED5C8}">
      <dsp:nvSpPr>
        <dsp:cNvPr id="0" name=""/>
        <dsp:cNvSpPr/>
      </dsp:nvSpPr>
      <dsp:spPr>
        <a:xfrm>
          <a:off x="1352117" y="1432987"/>
          <a:ext cx="2665059" cy="1142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a:solidFill>
                <a:srgbClr val="002060"/>
              </a:solidFill>
            </a:rPr>
            <a:t>Policy &amp; Training</a:t>
          </a:r>
        </a:p>
      </dsp:txBody>
      <dsp:txXfrm>
        <a:off x="1385593" y="1466463"/>
        <a:ext cx="2598107" cy="1076010"/>
      </dsp:txXfrm>
    </dsp:sp>
    <dsp:sp modelId="{6210C5B3-EC8C-4F6A-B15E-874ECB709CF4}">
      <dsp:nvSpPr>
        <dsp:cNvPr id="0" name=""/>
        <dsp:cNvSpPr/>
      </dsp:nvSpPr>
      <dsp:spPr>
        <a:xfrm>
          <a:off x="1018985" y="1147246"/>
          <a:ext cx="333132" cy="2285925"/>
        </a:xfrm>
        <a:custGeom>
          <a:avLst/>
          <a:gdLst/>
          <a:ahLst/>
          <a:cxnLst/>
          <a:rect l="0" t="0" r="0" b="0"/>
          <a:pathLst>
            <a:path>
              <a:moveTo>
                <a:pt x="0" y="0"/>
              </a:moveTo>
              <a:lnTo>
                <a:pt x="0" y="2285925"/>
              </a:lnTo>
              <a:lnTo>
                <a:pt x="333132" y="22859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754FA0-5A64-4516-ACEE-16507C7694E6}">
      <dsp:nvSpPr>
        <dsp:cNvPr id="0" name=""/>
        <dsp:cNvSpPr/>
      </dsp:nvSpPr>
      <dsp:spPr>
        <a:xfrm>
          <a:off x="1352117" y="2861690"/>
          <a:ext cx="2665059" cy="1142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2060"/>
              </a:solidFill>
            </a:rPr>
            <a:t>Technical Assistance &amp; Continuous Quality Improvement</a:t>
          </a:r>
          <a:endParaRPr lang="en-US" sz="2200" b="0" kern="1200">
            <a:solidFill>
              <a:srgbClr val="002060"/>
            </a:solidFill>
          </a:endParaRPr>
        </a:p>
      </dsp:txBody>
      <dsp:txXfrm>
        <a:off x="1385593" y="2895166"/>
        <a:ext cx="2598107" cy="1076010"/>
      </dsp:txXfrm>
    </dsp:sp>
    <dsp:sp modelId="{3A076664-1A98-4CC3-9348-AC4BAF8FD8A2}">
      <dsp:nvSpPr>
        <dsp:cNvPr id="0" name=""/>
        <dsp:cNvSpPr/>
      </dsp:nvSpPr>
      <dsp:spPr>
        <a:xfrm>
          <a:off x="1018985" y="1147246"/>
          <a:ext cx="333132" cy="3714628"/>
        </a:xfrm>
        <a:custGeom>
          <a:avLst/>
          <a:gdLst/>
          <a:ahLst/>
          <a:cxnLst/>
          <a:rect l="0" t="0" r="0" b="0"/>
          <a:pathLst>
            <a:path>
              <a:moveTo>
                <a:pt x="0" y="0"/>
              </a:moveTo>
              <a:lnTo>
                <a:pt x="0" y="3714628"/>
              </a:lnTo>
              <a:lnTo>
                <a:pt x="333132" y="3714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CFB706-2AEC-4AB8-B1E5-1F24FD7F631C}">
      <dsp:nvSpPr>
        <dsp:cNvPr id="0" name=""/>
        <dsp:cNvSpPr/>
      </dsp:nvSpPr>
      <dsp:spPr>
        <a:xfrm>
          <a:off x="1352117" y="4290394"/>
          <a:ext cx="2665059" cy="1142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a:solidFill>
                <a:srgbClr val="002060"/>
              </a:solidFill>
            </a:rPr>
            <a:t>Information Technology  </a:t>
          </a:r>
        </a:p>
      </dsp:txBody>
      <dsp:txXfrm>
        <a:off x="1385593" y="4323870"/>
        <a:ext cx="2598107" cy="1076010"/>
      </dsp:txXfrm>
    </dsp:sp>
    <dsp:sp modelId="{BA53CD69-9B6B-4399-AFE6-93CBF4784438}">
      <dsp:nvSpPr>
        <dsp:cNvPr id="0" name=""/>
        <dsp:cNvSpPr/>
      </dsp:nvSpPr>
      <dsp:spPr>
        <a:xfrm>
          <a:off x="4588659" y="4284"/>
          <a:ext cx="3331324" cy="1142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a:t>NCACDSS</a:t>
          </a:r>
          <a:br>
            <a:rPr lang="en-US" sz="2200" b="1" kern="1200"/>
          </a:br>
          <a:r>
            <a:rPr lang="en-US" sz="2200" b="1" kern="1200"/>
            <a:t>FNS &amp; Medicaid</a:t>
          </a:r>
        </a:p>
      </dsp:txBody>
      <dsp:txXfrm>
        <a:off x="4622135" y="37760"/>
        <a:ext cx="3264372" cy="1076010"/>
      </dsp:txXfrm>
    </dsp:sp>
    <dsp:sp modelId="{F1ED78C4-4DCB-4185-A21C-A44E7B2B2905}">
      <dsp:nvSpPr>
        <dsp:cNvPr id="0" name=""/>
        <dsp:cNvSpPr/>
      </dsp:nvSpPr>
      <dsp:spPr>
        <a:xfrm>
          <a:off x="4921791" y="1147246"/>
          <a:ext cx="333132" cy="857222"/>
        </a:xfrm>
        <a:custGeom>
          <a:avLst/>
          <a:gdLst/>
          <a:ahLst/>
          <a:cxnLst/>
          <a:rect l="0" t="0" r="0" b="0"/>
          <a:pathLst>
            <a:path>
              <a:moveTo>
                <a:pt x="0" y="0"/>
              </a:moveTo>
              <a:lnTo>
                <a:pt x="0" y="857222"/>
              </a:lnTo>
              <a:lnTo>
                <a:pt x="333132" y="85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8001EE-FE50-4CE9-BF98-F65D452DA820}">
      <dsp:nvSpPr>
        <dsp:cNvPr id="0" name=""/>
        <dsp:cNvSpPr/>
      </dsp:nvSpPr>
      <dsp:spPr>
        <a:xfrm>
          <a:off x="5254924" y="1432987"/>
          <a:ext cx="2665059" cy="1142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a:solidFill>
                <a:srgbClr val="002060"/>
              </a:solidFill>
            </a:rPr>
            <a:t>Policy &amp; Training</a:t>
          </a:r>
        </a:p>
      </dsp:txBody>
      <dsp:txXfrm>
        <a:off x="5288400" y="1466463"/>
        <a:ext cx="2598107" cy="1076010"/>
      </dsp:txXfrm>
    </dsp:sp>
    <dsp:sp modelId="{B70A2CB8-DDEC-4A65-9CDB-CD4E561C0641}">
      <dsp:nvSpPr>
        <dsp:cNvPr id="0" name=""/>
        <dsp:cNvSpPr/>
      </dsp:nvSpPr>
      <dsp:spPr>
        <a:xfrm>
          <a:off x="4921791" y="1147246"/>
          <a:ext cx="333132" cy="2285925"/>
        </a:xfrm>
        <a:custGeom>
          <a:avLst/>
          <a:gdLst/>
          <a:ahLst/>
          <a:cxnLst/>
          <a:rect l="0" t="0" r="0" b="0"/>
          <a:pathLst>
            <a:path>
              <a:moveTo>
                <a:pt x="0" y="0"/>
              </a:moveTo>
              <a:lnTo>
                <a:pt x="0" y="2285925"/>
              </a:lnTo>
              <a:lnTo>
                <a:pt x="333132" y="22859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F1E15-D00E-4367-A922-2EB2AE00A278}">
      <dsp:nvSpPr>
        <dsp:cNvPr id="0" name=""/>
        <dsp:cNvSpPr/>
      </dsp:nvSpPr>
      <dsp:spPr>
        <a:xfrm>
          <a:off x="5254924" y="2861690"/>
          <a:ext cx="2665059" cy="1142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a:solidFill>
                <a:srgbClr val="002060"/>
              </a:solidFill>
            </a:rPr>
            <a:t>Work Processes &amp; Technology</a:t>
          </a:r>
        </a:p>
      </dsp:txBody>
      <dsp:txXfrm>
        <a:off x="5288400" y="2895166"/>
        <a:ext cx="2598107" cy="1076010"/>
      </dsp:txXfrm>
    </dsp:sp>
    <dsp:sp modelId="{F3D67AAC-F4EA-4ACC-B509-D04C5C2E89EC}">
      <dsp:nvSpPr>
        <dsp:cNvPr id="0" name=""/>
        <dsp:cNvSpPr/>
      </dsp:nvSpPr>
      <dsp:spPr>
        <a:xfrm>
          <a:off x="4921791" y="1147246"/>
          <a:ext cx="333132" cy="3714628"/>
        </a:xfrm>
        <a:custGeom>
          <a:avLst/>
          <a:gdLst/>
          <a:ahLst/>
          <a:cxnLst/>
          <a:rect l="0" t="0" r="0" b="0"/>
          <a:pathLst>
            <a:path>
              <a:moveTo>
                <a:pt x="0" y="0"/>
              </a:moveTo>
              <a:lnTo>
                <a:pt x="0" y="3714628"/>
              </a:lnTo>
              <a:lnTo>
                <a:pt x="333132" y="3714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66FB19-B544-4CBD-91B7-B12AD390FEAC}">
      <dsp:nvSpPr>
        <dsp:cNvPr id="0" name=""/>
        <dsp:cNvSpPr/>
      </dsp:nvSpPr>
      <dsp:spPr>
        <a:xfrm>
          <a:off x="5254924" y="4290394"/>
          <a:ext cx="2665059" cy="1142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a:solidFill>
                <a:srgbClr val="002060"/>
              </a:solidFill>
            </a:rPr>
            <a:t>Communications &amp; Messaging</a:t>
          </a:r>
        </a:p>
      </dsp:txBody>
      <dsp:txXfrm>
        <a:off x="5288400" y="4323870"/>
        <a:ext cx="2598107" cy="1076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F61C-9408-4202-BCC4-9BFA70A217D4}">
      <dsp:nvSpPr>
        <dsp:cNvPr id="0" name=""/>
        <dsp:cNvSpPr/>
      </dsp:nvSpPr>
      <dsp:spPr>
        <a:xfrm rot="5400000">
          <a:off x="4798666" y="-2171490"/>
          <a:ext cx="1513608" cy="6100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srgbClr val="002060"/>
              </a:solidFill>
            </a:rPr>
            <a:t>Analyzing USDA guidance on HR1 changes to apply to NC context</a:t>
          </a:r>
        </a:p>
        <a:p>
          <a:pPr marL="171450" lvl="1" indent="-171450" algn="l" defTabSz="800100">
            <a:lnSpc>
              <a:spcPct val="90000"/>
            </a:lnSpc>
            <a:spcBef>
              <a:spcPct val="0"/>
            </a:spcBef>
            <a:spcAft>
              <a:spcPct val="15000"/>
            </a:spcAft>
            <a:buChar char="•"/>
          </a:pPr>
          <a:r>
            <a:rPr lang="en-US" sz="1800" kern="1200">
              <a:solidFill>
                <a:srgbClr val="002060"/>
              </a:solidFill>
            </a:rPr>
            <a:t>Updating NCDHHS FNS policy with HR1 changes</a:t>
          </a:r>
        </a:p>
        <a:p>
          <a:pPr marL="171450" lvl="1" indent="-171450" algn="l" defTabSz="800100" rtl="0">
            <a:lnSpc>
              <a:spcPct val="90000"/>
            </a:lnSpc>
            <a:spcBef>
              <a:spcPct val="0"/>
            </a:spcBef>
            <a:spcAft>
              <a:spcPct val="15000"/>
            </a:spcAft>
            <a:buChar char="•"/>
          </a:pPr>
          <a:r>
            <a:rPr lang="en-US" sz="1800" kern="1200">
              <a:solidFill>
                <a:srgbClr val="002060"/>
              </a:solidFill>
            </a:rPr>
            <a:t>Identified need for support to improve policy development and training </a:t>
          </a:r>
        </a:p>
      </dsp:txBody>
      <dsp:txXfrm rot="-5400000">
        <a:off x="2505143" y="195921"/>
        <a:ext cx="6026767" cy="1365832"/>
      </dsp:txXfrm>
    </dsp:sp>
    <dsp:sp modelId="{18F73949-C1A6-47C1-9B35-A9AD8D8E7F55}">
      <dsp:nvSpPr>
        <dsp:cNvPr id="0" name=""/>
        <dsp:cNvSpPr/>
      </dsp:nvSpPr>
      <dsp:spPr>
        <a:xfrm>
          <a:off x="38" y="2655"/>
          <a:ext cx="2505105" cy="1752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Policy &amp; Training</a:t>
          </a:r>
        </a:p>
      </dsp:txBody>
      <dsp:txXfrm>
        <a:off x="85581" y="88198"/>
        <a:ext cx="2334019" cy="1581278"/>
      </dsp:txXfrm>
    </dsp:sp>
    <dsp:sp modelId="{89911640-587B-4B7C-B6FE-3A7BAA942176}">
      <dsp:nvSpPr>
        <dsp:cNvPr id="0" name=""/>
        <dsp:cNvSpPr/>
      </dsp:nvSpPr>
      <dsp:spPr>
        <a:xfrm rot="5400000">
          <a:off x="4798666" y="-331507"/>
          <a:ext cx="1513608" cy="6100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2060"/>
              </a:solidFill>
            </a:rPr>
            <a:t>Met with highest and lowest performing counties to collect and share lessons learned</a:t>
          </a:r>
        </a:p>
        <a:p>
          <a:pPr marL="171450" lvl="1" indent="-171450" algn="l" defTabSz="800100">
            <a:lnSpc>
              <a:spcPct val="90000"/>
            </a:lnSpc>
            <a:spcBef>
              <a:spcPct val="0"/>
            </a:spcBef>
            <a:spcAft>
              <a:spcPct val="15000"/>
            </a:spcAft>
            <a:buChar char="•"/>
          </a:pPr>
          <a:r>
            <a:rPr lang="en-US" sz="1800" kern="1200">
              <a:solidFill>
                <a:srgbClr val="002060"/>
              </a:solidFill>
            </a:rPr>
            <a:t>Implementing 1:1 meetings to discuss payment errors and tailor technical assistance for the counties that are the largest contributors to the payment error rate</a:t>
          </a:r>
        </a:p>
      </dsp:txBody>
      <dsp:txXfrm rot="-5400000">
        <a:off x="2505143" y="2035904"/>
        <a:ext cx="6026767" cy="1365832"/>
      </dsp:txXfrm>
    </dsp:sp>
    <dsp:sp modelId="{DAA8E08B-B7A3-419F-8D3D-2555BC977AAA}">
      <dsp:nvSpPr>
        <dsp:cNvPr id="0" name=""/>
        <dsp:cNvSpPr/>
      </dsp:nvSpPr>
      <dsp:spPr>
        <a:xfrm>
          <a:off x="38" y="1842638"/>
          <a:ext cx="2505105" cy="1752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Technical Assistance &amp; Continuous Quality Improvement</a:t>
          </a:r>
        </a:p>
      </dsp:txBody>
      <dsp:txXfrm>
        <a:off x="85581" y="1928181"/>
        <a:ext cx="2334019" cy="1581278"/>
      </dsp:txXfrm>
    </dsp:sp>
    <dsp:sp modelId="{2B13BA6C-5E8D-4A0E-B3C1-6000FFF797DD}">
      <dsp:nvSpPr>
        <dsp:cNvPr id="0" name=""/>
        <dsp:cNvSpPr/>
      </dsp:nvSpPr>
      <dsp:spPr>
        <a:xfrm rot="5400000">
          <a:off x="4798666" y="1508475"/>
          <a:ext cx="1513608" cy="6100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a:solidFill>
                <a:srgbClr val="002060"/>
              </a:solidFill>
            </a:rPr>
            <a:t>Updating NC FAST to align with HR1 policy changes </a:t>
          </a:r>
        </a:p>
        <a:p>
          <a:pPr marL="171450" lvl="1" indent="-171450" algn="l" defTabSz="755650">
            <a:lnSpc>
              <a:spcPct val="90000"/>
            </a:lnSpc>
            <a:spcBef>
              <a:spcPct val="0"/>
            </a:spcBef>
            <a:spcAft>
              <a:spcPct val="15000"/>
            </a:spcAft>
            <a:buChar char="•"/>
          </a:pPr>
          <a:r>
            <a:rPr lang="en-US" sz="1700" kern="1200">
              <a:solidFill>
                <a:srgbClr val="002060"/>
              </a:solidFill>
            </a:rPr>
            <a:t>Consulting with counties to identify how NCFAST can warn county workers about common errors that may apply to their case and upfitting the system with flags </a:t>
          </a:r>
        </a:p>
        <a:p>
          <a:pPr marL="171450" lvl="1" indent="-171450" algn="l" defTabSz="755650">
            <a:lnSpc>
              <a:spcPct val="90000"/>
            </a:lnSpc>
            <a:spcBef>
              <a:spcPct val="0"/>
            </a:spcBef>
            <a:spcAft>
              <a:spcPct val="15000"/>
            </a:spcAft>
            <a:buChar char="•"/>
          </a:pPr>
          <a:r>
            <a:rPr lang="en-US" sz="1700" kern="1200">
              <a:solidFill>
                <a:srgbClr val="002060"/>
              </a:solidFill>
            </a:rPr>
            <a:t>Evaluating technology solutions for reducing the error rate </a:t>
          </a:r>
        </a:p>
      </dsp:txBody>
      <dsp:txXfrm rot="-5400000">
        <a:off x="2505143" y="3875886"/>
        <a:ext cx="6026767" cy="1365832"/>
      </dsp:txXfrm>
    </dsp:sp>
    <dsp:sp modelId="{0D313A72-B0B6-4169-ABE5-AEA66EB6213C}">
      <dsp:nvSpPr>
        <dsp:cNvPr id="0" name=""/>
        <dsp:cNvSpPr/>
      </dsp:nvSpPr>
      <dsp:spPr>
        <a:xfrm>
          <a:off x="38" y="3682621"/>
          <a:ext cx="2505105" cy="1752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Information Technology  </a:t>
          </a:r>
        </a:p>
      </dsp:txBody>
      <dsp:txXfrm>
        <a:off x="85581" y="3768164"/>
        <a:ext cx="2334019" cy="15812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578"/>
          </a:xfrm>
          <a:prstGeom prst="rect">
            <a:avLst/>
          </a:prstGeom>
        </p:spPr>
        <p:txBody>
          <a:bodyPr vert="horz" lIns="91755" tIns="45877" rIns="91755" bIns="45877"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6578"/>
          </a:xfrm>
          <a:prstGeom prst="rect">
            <a:avLst/>
          </a:prstGeom>
        </p:spPr>
        <p:txBody>
          <a:bodyPr vert="horz" lIns="91755" tIns="45877" rIns="91755" bIns="45877" rtlCol="0"/>
          <a:lstStyle>
            <a:lvl1pPr algn="r">
              <a:defRPr sz="1200"/>
            </a:lvl1pPr>
          </a:lstStyle>
          <a:p>
            <a:fld id="{A9B734D9-FBB7-4B85-86A2-24E15EDE55E0}" type="datetimeFigureOut">
              <a:rPr lang="en-US" smtClean="0"/>
              <a:t>10/23/2025</a:t>
            </a:fld>
            <a:endParaRPr lang="en-US"/>
          </a:p>
        </p:txBody>
      </p:sp>
      <p:sp>
        <p:nvSpPr>
          <p:cNvPr id="4" name="Footer Placeholder 3"/>
          <p:cNvSpPr>
            <a:spLocks noGrp="1"/>
          </p:cNvSpPr>
          <p:nvPr>
            <p:ph type="ftr" sz="quarter" idx="2"/>
          </p:nvPr>
        </p:nvSpPr>
        <p:spPr>
          <a:xfrm>
            <a:off x="2" y="8829823"/>
            <a:ext cx="3038475" cy="466578"/>
          </a:xfrm>
          <a:prstGeom prst="rect">
            <a:avLst/>
          </a:prstGeom>
        </p:spPr>
        <p:txBody>
          <a:bodyPr vert="horz" lIns="91755" tIns="45877" rIns="91755" bIns="45877"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823"/>
            <a:ext cx="3038475" cy="466578"/>
          </a:xfrm>
          <a:prstGeom prst="rect">
            <a:avLst/>
          </a:prstGeom>
        </p:spPr>
        <p:txBody>
          <a:bodyPr vert="horz" lIns="91755" tIns="45877" rIns="91755" bIns="45877"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50" tIns="46574" rIns="93150" bIns="46574"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50" tIns="46574" rIns="93150" bIns="46574" rtlCol="0"/>
          <a:lstStyle>
            <a:lvl1pPr algn="r">
              <a:defRPr sz="1200"/>
            </a:lvl1pPr>
          </a:lstStyle>
          <a:p>
            <a:fld id="{E3FD6F98-055A-4837-90F2-8E5F6821A1BB}" type="datetimeFigureOut">
              <a:rPr lang="en-US" smtClean="0"/>
              <a:t>10/23/2025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0" tIns="46574" rIns="93150" bIns="46574"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0" tIns="46574" rIns="93150"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50" tIns="46574" rIns="93150" bIns="4657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50" tIns="46574" rIns="93150" bIns="46574"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ac.org/wp-content/uploads/SNAP_FactSheets_022525_NC34.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bpp.org/research/food-assistance/senate-agriculture-committees-revised-work-requirement-would-risk-tak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3437444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7C67-EEAC-85E4-A205-8C47A1FA1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D5D8F-6A52-C2AD-3B18-50B149440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1D6C6-CD2A-6BB5-E15D-DB58DC29C9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52DA7F-D0D0-122A-F1D8-A182AD9DD4F3}"/>
              </a:ext>
            </a:extLst>
          </p:cNvPr>
          <p:cNvSpPr>
            <a:spLocks noGrp="1"/>
          </p:cNvSpPr>
          <p:nvPr>
            <p:ph type="sldNum" sz="quarter" idx="5"/>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18310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50916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A9C1D-E3BE-8D9F-634A-C441F24F9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1D726-651F-7B25-2877-F33B22380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6A83C-07DD-F1AB-FC38-A0B7DABFAADF}"/>
              </a:ext>
            </a:extLst>
          </p:cNvPr>
          <p:cNvSpPr>
            <a:spLocks noGrp="1"/>
          </p:cNvSpPr>
          <p:nvPr>
            <p:ph type="body" idx="1"/>
          </p:nvPr>
        </p:nvSpPr>
        <p:spPr/>
        <p:txBody>
          <a:bodyPr/>
          <a:lstStyle/>
          <a:p>
            <a:pPr>
              <a:defRPr/>
            </a:pPr>
            <a:endParaRPr lang="en-US">
              <a:ea typeface="Calibri"/>
              <a:cs typeface="Calibri"/>
            </a:endParaRPr>
          </a:p>
        </p:txBody>
      </p:sp>
      <p:sp>
        <p:nvSpPr>
          <p:cNvPr id="4" name="Slide Number Placeholder 3">
            <a:extLst>
              <a:ext uri="{FF2B5EF4-FFF2-40B4-BE49-F238E27FC236}">
                <a16:creationId xmlns:a16="http://schemas.microsoft.com/office/drawing/2014/main" id="{81F38B51-1A3E-FD1D-1BFD-3327A325D7E1}"/>
              </a:ext>
            </a:extLst>
          </p:cNvPr>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213321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919F9-68F7-F6D2-5B5B-1CB30817F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8CE94-1760-A1F1-EC01-417A927B1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A6D8F-0875-897D-1511-D86606B73B29}"/>
              </a:ext>
            </a:extLst>
          </p:cNvPr>
          <p:cNvSpPr>
            <a:spLocks noGrp="1"/>
          </p:cNvSpPr>
          <p:nvPr>
            <p:ph type="body" idx="1"/>
          </p:nvPr>
        </p:nvSpPr>
        <p:spPr/>
        <p:txBody>
          <a:bodyPr/>
          <a:lstStyle/>
          <a:p>
            <a:r>
              <a:rPr lang="en-US" kern="1200">
                <a:effectLst/>
              </a:rPr>
              <a:t>You have heard from us that we need to reduce our</a:t>
            </a:r>
            <a:r>
              <a:rPr lang="en-US"/>
              <a:t> payment</a:t>
            </a:r>
            <a:r>
              <a:rPr lang="en-US" kern="1200">
                <a:effectLst/>
              </a:rPr>
              <a:t> error rate to less than 6%.</a:t>
            </a:r>
            <a:r>
              <a:rPr lang="en-US"/>
              <a:t> </a:t>
            </a:r>
            <a:r>
              <a:rPr lang="en-US" kern="1200">
                <a:effectLst/>
              </a:rPr>
              <a:t> We recognize that we have a monumental goal to reach in such a short time, but I believe we can do this.</a:t>
            </a:r>
            <a:r>
              <a:rPr lang="en-US"/>
              <a:t>  Please notice that I stated </a:t>
            </a:r>
            <a:r>
              <a:rPr lang="en-US" kern="1200">
                <a:effectLst/>
              </a:rPr>
              <a:t>“</a:t>
            </a:r>
            <a:r>
              <a:rPr lang="en-US"/>
              <a:t>we</a:t>
            </a:r>
            <a:r>
              <a:rPr lang="en-US" kern="1200">
                <a:effectLst/>
              </a:rPr>
              <a:t>” </a:t>
            </a:r>
            <a:r>
              <a:rPr lang="en-US"/>
              <a:t>can do this</a:t>
            </a:r>
            <a:r>
              <a:rPr lang="en-US" kern="1200">
                <a:effectLst/>
              </a:rPr>
              <a:t>.</a:t>
            </a:r>
            <a:r>
              <a:rPr lang="en-US"/>
              <a:t>  I base my belief on</a:t>
            </a:r>
            <a:r>
              <a:rPr lang="en-US" kern="1200">
                <a:effectLst/>
              </a:rPr>
              <a:t> our </a:t>
            </a:r>
            <a:r>
              <a:rPr lang="en-US"/>
              <a:t>history</a:t>
            </a:r>
            <a:r>
              <a:rPr lang="en-US" kern="1200">
                <a:effectLst/>
              </a:rPr>
              <a:t>. </a:t>
            </a:r>
            <a:r>
              <a:rPr lang="en-US"/>
              <a:t> We maintained error rates less than 6% for 5 of our last 10 years!</a:t>
            </a:r>
          </a:p>
          <a:p>
            <a:r>
              <a:rPr lang="en-US" kern="1200">
                <a:effectLst/>
              </a:rPr>
              <a:t> </a:t>
            </a:r>
            <a:endParaRPr lang="en-US">
              <a:ea typeface="Calibri"/>
              <a:cs typeface="Calibri"/>
            </a:endParaRPr>
          </a:p>
          <a:p>
            <a:r>
              <a:rPr lang="en-US"/>
              <a:t>As you can see by this chart</a:t>
            </a:r>
            <a:r>
              <a:rPr lang="en-US" kern="1200">
                <a:effectLst/>
              </a:rPr>
              <a:t>, we </a:t>
            </a:r>
            <a:r>
              <a:rPr lang="en-US"/>
              <a:t>have </a:t>
            </a:r>
            <a:r>
              <a:rPr lang="en-US" kern="1200">
                <a:effectLst/>
              </a:rPr>
              <a:t>had error </a:t>
            </a:r>
            <a:r>
              <a:rPr lang="en-US"/>
              <a:t>rates less than 6</a:t>
            </a:r>
            <a:r>
              <a:rPr lang="en-US" kern="1200">
                <a:effectLst/>
              </a:rPr>
              <a:t>%!</a:t>
            </a:r>
            <a:r>
              <a:rPr lang="en-US"/>
              <a:t> </a:t>
            </a:r>
            <a:r>
              <a:rPr lang="en-US" kern="1200">
                <a:effectLst/>
              </a:rPr>
              <a:t> We </a:t>
            </a:r>
            <a:r>
              <a:rPr lang="en-US"/>
              <a:t>accomplished this </a:t>
            </a:r>
            <a:r>
              <a:rPr lang="en-US" kern="1200">
                <a:effectLst/>
              </a:rPr>
              <a:t>as a team and we must have faith that we can do this again! </a:t>
            </a:r>
            <a:r>
              <a:rPr lang="en-US"/>
              <a:t> </a:t>
            </a:r>
            <a:r>
              <a:rPr lang="en-US" kern="1200">
                <a:effectLst/>
              </a:rPr>
              <a:t>I hope that the you use the information that we have provided and you use this opportunity to discuss best practices with your peers to help us meet this goal.</a:t>
            </a:r>
            <a:endParaRPr lang="en-US">
              <a:ea typeface="Calibri"/>
              <a:cs typeface="Calibri"/>
            </a:endParaRPr>
          </a:p>
          <a:p>
            <a:r>
              <a:rPr lang="en-US"/>
              <a:t> </a:t>
            </a:r>
            <a:endParaRPr lang="en-US">
              <a:ea typeface="Calibri"/>
              <a:cs typeface="Calibri"/>
            </a:endParaRPr>
          </a:p>
          <a:p>
            <a:r>
              <a:rPr lang="en-US" b="1">
                <a:solidFill>
                  <a:srgbClr val="00B050"/>
                </a:solidFill>
              </a:rPr>
              <a:t>Remember - UNDER 6 in (FY) 26!</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FA157B2D-E087-34B4-8EEA-D22F51F55A20}"/>
              </a:ext>
            </a:extLst>
          </p:cNvPr>
          <p:cNvSpPr>
            <a:spLocks noGrp="1"/>
          </p:cNvSpPr>
          <p:nvPr>
            <p:ph type="sldNum" sz="quarter" idx="5"/>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897061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the data tells us is that 65% of errors occurred at the agency level and 35% occurred at the client level. </a:t>
            </a:r>
            <a:endParaRPr lang="en-US"/>
          </a:p>
          <a:p>
            <a:r>
              <a:rPr lang="en-US">
                <a:ea typeface="Calibri"/>
                <a:cs typeface="Calibri"/>
              </a:rPr>
              <a:t>We can control the agency errors – and if we can reduce these errors, we can get closer to our goal.</a:t>
            </a:r>
            <a:endParaRPr lang="en-US"/>
          </a:p>
          <a:p>
            <a:r>
              <a:rPr lang="en-US"/>
              <a:t>Taking it a step further, a majority of the errors occurred at the point of application and recertifications.  </a:t>
            </a:r>
            <a:endParaRPr lang="en-US">
              <a:ea typeface="Calibri"/>
              <a:cs typeface="Calibri"/>
            </a:endParaRPr>
          </a:p>
          <a:p>
            <a:endParaRPr lang="en-US">
              <a:ea typeface="Calibri"/>
              <a:cs typeface="Calibri"/>
            </a:endParaRPr>
          </a:p>
          <a:p>
            <a:endParaRPr lang="en-US" b="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a:p>
        </p:txBody>
      </p:sp>
    </p:spTree>
    <p:extLst>
      <p:ext uri="{BB962C8B-B14F-4D97-AF65-F5344CB8AC3E}">
        <p14:creationId xmlns:p14="http://schemas.microsoft.com/office/powerpoint/2010/main" val="83711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6078C-5D90-7C3E-0B2A-A1078E993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6CBF3-30B2-AAE0-0D45-853465400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C9F3C-6EB9-A4B1-220B-7CC90BDAA4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283B2B-836B-AE6F-FE99-2B36862793E0}"/>
              </a:ext>
            </a:extLst>
          </p:cNvPr>
          <p:cNvSpPr>
            <a:spLocks noGrp="1"/>
          </p:cNvSpPr>
          <p:nvPr>
            <p:ph type="sldNum" sz="quarter" idx="5"/>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514809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288E2-B087-D3E7-39D7-056419B0E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1F9A0-D830-D377-664D-E80D86282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D53FF-F964-CDDF-DA14-771331EE7E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6511E7-2CFB-5AF8-87A4-3FC3676A70EB}"/>
              </a:ext>
            </a:extLst>
          </p:cNvPr>
          <p:cNvSpPr>
            <a:spLocks noGrp="1"/>
          </p:cNvSpPr>
          <p:nvPr>
            <p:ph type="sldNum" sz="quarter" idx="5"/>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182631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690224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CAE9-B0B1-B86C-49BE-71F8B0825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C26EC-428A-87B0-09BA-A8D28FD31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89BEB-3300-00CE-354E-EC830475D3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Aligning the communications plan with Medicaid. Will build on the community partnerships we’ve made through COVID and Medicaid Expansion to reach people with trusted messengers. We will develop toolkits for and with our  county partners to reach our important audiences. </a:t>
            </a:r>
          </a:p>
          <a:p>
            <a:endParaRPr lang="en-US"/>
          </a:p>
        </p:txBody>
      </p:sp>
      <p:sp>
        <p:nvSpPr>
          <p:cNvPr id="4" name="Slide Number Placeholder 3">
            <a:extLst>
              <a:ext uri="{FF2B5EF4-FFF2-40B4-BE49-F238E27FC236}">
                <a16:creationId xmlns:a16="http://schemas.microsoft.com/office/drawing/2014/main" id="{0E495144-C06C-98CB-2CFE-363D7C8C8BCB}"/>
              </a:ext>
            </a:extLst>
          </p:cNvPr>
          <p:cNvSpPr>
            <a:spLocks noGrp="1"/>
          </p:cNvSpPr>
          <p:nvPr>
            <p:ph type="sldNum" sz="quarter" idx="5"/>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195219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411536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28F33-111B-F84C-0E1D-C98018F76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DEAA6-76DC-231F-407E-88248896D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99637-643A-92A9-A15C-50A15E2DD7B1}"/>
              </a:ext>
            </a:extLst>
          </p:cNvPr>
          <p:cNvSpPr>
            <a:spLocks noGrp="1"/>
          </p:cNvSpPr>
          <p:nvPr>
            <p:ph type="body" idx="1"/>
          </p:nvPr>
        </p:nvSpPr>
        <p:spPr/>
        <p:txBody>
          <a:bodyPr/>
          <a:lstStyle/>
          <a:p>
            <a:r>
              <a:rPr lang="en-US"/>
              <a:t>According to </a:t>
            </a:r>
            <a:r>
              <a:rPr lang="en-US">
                <a:hlinkClick r:id="rId3"/>
              </a:rPr>
              <a:t>Food Research Action Center</a:t>
            </a:r>
            <a:r>
              <a:rPr lang="en-US"/>
              <a:t>, between 2019 and 2023, an average of 80% of SNAP households in North Carolina included someone who was working</a:t>
            </a:r>
          </a:p>
          <a:p>
            <a:r>
              <a:rPr lang="en-US" b="1"/>
              <a:t>Estimated 90,000 adults would lose SNAP benefits because of work requirements </a:t>
            </a:r>
            <a:r>
              <a:rPr lang="en-US"/>
              <a:t>(according to </a:t>
            </a:r>
            <a:r>
              <a:rPr lang="en-US">
                <a:hlinkClick r:id="rId4"/>
              </a:rPr>
              <a:t>Center on Budget and Policy Priorities</a:t>
            </a:r>
            <a:r>
              <a:rPr lang="en-US"/>
              <a:t>)</a:t>
            </a:r>
          </a:p>
          <a:p>
            <a:endParaRPr lang="en-US"/>
          </a:p>
          <a:p>
            <a:r>
              <a:rPr lang="en-US"/>
              <a:t>Current -- Some exemptions: </a:t>
            </a:r>
            <a:endParaRPr lang="en-US">
              <a:ea typeface="Calibri"/>
              <a:cs typeface="Calibri"/>
            </a:endParaRPr>
          </a:p>
          <a:p>
            <a:pPr marL="285750" indent="-285750">
              <a:buFont typeface="Arial,Sans-Serif"/>
              <a:buChar char="•"/>
            </a:pPr>
            <a:r>
              <a:rPr lang="en-US"/>
              <a:t>parents with children under 18</a:t>
            </a:r>
            <a:endParaRPr lang="en-US">
              <a:ea typeface="Calibri"/>
              <a:cs typeface="Calibri"/>
            </a:endParaRPr>
          </a:p>
          <a:p>
            <a:pPr marL="285750" indent="-285750">
              <a:buFont typeface="Arial,Sans-Serif"/>
              <a:buChar char="•"/>
            </a:pPr>
            <a:r>
              <a:rPr lang="en-US"/>
              <a:t>people with disabilities</a:t>
            </a:r>
            <a:endParaRPr lang="en-US">
              <a:ea typeface="Calibri"/>
              <a:cs typeface="Calibri"/>
            </a:endParaRPr>
          </a:p>
          <a:p>
            <a:pPr marL="285750" indent="-285750">
              <a:buFont typeface="Arial,Sans-Serif"/>
              <a:buChar char="•"/>
            </a:pPr>
            <a:r>
              <a:rPr lang="en-US"/>
              <a:t>pregnant women</a:t>
            </a:r>
            <a:endParaRPr lang="en-US">
              <a:ea typeface="Calibri"/>
              <a:cs typeface="Calibri"/>
            </a:endParaRPr>
          </a:p>
          <a:p>
            <a:pPr marL="285750" indent="-285750">
              <a:buFont typeface="Arial,Sans-Serif"/>
              <a:buChar char="•"/>
            </a:pPr>
            <a:r>
              <a:rPr lang="en-US"/>
              <a:t>Veterans</a:t>
            </a:r>
            <a:endParaRPr lang="en-US">
              <a:ea typeface="Calibri"/>
              <a:cs typeface="Calibri"/>
            </a:endParaRPr>
          </a:p>
          <a:p>
            <a:pPr marL="285750" indent="-285750">
              <a:buFont typeface="Arial,Sans-Serif"/>
              <a:buChar char="•"/>
            </a:pPr>
            <a:r>
              <a:rPr lang="en-US"/>
              <a:t>homeless individuals</a:t>
            </a:r>
          </a:p>
          <a:p>
            <a:pPr marL="285750" indent="-285750">
              <a:buFont typeface="Arial,Sans-Serif"/>
              <a:buChar char="•"/>
            </a:pPr>
            <a:endParaRPr lang="en-US">
              <a:ea typeface="Calibri"/>
              <a:cs typeface="Calibri"/>
            </a:endParaRPr>
          </a:p>
          <a:p>
            <a:pPr marL="285750" indent="-285750">
              <a:buFont typeface="Arial,Sans-Serif"/>
              <a:buChar char="•"/>
            </a:pPr>
            <a:endParaRPr lang="en-US">
              <a:ea typeface="Calibri"/>
              <a:cs typeface="Calibri"/>
            </a:endParaRPr>
          </a:p>
          <a:p>
            <a:r>
              <a:rPr lang="en-US"/>
              <a:t> Future -- Exempts individuals who are eligible for Indian Health Services from work requirements</a:t>
            </a:r>
            <a:endParaRPr lang="en-US">
              <a:ea typeface="Calibri"/>
              <a:cs typeface="Calibri"/>
            </a:endParaRPr>
          </a:p>
        </p:txBody>
      </p:sp>
      <p:sp>
        <p:nvSpPr>
          <p:cNvPr id="4" name="Slide Number Placeholder 3">
            <a:extLst>
              <a:ext uri="{FF2B5EF4-FFF2-40B4-BE49-F238E27FC236}">
                <a16:creationId xmlns:a16="http://schemas.microsoft.com/office/drawing/2014/main" id="{A77FA108-BDE9-384F-4652-EB32DA5B28F1}"/>
              </a:ext>
            </a:extLst>
          </p:cNvPr>
          <p:cNvSpPr>
            <a:spLocks noGrp="1"/>
          </p:cNvSpPr>
          <p:nvPr>
            <p:ph type="sldNum" sz="quarter" idx="5"/>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420001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E72EC-18B6-C8A0-4E16-0E302A590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199B8-6C2D-9BC6-A511-28712E1A9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523C6-CA11-D8A8-EF25-926402F0F37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E6ECADC-BF20-6031-717B-BD1CDFAA9BB1}"/>
              </a:ext>
            </a:extLst>
          </p:cNvPr>
          <p:cNvSpPr>
            <a:spLocks noGrp="1"/>
          </p:cNvSpPr>
          <p:nvPr>
            <p:ph type="sldNum" sz="quarter" idx="5"/>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348265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6A25A-8497-759B-AE9E-81F280D16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8CB82-D78E-B58A-365A-17B7F8CE1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AEEFC-1836-B988-8016-2AD435184F1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58A6D51-F1C7-B159-186F-CB2AA782EE3C}"/>
              </a:ext>
            </a:extLst>
          </p:cNvPr>
          <p:cNvSpPr>
            <a:spLocks noGrp="1"/>
          </p:cNvSpPr>
          <p:nvPr>
            <p:ph type="sldNum" sz="quarter" idx="5"/>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327868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93A9A-1E71-BAB6-5B1B-3BBE73DE7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FC099-786E-1507-EA6A-AD660521F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569F7-B98F-526D-4C6E-8B560C103C5A}"/>
              </a:ext>
            </a:extLst>
          </p:cNvPr>
          <p:cNvSpPr>
            <a:spLocks noGrp="1"/>
          </p:cNvSpPr>
          <p:nvPr>
            <p:ph type="body" idx="1"/>
          </p:nvPr>
        </p:nvSpPr>
        <p:spPr/>
        <p:txBody>
          <a:bodyPr/>
          <a:lstStyle/>
          <a:p>
            <a:r>
              <a:rPr lang="en-US"/>
              <a:t>Interpretation from APHSA: Specifies that the Secretary may not apply Section 13(a)(1) of the Food and Nutrition Act (where liability for error rates is addressed) to the payment or disposition of a State share. While a bit confusing, our current interpretation is that this clarifies that the Secretary cannot compromise or modify the state share.</a:t>
            </a:r>
          </a:p>
          <a:p>
            <a:endParaRPr lang="en-US"/>
          </a:p>
          <a:p>
            <a:endParaRPr lang="en-US"/>
          </a:p>
        </p:txBody>
      </p:sp>
      <p:sp>
        <p:nvSpPr>
          <p:cNvPr id="4" name="Slide Number Placeholder 3">
            <a:extLst>
              <a:ext uri="{FF2B5EF4-FFF2-40B4-BE49-F238E27FC236}">
                <a16:creationId xmlns:a16="http://schemas.microsoft.com/office/drawing/2014/main" id="{105568E3-AF8B-6134-5796-75D1D2916494}"/>
              </a:ext>
            </a:extLst>
          </p:cNvPr>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359839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698AC-ED98-3E06-F4CC-AEA5D7EE0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F2A0A-9C10-EC3B-946E-5934A6642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15F4E-53F0-1557-3EA8-9659D4A857F9}"/>
              </a:ext>
            </a:extLst>
          </p:cNvPr>
          <p:cNvSpPr>
            <a:spLocks noGrp="1"/>
          </p:cNvSpPr>
          <p:nvPr>
            <p:ph type="body" idx="1"/>
          </p:nvPr>
        </p:nvSpPr>
        <p:spPr/>
        <p:txBody>
          <a:bodyPr/>
          <a:lstStyle/>
          <a:p>
            <a:r>
              <a:rPr lang="en-US"/>
              <a:t>Interpretation from APHSA: Specifies that the Secretary may not apply Section 13(a)(1) of the Food and Nutrition Act (where liability for error rates is addressed) to the payment or disposition of a State share. While a bit confusing, our current interpretation is that this clarifies that the Secretary cannot compromise or modify the state share.</a:t>
            </a:r>
          </a:p>
          <a:p>
            <a:endParaRPr lang="en-US"/>
          </a:p>
          <a:p>
            <a:endParaRPr lang="en-US"/>
          </a:p>
        </p:txBody>
      </p:sp>
      <p:sp>
        <p:nvSpPr>
          <p:cNvPr id="4" name="Slide Number Placeholder 3">
            <a:extLst>
              <a:ext uri="{FF2B5EF4-FFF2-40B4-BE49-F238E27FC236}">
                <a16:creationId xmlns:a16="http://schemas.microsoft.com/office/drawing/2014/main" id="{FD08743A-8266-F026-9950-3BE119652CEB}"/>
              </a:ext>
            </a:extLst>
          </p:cNvPr>
          <p:cNvSpPr>
            <a:spLocks noGrp="1"/>
          </p:cNvSpPr>
          <p:nvPr>
            <p:ph type="sldNum" sz="quarter" idx="5"/>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309480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0D7AE-A805-A10E-7276-90EE2B71C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A9182-6BCB-A949-5777-CBC5D55E2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3609E-F94C-DA9F-3F68-FCB780D32381}"/>
              </a:ext>
            </a:extLst>
          </p:cNvPr>
          <p:cNvSpPr>
            <a:spLocks noGrp="1"/>
          </p:cNvSpPr>
          <p:nvPr>
            <p:ph type="body" idx="1"/>
          </p:nvPr>
        </p:nvSpPr>
        <p:spPr/>
        <p:txBody>
          <a:bodyPr/>
          <a:lstStyle/>
          <a:p>
            <a:r>
              <a:rPr lang="en-US">
                <a:ea typeface="Calibri"/>
                <a:cs typeface="Calibri"/>
              </a:rPr>
              <a:t>*Updated on 7/22 from 14M to 16M to states; 65M and 67M for counties </a:t>
            </a:r>
            <a:endParaRPr lang="en-US"/>
          </a:p>
          <a:p>
            <a:endParaRPr lang="en-US">
              <a:ea typeface="Calibri"/>
              <a:cs typeface="Calibri"/>
            </a:endParaRPr>
          </a:p>
          <a:p>
            <a:r>
              <a:rPr lang="en-US"/>
              <a:t>In 2024:</a:t>
            </a:r>
            <a:endParaRPr lang="en-US">
              <a:ea typeface="Calibri"/>
              <a:cs typeface="Calibri"/>
            </a:endParaRPr>
          </a:p>
          <a:p>
            <a:r>
              <a:rPr lang="en-US"/>
              <a:t>NC had total of $314 million in administrative costs </a:t>
            </a:r>
            <a:endParaRPr lang="en-US">
              <a:ea typeface="Calibri"/>
              <a:cs typeface="Calibri"/>
            </a:endParaRPr>
          </a:p>
          <a:p>
            <a:pPr marL="285750" indent="-285750">
              <a:buFont typeface="Arial,Sans-Serif"/>
              <a:buChar char="•"/>
            </a:pPr>
            <a:r>
              <a:rPr lang="en-US"/>
              <a:t>Counties paid $129.2M</a:t>
            </a:r>
            <a:endParaRPr lang="en-US">
              <a:ea typeface="Calibri"/>
              <a:cs typeface="Calibri"/>
            </a:endParaRPr>
          </a:p>
          <a:p>
            <a:pPr marL="285750" indent="-285750">
              <a:buFont typeface="Arial,Sans-Serif"/>
              <a:buChar char="•"/>
            </a:pPr>
            <a:r>
              <a:rPr lang="en-US"/>
              <a:t>State paid $28M</a:t>
            </a:r>
            <a:endParaRPr lang="en-US">
              <a:ea typeface="Calibri"/>
              <a:cs typeface="Calibri"/>
            </a:endParaRPr>
          </a:p>
          <a:p>
            <a:pPr marL="285750" indent="-285750">
              <a:buFont typeface="Arial,Sans-Serif"/>
              <a:buChar char="•"/>
            </a:pPr>
            <a:r>
              <a:rPr lang="en-US"/>
              <a:t>Federal paid $157.2M</a:t>
            </a:r>
            <a:endParaRPr lang="en-US">
              <a:ea typeface="Calibri"/>
              <a:cs typeface="Calibri"/>
            </a:endParaRPr>
          </a:p>
        </p:txBody>
      </p:sp>
      <p:sp>
        <p:nvSpPr>
          <p:cNvPr id="4" name="Slide Number Placeholder 3">
            <a:extLst>
              <a:ext uri="{FF2B5EF4-FFF2-40B4-BE49-F238E27FC236}">
                <a16:creationId xmlns:a16="http://schemas.microsoft.com/office/drawing/2014/main" id="{34641647-A808-1B83-4292-52A3B68D6A76}"/>
              </a:ext>
            </a:extLst>
          </p:cNvPr>
          <p:cNvSpPr>
            <a:spLocks noGrp="1"/>
          </p:cNvSpPr>
          <p:nvPr>
            <p:ph type="sldNum" sz="quarter" idx="5"/>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397828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B6F90-80EE-40CA-B5E8-3FF7D39E762C}" type="slidenum">
              <a:rPr lang="en-US" smtClean="0"/>
              <a:t>13</a:t>
            </a:fld>
            <a:endParaRPr lang="en-US"/>
          </a:p>
        </p:txBody>
      </p:sp>
    </p:spTree>
    <p:extLst>
      <p:ext uri="{BB962C8B-B14F-4D97-AF65-F5344CB8AC3E}">
        <p14:creationId xmlns:p14="http://schemas.microsoft.com/office/powerpoint/2010/main" val="2764225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16.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070344" cy="6858000"/>
            <a:chOff x="6545178" y="0"/>
            <a:chExt cx="2070344"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545178" y="0"/>
              <a:ext cx="1378953" cy="6858000"/>
            </a:xfrm>
            <a:prstGeom prst="rect">
              <a:avLst/>
            </a:prstGeom>
          </p:spPr>
        </p:pic>
      </p:grpSp>
      <p:sp>
        <p:nvSpPr>
          <p:cNvPr id="15" name="Text Placeholder 13"/>
          <p:cNvSpPr>
            <a:spLocks noGrp="1"/>
          </p:cNvSpPr>
          <p:nvPr userDrawn="1">
            <p:ph type="body" sz="quarter" idx="10" hasCustomPrompt="1"/>
          </p:nvPr>
        </p:nvSpPr>
        <p:spPr>
          <a:xfrm>
            <a:off x="2768596" y="827003"/>
            <a:ext cx="5774267"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2768596" y="4071833"/>
            <a:ext cx="5774267"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2768596" y="5020585"/>
            <a:ext cx="5774267"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5787" y="721662"/>
            <a:ext cx="2059922" cy="2046633"/>
          </a:xfrm>
          <a:prstGeom prst="rect">
            <a:avLst/>
          </a:prstGeom>
        </p:spPr>
      </p:pic>
    </p:spTree>
    <p:extLst>
      <p:ext uri="{BB962C8B-B14F-4D97-AF65-F5344CB8AC3E}">
        <p14:creationId xmlns:p14="http://schemas.microsoft.com/office/powerpoint/2010/main" val="233802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799">
                <a:solidFill>
                  <a:srgbClr val="014374"/>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1" y="6481268"/>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2" algn="ctr"/>
            <a:fld id="{81D60167-4931-47E6-BA6A-407CBD079E47}" type="slidenum">
              <a:rPr lang="en-US" sz="749" smtClean="0">
                <a:solidFill>
                  <a:schemeClr val="bg1">
                    <a:lumMod val="65000"/>
                  </a:schemeClr>
                </a:solidFill>
                <a:latin typeface="+mn-lt"/>
              </a:rPr>
              <a:pPr marL="14282" algn="ctr"/>
              <a:t>‹#›</a:t>
            </a:fld>
            <a:endParaRPr lang="en-US" sz="749">
              <a:solidFill>
                <a:schemeClr val="bg1">
                  <a:lumMod val="65000"/>
                </a:schemeClr>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90" y="713894"/>
            <a:ext cx="8606078" cy="930"/>
          </a:xfrm>
          <a:prstGeom prst="straightConnector1">
            <a:avLst/>
          </a:prstGeom>
          <a:noFill/>
          <a:ln w="28575" cap="flat" cmpd="sng" algn="ctr">
            <a:solidFill>
              <a:srgbClr val="014374"/>
            </a:solidFill>
            <a:prstDash val="solid"/>
            <a:miter lim="800000"/>
            <a:headEnd type="none" w="med" len="med"/>
            <a:tailEnd type="none" w="med" len="med"/>
          </a:ln>
          <a:effectLst/>
        </p:spPr>
      </p:cxnSp>
      <p:sp>
        <p:nvSpPr>
          <p:cNvPr id="5" name="Footer Placeholder 3">
            <a:extLst>
              <a:ext uri="{FF2B5EF4-FFF2-40B4-BE49-F238E27FC236}">
                <a16:creationId xmlns:a16="http://schemas.microsoft.com/office/drawing/2014/main" id="{FF71A40E-C080-4848-AEC0-2158466A919B}"/>
              </a:ext>
            </a:extLst>
          </p:cNvPr>
          <p:cNvSpPr>
            <a:spLocks noGrp="1"/>
          </p:cNvSpPr>
          <p:nvPr>
            <p:ph type="ftr" sz="quarter" idx="11"/>
          </p:nvPr>
        </p:nvSpPr>
        <p:spPr>
          <a:xfrm>
            <a:off x="3028951" y="6356353"/>
            <a:ext cx="3086100" cy="365125"/>
          </a:xfrm>
          <a:prstGeom prst="rect">
            <a:avLst/>
          </a:prstGeom>
        </p:spPr>
        <p:txBody>
          <a:bodyPr anchor="ctr"/>
          <a:lstStyle>
            <a:lvl1pPr algn="ctr">
              <a:defRPr sz="750">
                <a:solidFill>
                  <a:schemeClr val="bg1">
                    <a:lumMod val="65000"/>
                  </a:schemeClr>
                </a:solidFill>
                <a:latin typeface="+mn-lt"/>
              </a:defRPr>
            </a:lvl1pPr>
          </a:lstStyle>
          <a:p>
            <a:endParaRPr lang="en-US"/>
          </a:p>
        </p:txBody>
      </p:sp>
      <p:sp>
        <p:nvSpPr>
          <p:cNvPr id="4" name="Content Placeholder 3">
            <a:extLst>
              <a:ext uri="{FF2B5EF4-FFF2-40B4-BE49-F238E27FC236}">
                <a16:creationId xmlns:a16="http://schemas.microsoft.com/office/drawing/2014/main" id="{16485AB1-B509-4976-860F-F15A61831E11}"/>
              </a:ext>
            </a:extLst>
          </p:cNvPr>
          <p:cNvSpPr>
            <a:spLocks noGrp="1"/>
          </p:cNvSpPr>
          <p:nvPr>
            <p:ph sz="quarter" idx="12"/>
          </p:nvPr>
        </p:nvSpPr>
        <p:spPr>
          <a:xfrm>
            <a:off x="261698" y="865187"/>
            <a:ext cx="8606078" cy="819247"/>
          </a:xfrm>
          <a:prstGeom prst="rect">
            <a:avLst/>
          </a:prstGeom>
        </p:spPr>
        <p:txBody>
          <a:bodyPr/>
          <a:lstStyle>
            <a:lvl1pPr marL="0" indent="0">
              <a:lnSpc>
                <a:spcPct val="100000"/>
              </a:lnSpc>
              <a:buNone/>
              <a:defRPr sz="1349"/>
            </a:lvl1pPr>
            <a:lvl2pPr marL="257098" indent="0">
              <a:lnSpc>
                <a:spcPct val="100000"/>
              </a:lnSpc>
              <a:buNone/>
              <a:defRPr sz="1200"/>
            </a:lvl2pPr>
            <a:lvl3pPr marL="514196" indent="0">
              <a:lnSpc>
                <a:spcPct val="100000"/>
              </a:lnSpc>
              <a:buNone/>
              <a:defRPr sz="1200"/>
            </a:lvl3pPr>
            <a:lvl4pPr marL="771293" indent="0">
              <a:lnSpc>
                <a:spcPct val="100000"/>
              </a:lnSpc>
              <a:buNone/>
              <a:defRPr sz="1200"/>
            </a:lvl4pPr>
            <a:lvl5pPr marL="1028392" indent="0">
              <a:lnSpc>
                <a:spcPct val="100000"/>
              </a:lnSpc>
              <a:buNone/>
              <a:defRPr sz="1200"/>
            </a:lvl5pPr>
          </a:lstStyle>
          <a:p>
            <a:pPr lvl="0"/>
            <a:r>
              <a:rPr lang="en-US"/>
              <a:t>Click to edit Master text styles</a:t>
            </a:r>
          </a:p>
        </p:txBody>
      </p:sp>
    </p:spTree>
    <p:extLst>
      <p:ext uri="{BB962C8B-B14F-4D97-AF65-F5344CB8AC3E}">
        <p14:creationId xmlns:p14="http://schemas.microsoft.com/office/powerpoint/2010/main" val="391002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8" y="5054234"/>
            <a:ext cx="8620223" cy="592562"/>
          </a:xfrm>
        </p:spPr>
        <p:txBody>
          <a:bodyPr anchor="ctr"/>
          <a:lstStyle>
            <a:lvl1pPr>
              <a:defRPr sz="1799">
                <a:solidFill>
                  <a:srgbClr val="014374"/>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1" y="6481268"/>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2" algn="ctr"/>
            <a:fld id="{81D60167-4931-47E6-BA6A-407CBD079E47}" type="slidenum">
              <a:rPr lang="en-US" sz="749" smtClean="0">
                <a:solidFill>
                  <a:schemeClr val="bg1">
                    <a:lumMod val="65000"/>
                  </a:schemeClr>
                </a:solidFill>
                <a:latin typeface="+mn-lt"/>
              </a:rPr>
              <a:pPr marL="14282" algn="ctr"/>
              <a:t>‹#›</a:t>
            </a:fld>
            <a:endParaRPr lang="en-US" sz="749">
              <a:solidFill>
                <a:schemeClr val="bg1">
                  <a:lumMod val="65000"/>
                </a:schemeClr>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698" y="4936309"/>
            <a:ext cx="8606078" cy="930"/>
          </a:xfrm>
          <a:prstGeom prst="straightConnector1">
            <a:avLst/>
          </a:prstGeom>
          <a:noFill/>
          <a:ln w="28575" cap="flat" cmpd="sng" algn="ctr">
            <a:solidFill>
              <a:schemeClr val="accent1"/>
            </a:solidFill>
            <a:prstDash val="solid"/>
            <a:miter lim="800000"/>
            <a:headEnd type="none" w="med" len="med"/>
            <a:tailEnd type="none" w="med" len="med"/>
          </a:ln>
          <a:effectLst/>
        </p:spPr>
      </p:cxnSp>
      <p:sp>
        <p:nvSpPr>
          <p:cNvPr id="5" name="Footer Placeholder 3">
            <a:extLst>
              <a:ext uri="{FF2B5EF4-FFF2-40B4-BE49-F238E27FC236}">
                <a16:creationId xmlns:a16="http://schemas.microsoft.com/office/drawing/2014/main" id="{FF71A40E-C080-4848-AEC0-2158466A919B}"/>
              </a:ext>
            </a:extLst>
          </p:cNvPr>
          <p:cNvSpPr>
            <a:spLocks noGrp="1"/>
          </p:cNvSpPr>
          <p:nvPr>
            <p:ph type="ftr" sz="quarter" idx="11"/>
          </p:nvPr>
        </p:nvSpPr>
        <p:spPr>
          <a:xfrm>
            <a:off x="3028951" y="6356353"/>
            <a:ext cx="3086100" cy="365125"/>
          </a:xfrm>
          <a:prstGeom prst="rect">
            <a:avLst/>
          </a:prstGeom>
        </p:spPr>
        <p:txBody>
          <a:bodyPr anchor="ctr"/>
          <a:lstStyle>
            <a:lvl1pPr algn="ctr">
              <a:defRPr sz="750">
                <a:solidFill>
                  <a:schemeClr val="bg1">
                    <a:lumMod val="65000"/>
                  </a:schemeClr>
                </a:solidFill>
                <a:latin typeface="+mn-lt"/>
              </a:defRPr>
            </a:lvl1pPr>
          </a:lstStyle>
          <a:p>
            <a:endParaRPr lang="en-US"/>
          </a:p>
        </p:txBody>
      </p:sp>
      <p:sp>
        <p:nvSpPr>
          <p:cNvPr id="4" name="Content Placeholder 3">
            <a:extLst>
              <a:ext uri="{FF2B5EF4-FFF2-40B4-BE49-F238E27FC236}">
                <a16:creationId xmlns:a16="http://schemas.microsoft.com/office/drawing/2014/main" id="{16485AB1-B509-4976-860F-F15A61831E11}"/>
              </a:ext>
            </a:extLst>
          </p:cNvPr>
          <p:cNvSpPr>
            <a:spLocks noGrp="1"/>
          </p:cNvSpPr>
          <p:nvPr>
            <p:ph sz="quarter" idx="12"/>
          </p:nvPr>
        </p:nvSpPr>
        <p:spPr>
          <a:xfrm>
            <a:off x="261698" y="865187"/>
            <a:ext cx="8606078" cy="819247"/>
          </a:xfrm>
          <a:prstGeom prst="rect">
            <a:avLst/>
          </a:prstGeom>
        </p:spPr>
        <p:txBody>
          <a:bodyPr/>
          <a:lstStyle>
            <a:lvl1pPr marL="0" indent="0">
              <a:lnSpc>
                <a:spcPct val="100000"/>
              </a:lnSpc>
              <a:buNone/>
              <a:defRPr sz="1349"/>
            </a:lvl1pPr>
            <a:lvl2pPr marL="257098" indent="0">
              <a:lnSpc>
                <a:spcPct val="100000"/>
              </a:lnSpc>
              <a:buNone/>
              <a:defRPr sz="1200"/>
            </a:lvl2pPr>
            <a:lvl3pPr marL="514196" indent="0">
              <a:lnSpc>
                <a:spcPct val="100000"/>
              </a:lnSpc>
              <a:buNone/>
              <a:defRPr sz="1200"/>
            </a:lvl3pPr>
            <a:lvl4pPr marL="771293" indent="0">
              <a:lnSpc>
                <a:spcPct val="100000"/>
              </a:lnSpc>
              <a:buNone/>
              <a:defRPr sz="1200"/>
            </a:lvl4pPr>
            <a:lvl5pPr marL="1028392" indent="0">
              <a:lnSpc>
                <a:spcPct val="100000"/>
              </a:lnSpc>
              <a:buNone/>
              <a:defRPr sz="1200"/>
            </a:lvl5pPr>
          </a:lstStyle>
          <a:p>
            <a:pPr lvl="0"/>
            <a:r>
              <a:rPr lang="en-US"/>
              <a:t>Click to edit Master text styles</a:t>
            </a:r>
          </a:p>
        </p:txBody>
      </p:sp>
    </p:spTree>
    <p:extLst>
      <p:ext uri="{BB962C8B-B14F-4D97-AF65-F5344CB8AC3E}">
        <p14:creationId xmlns:p14="http://schemas.microsoft.com/office/powerpoint/2010/main" val="50092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k Blue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 name="Text Placeholder 8"/>
          <p:cNvSpPr>
            <a:spLocks noGrp="1"/>
          </p:cNvSpPr>
          <p:nvPr>
            <p:ph type="body" sz="quarter" idx="11"/>
          </p:nvPr>
        </p:nvSpPr>
        <p:spPr bwMode="ltGray">
          <a:xfrm>
            <a:off x="299870" y="1207547"/>
            <a:ext cx="8544261" cy="806824"/>
          </a:xfrm>
          <a:solidFill>
            <a:schemeClr val="accent1"/>
          </a:solidFill>
        </p:spPr>
        <p:txBody>
          <a:bodyPr bIns="0" anchor="ctr" anchorCtr="0">
            <a:normAutofit/>
          </a:bodyPr>
          <a:lstStyle>
            <a:lvl1pPr marL="0" indent="0" algn="ctr">
              <a:buNone/>
              <a:defRPr b="1">
                <a:solidFill>
                  <a:schemeClr val="bg1"/>
                </a:solidFill>
              </a:defRPr>
            </a:lvl1pPr>
            <a:lvl2pPr marL="189118" indent="0" algn="ctr">
              <a:buNone/>
              <a:defRPr b="1">
                <a:solidFill>
                  <a:schemeClr val="bg1"/>
                </a:solidFill>
              </a:defRPr>
            </a:lvl2pPr>
            <a:lvl3pPr marL="378236" indent="0" algn="ctr">
              <a:buNone/>
              <a:defRPr b="1">
                <a:solidFill>
                  <a:schemeClr val="bg1"/>
                </a:solidFill>
              </a:defRPr>
            </a:lvl3pPr>
            <a:lvl4pPr marL="529531" indent="0" algn="ctr">
              <a:buNone/>
              <a:defRPr b="1">
                <a:solidFill>
                  <a:schemeClr val="bg1"/>
                </a:solidFill>
              </a:defRPr>
            </a:lvl4pPr>
            <a:lvl5pPr marL="718649"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299870" y="2014371"/>
            <a:ext cx="8544261" cy="4036806"/>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299870" y="5839644"/>
            <a:ext cx="8544261" cy="211533"/>
          </a:xfrm>
          <a:solidFill>
            <a:schemeClr val="accent6"/>
          </a:solidFill>
        </p:spPr>
        <p:txBody>
          <a:bodyPr tIns="54864" anchor="b" anchorCtr="0">
            <a:spAutoFit/>
          </a:bodyPr>
          <a:lstStyle>
            <a:lvl1pPr marL="0" indent="0">
              <a:spcBef>
                <a:spcPts val="199"/>
              </a:spcBef>
              <a:spcAft>
                <a:spcPts val="0"/>
              </a:spcAft>
              <a:buNone/>
              <a:defRPr sz="794"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31264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330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51009"/>
            <a:ext cx="186260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2069065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10/23/2025</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a:xfrm>
            <a:off x="628650" y="6356353"/>
            <a:ext cx="54864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85714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1B87E-AF4E-4650-BAB0-242889A8FA28}"/>
              </a:ext>
            </a:extLst>
          </p:cNvPr>
          <p:cNvSpPr>
            <a:spLocks noGrp="1"/>
          </p:cNvSpPr>
          <p:nvPr>
            <p:ph type="dt" sz="half" idx="10"/>
          </p:nvPr>
        </p:nvSpPr>
        <p:spPr/>
        <p:txBody>
          <a:bodyPr/>
          <a:lstStyle/>
          <a:p>
            <a:fld id="{D6B511EF-5B51-4501-81F1-C0E7EB67AE70}" type="datetimeFigureOut">
              <a:rPr lang="en-US" smtClean="0"/>
              <a:t>10/23/2025</a:t>
            </a:fld>
            <a:endParaRPr lang="en-US"/>
          </a:p>
        </p:txBody>
      </p:sp>
      <p:sp>
        <p:nvSpPr>
          <p:cNvPr id="3" name="Footer Placeholder 2">
            <a:extLst>
              <a:ext uri="{FF2B5EF4-FFF2-40B4-BE49-F238E27FC236}">
                <a16:creationId xmlns:a16="http://schemas.microsoft.com/office/drawing/2014/main" id="{15C2768F-C7AB-4906-AEF4-AD9336E4AA26}"/>
              </a:ext>
            </a:extLst>
          </p:cNvPr>
          <p:cNvSpPr>
            <a:spLocks noGrp="1"/>
          </p:cNvSpPr>
          <p:nvPr>
            <p:ph type="ftr" sz="quarter" idx="11"/>
          </p:nvPr>
        </p:nvSpPr>
        <p:spPr>
          <a:xfrm>
            <a:off x="628650" y="6356353"/>
            <a:ext cx="54864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C6C8CF8-8D79-4172-A9E0-4068CCC766A5}"/>
              </a:ext>
            </a:extLst>
          </p:cNvPr>
          <p:cNvSpPr>
            <a:spLocks noGrp="1"/>
          </p:cNvSpPr>
          <p:nvPr>
            <p:ph type="sldNum" sz="quarter" idx="12"/>
          </p:nvPr>
        </p:nvSpPr>
        <p:spPr/>
        <p:txBody>
          <a:bodyPr/>
          <a:lstStyle/>
          <a:p>
            <a:fld id="{69F4572A-1715-4CA8-B7D6-EE0A3B8C2B35}" type="slidenum">
              <a:rPr lang="en-US" smtClean="0"/>
              <a:t>‹#›</a:t>
            </a:fld>
            <a:endParaRPr lang="en-US"/>
          </a:p>
        </p:txBody>
      </p:sp>
    </p:spTree>
    <p:extLst>
      <p:ext uri="{BB962C8B-B14F-4D97-AF65-F5344CB8AC3E}">
        <p14:creationId xmlns:p14="http://schemas.microsoft.com/office/powerpoint/2010/main" val="2659742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315469" y="969264"/>
            <a:ext cx="8513064" cy="865750"/>
          </a:xfrm>
          <a:prstGeom prst="rect">
            <a:avLst/>
          </a:prstGeom>
        </p:spPr>
        <p:txBody>
          <a:bodyPr wrap="square" lIns="0" rIns="0">
            <a:spAutoFit/>
          </a:bodyPr>
          <a:lstStyle>
            <a:lvl1pPr>
              <a:lnSpc>
                <a:spcPct val="100000"/>
              </a:lnSpc>
              <a:spcBef>
                <a:spcPts val="0"/>
              </a:spcBef>
              <a:defRPr sz="1200">
                <a:latin typeface="Arial" panose="020B0604020202020204" pitchFamily="34" charset="0"/>
                <a:cs typeface="Arial" panose="020B0604020202020204" pitchFamily="34" charset="0"/>
              </a:defRPr>
            </a:lvl1pPr>
            <a:lvl2pPr>
              <a:lnSpc>
                <a:spcPct val="100000"/>
              </a:lnSpc>
              <a:spcBef>
                <a:spcPts val="0"/>
              </a:spcBef>
              <a:defRPr sz="1200">
                <a:latin typeface="Arial" panose="020B0604020202020204" pitchFamily="34" charset="0"/>
                <a:cs typeface="Arial" panose="020B0604020202020204" pitchFamily="34" charset="0"/>
              </a:defRPr>
            </a:lvl2pPr>
            <a:lvl3pPr>
              <a:lnSpc>
                <a:spcPct val="100000"/>
              </a:lnSpc>
              <a:spcBef>
                <a:spcPts val="0"/>
              </a:spcBef>
              <a:defRPr sz="1050">
                <a:latin typeface="Arial" panose="020B0604020202020204" pitchFamily="34" charset="0"/>
                <a:cs typeface="Arial" panose="020B0604020202020204" pitchFamily="34" charset="0"/>
              </a:defRPr>
            </a:lvl3pPr>
            <a:lvl4pPr>
              <a:lnSpc>
                <a:spcPct val="100000"/>
              </a:lnSpc>
              <a:spcBef>
                <a:spcPts val="0"/>
              </a:spcBef>
              <a:defRPr sz="788">
                <a:latin typeface="Arial" panose="020B0604020202020204" pitchFamily="34" charset="0"/>
                <a:cs typeface="Arial" panose="020B0604020202020204" pitchFamily="34" charset="0"/>
              </a:defRPr>
            </a:lvl4pPr>
            <a:lvl5pPr>
              <a:lnSpc>
                <a:spcPct val="100000"/>
              </a:lnSpc>
              <a:spcBef>
                <a:spcPts val="0"/>
              </a:spcBef>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15468" y="185313"/>
            <a:ext cx="8513064" cy="592562"/>
          </a:xfrm>
        </p:spPr>
        <p:txBody>
          <a:bodyPr lIns="0" rIns="0" anchor="ctr"/>
          <a:lstStyle>
            <a:lvl1pPr>
              <a:defRPr sz="1500" b="1" cap="all" spc="98"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15468" y="777875"/>
            <a:ext cx="10287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315468" y="6229553"/>
            <a:ext cx="848360"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8514276" y="6430916"/>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r"/>
            <a:fld id="{81D60167-4931-47E6-BA6A-407CBD079E47}" type="slidenum">
              <a:rPr lang="en-US" sz="749" smtClean="0">
                <a:solidFill>
                  <a:srgbClr val="808080"/>
                </a:solidFill>
                <a:latin typeface="EYInterstate" panose="02000503020000020004" pitchFamily="2" charset="0"/>
              </a:rPr>
              <a:pPr marL="14287" algn="r"/>
              <a:t>‹#›</a:t>
            </a:fld>
            <a:endParaRPr lang="en-US" sz="749">
              <a:solidFill>
                <a:srgbClr val="808080"/>
              </a:solidFill>
              <a:latin typeface="EYInterstate" panose="02000503020000020004" pitchFamily="2" charset="0"/>
            </a:endParaRPr>
          </a:p>
        </p:txBody>
      </p:sp>
    </p:spTree>
    <p:extLst>
      <p:ext uri="{BB962C8B-B14F-4D97-AF65-F5344CB8AC3E}">
        <p14:creationId xmlns:p14="http://schemas.microsoft.com/office/powerpoint/2010/main" val="3965815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87F5CF-482A-42E0-B54A-EA82E3D17A5B}" type="datetimeFigureOut">
              <a:rPr lang="en-US" smtClean="0"/>
              <a:t>10/23/2025</a:t>
            </a:fld>
            <a:endParaRPr lang="en-US"/>
          </a:p>
        </p:txBody>
      </p:sp>
      <p:sp>
        <p:nvSpPr>
          <p:cNvPr id="5" name="Footer Placeholder 4"/>
          <p:cNvSpPr>
            <a:spLocks noGrp="1"/>
          </p:cNvSpPr>
          <p:nvPr>
            <p:ph type="ftr" sz="quarter" idx="11"/>
          </p:nvPr>
        </p:nvSpPr>
        <p:spPr>
          <a:xfrm>
            <a:off x="628650" y="6356353"/>
            <a:ext cx="54864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14A078-3EA9-40CD-8ABE-83ACDEE805A4}" type="slidenum">
              <a:rPr lang="en-US" smtClean="0"/>
              <a:t>‹#›</a:t>
            </a:fld>
            <a:endParaRPr lang="en-US"/>
          </a:p>
        </p:txBody>
      </p:sp>
    </p:spTree>
    <p:extLst>
      <p:ext uri="{BB962C8B-B14F-4D97-AF65-F5344CB8AC3E}">
        <p14:creationId xmlns:p14="http://schemas.microsoft.com/office/powerpoint/2010/main" val="105048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2"/>
            <a:ext cx="9144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602"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2" indent="0">
              <a:buNone/>
              <a:defRPr sz="2100">
                <a:latin typeface="Franklin Gothic Demi Cond" panose="020B0706030402020204" pitchFamily="34" charset="0"/>
              </a:defRPr>
            </a:lvl2pPr>
            <a:lvl3pPr marL="514325" indent="0">
              <a:buNone/>
              <a:defRPr sz="2100">
                <a:latin typeface="Franklin Gothic Demi Cond" panose="020B0706030402020204" pitchFamily="34" charset="0"/>
              </a:defRPr>
            </a:lvl3pPr>
            <a:lvl4pPr marL="771487" indent="0">
              <a:buNone/>
              <a:defRPr sz="2100">
                <a:latin typeface="Franklin Gothic Demi Cond" panose="020B0706030402020204" pitchFamily="34" charset="0"/>
              </a:defRPr>
            </a:lvl4pPr>
            <a:lvl5pPr marL="1028649"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602"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602" y="5020586"/>
            <a:ext cx="5774267" cy="488227"/>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074" y="1782794"/>
            <a:ext cx="1822271"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5434" y="307644"/>
            <a:ext cx="1824946"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1877090" y="309629"/>
            <a:ext cx="1820301"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3760720" y="306799"/>
            <a:ext cx="1617803"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5444786" y="308437"/>
            <a:ext cx="1823652"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7320478" y="308437"/>
            <a:ext cx="1823625" cy="1074155"/>
          </a:xfrm>
          <a:prstGeom prst="rect">
            <a:avLst/>
          </a:prstGeom>
        </p:spPr>
      </p:pic>
    </p:spTree>
    <p:extLst>
      <p:ext uri="{BB962C8B-B14F-4D97-AF65-F5344CB8AC3E}">
        <p14:creationId xmlns:p14="http://schemas.microsoft.com/office/powerpoint/2010/main" val="150141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0" y="0"/>
            <a:ext cx="8615522" cy="6858000"/>
            <a:chOff x="0" y="0"/>
            <a:chExt cx="8615522" cy="6858000"/>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0"/>
              <a:ext cx="7924132" cy="6858000"/>
            </a:xfrm>
            <a:prstGeom prst="rect">
              <a:avLst/>
            </a:prstGeom>
          </p:spPr>
        </p:pic>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843712" y="4464987"/>
            <a:ext cx="2059922" cy="2046633"/>
          </a:xfrm>
          <a:prstGeom prst="rect">
            <a:avLst/>
          </a:prstGeom>
        </p:spPr>
      </p:pic>
      <p:sp>
        <p:nvSpPr>
          <p:cNvPr id="15" name="Text Placeholder 13"/>
          <p:cNvSpPr>
            <a:spLocks noGrp="1"/>
          </p:cNvSpPr>
          <p:nvPr userDrawn="1">
            <p:ph type="body" sz="quarter" idx="10" hasCustomPrompt="1"/>
          </p:nvPr>
        </p:nvSpPr>
        <p:spPr>
          <a:xfrm>
            <a:off x="625471" y="1089955"/>
            <a:ext cx="5774267"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1" y="4757633"/>
            <a:ext cx="5774267"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1" y="5706385"/>
            <a:ext cx="5774267"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309670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8" name="Rectangle 7"/>
          <p:cNvSpPr/>
          <p:nvPr userDrawn="1"/>
        </p:nvSpPr>
        <p:spPr>
          <a:xfrm>
            <a:off x="0" y="1"/>
            <a:ext cx="9144000" cy="10286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4294" y="-8973"/>
            <a:ext cx="9079706" cy="1028692"/>
          </a:xfrm>
        </p:spPr>
        <p:txBody>
          <a:bodyPr anchor="t">
            <a:noAutofit/>
          </a:bodyPr>
          <a:lstStyle>
            <a:lvl1pPr algn="l">
              <a:defRPr sz="135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CDEF484-0EE8-4E31-BF12-BBFBA278C7F2}"/>
              </a:ext>
            </a:extLst>
          </p:cNvPr>
          <p:cNvSpPr/>
          <p:nvPr userDrawn="1"/>
        </p:nvSpPr>
        <p:spPr>
          <a:xfrm>
            <a:off x="1" y="1095296"/>
            <a:ext cx="9144000" cy="494922"/>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 Placeholder 14">
            <a:extLst>
              <a:ext uri="{FF2B5EF4-FFF2-40B4-BE49-F238E27FC236}">
                <a16:creationId xmlns:a16="http://schemas.microsoft.com/office/drawing/2014/main" id="{B5A3F0E2-6080-4ACE-BA81-977C4AE9A8ED}"/>
              </a:ext>
            </a:extLst>
          </p:cNvPr>
          <p:cNvSpPr>
            <a:spLocks noGrp="1"/>
          </p:cNvSpPr>
          <p:nvPr>
            <p:ph type="body" sz="quarter" idx="18"/>
          </p:nvPr>
        </p:nvSpPr>
        <p:spPr>
          <a:xfrm>
            <a:off x="0" y="1095375"/>
            <a:ext cx="9144000" cy="495300"/>
          </a:xfrm>
        </p:spPr>
        <p:txBody>
          <a:bodyPr>
            <a:noAutofit/>
          </a:bodyPr>
          <a:lstStyle>
            <a:lvl1pPr marL="0" indent="0">
              <a:buNone/>
              <a:defRPr sz="750">
                <a:solidFill>
                  <a:schemeClr val="bg1"/>
                </a:solidFill>
              </a:defRPr>
            </a:lvl1pPr>
            <a:lvl2pPr>
              <a:defRPr sz="750"/>
            </a:lvl2pPr>
            <a:lvl3pPr>
              <a:defRPr sz="750"/>
            </a:lvl3pPr>
            <a:lvl4pPr>
              <a:defRPr sz="750"/>
            </a:lvl4pPr>
            <a:lvl5pPr>
              <a:defRPr sz="750"/>
            </a:lvl5pPr>
          </a:lstStyle>
          <a:p>
            <a:pPr lvl="0"/>
            <a:r>
              <a:rPr lang="en-US"/>
              <a:t>Click to edit Master text styles</a:t>
            </a:r>
          </a:p>
        </p:txBody>
      </p:sp>
      <p:sp>
        <p:nvSpPr>
          <p:cNvPr id="5" name="Table Placeholder 4">
            <a:extLst>
              <a:ext uri="{FF2B5EF4-FFF2-40B4-BE49-F238E27FC236}">
                <a16:creationId xmlns:a16="http://schemas.microsoft.com/office/drawing/2014/main" id="{7B6BD078-8E0A-40EE-B528-CFAD74048F58}"/>
              </a:ext>
            </a:extLst>
          </p:cNvPr>
          <p:cNvSpPr>
            <a:spLocks noGrp="1"/>
          </p:cNvSpPr>
          <p:nvPr>
            <p:ph type="tbl" sz="quarter" idx="19"/>
          </p:nvPr>
        </p:nvSpPr>
        <p:spPr>
          <a:xfrm>
            <a:off x="64294" y="1714536"/>
            <a:ext cx="4650581" cy="4800600"/>
          </a:xfrm>
        </p:spPr>
        <p:txBody>
          <a:bodyPr>
            <a:normAutofit/>
          </a:bodyPr>
          <a:lstStyle>
            <a:lvl1pPr>
              <a:defRPr sz="900"/>
            </a:lvl1pPr>
          </a:lstStyle>
          <a:p>
            <a:endParaRPr lang="en-US"/>
          </a:p>
        </p:txBody>
      </p:sp>
      <p:sp>
        <p:nvSpPr>
          <p:cNvPr id="7" name="Table Placeholder 6">
            <a:extLst>
              <a:ext uri="{FF2B5EF4-FFF2-40B4-BE49-F238E27FC236}">
                <a16:creationId xmlns:a16="http://schemas.microsoft.com/office/drawing/2014/main" id="{5DFC3C9A-8A09-4984-8CA6-749D20CAD6FD}"/>
              </a:ext>
            </a:extLst>
          </p:cNvPr>
          <p:cNvSpPr>
            <a:spLocks noGrp="1"/>
          </p:cNvSpPr>
          <p:nvPr>
            <p:ph type="tbl" sz="quarter" idx="20"/>
          </p:nvPr>
        </p:nvSpPr>
        <p:spPr>
          <a:xfrm>
            <a:off x="4993481" y="1714500"/>
            <a:ext cx="4086225" cy="1524000"/>
          </a:xfrm>
        </p:spPr>
        <p:txBody>
          <a:bodyPr>
            <a:normAutofit/>
          </a:bodyPr>
          <a:lstStyle>
            <a:lvl1pPr>
              <a:defRPr sz="900"/>
            </a:lvl1pPr>
          </a:lstStyle>
          <a:p>
            <a:endParaRPr lang="en-US"/>
          </a:p>
        </p:txBody>
      </p:sp>
      <p:sp>
        <p:nvSpPr>
          <p:cNvPr id="16" name="Table Placeholder 6">
            <a:extLst>
              <a:ext uri="{FF2B5EF4-FFF2-40B4-BE49-F238E27FC236}">
                <a16:creationId xmlns:a16="http://schemas.microsoft.com/office/drawing/2014/main" id="{4C70D845-DC24-4801-9361-104F528C4190}"/>
              </a:ext>
            </a:extLst>
          </p:cNvPr>
          <p:cNvSpPr>
            <a:spLocks noGrp="1"/>
          </p:cNvSpPr>
          <p:nvPr>
            <p:ph type="tbl" sz="quarter" idx="21"/>
          </p:nvPr>
        </p:nvSpPr>
        <p:spPr>
          <a:xfrm>
            <a:off x="4993481" y="3362325"/>
            <a:ext cx="4086225" cy="1524000"/>
          </a:xfrm>
        </p:spPr>
        <p:txBody>
          <a:bodyPr>
            <a:normAutofit/>
          </a:bodyPr>
          <a:lstStyle>
            <a:lvl1pPr>
              <a:defRPr sz="900"/>
            </a:lvl1pPr>
          </a:lstStyle>
          <a:p>
            <a:endParaRPr lang="en-US"/>
          </a:p>
        </p:txBody>
      </p:sp>
      <p:sp>
        <p:nvSpPr>
          <p:cNvPr id="17" name="Table Placeholder 6">
            <a:extLst>
              <a:ext uri="{FF2B5EF4-FFF2-40B4-BE49-F238E27FC236}">
                <a16:creationId xmlns:a16="http://schemas.microsoft.com/office/drawing/2014/main" id="{E33986CE-696D-4516-B3BF-5AB8E7CE216C}"/>
              </a:ext>
            </a:extLst>
          </p:cNvPr>
          <p:cNvSpPr>
            <a:spLocks noGrp="1"/>
          </p:cNvSpPr>
          <p:nvPr>
            <p:ph type="tbl" sz="quarter" idx="22"/>
          </p:nvPr>
        </p:nvSpPr>
        <p:spPr>
          <a:xfrm>
            <a:off x="4993481" y="4986445"/>
            <a:ext cx="4086225" cy="1524000"/>
          </a:xfrm>
        </p:spPr>
        <p:txBody>
          <a:bodyPr>
            <a:normAutofit/>
          </a:bodyPr>
          <a:lstStyle>
            <a:lvl1pPr>
              <a:defRPr sz="900"/>
            </a:lvl1pPr>
          </a:lstStyle>
          <a:p>
            <a:endParaRPr lang="en-US"/>
          </a:p>
        </p:txBody>
      </p:sp>
    </p:spTree>
    <p:extLst>
      <p:ext uri="{BB962C8B-B14F-4D97-AF65-F5344CB8AC3E}">
        <p14:creationId xmlns:p14="http://schemas.microsoft.com/office/powerpoint/2010/main" val="39296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51009"/>
            <a:ext cx="2023349" cy="2020824"/>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Calibri" panose="020F0502020204030204" pitchFamily="34" charset="0"/>
              </a:defRPr>
            </a:lvl1pPr>
            <a:lvl2pPr marL="257182" indent="0">
              <a:buNone/>
              <a:defRPr sz="2100">
                <a:latin typeface="Franklin Gothic Demi Cond" panose="020B0706030402020204" pitchFamily="34" charset="0"/>
              </a:defRPr>
            </a:lvl2pPr>
            <a:lvl3pPr marL="514362" indent="0">
              <a:buNone/>
              <a:defRPr sz="2100">
                <a:latin typeface="Franklin Gothic Demi Cond" panose="020B0706030402020204" pitchFamily="34" charset="0"/>
              </a:defRPr>
            </a:lvl3pPr>
            <a:lvl4pPr marL="771544" indent="0">
              <a:buNone/>
              <a:defRPr sz="2100">
                <a:latin typeface="Franklin Gothic Demi Cond" panose="020B0706030402020204" pitchFamily="34" charset="0"/>
              </a:defRPr>
            </a:lvl4pPr>
            <a:lvl5pPr marL="1028725"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Calibri" panose="020F050202020403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296079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4"/>
            <a:ext cx="2017011" cy="2017011"/>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Calibri" panose="020F0502020204030204" pitchFamily="34" charset="0"/>
              </a:defRPr>
            </a:lvl1pPr>
            <a:lvl2pPr marL="257182" indent="0">
              <a:buNone/>
              <a:defRPr sz="2100">
                <a:latin typeface="Franklin Gothic Demi Cond" panose="020B0706030402020204" pitchFamily="34" charset="0"/>
              </a:defRPr>
            </a:lvl2pPr>
            <a:lvl3pPr marL="514362" indent="0">
              <a:buNone/>
              <a:defRPr sz="2100">
                <a:latin typeface="Franklin Gothic Demi Cond" panose="020B0706030402020204" pitchFamily="34" charset="0"/>
              </a:defRPr>
            </a:lvl3pPr>
            <a:lvl4pPr marL="771544" indent="0">
              <a:buNone/>
              <a:defRPr sz="2100">
                <a:latin typeface="Franklin Gothic Demi Cond" panose="020B0706030402020204" pitchFamily="34" charset="0"/>
              </a:defRPr>
            </a:lvl4pPr>
            <a:lvl5pPr marL="1028725"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2033636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51009"/>
            <a:ext cx="2023733" cy="2020824"/>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Calibri" panose="020F0502020204030204" pitchFamily="34" charset="0"/>
              </a:defRPr>
            </a:lvl1pPr>
            <a:lvl2pPr marL="257182" indent="0">
              <a:buNone/>
              <a:defRPr sz="2100">
                <a:latin typeface="Franklin Gothic Demi Cond" panose="020B0706030402020204" pitchFamily="34" charset="0"/>
              </a:defRPr>
            </a:lvl2pPr>
            <a:lvl3pPr marL="514362" indent="0">
              <a:buNone/>
              <a:defRPr sz="2100">
                <a:latin typeface="Franklin Gothic Demi Cond" panose="020B0706030402020204" pitchFamily="34" charset="0"/>
              </a:defRPr>
            </a:lvl3pPr>
            <a:lvl4pPr marL="771544" indent="0">
              <a:buNone/>
              <a:defRPr sz="2100">
                <a:latin typeface="Franklin Gothic Demi Cond" panose="020B0706030402020204" pitchFamily="34" charset="0"/>
              </a:defRPr>
            </a:lvl4pPr>
            <a:lvl5pPr marL="1028725"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2623138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9" cy="4592638"/>
          </a:xfrm>
        </p:spPr>
        <p:txBody>
          <a:bodyPr>
            <a:noAutofit/>
          </a:bodyPr>
          <a:lstStyle>
            <a:lvl1pPr marL="171454" indent="-171454">
              <a:lnSpc>
                <a:spcPct val="100000"/>
              </a:lnSpc>
              <a:spcBef>
                <a:spcPts val="900"/>
              </a:spcBef>
              <a:defRPr sz="2100">
                <a:latin typeface="+mn-lt"/>
              </a:defRPr>
            </a:lvl1pPr>
            <a:lvl2pPr marL="432208" indent="-175026">
              <a:lnSpc>
                <a:spcPct val="100000"/>
              </a:lnSpc>
              <a:buFont typeface="Franklin Gothic Medium" panose="020B0603020102020204" pitchFamily="34" charset="0"/>
              <a:buChar char="−"/>
              <a:defRPr sz="1800">
                <a:latin typeface="+mn-lt"/>
              </a:defRPr>
            </a:lvl2pPr>
            <a:lvl3pPr marL="729871" indent="-171454">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70" y="624054"/>
            <a:ext cx="7843267" cy="54864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72496" tIns="36248" rIns="72496" bIns="36248"/>
          <a:lstStyle/>
          <a:p>
            <a:pPr>
              <a:defRPr/>
            </a:pPr>
            <a:endParaRPr lang="en-US" sz="1650">
              <a:solidFill>
                <a:srgbClr val="000000"/>
              </a:solidFill>
              <a:cs typeface="Arial" charset="0"/>
            </a:endParaRPr>
          </a:p>
        </p:txBody>
      </p:sp>
    </p:spTree>
    <p:extLst>
      <p:ext uri="{BB962C8B-B14F-4D97-AF65-F5344CB8AC3E}">
        <p14:creationId xmlns:p14="http://schemas.microsoft.com/office/powerpoint/2010/main" val="229758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4"/>
            <a:ext cx="7888289" cy="1212895"/>
          </a:xfrm>
        </p:spPr>
        <p:txBody>
          <a:bodyPr>
            <a:noAutofit/>
          </a:bodyPr>
          <a:lstStyle>
            <a:lvl1pPr marL="171454" indent="-171454">
              <a:lnSpc>
                <a:spcPct val="100000"/>
              </a:lnSpc>
              <a:spcBef>
                <a:spcPts val="0"/>
              </a:spcBef>
              <a:defRPr sz="1500">
                <a:latin typeface="+mn-lt"/>
              </a:defRPr>
            </a:lvl1pPr>
            <a:lvl2pPr marL="432208" indent="-175026">
              <a:lnSpc>
                <a:spcPct val="100000"/>
              </a:lnSpc>
              <a:spcBef>
                <a:spcPts val="0"/>
              </a:spcBef>
              <a:buFont typeface="Franklin Gothic Medium" panose="020B0603020102020204" pitchFamily="34" charset="0"/>
              <a:buChar char="−"/>
              <a:defRPr sz="1500">
                <a:latin typeface="+mn-lt"/>
              </a:defRPr>
            </a:lvl2pPr>
            <a:lvl3pPr marL="729871" indent="-171454">
              <a:lnSpc>
                <a:spcPct val="100000"/>
              </a:lnSpc>
              <a:spcBef>
                <a:spcPts val="0"/>
              </a:spcBef>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1" y="2548467"/>
            <a:ext cx="7894638" cy="3694230"/>
          </a:xfrm>
        </p:spPr>
        <p:txBody>
          <a:bodyPr/>
          <a:lstStyle>
            <a:lvl1pPr marL="0" indent="0" algn="ctr">
              <a:buNone/>
              <a:defRPr baseline="0">
                <a:latin typeface="+mn-lt"/>
              </a:defRPr>
            </a:lvl1pPr>
          </a:lstStyle>
          <a:p>
            <a:pPr lvl="0"/>
            <a:r>
              <a:rPr lang="en-US"/>
              <a:t>Click icon below to add table or chart</a:t>
            </a:r>
          </a:p>
        </p:txBody>
      </p:sp>
      <p:sp>
        <p:nvSpPr>
          <p:cNvPr id="16" name="Slide Number Placeholder 21"/>
          <p:cNvSpPr>
            <a:spLocks noGrp="1"/>
          </p:cNvSpPr>
          <p:nvPr>
            <p:ph type="sldNum" sz="quarter" idx="15"/>
          </p:nvPr>
        </p:nvSpPr>
        <p:spPr>
          <a:xfrm>
            <a:off x="8305801" y="6573308"/>
            <a:ext cx="564098" cy="284692"/>
          </a:xfrm>
        </p:spPr>
        <p:txBody>
          <a:bodyPr/>
          <a:lstStyle>
            <a:lvl1pPr>
              <a:defRPr sz="75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72496" tIns="36248" rIns="72496" bIns="36248"/>
          <a:lstStyle/>
          <a:p>
            <a:pPr>
              <a:defRPr/>
            </a:pPr>
            <a:endParaRPr lang="en-US" sz="1650">
              <a:solidFill>
                <a:srgbClr val="000000"/>
              </a:solidFill>
              <a:cs typeface="Arial" charset="0"/>
            </a:endParaRPr>
          </a:p>
        </p:txBody>
      </p:sp>
    </p:spTree>
    <p:extLst>
      <p:ext uri="{BB962C8B-B14F-4D97-AF65-F5344CB8AC3E}">
        <p14:creationId xmlns:p14="http://schemas.microsoft.com/office/powerpoint/2010/main" val="2101926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1" y="1335573"/>
            <a:ext cx="7894638"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8305801" y="6573308"/>
            <a:ext cx="564098" cy="284692"/>
          </a:xfr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72496" tIns="36248" rIns="72496" bIns="36248"/>
          <a:lstStyle/>
          <a:p>
            <a:pPr>
              <a:defRPr/>
            </a:pPr>
            <a:endParaRPr lang="en-US" sz="1650">
              <a:solidFill>
                <a:srgbClr val="000000"/>
              </a:solidFill>
              <a:cs typeface="Arial" charset="0"/>
            </a:endParaRPr>
          </a:p>
        </p:txBody>
      </p:sp>
    </p:spTree>
    <p:extLst>
      <p:ext uri="{BB962C8B-B14F-4D97-AF65-F5344CB8AC3E}">
        <p14:creationId xmlns:p14="http://schemas.microsoft.com/office/powerpoint/2010/main" val="3810212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5"/>
            <a:ext cx="3840480" cy="500063"/>
          </a:xfrm>
        </p:spPr>
        <p:txBody>
          <a:bodyPr anchor="b">
            <a:noAutofit/>
          </a:bodyPr>
          <a:lstStyle>
            <a:lvl1pPr marL="0" indent="0" algn="ctr">
              <a:buNone/>
              <a:defRPr sz="18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5"/>
            <a:ext cx="3840480" cy="500063"/>
          </a:xfrm>
        </p:spPr>
        <p:txBody>
          <a:bodyPr anchor="b">
            <a:noAutofit/>
          </a:bodyPr>
          <a:lstStyle>
            <a:lvl1pPr marL="0" indent="0" algn="ctr">
              <a:buNone/>
              <a:defRPr sz="1800">
                <a:latin typeface="+mj-lt"/>
              </a:defRPr>
            </a:lvl1pPr>
          </a:lstStyle>
          <a:p>
            <a:pPr lvl="0"/>
            <a:r>
              <a:rPr lang="en-US"/>
              <a:t>Click to add title</a:t>
            </a:r>
          </a:p>
        </p:txBody>
      </p:sp>
      <p:sp>
        <p:nvSpPr>
          <p:cNvPr id="16" name="Slide Number Placeholder 21"/>
          <p:cNvSpPr>
            <a:spLocks noGrp="1"/>
          </p:cNvSpPr>
          <p:nvPr>
            <p:ph type="sldNum" sz="quarter" idx="18"/>
          </p:nvPr>
        </p:nvSpPr>
        <p:spPr>
          <a:xfrm>
            <a:off x="8305801" y="6573308"/>
            <a:ext cx="564098" cy="284692"/>
          </a:xfr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72496" tIns="36248" rIns="72496" bIns="36248"/>
          <a:lstStyle/>
          <a:p>
            <a:pPr>
              <a:defRPr/>
            </a:pPr>
            <a:endParaRPr lang="en-US" sz="1650">
              <a:solidFill>
                <a:srgbClr val="000000"/>
              </a:solidFill>
              <a:cs typeface="Arial" charset="0"/>
            </a:endParaRPr>
          </a:p>
        </p:txBody>
      </p:sp>
    </p:spTree>
    <p:extLst>
      <p:ext uri="{BB962C8B-B14F-4D97-AF65-F5344CB8AC3E}">
        <p14:creationId xmlns:p14="http://schemas.microsoft.com/office/powerpoint/2010/main" val="1845022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6264"/>
            <a:ext cx="3840163" cy="4402137"/>
          </a:xfrm>
        </p:spPr>
        <p:txBody>
          <a:bodyPr>
            <a:noAutofit/>
          </a:bodyPr>
          <a:lstStyle>
            <a:lvl1pPr>
              <a:lnSpc>
                <a:spcPct val="100000"/>
              </a:lnSpc>
              <a:spcBef>
                <a:spcPts val="0"/>
              </a:spcBef>
              <a:spcAft>
                <a:spcPts val="0"/>
              </a:spcAft>
              <a:defRPr sz="1500">
                <a:latin typeface="+mj-lt"/>
              </a:defRPr>
            </a:lvl1pPr>
            <a:lvl2pPr marL="385772" indent="-128591">
              <a:buFont typeface="Franklin Gothic Medium Cond" panose="020B0606030402020204" pitchFamily="34" charset="0"/>
              <a:buChar char="–"/>
              <a:defRPr sz="1500">
                <a:latin typeface="+mj-lt"/>
              </a:defRPr>
            </a:lvl2pPr>
            <a:lvl3pPr>
              <a:defRPr sz="1500">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70" y="624054"/>
            <a:ext cx="7843267" cy="548640"/>
          </a:xfr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5"/>
            <a:ext cx="3840480" cy="500063"/>
          </a:xfrm>
        </p:spPr>
        <p:txBody>
          <a:bodyPr anchor="b">
            <a:noAutofit/>
          </a:bodyPr>
          <a:lstStyle>
            <a:lvl1pPr marL="0" indent="0" algn="ctr">
              <a:buNone/>
              <a:defRPr sz="18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5"/>
            <a:ext cx="3840480" cy="500063"/>
          </a:xfrm>
        </p:spPr>
        <p:txBody>
          <a:bodyPr anchor="b">
            <a:noAutofit/>
          </a:bodyPr>
          <a:lstStyle>
            <a:lvl1pPr marL="0" indent="0" algn="ctr">
              <a:buNone/>
              <a:defRPr sz="1800">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4665450" y="1840561"/>
            <a:ext cx="3840163" cy="4402137"/>
          </a:xfrm>
        </p:spPr>
        <p:txBody>
          <a:bodyPr>
            <a:noAutofit/>
          </a:bodyPr>
          <a:lstStyle>
            <a:lvl1pPr>
              <a:lnSpc>
                <a:spcPct val="100000"/>
              </a:lnSpc>
              <a:spcBef>
                <a:spcPts val="0"/>
              </a:spcBef>
              <a:spcAft>
                <a:spcPts val="0"/>
              </a:spcAft>
              <a:defRPr sz="1500">
                <a:latin typeface="+mj-lt"/>
              </a:defRPr>
            </a:lvl1pPr>
            <a:lvl2pPr marL="385772" indent="-128591">
              <a:buFont typeface="Franklin Gothic Medium Cond" panose="020B0606030402020204" pitchFamily="34" charset="0"/>
              <a:buChar char="–"/>
              <a:defRPr sz="1500" baseline="0">
                <a:latin typeface="+mj-lt"/>
              </a:defRPr>
            </a:lvl2pPr>
            <a:lvl3pPr>
              <a:defRPr sz="1500"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72496" tIns="36248" rIns="72496" bIns="36248"/>
          <a:lstStyle/>
          <a:p>
            <a:pPr>
              <a:defRPr/>
            </a:pPr>
            <a:endParaRPr lang="en-US" sz="1650">
              <a:solidFill>
                <a:srgbClr val="000000"/>
              </a:solidFill>
              <a:cs typeface="Arial" charset="0"/>
            </a:endParaRPr>
          </a:p>
        </p:txBody>
      </p:sp>
    </p:spTree>
    <p:extLst>
      <p:ext uri="{BB962C8B-B14F-4D97-AF65-F5344CB8AC3E}">
        <p14:creationId xmlns:p14="http://schemas.microsoft.com/office/powerpoint/2010/main" val="63674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72496" tIns="36248" rIns="72496" bIns="36248"/>
          <a:lstStyle/>
          <a:p>
            <a:pPr>
              <a:defRPr/>
            </a:pPr>
            <a:endParaRPr lang="en-US" sz="1650" b="1">
              <a:solidFill>
                <a:srgbClr val="000000"/>
              </a:solidFill>
              <a:cs typeface="Arial" charset="0"/>
            </a:endParaRPr>
          </a:p>
        </p:txBody>
      </p:sp>
    </p:spTree>
    <p:extLst>
      <p:ext uri="{BB962C8B-B14F-4D97-AF65-F5344CB8AC3E}">
        <p14:creationId xmlns:p14="http://schemas.microsoft.com/office/powerpoint/2010/main" val="342258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02B430-217A-7E4D-A117-85118F098F42}"/>
              </a:ext>
            </a:extLst>
          </p:cNvPr>
          <p:cNvGrpSpPr/>
          <p:nvPr userDrawn="1"/>
        </p:nvGrpSpPr>
        <p:grpSpPr>
          <a:xfrm>
            <a:off x="0" y="0"/>
            <a:ext cx="8615522" cy="6858000"/>
            <a:chOff x="0" y="0"/>
            <a:chExt cx="8615522" cy="6858000"/>
          </a:xfrm>
        </p:grpSpPr>
        <p:pic>
          <p:nvPicPr>
            <p:cNvPr id="10" name="Picture 9">
              <a:extLst>
                <a:ext uri="{FF2B5EF4-FFF2-40B4-BE49-F238E27FC236}">
                  <a16:creationId xmlns:a16="http://schemas.microsoft.com/office/drawing/2014/main" id="{E22C4A58-A31F-7647-82E1-32E75AE46530}"/>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2" name="Picture 1">
              <a:extLst>
                <a:ext uri="{FF2B5EF4-FFF2-40B4-BE49-F238E27FC236}">
                  <a16:creationId xmlns:a16="http://schemas.microsoft.com/office/drawing/2014/main" id="{9FD92952-DB5F-6646-B1E8-7A0BB1467539}"/>
                </a:ext>
              </a:extLst>
            </p:cNvPr>
            <p:cNvPicPr>
              <a:picLocks noChangeAspect="1"/>
            </p:cNvPicPr>
            <p:nvPr userDrawn="1"/>
          </p:nvPicPr>
          <p:blipFill>
            <a:blip r:embed="rId3"/>
            <a:stretch>
              <a:fillRect/>
            </a:stretch>
          </p:blipFill>
          <p:spPr>
            <a:xfrm>
              <a:off x="0" y="0"/>
              <a:ext cx="7924132" cy="6858000"/>
            </a:xfrm>
            <a:prstGeom prst="rect">
              <a:avLst/>
            </a:prstGeom>
          </p:spPr>
        </p:pic>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843712" y="4464987"/>
            <a:ext cx="2059922" cy="2046633"/>
          </a:xfrm>
          <a:prstGeom prst="rect">
            <a:avLst/>
          </a:prstGeom>
        </p:spPr>
      </p:pic>
      <p:sp>
        <p:nvSpPr>
          <p:cNvPr id="15" name="Text Placeholder 13"/>
          <p:cNvSpPr>
            <a:spLocks noGrp="1"/>
          </p:cNvSpPr>
          <p:nvPr userDrawn="1">
            <p:ph type="body" sz="quarter" idx="10" hasCustomPrompt="1"/>
          </p:nvPr>
        </p:nvSpPr>
        <p:spPr>
          <a:xfrm>
            <a:off x="625471" y="746084"/>
            <a:ext cx="5774267"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1" y="4757633"/>
            <a:ext cx="5774267"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1" y="5706385"/>
            <a:ext cx="5774267"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164783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mj-lt"/>
              </a:defRPr>
            </a:lvl1pPr>
          </a:lstStyle>
          <a:p>
            <a:endParaRPr lang="en-US">
              <a:solidFill>
                <a:prstClr val="black"/>
              </a:solidFill>
            </a:endParaRPr>
          </a:p>
        </p:txBody>
      </p:sp>
      <p:sp>
        <p:nvSpPr>
          <p:cNvPr id="13"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56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1"/>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5399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ullets_No Top Ru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340151133"/>
              </p:ext>
            </p:extLst>
          </p:nvPr>
        </p:nvGraphicFramePr>
        <p:xfrm>
          <a:off x="1588" y="1588"/>
          <a:ext cx="1589"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1588" y="1588"/>
                        <a:ext cx="1589" cy="1588"/>
                      </a:xfrm>
                      <a:prstGeom prst="rect">
                        <a:avLst/>
                      </a:prstGeom>
                    </p:spPr>
                  </p:pic>
                </p:oleObj>
              </mc:Fallback>
            </mc:AlternateContent>
          </a:graphicData>
        </a:graphic>
      </p:graphicFrame>
      <p:sp>
        <p:nvSpPr>
          <p:cNvPr id="5" name="Text Placeholder 4"/>
          <p:cNvSpPr>
            <a:spLocks noGrp="1"/>
          </p:cNvSpPr>
          <p:nvPr>
            <p:ph type="body" sz="quarter" idx="11" hasCustomPrompt="1"/>
          </p:nvPr>
        </p:nvSpPr>
        <p:spPr>
          <a:xfrm>
            <a:off x="457201" y="6243108"/>
            <a:ext cx="8228012" cy="330200"/>
          </a:xfrm>
          <a:prstGeom prst="rect">
            <a:avLst/>
          </a:prstGeom>
        </p:spPr>
        <p:txBody>
          <a:bodyPr anchor="b">
            <a:noAutofit/>
          </a:bodyPr>
          <a:lstStyle>
            <a:lvl1pPr marL="0" indent="0">
              <a:lnSpc>
                <a:spcPct val="100000"/>
              </a:lnSpc>
              <a:spcBef>
                <a:spcPts val="0"/>
              </a:spcBef>
              <a:buNone/>
              <a:defRPr sz="900" baseline="0">
                <a:latin typeface="Calibri"/>
                <a:sym typeface="Calibri"/>
              </a:defRPr>
            </a:lvl1pPr>
          </a:lstStyle>
          <a:p>
            <a:pPr lvl="0"/>
            <a:r>
              <a:rPr lang="en-US"/>
              <a:t>Click to add footnote, reference or source</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2"/>
          </p:nvPr>
        </p:nvSpPr>
        <p:spPr/>
        <p:txBody>
          <a:bodyPr/>
          <a:lstStyle>
            <a:lvl1pPr>
              <a:defRPr>
                <a:latin typeface="Calibri"/>
                <a:sym typeface="Calibri"/>
              </a:defRPr>
            </a:lvl1pPr>
          </a:lstStyle>
          <a:p>
            <a:endParaRPr lang="en-US">
              <a:solidFill>
                <a:prstClr val="black"/>
              </a:solidFill>
            </a:endParaRPr>
          </a:p>
        </p:txBody>
      </p:sp>
      <p:sp>
        <p:nvSpPr>
          <p:cNvPr id="9" name="Slide Number Placeholder 8"/>
          <p:cNvSpPr>
            <a:spLocks noGrp="1"/>
          </p:cNvSpPr>
          <p:nvPr>
            <p:ph type="sldNum" sz="quarter" idx="13"/>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a:solidFill>
                <a:prstClr val="black"/>
              </a:solidFill>
            </a:endParaRPr>
          </a:p>
        </p:txBody>
      </p:sp>
      <p:sp>
        <p:nvSpPr>
          <p:cNvPr id="13" name="Rectangle 12"/>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14" name="Content Placeholder 13"/>
          <p:cNvSpPr>
            <a:spLocks noGrp="1"/>
          </p:cNvSpPr>
          <p:nvPr>
            <p:ph sz="quarter" idx="14"/>
          </p:nvPr>
        </p:nvSpPr>
        <p:spPr>
          <a:xfrm>
            <a:off x="457201" y="1724025"/>
            <a:ext cx="8228013" cy="4408488"/>
          </a:xfrm>
        </p:spPr>
        <p:txBody>
          <a:bodyPr>
            <a:normAutofit/>
          </a:bodyPr>
          <a:lstStyle>
            <a:lvl1pPr>
              <a:defRPr sz="1350">
                <a:latin typeface="Calibri"/>
                <a:sym typeface="Calibri"/>
              </a:defRPr>
            </a:lvl1pPr>
            <a:lvl2pPr>
              <a:defRPr sz="1350">
                <a:latin typeface="Calibri"/>
                <a:sym typeface="Calibri"/>
              </a:defRPr>
            </a:lvl2pPr>
            <a:lvl3pPr>
              <a:defRPr sz="1350">
                <a:latin typeface="Calibri"/>
                <a:sym typeface="Calibri"/>
              </a:defRPr>
            </a:lvl3pPr>
            <a:lvl4pPr>
              <a:defRPr sz="1350">
                <a:latin typeface="Calibri"/>
                <a:sym typeface="Calibri"/>
              </a:defRPr>
            </a:lvl4pPr>
            <a:lvl5pPr>
              <a:defRPr sz="1350">
                <a:latin typeface="Calibri"/>
                <a:sym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472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5434" y="6583680"/>
            <a:ext cx="9144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2" y="2067911"/>
            <a:ext cx="2017011" cy="1990847"/>
          </a:xfrm>
          <a:prstGeom prst="rect">
            <a:avLst/>
          </a:prstGeom>
        </p:spPr>
      </p:pic>
      <p:sp>
        <p:nvSpPr>
          <p:cNvPr id="15" name="Text Placeholder 13"/>
          <p:cNvSpPr>
            <a:spLocks noGrp="1"/>
          </p:cNvSpPr>
          <p:nvPr>
            <p:ph type="body" sz="quarter" idx="10" hasCustomPrompt="1"/>
          </p:nvPr>
        </p:nvSpPr>
        <p:spPr>
          <a:xfrm>
            <a:off x="2768600" y="2051009"/>
            <a:ext cx="5799671" cy="2020824"/>
          </a:xfrm>
          <a:prstGeom prst="rect">
            <a:avLst/>
          </a:prstGeom>
        </p:spPr>
        <p:txBody>
          <a:bodyPr anchor="ctr">
            <a:noAutofit/>
          </a:bodyPr>
          <a:lstStyle>
            <a:lvl1pPr marL="0" indent="0">
              <a:buNone/>
              <a:defRPr sz="2100" b="1" i="0" baseline="0">
                <a:latin typeface="Arial" panose="020B0604020202020204" pitchFamily="34" charset="0"/>
                <a:ea typeface="Arial" panose="020B0604020202020204" pitchFamily="34" charset="0"/>
                <a:cs typeface="Arial" panose="020B0604020202020204" pitchFamily="34" charset="0"/>
              </a:defRPr>
            </a:lvl1pPr>
            <a:lvl2pPr marL="257188" indent="0">
              <a:buNone/>
              <a:defRPr sz="2100">
                <a:latin typeface="Franklin Gothic Demi Cond" panose="020B0706030402020204" pitchFamily="34" charset="0"/>
              </a:defRPr>
            </a:lvl2pPr>
            <a:lvl3pPr marL="514374" indent="0">
              <a:buNone/>
              <a:defRPr sz="2100">
                <a:latin typeface="Franklin Gothic Demi Cond" panose="020B0706030402020204" pitchFamily="34" charset="0"/>
              </a:defRPr>
            </a:lvl3pPr>
            <a:lvl4pPr marL="771561" indent="0">
              <a:buNone/>
              <a:defRPr sz="2100">
                <a:latin typeface="Franklin Gothic Demi Cond" panose="020B0706030402020204" pitchFamily="34" charset="0"/>
              </a:defRPr>
            </a:lvl4pPr>
            <a:lvl5pPr marL="1028747" indent="0">
              <a:buNone/>
              <a:defRPr sz="21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2768600" y="4071833"/>
            <a:ext cx="5799671" cy="948752"/>
          </a:xfrm>
          <a:prstGeom prst="rect">
            <a:avLst/>
          </a:prstGeom>
        </p:spPr>
        <p:txBody>
          <a:bodyPr anchor="b">
            <a:noAutofit/>
          </a:bodyPr>
          <a:lstStyle>
            <a:lvl1pPr marL="0" indent="0">
              <a:lnSpc>
                <a:spcPct val="100000"/>
              </a:lnSpc>
              <a:spcBef>
                <a:spcPts val="0"/>
              </a:spcBef>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2768600" y="5020585"/>
            <a:ext cx="5799671" cy="488226"/>
          </a:xfrm>
          <a:prstGeom prst="rect">
            <a:avLst/>
          </a:prstGeom>
        </p:spPr>
        <p:txBody>
          <a:bodyPr anchor="b">
            <a:normAutofit/>
          </a:bodyPr>
          <a:lstStyle>
            <a:lvl1pPr marL="0" indent="0">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5"/>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75" r="7450"/>
          <a:stretch/>
        </p:blipFill>
        <p:spPr>
          <a:xfrm>
            <a:off x="1883736" y="230103"/>
            <a:ext cx="1824946"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9" y="230103"/>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7"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5" y="231327"/>
            <a:ext cx="1823625" cy="1215436"/>
          </a:xfrm>
          <a:prstGeom prst="rect">
            <a:avLst/>
          </a:prstGeom>
        </p:spPr>
      </p:pic>
    </p:spTree>
    <p:extLst>
      <p:ext uri="{BB962C8B-B14F-4D97-AF65-F5344CB8AC3E}">
        <p14:creationId xmlns:p14="http://schemas.microsoft.com/office/powerpoint/2010/main" val="1975380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k Blue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299870" y="1207547"/>
            <a:ext cx="8544261" cy="806824"/>
          </a:xfrm>
          <a:solidFill>
            <a:schemeClr val="accent1"/>
          </a:solidFill>
        </p:spPr>
        <p:txBody>
          <a:bodyPr bIns="0" anchor="ctr" anchorCtr="0">
            <a:normAutofit/>
          </a:bodyPr>
          <a:lstStyle>
            <a:lvl1pPr marL="0" indent="0" algn="ctr">
              <a:buNone/>
              <a:defRPr b="1">
                <a:solidFill>
                  <a:schemeClr val="bg1"/>
                </a:solidFill>
              </a:defRPr>
            </a:lvl1pPr>
            <a:lvl2pPr marL="189118" indent="0" algn="ctr">
              <a:buNone/>
              <a:defRPr b="1">
                <a:solidFill>
                  <a:schemeClr val="bg1"/>
                </a:solidFill>
              </a:defRPr>
            </a:lvl2pPr>
            <a:lvl3pPr marL="378236" indent="0" algn="ctr">
              <a:buNone/>
              <a:defRPr b="1">
                <a:solidFill>
                  <a:schemeClr val="bg1"/>
                </a:solidFill>
              </a:defRPr>
            </a:lvl3pPr>
            <a:lvl4pPr marL="529531" indent="0" algn="ctr">
              <a:buNone/>
              <a:defRPr b="1">
                <a:solidFill>
                  <a:schemeClr val="bg1"/>
                </a:solidFill>
              </a:defRPr>
            </a:lvl4pPr>
            <a:lvl5pPr marL="718649"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299870" y="2014371"/>
            <a:ext cx="8544261" cy="4036806"/>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299870" y="5839644"/>
            <a:ext cx="8544261" cy="211533"/>
          </a:xfrm>
          <a:solidFill>
            <a:schemeClr val="accent6"/>
          </a:solidFill>
        </p:spPr>
        <p:txBody>
          <a:bodyPr tIns="54864" anchor="b" anchorCtr="0">
            <a:spAutoFit/>
          </a:bodyPr>
          <a:lstStyle>
            <a:lvl1pPr marL="0" indent="0">
              <a:spcBef>
                <a:spcPts val="199"/>
              </a:spcBef>
              <a:spcAft>
                <a:spcPts val="0"/>
              </a:spcAft>
              <a:buNone/>
              <a:defRPr sz="794"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endParaRPr lang="en-US" altLang="en-US"/>
          </a:p>
        </p:txBody>
      </p:sp>
    </p:spTree>
    <p:extLst>
      <p:ext uri="{BB962C8B-B14F-4D97-AF65-F5344CB8AC3E}">
        <p14:creationId xmlns:p14="http://schemas.microsoft.com/office/powerpoint/2010/main" val="1886399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6E1E2DA4-36DD-88E4-9817-D2CCC21DFAE9}"/>
              </a:ext>
            </a:extLst>
          </p:cNvPr>
          <p:cNvSpPr>
            <a:spLocks noGrp="1"/>
          </p:cNvSpPr>
          <p:nvPr>
            <p:ph type="sldNum" sz="quarter" idx="12"/>
          </p:nvPr>
        </p:nvSpPr>
        <p:spPr>
          <a:xfrm>
            <a:off x="8515351" y="135731"/>
            <a:ext cx="587445" cy="365125"/>
          </a:xfrm>
        </p:spPr>
        <p:txBody>
          <a:bodyPr/>
          <a:lstStyle/>
          <a:p>
            <a:fld id="{B50A04D7-452B-4628-BC5C-774F3290A092}" type="slidenum">
              <a:rPr lang="en-US" smtClean="0"/>
              <a:t>‹#›</a:t>
            </a:fld>
            <a:endParaRPr lang="en-US"/>
          </a:p>
        </p:txBody>
      </p:sp>
    </p:spTree>
    <p:extLst>
      <p:ext uri="{BB962C8B-B14F-4D97-AF65-F5344CB8AC3E}">
        <p14:creationId xmlns:p14="http://schemas.microsoft.com/office/powerpoint/2010/main" val="95833183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7" indent="0">
              <a:buNone/>
              <a:defRPr sz="1350">
                <a:solidFill>
                  <a:schemeClr val="tx1">
                    <a:tint val="75000"/>
                  </a:schemeClr>
                </a:solidFill>
              </a:defRPr>
            </a:lvl3pPr>
            <a:lvl4pPr marL="1028725" indent="0">
              <a:buNone/>
              <a:defRPr sz="1200">
                <a:solidFill>
                  <a:schemeClr val="tx1">
                    <a:tint val="75000"/>
                  </a:schemeClr>
                </a:solidFill>
              </a:defRPr>
            </a:lvl4pPr>
            <a:lvl5pPr marL="1371633" indent="0">
              <a:buNone/>
              <a:defRPr sz="1200">
                <a:solidFill>
                  <a:schemeClr val="tx1">
                    <a:tint val="75000"/>
                  </a:schemeClr>
                </a:solidFill>
              </a:defRPr>
            </a:lvl5pPr>
            <a:lvl6pPr marL="1714541" indent="0">
              <a:buNone/>
              <a:defRPr sz="1200">
                <a:solidFill>
                  <a:schemeClr val="tx1">
                    <a:tint val="75000"/>
                  </a:schemeClr>
                </a:solidFill>
              </a:defRPr>
            </a:lvl6pPr>
            <a:lvl7pPr marL="2057450" indent="0">
              <a:buNone/>
              <a:defRPr sz="1200">
                <a:solidFill>
                  <a:schemeClr val="tx1">
                    <a:tint val="75000"/>
                  </a:schemeClr>
                </a:solidFill>
              </a:defRPr>
            </a:lvl7pPr>
            <a:lvl8pPr marL="2400357" indent="0">
              <a:buNone/>
              <a:defRPr sz="1200">
                <a:solidFill>
                  <a:schemeClr val="tx1">
                    <a:tint val="75000"/>
                  </a:schemeClr>
                </a:solidFill>
              </a:defRPr>
            </a:lvl8pPr>
            <a:lvl9pPr marL="2743265"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50A04D7-452B-4628-BC5C-774F3290A092}" type="slidenum">
              <a:rPr lang="en-US" smtClean="0"/>
              <a:t>‹#›</a:t>
            </a:fld>
            <a:endParaRPr lang="en-US"/>
          </a:p>
        </p:txBody>
      </p:sp>
    </p:spTree>
    <p:extLst>
      <p:ext uri="{BB962C8B-B14F-4D97-AF65-F5344CB8AC3E}">
        <p14:creationId xmlns:p14="http://schemas.microsoft.com/office/powerpoint/2010/main" val="408367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820849"/>
            <a:ext cx="8563554"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8305800" y="6603788"/>
            <a:ext cx="564098"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302150" y="1180769"/>
            <a:ext cx="8563554"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TextBox 1"/>
          <p:cNvSpPr txBox="1"/>
          <p:nvPr userDrawn="1"/>
        </p:nvSpPr>
        <p:spPr>
          <a:xfrm>
            <a:off x="302150" y="6612863"/>
            <a:ext cx="7524726"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NC DEPARTMENT OF HEALTH AND HUMAN SERVICES  |  OCTOBER 2025</a:t>
            </a:r>
            <a:endParaRPr lang="en-US" sz="900" kern="1200">
              <a:solidFill>
                <a:srgbClr val="003B70"/>
              </a:solidFill>
              <a:effectLst/>
              <a:latin typeface="+mn-lt"/>
              <a:ea typeface="+mn-ea"/>
              <a:cs typeface="+mn-cs"/>
            </a:endParaRPr>
          </a:p>
        </p:txBody>
      </p:sp>
      <p:pic>
        <p:nvPicPr>
          <p:cNvPr id="9" name="Picture 8">
            <a:extLst>
              <a:ext uri="{FF2B5EF4-FFF2-40B4-BE49-F238E27FC236}">
                <a16:creationId xmlns:a16="http://schemas.microsoft.com/office/drawing/2014/main" id="{7807D035-A540-114E-A9D3-7E6D5D45EE38}"/>
              </a:ext>
            </a:extLst>
          </p:cNvPr>
          <p:cNvPicPr>
            <a:picLocks noChangeAspect="1"/>
          </p:cNvPicPr>
          <p:nvPr userDrawn="1"/>
        </p:nvPicPr>
        <p:blipFill rotWithShape="1">
          <a:blip r:embed="rId2"/>
          <a:srcRect t="8644"/>
          <a:stretch/>
        </p:blipFill>
        <p:spPr>
          <a:xfrm>
            <a:off x="0" y="0"/>
            <a:ext cx="9144000" cy="1119096"/>
          </a:xfrm>
          <a:prstGeom prst="rect">
            <a:avLst/>
          </a:prstGeom>
        </p:spPr>
      </p:pic>
    </p:spTree>
    <p:extLst>
      <p:ext uri="{BB962C8B-B14F-4D97-AF65-F5344CB8AC3E}">
        <p14:creationId xmlns:p14="http://schemas.microsoft.com/office/powerpoint/2010/main" val="192632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07D035-A540-114E-A9D3-7E6D5D45EE38}"/>
              </a:ext>
            </a:extLst>
          </p:cNvPr>
          <p:cNvPicPr>
            <a:picLocks noChangeAspect="1"/>
          </p:cNvPicPr>
          <p:nvPr userDrawn="1"/>
        </p:nvPicPr>
        <p:blipFill rotWithShape="1">
          <a:blip r:embed="rId2"/>
          <a:srcRect t="8644"/>
          <a:stretch/>
        </p:blipFill>
        <p:spPr>
          <a:xfrm rot="10800000">
            <a:off x="0" y="5738904"/>
            <a:ext cx="9144000" cy="1119096"/>
          </a:xfrm>
          <a:prstGeom prst="rect">
            <a:avLst/>
          </a:prstGeom>
        </p:spPr>
      </p:pic>
      <p:sp>
        <p:nvSpPr>
          <p:cNvPr id="4" name="Text Placeholder 3"/>
          <p:cNvSpPr>
            <a:spLocks noGrp="1"/>
          </p:cNvSpPr>
          <p:nvPr>
            <p:ph type="body" sz="quarter" idx="10" hasCustomPrompt="1"/>
          </p:nvPr>
        </p:nvSpPr>
        <p:spPr>
          <a:xfrm>
            <a:off x="302150" y="919149"/>
            <a:ext cx="8563554"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02150" y="6413831"/>
            <a:ext cx="8073990"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302150" y="279069"/>
            <a:ext cx="8563554"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Tree>
    <p:extLst>
      <p:ext uri="{BB962C8B-B14F-4D97-AF65-F5344CB8AC3E}">
        <p14:creationId xmlns:p14="http://schemas.microsoft.com/office/powerpoint/2010/main" val="406919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327868" y="6155643"/>
            <a:ext cx="710691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8305800" y="6603788"/>
            <a:ext cx="564098"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TextBox 1"/>
          <p:cNvSpPr txBox="1"/>
          <p:nvPr userDrawn="1"/>
        </p:nvSpPr>
        <p:spPr>
          <a:xfrm>
            <a:off x="1327868" y="6612863"/>
            <a:ext cx="6623436"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NC DEPARTMENT OF HEALTH AND HUMAN SERVICES  |  OCTOBER 2025</a:t>
            </a:r>
            <a:endParaRPr lang="en-US" sz="900" kern="1200">
              <a:solidFill>
                <a:srgbClr val="003B70"/>
              </a:solidFill>
              <a:effectLst/>
              <a:latin typeface="+mn-lt"/>
              <a:ea typeface="+mn-ea"/>
              <a:cs typeface="+mn-cs"/>
            </a:endParaRPr>
          </a:p>
        </p:txBody>
      </p:sp>
      <p:pic>
        <p:nvPicPr>
          <p:cNvPr id="3" name="Picture 2">
            <a:extLst>
              <a:ext uri="{FF2B5EF4-FFF2-40B4-BE49-F238E27FC236}">
                <a16:creationId xmlns:a16="http://schemas.microsoft.com/office/drawing/2014/main" id="{F30D9434-BC46-CB43-9004-6AEA75F43FDD}"/>
              </a:ext>
            </a:extLst>
          </p:cNvPr>
          <p:cNvPicPr>
            <a:picLocks noChangeAspect="1"/>
          </p:cNvPicPr>
          <p:nvPr userDrawn="1"/>
        </p:nvPicPr>
        <p:blipFill>
          <a:blip r:embed="rId2"/>
          <a:stretch>
            <a:fillRect/>
          </a:stretch>
        </p:blipFill>
        <p:spPr>
          <a:xfrm>
            <a:off x="0" y="0"/>
            <a:ext cx="1223319" cy="6858000"/>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18052" y="6155643"/>
            <a:ext cx="710691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7295984" y="6603788"/>
            <a:ext cx="564098"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TextBox 1"/>
          <p:cNvSpPr txBox="1"/>
          <p:nvPr userDrawn="1"/>
        </p:nvSpPr>
        <p:spPr>
          <a:xfrm>
            <a:off x="318052" y="6612863"/>
            <a:ext cx="6623436"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NC DEPARTMENT OF HEALTH AND HUMAN SERVICES  |  MONTH DAY, 2022</a:t>
            </a:r>
            <a:endParaRPr lang="en-US" sz="900" kern="1200">
              <a:solidFill>
                <a:srgbClr val="003B70"/>
              </a:solidFill>
              <a:effectLst/>
              <a:latin typeface="+mn-lt"/>
              <a:ea typeface="+mn-ea"/>
              <a:cs typeface="+mn-cs"/>
            </a:endParaRPr>
          </a:p>
        </p:txBody>
      </p:sp>
      <p:pic>
        <p:nvPicPr>
          <p:cNvPr id="3" name="Picture 2">
            <a:extLst>
              <a:ext uri="{FF2B5EF4-FFF2-40B4-BE49-F238E27FC236}">
                <a16:creationId xmlns:a16="http://schemas.microsoft.com/office/drawing/2014/main" id="{21256660-D742-D14C-83D1-77D71D30D3E1}"/>
              </a:ext>
            </a:extLst>
          </p:cNvPr>
          <p:cNvPicPr>
            <a:picLocks noChangeAspect="1"/>
          </p:cNvPicPr>
          <p:nvPr userDrawn="1"/>
        </p:nvPicPr>
        <p:blipFill>
          <a:blip r:embed="rId2"/>
          <a:stretch>
            <a:fillRect/>
          </a:stretch>
        </p:blipFill>
        <p:spPr>
          <a:xfrm>
            <a:off x="7920681" y="0"/>
            <a:ext cx="1223319" cy="6858000"/>
          </a:xfrm>
          <a:prstGeom prst="rect">
            <a:avLst/>
          </a:prstGeom>
        </p:spPr>
      </p:pic>
    </p:spTree>
    <p:extLst>
      <p:ext uri="{BB962C8B-B14F-4D97-AF65-F5344CB8AC3E}">
        <p14:creationId xmlns:p14="http://schemas.microsoft.com/office/powerpoint/2010/main" val="70425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099" y="2514599"/>
            <a:ext cx="7564439" cy="3529013"/>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0"/>
            <a:ext cx="7537836" cy="1288733"/>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8" y="6155643"/>
            <a:ext cx="710691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0" y="6603788"/>
            <a:ext cx="564098"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17" name="TextBox 16">
            <a:extLst>
              <a:ext uri="{FF2B5EF4-FFF2-40B4-BE49-F238E27FC236}">
                <a16:creationId xmlns:a16="http://schemas.microsoft.com/office/drawing/2014/main" id="{E2C27651-4658-1B47-9F9C-53B39057CD3F}"/>
              </a:ext>
            </a:extLst>
          </p:cNvPr>
          <p:cNvSpPr txBox="1"/>
          <p:nvPr userDrawn="1"/>
        </p:nvSpPr>
        <p:spPr>
          <a:xfrm>
            <a:off x="1327868" y="6612863"/>
            <a:ext cx="6623436"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NC DEPARTMENT OF HEALTH AND HUMAN SERVICES  |  MONTH DAY, 2022</a:t>
            </a:r>
            <a:endParaRPr lang="en-US" sz="900" kern="1200">
              <a:solidFill>
                <a:srgbClr val="003B70"/>
              </a:solidFill>
              <a:effectLst/>
              <a:latin typeface="+mn-lt"/>
              <a:ea typeface="+mn-ea"/>
              <a:cs typeface="+mn-cs"/>
            </a:endParaRP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a:blip r:embed="rId2"/>
          <a:stretch>
            <a:fillRect/>
          </a:stretch>
        </p:blipFill>
        <p:spPr>
          <a:xfrm>
            <a:off x="0" y="0"/>
            <a:ext cx="1223319" cy="6858000"/>
          </a:xfrm>
          <a:prstGeom prst="rect">
            <a:avLst/>
          </a:prstGeom>
        </p:spPr>
      </p:pic>
    </p:spTree>
    <p:extLst>
      <p:ext uri="{BB962C8B-B14F-4D97-AF65-F5344CB8AC3E}">
        <p14:creationId xmlns:p14="http://schemas.microsoft.com/office/powerpoint/2010/main" val="66047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0" y="6603788"/>
            <a:ext cx="564098"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1" name="TextBox 20">
            <a:extLst>
              <a:ext uri="{FF2B5EF4-FFF2-40B4-BE49-F238E27FC236}">
                <a16:creationId xmlns:a16="http://schemas.microsoft.com/office/drawing/2014/main" id="{95D4E800-1743-2343-8FC5-9B81A1244827}"/>
              </a:ext>
            </a:extLst>
          </p:cNvPr>
          <p:cNvSpPr txBox="1"/>
          <p:nvPr userDrawn="1"/>
        </p:nvSpPr>
        <p:spPr>
          <a:xfrm>
            <a:off x="302150" y="6612863"/>
            <a:ext cx="7524726"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NC DEPARTMENT OF HEALTH AND HUMAN SERVICES  |  MONTH DAY, 2022</a:t>
            </a:r>
            <a:endParaRPr lang="en-US" sz="900" kern="1200">
              <a:solidFill>
                <a:srgbClr val="003B70"/>
              </a:solidFill>
              <a:effectLst/>
              <a:latin typeface="+mn-lt"/>
              <a:ea typeface="+mn-ea"/>
              <a:cs typeface="+mn-cs"/>
            </a:endParaRP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8644"/>
          <a:stretch/>
        </p:blipFill>
        <p:spPr>
          <a:xfrm>
            <a:off x="0" y="0"/>
            <a:ext cx="9144000" cy="1119096"/>
          </a:xfrm>
          <a:prstGeom prst="rect">
            <a:avLst/>
          </a:prstGeom>
        </p:spPr>
      </p:pic>
    </p:spTree>
    <p:extLst>
      <p:ext uri="{BB962C8B-B14F-4D97-AF65-F5344CB8AC3E}">
        <p14:creationId xmlns:p14="http://schemas.microsoft.com/office/powerpoint/2010/main" val="23832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5" r:id="rId3"/>
    <p:sldLayoutId id="2147483676" r:id="rId4"/>
    <p:sldLayoutId id="2147483673" r:id="rId5"/>
    <p:sldLayoutId id="2147483662" r:id="rId6"/>
    <p:sldLayoutId id="2147483672" r:id="rId7"/>
    <p:sldLayoutId id="2147483666" r:id="rId8"/>
    <p:sldLayoutId id="2147483668" r:id="rId9"/>
    <p:sldLayoutId id="2147483716" r:id="rId10"/>
    <p:sldLayoutId id="2147483737" r:id="rId11"/>
    <p:sldLayoutId id="2147483718" r:id="rId12"/>
    <p:sldLayoutId id="2147483719" r:id="rId13"/>
  </p:sldLayoutIdLst>
  <p:hf hdr="0" ftr="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3087960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5" r:id="rId4"/>
    <p:sldLayoutId id="2147483696" r:id="rId5"/>
    <p:sldLayoutId id="2147483697" r:id="rId6"/>
    <p:sldLayoutId id="2147483698" r:id="rId7"/>
  </p:sldLayoutIdLst>
  <p:hf hdr="0" dt="0"/>
  <p:txStyles>
    <p:titleStyle>
      <a:lvl1pPr algn="l" defTabSz="514350" rtl="0" eaLnBrk="1" latinLnBrk="0" hangingPunct="1">
        <a:lnSpc>
          <a:spcPct val="90000"/>
        </a:lnSpc>
        <a:spcBef>
          <a:spcPct val="0"/>
        </a:spcBef>
        <a:buNone/>
        <a:defRPr sz="2700" kern="1200">
          <a:solidFill>
            <a:srgbClr val="002060"/>
          </a:solidFill>
          <a:latin typeface="Franklin Gothic Demi Cond" panose="020B0706030402020204"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500" kern="1200">
          <a:solidFill>
            <a:schemeClr val="tx1"/>
          </a:solidFill>
          <a:latin typeface="Franklin Gothic Medium" panose="020B0603020102020204" pitchFamily="34"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2"/>
            <a:ext cx="5486400" cy="365125"/>
          </a:xfrm>
          <a:prstGeom prst="rect">
            <a:avLst/>
          </a:prstGeom>
        </p:spPr>
        <p:txBody>
          <a:bodyPr vert="horz" lIns="91440" tIns="45720" rIns="91440" bIns="45720" rtlCol="0" anchor="ctr"/>
          <a:lstStyle>
            <a:lvl1pPr algn="l">
              <a:defRPr sz="750">
                <a:solidFill>
                  <a:schemeClr val="tx1"/>
                </a:solidFill>
                <a:latin typeface="Calibri" panose="020F0502020204030204" pitchFamily="34"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75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84618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514362" rtl="0" eaLnBrk="1" latinLnBrk="0" hangingPunct="1">
        <a:lnSpc>
          <a:spcPct val="90000"/>
        </a:lnSpc>
        <a:spcBef>
          <a:spcPct val="0"/>
        </a:spcBef>
        <a:buNone/>
        <a:defRPr sz="2118" b="1" kern="1200">
          <a:solidFill>
            <a:schemeClr val="tx1"/>
          </a:solidFill>
          <a:latin typeface="Calibri" panose="020F0502020204030204" pitchFamily="34" charset="0"/>
          <a:ea typeface="+mj-ea"/>
          <a:cs typeface="+mj-cs"/>
        </a:defRPr>
      </a:lvl1pPr>
    </p:titleStyle>
    <p:bodyStyle>
      <a:lvl1pPr marL="128591" indent="-128591" algn="l" defTabSz="514362" rtl="0" eaLnBrk="1" latinLnBrk="0" hangingPunct="1">
        <a:lnSpc>
          <a:spcPct val="90000"/>
        </a:lnSpc>
        <a:spcBef>
          <a:spcPts val="563"/>
        </a:spcBef>
        <a:buFont typeface="Arial" panose="020B0604020202020204" pitchFamily="34" charset="0"/>
        <a:buChar char="•"/>
        <a:defRPr sz="2100" kern="1200">
          <a:solidFill>
            <a:schemeClr val="tx1"/>
          </a:solidFill>
          <a:latin typeface="Calibri" panose="020F0502020204030204" pitchFamily="34" charset="0"/>
          <a:ea typeface="+mn-ea"/>
          <a:cs typeface="+mn-cs"/>
        </a:defRPr>
      </a:lvl1pPr>
      <a:lvl2pPr marL="432208" indent="-175026" algn="l" defTabSz="514362"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Calibri" panose="020F0502020204030204" pitchFamily="34" charset="0"/>
          <a:ea typeface="+mn-ea"/>
          <a:cs typeface="+mn-cs"/>
        </a:defRPr>
      </a:lvl2pPr>
      <a:lvl3pPr marL="642953" indent="-128591" algn="l" defTabSz="514362" rtl="0" eaLnBrk="1" latinLnBrk="0" hangingPunct="1">
        <a:lnSpc>
          <a:spcPct val="90000"/>
        </a:lnSpc>
        <a:spcBef>
          <a:spcPts val="281"/>
        </a:spcBef>
        <a:buFont typeface="Arial" panose="020B0604020202020204" pitchFamily="34" charset="0"/>
        <a:buChar char="•"/>
        <a:defRPr sz="1500" kern="1200">
          <a:solidFill>
            <a:schemeClr val="tx1"/>
          </a:solidFill>
          <a:latin typeface="Calibri" panose="020F0502020204030204" pitchFamily="34" charset="0"/>
          <a:ea typeface="+mn-ea"/>
          <a:cs typeface="+mn-cs"/>
        </a:defRPr>
      </a:lvl3pPr>
      <a:lvl4pPr marL="900134" indent="-128591" algn="l" defTabSz="514362"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315" indent="-128591" algn="l" defTabSz="514362"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96" indent="-128591" algn="l" defTabSz="51436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78" indent="-128591" algn="l" defTabSz="51436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58" indent="-128591" algn="l" defTabSz="51436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040" indent="-128591" algn="l" defTabSz="51436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62" rtl="0" eaLnBrk="1" latinLnBrk="0" hangingPunct="1">
        <a:defRPr sz="1013" kern="1200">
          <a:solidFill>
            <a:schemeClr val="tx1"/>
          </a:solidFill>
          <a:latin typeface="+mn-lt"/>
          <a:ea typeface="+mn-ea"/>
          <a:cs typeface="+mn-cs"/>
        </a:defRPr>
      </a:lvl1pPr>
      <a:lvl2pPr marL="257182" algn="l" defTabSz="514362" rtl="0" eaLnBrk="1" latinLnBrk="0" hangingPunct="1">
        <a:defRPr sz="1013" kern="1200">
          <a:solidFill>
            <a:schemeClr val="tx1"/>
          </a:solidFill>
          <a:latin typeface="+mn-lt"/>
          <a:ea typeface="+mn-ea"/>
          <a:cs typeface="+mn-cs"/>
        </a:defRPr>
      </a:lvl2pPr>
      <a:lvl3pPr marL="514362" algn="l" defTabSz="514362" rtl="0" eaLnBrk="1" latinLnBrk="0" hangingPunct="1">
        <a:defRPr sz="1013" kern="1200">
          <a:solidFill>
            <a:schemeClr val="tx1"/>
          </a:solidFill>
          <a:latin typeface="+mn-lt"/>
          <a:ea typeface="+mn-ea"/>
          <a:cs typeface="+mn-cs"/>
        </a:defRPr>
      </a:lvl3pPr>
      <a:lvl4pPr marL="771544" algn="l" defTabSz="514362" rtl="0" eaLnBrk="1" latinLnBrk="0" hangingPunct="1">
        <a:defRPr sz="1013" kern="1200">
          <a:solidFill>
            <a:schemeClr val="tx1"/>
          </a:solidFill>
          <a:latin typeface="+mn-lt"/>
          <a:ea typeface="+mn-ea"/>
          <a:cs typeface="+mn-cs"/>
        </a:defRPr>
      </a:lvl4pPr>
      <a:lvl5pPr marL="1028725" algn="l" defTabSz="514362" rtl="0" eaLnBrk="1" latinLnBrk="0" hangingPunct="1">
        <a:defRPr sz="1013" kern="1200">
          <a:solidFill>
            <a:schemeClr val="tx1"/>
          </a:solidFill>
          <a:latin typeface="+mn-lt"/>
          <a:ea typeface="+mn-ea"/>
          <a:cs typeface="+mn-cs"/>
        </a:defRPr>
      </a:lvl5pPr>
      <a:lvl6pPr marL="1285906" algn="l" defTabSz="514362" rtl="0" eaLnBrk="1" latinLnBrk="0" hangingPunct="1">
        <a:defRPr sz="1013" kern="1200">
          <a:solidFill>
            <a:schemeClr val="tx1"/>
          </a:solidFill>
          <a:latin typeface="+mn-lt"/>
          <a:ea typeface="+mn-ea"/>
          <a:cs typeface="+mn-cs"/>
        </a:defRPr>
      </a:lvl6pPr>
      <a:lvl7pPr marL="1543087" algn="l" defTabSz="514362" rtl="0" eaLnBrk="1" latinLnBrk="0" hangingPunct="1">
        <a:defRPr sz="1013" kern="1200">
          <a:solidFill>
            <a:schemeClr val="tx1"/>
          </a:solidFill>
          <a:latin typeface="+mn-lt"/>
          <a:ea typeface="+mn-ea"/>
          <a:cs typeface="+mn-cs"/>
        </a:defRPr>
      </a:lvl7pPr>
      <a:lvl8pPr marL="1800268" algn="l" defTabSz="514362" rtl="0" eaLnBrk="1" latinLnBrk="0" hangingPunct="1">
        <a:defRPr sz="1013" kern="1200">
          <a:solidFill>
            <a:schemeClr val="tx1"/>
          </a:solidFill>
          <a:latin typeface="+mn-lt"/>
          <a:ea typeface="+mn-ea"/>
          <a:cs typeface="+mn-cs"/>
        </a:defRPr>
      </a:lvl8pPr>
      <a:lvl9pPr marL="2057450" algn="l" defTabSz="514362"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1.xml"/><Relationship Id="rId4" Type="http://schemas.microsoft.com/office/2018/10/relationships/comments" Target="../comments/modernComment_7FFFF4D2_5CDF20BC.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microsoft.com/office/2018/10/relationships/comments" Target="../comments/modernComment_24A_49896FF0.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28.svg"/><Relationship Id="rId14" Type="http://schemas.microsoft.com/office/2007/relationships/diagramDrawing" Target="../diagrams/drawing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microsoft.com/office/2018/10/relationships/comments" Target="../comments/modernComment_7FFFF4DA_F37F46D.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7FFFF4E9_408F1EC2.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19431" y="728489"/>
            <a:ext cx="7172888" cy="2986924"/>
          </a:xfrm>
        </p:spPr>
        <p:txBody>
          <a:bodyPr anchor="t"/>
          <a:lstStyle/>
          <a:p>
            <a:endParaRPr lang="en-US" sz="1800">
              <a:latin typeface="Avenir Next LT Pro"/>
              <a:cs typeface="Arial"/>
            </a:endParaRPr>
          </a:p>
          <a:p>
            <a:endParaRPr lang="en-US" sz="2000">
              <a:latin typeface="Avenir Next LT Pro" panose="020B0504020202020204" pitchFamily="34" charset="0"/>
              <a:cs typeface="Arial"/>
            </a:endParaRPr>
          </a:p>
          <a:p>
            <a:endParaRPr lang="en-US" sz="2000">
              <a:latin typeface="Avenir Next LT Pro" panose="020B0504020202020204" pitchFamily="34" charset="0"/>
              <a:cs typeface="Arial"/>
            </a:endParaRPr>
          </a:p>
          <a:p>
            <a:pPr>
              <a:spcBef>
                <a:spcPts val="1500"/>
              </a:spcBef>
            </a:pPr>
            <a:r>
              <a:rPr lang="en-US" sz="3600">
                <a:latin typeface="Avenir Next LT Pro"/>
                <a:cs typeface="Arial"/>
              </a:rPr>
              <a:t>Impact of H.R. 1 on SNAP Changes in North Carolina &amp; Our Plan for Implementation </a:t>
            </a:r>
            <a:endParaRPr lang="en-US" sz="3600" b="0" i="1">
              <a:latin typeface="Avenir Next LT Pro"/>
              <a:cs typeface="Arial"/>
            </a:endParaRPr>
          </a:p>
          <a:p>
            <a:pPr>
              <a:spcBef>
                <a:spcPts val="1500"/>
              </a:spcBef>
            </a:pPr>
            <a:endParaRPr lang="en-US" sz="2400" b="0" i="1">
              <a:latin typeface="Avenir Next LT Pro"/>
              <a:cs typeface="Arial"/>
            </a:endParaRPr>
          </a:p>
          <a:p>
            <a:pPr>
              <a:spcBef>
                <a:spcPts val="1500"/>
              </a:spcBef>
            </a:pPr>
            <a:r>
              <a:rPr lang="en-US" sz="2400" b="0">
                <a:latin typeface="Avenir Next LT Pro"/>
                <a:cs typeface="Arial"/>
              </a:rPr>
              <a:t>October 24, 2025</a:t>
            </a:r>
          </a:p>
        </p:txBody>
      </p:sp>
      <p:cxnSp>
        <p:nvCxnSpPr>
          <p:cNvPr id="7" name="Straight Connector 6">
            <a:extLst>
              <a:ext uri="{FF2B5EF4-FFF2-40B4-BE49-F238E27FC236}">
                <a16:creationId xmlns:a16="http://schemas.microsoft.com/office/drawing/2014/main" id="{16B4D15C-2963-9D4D-8E5B-ECC298988C84}"/>
              </a:ext>
            </a:extLst>
          </p:cNvPr>
          <p:cNvCxnSpPr>
            <a:cxnSpLocks/>
          </p:cNvCxnSpPr>
          <p:nvPr/>
        </p:nvCxnSpPr>
        <p:spPr>
          <a:xfrm>
            <a:off x="0" y="3750294"/>
            <a:ext cx="749166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8E210D66-C7B8-46AA-9F3E-790574771B1B}"/>
              </a:ext>
            </a:extLst>
          </p:cNvPr>
          <p:cNvSpPr>
            <a:spLocks noGrp="1"/>
          </p:cNvSpPr>
          <p:nvPr>
            <p:ph type="body" sz="quarter" idx="11"/>
          </p:nvPr>
        </p:nvSpPr>
        <p:spPr>
          <a:xfrm>
            <a:off x="383000" y="4908211"/>
            <a:ext cx="6725661" cy="1463671"/>
          </a:xfrm>
        </p:spPr>
        <p:txBody>
          <a:bodyPr anchor="ctr"/>
          <a:lstStyle/>
          <a:p>
            <a:pPr marL="0" marR="0" lvl="0" indent="0" algn="l" defTabSz="6858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2400" i="0" u="none" strike="noStrike" kern="1200" cap="none" spc="0" normalizeH="0" baseline="0" noProof="0">
                <a:ln>
                  <a:noFill/>
                </a:ln>
                <a:solidFill>
                  <a:srgbClr val="FFFFFF"/>
                </a:solidFill>
                <a:effectLst/>
                <a:uLnTx/>
                <a:uFillTx/>
                <a:latin typeface="Avenir Next LT Pro"/>
                <a:cs typeface="Arial"/>
              </a:rPr>
              <a:t>Yvonne Copeland</a:t>
            </a:r>
            <a:r>
              <a:rPr lang="en-US" b="0">
                <a:solidFill>
                  <a:srgbClr val="FFFFFF"/>
                </a:solidFill>
                <a:latin typeface="Avenir Next LT Pro"/>
                <a:cs typeface="Arial"/>
              </a:rPr>
              <a:t>- </a:t>
            </a:r>
            <a:r>
              <a:rPr kumimoji="0" lang="en-US" sz="2400" b="0" i="0" u="none" strike="noStrike" kern="1200" cap="none" spc="0" normalizeH="0" baseline="0" noProof="0">
                <a:ln>
                  <a:noFill/>
                </a:ln>
                <a:solidFill>
                  <a:srgbClr val="FFFFFF"/>
                </a:solidFill>
                <a:effectLst/>
                <a:uLnTx/>
                <a:uFillTx/>
                <a:latin typeface="Avenir Next LT Pro"/>
                <a:cs typeface="Arial"/>
              </a:rPr>
              <a:t>Director, Division of Child and Family Well-Being</a:t>
            </a:r>
          </a:p>
        </p:txBody>
      </p:sp>
    </p:spTree>
    <p:custDataLst>
      <p:tags r:id="rId1"/>
    </p:custDataLst>
    <p:extLst>
      <p:ext uri="{BB962C8B-B14F-4D97-AF65-F5344CB8AC3E}">
        <p14:creationId xmlns:p14="http://schemas.microsoft.com/office/powerpoint/2010/main" val="265281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9CA7-9715-D5CE-82BA-309454F2F57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9AADF7A-38DD-EE3A-71B7-FDDA67E6DA67}"/>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H.R. 1 Changes to SNAP - Funding</a:t>
            </a:r>
            <a:endParaRPr lang="en-US" sz="2100">
              <a:solidFill>
                <a:srgbClr val="000000"/>
              </a:solidFill>
              <a:latin typeface="Avenir Next LT Pro"/>
              <a:ea typeface="Verdana"/>
              <a:cs typeface="Arial"/>
            </a:endParaRPr>
          </a:p>
          <a:p>
            <a:endParaRPr lang="en-US" sz="2100" b="1">
              <a:solidFill>
                <a:srgbClr val="002060"/>
              </a:solidFill>
              <a:latin typeface="Avenir Next LT Pro" panose="020B050402020202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BC838AAC-2135-4BBB-8764-67769D360BD7}"/>
              </a:ext>
            </a:extLst>
          </p:cNvPr>
          <p:cNvSpPr txBox="1"/>
          <p:nvPr/>
        </p:nvSpPr>
        <p:spPr>
          <a:xfrm>
            <a:off x="519248" y="932798"/>
            <a:ext cx="8109332" cy="5355312"/>
          </a:xfrm>
          <a:prstGeom prst="rect">
            <a:avLst/>
          </a:prstGeom>
          <a:noFill/>
        </p:spPr>
        <p:txBody>
          <a:bodyPr wrap="square" lIns="91440" tIns="45720" rIns="91440" bIns="45720" anchor="t">
            <a:spAutoFit/>
          </a:bodyPr>
          <a:lstStyle/>
          <a:p>
            <a:r>
              <a:rPr lang="en-US" b="1">
                <a:solidFill>
                  <a:srgbClr val="002060"/>
                </a:solidFill>
                <a:ea typeface="+mn-lt"/>
                <a:cs typeface="+mn-lt"/>
              </a:rPr>
              <a:t>Benefit Cost Share</a:t>
            </a:r>
            <a:endParaRPr lang="en-US">
              <a:solidFill>
                <a:srgbClr val="000000"/>
              </a:solidFill>
              <a:ea typeface="+mn-lt"/>
              <a:cs typeface="+mn-lt"/>
            </a:endParaRPr>
          </a:p>
          <a:p>
            <a:r>
              <a:rPr lang="en-US" b="1">
                <a:solidFill>
                  <a:srgbClr val="002060"/>
                </a:solidFill>
                <a:ea typeface="+mn-lt"/>
                <a:cs typeface="+mn-lt"/>
              </a:rPr>
              <a:t>Implementation Challenges and Key Decisions:</a:t>
            </a:r>
            <a:endParaRPr lang="en-US">
              <a:cs typeface="Arial"/>
            </a:endParaRPr>
          </a:p>
          <a:p>
            <a:endParaRPr lang="en-US" b="1">
              <a:solidFill>
                <a:srgbClr val="002060"/>
              </a:solidFill>
              <a:ea typeface="+mn-lt"/>
              <a:cs typeface="+mn-lt"/>
            </a:endParaRPr>
          </a:p>
          <a:p>
            <a:pPr marL="285750" indent="-285750">
              <a:buFont typeface="Arial"/>
              <a:buChar char="•"/>
            </a:pPr>
            <a:r>
              <a:rPr lang="en-US">
                <a:solidFill>
                  <a:srgbClr val="002060"/>
                </a:solidFill>
                <a:ea typeface="+mn-lt"/>
                <a:cs typeface="+mn-lt"/>
              </a:rPr>
              <a:t>Payment error rate is the percentage of SNAP benefit payments that were made incorrectly – either too much (overpayment) or too little (underpayment).</a:t>
            </a:r>
          </a:p>
          <a:p>
            <a:endParaRPr lang="en-US">
              <a:solidFill>
                <a:srgbClr val="002060"/>
              </a:solidFill>
              <a:ea typeface="+mn-lt"/>
              <a:cs typeface="+mn-lt"/>
            </a:endParaRPr>
          </a:p>
          <a:p>
            <a:pPr marL="285750" indent="-285750">
              <a:buFont typeface="Arial"/>
              <a:buChar char="•"/>
            </a:pPr>
            <a:r>
              <a:rPr lang="en-US">
                <a:solidFill>
                  <a:srgbClr val="002060"/>
                </a:solidFill>
                <a:ea typeface="+mn-lt"/>
                <a:cs typeface="+mn-lt"/>
              </a:rPr>
              <a:t>Any overpayments are already required to be recouped and repaid to the federal government.</a:t>
            </a:r>
          </a:p>
          <a:p>
            <a:endParaRPr lang="en-US">
              <a:cs typeface="Arial"/>
            </a:endParaRPr>
          </a:p>
          <a:p>
            <a:pPr marL="285750" indent="-285750">
              <a:buFont typeface="Arial"/>
              <a:buChar char="•"/>
            </a:pPr>
            <a:r>
              <a:rPr lang="en-US">
                <a:solidFill>
                  <a:srgbClr val="002060"/>
                </a:solidFill>
                <a:ea typeface="+mn-lt"/>
                <a:cs typeface="+mn-lt"/>
              </a:rPr>
              <a:t>NC cost share would be $420+ million per year based on FFY24 payment error rate (10.21%) and benefit amount (over $2.8 billion)</a:t>
            </a:r>
            <a:endParaRPr lang="en-US"/>
          </a:p>
          <a:p>
            <a:endParaRPr lang="en-US">
              <a:solidFill>
                <a:srgbClr val="002060"/>
              </a:solidFill>
              <a:ea typeface="+mn-lt"/>
              <a:cs typeface="+mn-lt"/>
            </a:endParaRPr>
          </a:p>
          <a:p>
            <a:pPr marL="285750" indent="-285750">
              <a:buFont typeface="Arial"/>
              <a:buChar char="•"/>
            </a:pPr>
            <a:r>
              <a:rPr lang="en-US">
                <a:solidFill>
                  <a:srgbClr val="002060"/>
                </a:solidFill>
                <a:ea typeface="+mn-lt"/>
                <a:cs typeface="+mn-lt"/>
              </a:rPr>
              <a:t>Payment error rates are driven by unintentional mistakes made by:</a:t>
            </a:r>
            <a:endParaRPr lang="en-US">
              <a:solidFill>
                <a:srgbClr val="000000"/>
              </a:solidFill>
              <a:ea typeface="+mn-lt"/>
              <a:cs typeface="+mn-lt"/>
            </a:endParaRPr>
          </a:p>
          <a:p>
            <a:pPr marL="742950" lvl="1" indent="-285750">
              <a:buFont typeface="Arial"/>
              <a:buChar char="•"/>
            </a:pPr>
            <a:r>
              <a:rPr lang="en-US">
                <a:solidFill>
                  <a:srgbClr val="002060"/>
                </a:solidFill>
                <a:ea typeface="+mn-lt"/>
                <a:cs typeface="+mn-lt"/>
              </a:rPr>
              <a:t>county workers, or </a:t>
            </a:r>
            <a:endParaRPr lang="en-US">
              <a:solidFill>
                <a:srgbClr val="000000"/>
              </a:solidFill>
              <a:ea typeface="+mn-lt"/>
              <a:cs typeface="+mn-lt"/>
            </a:endParaRPr>
          </a:p>
          <a:p>
            <a:pPr marL="742950" lvl="1" indent="-285750">
              <a:buFont typeface="Arial"/>
              <a:buChar char="•"/>
            </a:pPr>
            <a:r>
              <a:rPr lang="en-US">
                <a:solidFill>
                  <a:srgbClr val="002060"/>
                </a:solidFill>
                <a:ea typeface="+mn-lt"/>
                <a:cs typeface="+mn-lt"/>
              </a:rPr>
              <a:t>families receiving benefits who forget to report changes such as income - the state has limited ability to control/influence families</a:t>
            </a:r>
            <a:endParaRPr lang="en-US">
              <a:solidFill>
                <a:srgbClr val="002060"/>
              </a:solidFill>
              <a:cs typeface="Arial"/>
            </a:endParaRPr>
          </a:p>
          <a:p>
            <a:endParaRPr lang="en-US">
              <a:solidFill>
                <a:srgbClr val="002060"/>
              </a:solidFill>
              <a:ea typeface="+mn-lt"/>
              <a:cs typeface="+mn-lt"/>
            </a:endParaRPr>
          </a:p>
          <a:p>
            <a:pPr marL="285750" indent="-285750">
              <a:buFont typeface="Arial" panose="020B0604020202020204" pitchFamily="34" charset="0"/>
              <a:buChar char="•"/>
            </a:pPr>
            <a:r>
              <a:rPr lang="en-US">
                <a:solidFill>
                  <a:srgbClr val="002060"/>
                </a:solidFill>
                <a:ea typeface="+mn-lt"/>
                <a:cs typeface="+mn-lt"/>
              </a:rPr>
              <a:t>Payment error rates increase when new policy is implemented</a:t>
            </a:r>
          </a:p>
        </p:txBody>
      </p:sp>
    </p:spTree>
    <p:custDataLst>
      <p:tags r:id="rId1"/>
    </p:custDataLst>
    <p:extLst>
      <p:ext uri="{BB962C8B-B14F-4D97-AF65-F5344CB8AC3E}">
        <p14:creationId xmlns:p14="http://schemas.microsoft.com/office/powerpoint/2010/main" val="1558126780"/>
      </p:ext>
    </p:extLst>
  </p:cSld>
  <p:clrMapOvr>
    <a:masterClrMapping/>
  </p:clrMapOvr>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97A3-FC66-94A2-9B1B-4527D9E16B4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A89983F-6E97-A177-4037-420DCE9D41FC}"/>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H.R. 1 Changes to SNAP - Funding</a:t>
            </a:r>
          </a:p>
          <a:p>
            <a:endParaRPr lang="en-US" sz="2100" b="1">
              <a:solidFill>
                <a:srgbClr val="002060"/>
              </a:solidFill>
              <a:latin typeface="Avenir Next LT Pro" panose="020B050402020202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ABC80B0B-27CE-ABA2-BB1D-852DEE43C98B}"/>
              </a:ext>
            </a:extLst>
          </p:cNvPr>
          <p:cNvGraphicFramePr>
            <a:graphicFrameLocks noGrp="1"/>
          </p:cNvGraphicFramePr>
          <p:nvPr>
            <p:extLst>
              <p:ext uri="{D42A27DB-BD31-4B8C-83A1-F6EECF244321}">
                <p14:modId xmlns:p14="http://schemas.microsoft.com/office/powerpoint/2010/main" val="4076063905"/>
              </p:ext>
            </p:extLst>
          </p:nvPr>
        </p:nvGraphicFramePr>
        <p:xfrm>
          <a:off x="251256" y="1207061"/>
          <a:ext cx="8637592" cy="1615440"/>
        </p:xfrm>
        <a:graphic>
          <a:graphicData uri="http://schemas.openxmlformats.org/drawingml/2006/table">
            <a:tbl>
              <a:tblPr bandRow="1">
                <a:tableStyleId>{5C22544A-7EE6-4342-B048-85BDC9FD1C3A}</a:tableStyleId>
              </a:tblPr>
              <a:tblGrid>
                <a:gridCol w="2104813">
                  <a:extLst>
                    <a:ext uri="{9D8B030D-6E8A-4147-A177-3AD203B41FA5}">
                      <a16:colId xmlns:a16="http://schemas.microsoft.com/office/drawing/2014/main" val="2191969518"/>
                    </a:ext>
                  </a:extLst>
                </a:gridCol>
                <a:gridCol w="6532779">
                  <a:extLst>
                    <a:ext uri="{9D8B030D-6E8A-4147-A177-3AD203B41FA5}">
                      <a16:colId xmlns:a16="http://schemas.microsoft.com/office/drawing/2014/main" val="3717119731"/>
                    </a:ext>
                  </a:extLst>
                </a:gridCol>
              </a:tblGrid>
              <a:tr h="1483752">
                <a:tc>
                  <a:txBody>
                    <a:bodyPr/>
                    <a:lstStyle/>
                    <a:p>
                      <a:r>
                        <a:rPr lang="en-US" sz="2000" b="1">
                          <a:solidFill>
                            <a:srgbClr val="002060"/>
                          </a:solidFill>
                        </a:rPr>
                        <a:t>Administrative Cost Share </a:t>
                      </a:r>
                    </a:p>
                  </a:txBody>
                  <a:tcPr/>
                </a:tc>
                <a:tc>
                  <a:txBody>
                    <a:bodyPr/>
                    <a:lstStyle/>
                    <a:p>
                      <a:r>
                        <a:rPr lang="en-US" sz="2000" b="0">
                          <a:solidFill>
                            <a:srgbClr val="002060"/>
                          </a:solidFill>
                        </a:rPr>
                        <a:t>Federal government pays 25% of administrative costs </a:t>
                      </a:r>
                      <a:br>
                        <a:rPr lang="en-US" sz="2000" b="0">
                          <a:solidFill>
                            <a:srgbClr val="002060"/>
                          </a:solidFill>
                        </a:rPr>
                      </a:br>
                      <a:r>
                        <a:rPr lang="en-US" sz="2000" b="0">
                          <a:solidFill>
                            <a:srgbClr val="002060"/>
                          </a:solidFill>
                        </a:rPr>
                        <a:t>of SNAP </a:t>
                      </a:r>
                    </a:p>
                    <a:p>
                      <a:endParaRPr lang="en-US" sz="2000" b="0">
                        <a:solidFill>
                          <a:srgbClr val="002060"/>
                        </a:solidFill>
                      </a:endParaRPr>
                    </a:p>
                    <a:p>
                      <a:pPr lvl="0">
                        <a:buNone/>
                      </a:pPr>
                      <a:r>
                        <a:rPr lang="en-US" sz="2000" b="0">
                          <a:solidFill>
                            <a:srgbClr val="002060"/>
                          </a:solidFill>
                        </a:rPr>
                        <a:t>State and counties will pay 75% of administrative costs for SNAP</a:t>
                      </a:r>
                    </a:p>
                  </a:txBody>
                  <a:tcPr/>
                </a:tc>
                <a:extLst>
                  <a:ext uri="{0D108BD9-81ED-4DB2-BD59-A6C34878D82A}">
                    <a16:rowId xmlns:a16="http://schemas.microsoft.com/office/drawing/2014/main" val="2395321278"/>
                  </a:ext>
                </a:extLst>
              </a:tr>
            </a:tbl>
          </a:graphicData>
        </a:graphic>
      </p:graphicFrame>
      <p:sp>
        <p:nvSpPr>
          <p:cNvPr id="6" name="TextBox 5">
            <a:extLst>
              <a:ext uri="{FF2B5EF4-FFF2-40B4-BE49-F238E27FC236}">
                <a16:creationId xmlns:a16="http://schemas.microsoft.com/office/drawing/2014/main" id="{1741CCD5-BCA3-2A2C-7235-1ACBE0B46CD9}"/>
              </a:ext>
            </a:extLst>
          </p:cNvPr>
          <p:cNvSpPr txBox="1"/>
          <p:nvPr/>
        </p:nvSpPr>
        <p:spPr>
          <a:xfrm>
            <a:off x="399423" y="3149823"/>
            <a:ext cx="8343248" cy="1754326"/>
          </a:xfrm>
          <a:prstGeom prst="rect">
            <a:avLst/>
          </a:prstGeom>
          <a:noFill/>
        </p:spPr>
        <p:txBody>
          <a:bodyPr wrap="square" lIns="91440" tIns="45720" rIns="91440" bIns="45720" anchor="t">
            <a:spAutoFit/>
          </a:bodyPr>
          <a:lstStyle/>
          <a:p>
            <a:r>
              <a:rPr lang="en-US" b="1">
                <a:solidFill>
                  <a:srgbClr val="002060"/>
                </a:solidFill>
                <a:ea typeface="+mn-lt"/>
                <a:cs typeface="+mn-lt"/>
              </a:rPr>
              <a:t>Implementation Challenges and Key Decisions:</a:t>
            </a:r>
          </a:p>
          <a:p>
            <a:pPr marL="285750" indent="-285750">
              <a:buFont typeface="Arial" panose="020B0604020202020204" pitchFamily="34" charset="0"/>
              <a:buChar char="•"/>
            </a:pPr>
            <a:r>
              <a:rPr lang="en-US">
                <a:solidFill>
                  <a:srgbClr val="002060"/>
                </a:solidFill>
                <a:ea typeface="+mn-lt"/>
                <a:cs typeface="+mn-lt"/>
              </a:rPr>
              <a:t>NC state administrative costs likely to increase by $16M. </a:t>
            </a:r>
          </a:p>
          <a:p>
            <a:pPr marL="285750" indent="-285750">
              <a:buFont typeface="Arial" panose="020B0604020202020204" pitchFamily="34" charset="0"/>
              <a:buChar char="•"/>
            </a:pPr>
            <a:r>
              <a:rPr lang="en-US">
                <a:solidFill>
                  <a:srgbClr val="002060"/>
                </a:solidFill>
                <a:ea typeface="+mn-lt"/>
                <a:cs typeface="+mn-lt"/>
              </a:rPr>
              <a:t>NC county administrative costs likely to increase by $67M.</a:t>
            </a:r>
          </a:p>
          <a:p>
            <a:pPr marL="285750" indent="-285750">
              <a:buFont typeface="Arial" panose="020B0604020202020204" pitchFamily="34" charset="0"/>
              <a:buChar char="•"/>
            </a:pPr>
            <a:r>
              <a:rPr lang="en-US">
                <a:solidFill>
                  <a:srgbClr val="002060"/>
                </a:solidFill>
                <a:ea typeface="+mn-lt"/>
                <a:cs typeface="+mn-lt"/>
              </a:rPr>
              <a:t>NC General Assembly and counties must allocate additional funds to cover increased costs. </a:t>
            </a:r>
            <a:endParaRPr lang="en-US"/>
          </a:p>
          <a:p>
            <a:pPr marL="285750" indent="-285750">
              <a:buFont typeface="Arial" panose="020B0604020202020204" pitchFamily="34" charset="0"/>
              <a:buChar char="•"/>
            </a:pPr>
            <a:endParaRPr lang="en-US">
              <a:solidFill>
                <a:srgbClr val="002060"/>
              </a:solidFill>
              <a:ea typeface="+mn-lt"/>
              <a:cs typeface="+mn-lt"/>
            </a:endParaRPr>
          </a:p>
        </p:txBody>
      </p:sp>
    </p:spTree>
    <p:custDataLst>
      <p:tags r:id="rId1"/>
    </p:custDataLst>
    <p:extLst>
      <p:ext uri="{BB962C8B-B14F-4D97-AF65-F5344CB8AC3E}">
        <p14:creationId xmlns:p14="http://schemas.microsoft.com/office/powerpoint/2010/main" val="193886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02517-ADD9-3087-1130-03536FE0B6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433C5E-8FED-4379-A054-E325D5467BCA}"/>
              </a:ext>
            </a:extLst>
          </p:cNvPr>
          <p:cNvSpPr/>
          <p:nvPr/>
        </p:nvSpPr>
        <p:spPr>
          <a:xfrm>
            <a:off x="261888" y="1049563"/>
            <a:ext cx="8640463" cy="237981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rgbClr val="002060"/>
                </a:solidFill>
                <a:ea typeface="Verdana"/>
                <a:cs typeface="Arial"/>
              </a:rPr>
              <a:t>Option 1: NC pays the increased state benefit cost share </a:t>
            </a:r>
          </a:p>
          <a:p>
            <a:pPr marL="342900" indent="-342900">
              <a:buFont typeface="Arial" panose="020B0604020202020204" pitchFamily="34" charset="0"/>
              <a:buChar char="•"/>
            </a:pPr>
            <a:r>
              <a:rPr lang="en-US">
                <a:solidFill>
                  <a:srgbClr val="002060"/>
                </a:solidFill>
                <a:ea typeface="Verdana"/>
                <a:cs typeface="Arial"/>
              </a:rPr>
              <a:t>Cost share could be up to $420+M per year based on current enrollment </a:t>
            </a:r>
          </a:p>
          <a:p>
            <a:pPr marL="342900" indent="-342900">
              <a:buFont typeface="Arial" panose="020B0604020202020204" pitchFamily="34" charset="0"/>
              <a:buChar char="•"/>
            </a:pPr>
            <a:r>
              <a:rPr lang="en-US">
                <a:solidFill>
                  <a:srgbClr val="002060"/>
                </a:solidFill>
                <a:ea typeface="Verdana"/>
                <a:cs typeface="Arial"/>
              </a:rPr>
              <a:t>NC would have to pay cost share based on the error rate from 3 years prior </a:t>
            </a:r>
          </a:p>
          <a:p>
            <a:pPr marL="342900" indent="-342900">
              <a:buFont typeface="Arial" panose="020B0604020202020204" pitchFamily="34" charset="0"/>
              <a:buChar char="•"/>
            </a:pPr>
            <a:r>
              <a:rPr lang="en-US">
                <a:solidFill>
                  <a:srgbClr val="002060"/>
                </a:solidFill>
                <a:ea typeface="Verdana"/>
                <a:cs typeface="Arial"/>
              </a:rPr>
              <a:t>States don’t control most SNAP rules. Congress decides who can get benefits and how much they receive.</a:t>
            </a:r>
            <a:endParaRPr lang="en-US">
              <a:solidFill>
                <a:srgbClr val="FFFFFF"/>
              </a:solidFill>
              <a:ea typeface="Verdana"/>
              <a:cs typeface="Arial"/>
            </a:endParaRPr>
          </a:p>
          <a:p>
            <a:pPr marL="342900" indent="-342900">
              <a:buFont typeface="Arial" panose="020B0604020202020204" pitchFamily="34" charset="0"/>
              <a:buChar char="•"/>
            </a:pPr>
            <a:r>
              <a:rPr lang="en-US">
                <a:solidFill>
                  <a:srgbClr val="002060"/>
                </a:solidFill>
                <a:ea typeface="Verdana"/>
                <a:cs typeface="Arial"/>
              </a:rPr>
              <a:t>States can’t control how many people enroll in SNAP. During a recession or tough economy, more people may need help, and states could have to pay more than expected.</a:t>
            </a:r>
            <a:endParaRPr lang="en-US">
              <a:cs typeface="Arial"/>
            </a:endParaRPr>
          </a:p>
        </p:txBody>
      </p:sp>
      <p:sp>
        <p:nvSpPr>
          <p:cNvPr id="3" name="Title 1">
            <a:extLst>
              <a:ext uri="{FF2B5EF4-FFF2-40B4-BE49-F238E27FC236}">
                <a16:creationId xmlns:a16="http://schemas.microsoft.com/office/drawing/2014/main" id="{EB629438-0EEE-DEFB-7436-C7CA643319F5}"/>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Two Paths Forward </a:t>
            </a:r>
          </a:p>
          <a:p>
            <a:endParaRPr lang="en-US" sz="2100" b="1">
              <a:solidFill>
                <a:srgbClr val="002060"/>
              </a:solidFill>
              <a:latin typeface="Avenir Next LT Pro" panose="020B050402020202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7685137D-B411-15CD-295F-CAE982959E45}"/>
              </a:ext>
            </a:extLst>
          </p:cNvPr>
          <p:cNvSpPr/>
          <p:nvPr/>
        </p:nvSpPr>
        <p:spPr>
          <a:xfrm>
            <a:off x="261888" y="3639095"/>
            <a:ext cx="8639675" cy="295141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rgbClr val="002060"/>
                </a:solidFill>
                <a:ea typeface="Verdana"/>
                <a:cs typeface="Arial"/>
              </a:rPr>
              <a:t>Option 2: If NC cannot pay for increased state benefit cost share, NC will have to stop offering the SNAP program completely</a:t>
            </a:r>
            <a:endParaRPr lang="en-US"/>
          </a:p>
          <a:p>
            <a:pPr marL="342900" indent="-342900">
              <a:buFont typeface="Arial" panose="020B0604020202020204" pitchFamily="34" charset="0"/>
              <a:buChar char="•"/>
            </a:pPr>
            <a:r>
              <a:rPr lang="en-US">
                <a:solidFill>
                  <a:srgbClr val="002060"/>
                </a:solidFill>
                <a:ea typeface="Verdana"/>
                <a:cs typeface="Arial"/>
              </a:rPr>
              <a:t>Over 1.4 million North Carolinians lose benefits</a:t>
            </a:r>
          </a:p>
          <a:p>
            <a:pPr marL="342900" indent="-342900">
              <a:buFont typeface="Arial" panose="020B0604020202020204" pitchFamily="34" charset="0"/>
              <a:buChar char="•"/>
            </a:pPr>
            <a:r>
              <a:rPr lang="en-US">
                <a:solidFill>
                  <a:srgbClr val="002060"/>
                </a:solidFill>
                <a:ea typeface="Verdana"/>
                <a:cs typeface="Arial"/>
              </a:rPr>
              <a:t>NC would lose $2.8B in annual federal funds (which generate $4.2B in economic impact)</a:t>
            </a:r>
          </a:p>
          <a:p>
            <a:pPr marL="342900" indent="-342900">
              <a:buFont typeface="Arial" panose="020B0604020202020204" pitchFamily="34" charset="0"/>
              <a:buChar char="•"/>
            </a:pPr>
            <a:r>
              <a:rPr lang="en-US">
                <a:solidFill>
                  <a:srgbClr val="002060"/>
                </a:solidFill>
                <a:ea typeface="Verdana"/>
                <a:cs typeface="Arial"/>
              </a:rPr>
              <a:t>Rural grocery stores that depend on SNAP revenue at risk of closure </a:t>
            </a:r>
          </a:p>
          <a:p>
            <a:pPr marL="342900" indent="-342900">
              <a:buFont typeface="Arial" panose="020B0604020202020204" pitchFamily="34" charset="0"/>
              <a:buChar char="•"/>
            </a:pPr>
            <a:r>
              <a:rPr lang="en-US">
                <a:solidFill>
                  <a:schemeClr val="tx2">
                    <a:lumMod val="75000"/>
                  </a:schemeClr>
                </a:solidFill>
              </a:rPr>
              <a:t>Over 7,000 jobs in NC across grocery, agriculture, manufacturing, transportation, and other industries created by SNAP at risk</a:t>
            </a:r>
            <a:endParaRPr lang="en-US">
              <a:solidFill>
                <a:schemeClr val="tx2">
                  <a:lumMod val="75000"/>
                </a:schemeClr>
              </a:solidFill>
              <a:cs typeface="Arial"/>
            </a:endParaRPr>
          </a:p>
          <a:p>
            <a:pPr marL="342900" indent="-342900">
              <a:buFont typeface="Arial" panose="020B0604020202020204" pitchFamily="34" charset="0"/>
              <a:buChar char="•"/>
            </a:pPr>
            <a:r>
              <a:rPr lang="en-US">
                <a:solidFill>
                  <a:srgbClr val="002060"/>
                </a:solidFill>
                <a:ea typeface="Verdana"/>
                <a:cs typeface="Arial"/>
              </a:rPr>
              <a:t>Over 500,000 children no longer automatically qualify for school meals because of SNAP</a:t>
            </a:r>
          </a:p>
        </p:txBody>
      </p:sp>
    </p:spTree>
    <p:custDataLst>
      <p:tags r:id="rId1"/>
    </p:custDataLst>
    <p:extLst>
      <p:ext uri="{BB962C8B-B14F-4D97-AF65-F5344CB8AC3E}">
        <p14:creationId xmlns:p14="http://schemas.microsoft.com/office/powerpoint/2010/main" val="134203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51C8E38B-BEBD-F95C-4E43-51D135E315BB}"/>
              </a:ext>
            </a:extLst>
          </p:cNvPr>
          <p:cNvSpPr/>
          <p:nvPr/>
        </p:nvSpPr>
        <p:spPr>
          <a:xfrm>
            <a:off x="3349656" y="5538302"/>
            <a:ext cx="792589" cy="572267"/>
          </a:xfrm>
          <a:prstGeom prst="rect">
            <a:avLst/>
          </a:prstGeom>
          <a:solidFill>
            <a:schemeClr val="bg1">
              <a:lumMod val="85000"/>
              <a:alpha val="5860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a:extLst>
              <a:ext uri="{FF2B5EF4-FFF2-40B4-BE49-F238E27FC236}">
                <a16:creationId xmlns:a16="http://schemas.microsoft.com/office/drawing/2014/main" id="{998FD352-A2E7-94B4-830B-D22B3D95713C}"/>
              </a:ext>
            </a:extLst>
          </p:cNvPr>
          <p:cNvSpPr/>
          <p:nvPr/>
        </p:nvSpPr>
        <p:spPr>
          <a:xfrm>
            <a:off x="1838852" y="5537789"/>
            <a:ext cx="806798" cy="582623"/>
          </a:xfrm>
          <a:prstGeom prst="rect">
            <a:avLst/>
          </a:prstGeom>
          <a:solidFill>
            <a:schemeClr val="bg1">
              <a:lumMod val="85000"/>
              <a:alpha val="5860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4">
            <a:extLst>
              <a:ext uri="{FF2B5EF4-FFF2-40B4-BE49-F238E27FC236}">
                <a16:creationId xmlns:a16="http://schemas.microsoft.com/office/drawing/2014/main" id="{FAB46503-3FD9-6A8B-357A-B7702AE84E90}"/>
              </a:ext>
            </a:extLst>
          </p:cNvPr>
          <p:cNvSpPr>
            <a:spLocks noGrp="1"/>
          </p:cNvSpPr>
          <p:nvPr>
            <p:ph type="title"/>
          </p:nvPr>
        </p:nvSpPr>
        <p:spPr/>
        <p:txBody>
          <a:bodyPr/>
          <a:lstStyle/>
          <a:p>
            <a:r>
              <a:rPr lang="en-US" sz="2100">
                <a:latin typeface="Avenir Next LT Pro"/>
                <a:ea typeface="Verdana"/>
                <a:cs typeface="Arial"/>
              </a:rPr>
              <a:t>Some H.R.1 policies are effective immediately while others will come later</a:t>
            </a:r>
          </a:p>
        </p:txBody>
      </p:sp>
      <p:grpSp>
        <p:nvGrpSpPr>
          <p:cNvPr id="25" name="Group 24">
            <a:extLst>
              <a:ext uri="{FF2B5EF4-FFF2-40B4-BE49-F238E27FC236}">
                <a16:creationId xmlns:a16="http://schemas.microsoft.com/office/drawing/2014/main" id="{6167EFEF-09C8-C1D4-7FB1-AF8679822919}"/>
              </a:ext>
            </a:extLst>
          </p:cNvPr>
          <p:cNvGrpSpPr/>
          <p:nvPr/>
        </p:nvGrpSpPr>
        <p:grpSpPr>
          <a:xfrm>
            <a:off x="326470" y="1465189"/>
            <a:ext cx="8087281" cy="4995551"/>
            <a:chOff x="402867" y="2225411"/>
            <a:chExt cx="10815467" cy="6352692"/>
          </a:xfrm>
        </p:grpSpPr>
        <p:grpSp>
          <p:nvGrpSpPr>
            <p:cNvPr id="17" name="Group 16">
              <a:extLst>
                <a:ext uri="{FF2B5EF4-FFF2-40B4-BE49-F238E27FC236}">
                  <a16:creationId xmlns:a16="http://schemas.microsoft.com/office/drawing/2014/main" id="{F650887E-87AD-60EC-EA21-6A90A71479C1}"/>
                </a:ext>
              </a:extLst>
            </p:cNvPr>
            <p:cNvGrpSpPr/>
            <p:nvPr/>
          </p:nvGrpSpPr>
          <p:grpSpPr>
            <a:xfrm>
              <a:off x="402867" y="2225411"/>
              <a:ext cx="10815467" cy="5599232"/>
              <a:chOff x="402867" y="2225411"/>
              <a:chExt cx="10815467" cy="5599232"/>
            </a:xfrm>
          </p:grpSpPr>
          <p:sp>
            <p:nvSpPr>
              <p:cNvPr id="9" name="Text Placeholder 5">
                <a:extLst>
                  <a:ext uri="{FF2B5EF4-FFF2-40B4-BE49-F238E27FC236}">
                    <a16:creationId xmlns:a16="http://schemas.microsoft.com/office/drawing/2014/main" id="{9F852C8A-2FED-743F-32C9-E17CDE43E7BC}"/>
                  </a:ext>
                </a:extLst>
              </p:cNvPr>
              <p:cNvSpPr txBox="1">
                <a:spLocks/>
              </p:cNvSpPr>
              <p:nvPr/>
            </p:nvSpPr>
            <p:spPr>
              <a:xfrm>
                <a:off x="402867" y="2225411"/>
                <a:ext cx="782466" cy="488643"/>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900" b="0">
                    <a:solidFill>
                      <a:schemeClr val="tx1">
                        <a:lumMod val="50000"/>
                        <a:lumOff val="50000"/>
                      </a:schemeClr>
                    </a:solidFill>
                  </a:rPr>
                  <a:t>2025</a:t>
                </a:r>
              </a:p>
            </p:txBody>
          </p:sp>
          <p:sp>
            <p:nvSpPr>
              <p:cNvPr id="11" name="Text Placeholder 5">
                <a:extLst>
                  <a:ext uri="{FF2B5EF4-FFF2-40B4-BE49-F238E27FC236}">
                    <a16:creationId xmlns:a16="http://schemas.microsoft.com/office/drawing/2014/main" id="{0959008B-BF49-5DA8-80DB-30A75C17AA21}"/>
                  </a:ext>
                </a:extLst>
              </p:cNvPr>
              <p:cNvSpPr txBox="1">
                <a:spLocks/>
              </p:cNvSpPr>
              <p:nvPr/>
            </p:nvSpPr>
            <p:spPr>
              <a:xfrm>
                <a:off x="2409467" y="2225411"/>
                <a:ext cx="782466" cy="488643"/>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900" b="0">
                    <a:solidFill>
                      <a:schemeClr val="tx1">
                        <a:lumMod val="50000"/>
                        <a:lumOff val="50000"/>
                      </a:schemeClr>
                    </a:solidFill>
                  </a:rPr>
                  <a:t>2026</a:t>
                </a:r>
              </a:p>
            </p:txBody>
          </p:sp>
          <p:sp>
            <p:nvSpPr>
              <p:cNvPr id="12" name="Text Placeholder 5">
                <a:extLst>
                  <a:ext uri="{FF2B5EF4-FFF2-40B4-BE49-F238E27FC236}">
                    <a16:creationId xmlns:a16="http://schemas.microsoft.com/office/drawing/2014/main" id="{CDAFBB32-A126-3A48-71DD-26922D572FE6}"/>
                  </a:ext>
                </a:extLst>
              </p:cNvPr>
              <p:cNvSpPr txBox="1">
                <a:spLocks/>
              </p:cNvSpPr>
              <p:nvPr/>
            </p:nvSpPr>
            <p:spPr>
              <a:xfrm>
                <a:off x="4416067" y="2225411"/>
                <a:ext cx="782466" cy="488643"/>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900" b="0">
                    <a:solidFill>
                      <a:schemeClr val="tx1">
                        <a:lumMod val="50000"/>
                        <a:lumOff val="50000"/>
                      </a:schemeClr>
                    </a:solidFill>
                  </a:rPr>
                  <a:t>2027</a:t>
                </a:r>
              </a:p>
            </p:txBody>
          </p:sp>
          <p:sp>
            <p:nvSpPr>
              <p:cNvPr id="13" name="Text Placeholder 5">
                <a:extLst>
                  <a:ext uri="{FF2B5EF4-FFF2-40B4-BE49-F238E27FC236}">
                    <a16:creationId xmlns:a16="http://schemas.microsoft.com/office/drawing/2014/main" id="{A792683F-D1AA-5E80-F6E4-22093F0CA0AB}"/>
                  </a:ext>
                </a:extLst>
              </p:cNvPr>
              <p:cNvSpPr txBox="1">
                <a:spLocks/>
              </p:cNvSpPr>
              <p:nvPr/>
            </p:nvSpPr>
            <p:spPr>
              <a:xfrm>
                <a:off x="6422667" y="2225411"/>
                <a:ext cx="782466" cy="488643"/>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900" b="0">
                    <a:solidFill>
                      <a:schemeClr val="tx1">
                        <a:lumMod val="50000"/>
                        <a:lumOff val="50000"/>
                      </a:schemeClr>
                    </a:solidFill>
                  </a:rPr>
                  <a:t>2028</a:t>
                </a:r>
              </a:p>
            </p:txBody>
          </p:sp>
          <p:sp>
            <p:nvSpPr>
              <p:cNvPr id="14" name="Text Placeholder 5">
                <a:extLst>
                  <a:ext uri="{FF2B5EF4-FFF2-40B4-BE49-F238E27FC236}">
                    <a16:creationId xmlns:a16="http://schemas.microsoft.com/office/drawing/2014/main" id="{CEEC4814-3CDF-6444-C76B-35AE139DBA10}"/>
                  </a:ext>
                </a:extLst>
              </p:cNvPr>
              <p:cNvSpPr txBox="1">
                <a:spLocks/>
              </p:cNvSpPr>
              <p:nvPr/>
            </p:nvSpPr>
            <p:spPr>
              <a:xfrm>
                <a:off x="8429267" y="2225411"/>
                <a:ext cx="782466" cy="488643"/>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900" b="0">
                    <a:solidFill>
                      <a:schemeClr val="tx1">
                        <a:lumMod val="50000"/>
                        <a:lumOff val="50000"/>
                      </a:schemeClr>
                    </a:solidFill>
                  </a:rPr>
                  <a:t>2029</a:t>
                </a:r>
              </a:p>
            </p:txBody>
          </p:sp>
          <p:sp>
            <p:nvSpPr>
              <p:cNvPr id="15" name="Text Placeholder 5">
                <a:extLst>
                  <a:ext uri="{FF2B5EF4-FFF2-40B4-BE49-F238E27FC236}">
                    <a16:creationId xmlns:a16="http://schemas.microsoft.com/office/drawing/2014/main" id="{B189CAA3-6066-6A4C-A73C-DAE760C8B885}"/>
                  </a:ext>
                </a:extLst>
              </p:cNvPr>
              <p:cNvSpPr txBox="1">
                <a:spLocks/>
              </p:cNvSpPr>
              <p:nvPr/>
            </p:nvSpPr>
            <p:spPr>
              <a:xfrm>
                <a:off x="10435868" y="2225411"/>
                <a:ext cx="782466" cy="488643"/>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900" b="0">
                    <a:solidFill>
                      <a:schemeClr val="tx1">
                        <a:lumMod val="50000"/>
                        <a:lumOff val="50000"/>
                      </a:schemeClr>
                    </a:solidFill>
                  </a:rPr>
                  <a:t>2030</a:t>
                </a:r>
              </a:p>
            </p:txBody>
          </p:sp>
          <p:sp>
            <p:nvSpPr>
              <p:cNvPr id="63" name="Text Placeholder 5">
                <a:extLst>
                  <a:ext uri="{FF2B5EF4-FFF2-40B4-BE49-F238E27FC236}">
                    <a16:creationId xmlns:a16="http://schemas.microsoft.com/office/drawing/2014/main" id="{DFF699FC-ADDA-6FDB-07E4-AD29378B146E}"/>
                  </a:ext>
                </a:extLst>
              </p:cNvPr>
              <p:cNvSpPr txBox="1">
                <a:spLocks/>
              </p:cNvSpPr>
              <p:nvPr/>
            </p:nvSpPr>
            <p:spPr>
              <a:xfrm>
                <a:off x="2456488" y="7369070"/>
                <a:ext cx="1056785" cy="455573"/>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675">
                    <a:solidFill>
                      <a:schemeClr val="tx1">
                        <a:lumMod val="50000"/>
                        <a:lumOff val="50000"/>
                      </a:schemeClr>
                    </a:solidFill>
                  </a:rPr>
                  <a:t>NCGA Budget </a:t>
                </a:r>
                <a:br>
                  <a:rPr lang="en-US" sz="675">
                    <a:solidFill>
                      <a:schemeClr val="tx1">
                        <a:lumMod val="50000"/>
                        <a:lumOff val="50000"/>
                      </a:schemeClr>
                    </a:solidFill>
                  </a:rPr>
                </a:br>
                <a:r>
                  <a:rPr lang="en-US" sz="675" b="0">
                    <a:solidFill>
                      <a:schemeClr val="tx1">
                        <a:lumMod val="50000"/>
                        <a:lumOff val="50000"/>
                      </a:schemeClr>
                    </a:solidFill>
                  </a:rPr>
                  <a:t>Jan-March: Planning</a:t>
                </a:r>
                <a:br>
                  <a:rPr lang="en-US" sz="675" b="0">
                    <a:solidFill>
                      <a:schemeClr val="tx1">
                        <a:lumMod val="50000"/>
                        <a:lumOff val="50000"/>
                      </a:schemeClr>
                    </a:solidFill>
                  </a:rPr>
                </a:br>
                <a:r>
                  <a:rPr lang="en-US" sz="675" b="0">
                    <a:solidFill>
                      <a:schemeClr val="tx1">
                        <a:lumMod val="50000"/>
                        <a:lumOff val="50000"/>
                      </a:schemeClr>
                    </a:solidFill>
                  </a:rPr>
                  <a:t>April-June: Decisions</a:t>
                </a:r>
              </a:p>
            </p:txBody>
          </p:sp>
          <p:sp>
            <p:nvSpPr>
              <p:cNvPr id="67" name="Text Placeholder 5">
                <a:extLst>
                  <a:ext uri="{FF2B5EF4-FFF2-40B4-BE49-F238E27FC236}">
                    <a16:creationId xmlns:a16="http://schemas.microsoft.com/office/drawing/2014/main" id="{67C3CC19-BD13-EB43-D021-90FE16F72879}"/>
                  </a:ext>
                </a:extLst>
              </p:cNvPr>
              <p:cNvSpPr txBox="1">
                <a:spLocks/>
              </p:cNvSpPr>
              <p:nvPr/>
            </p:nvSpPr>
            <p:spPr>
              <a:xfrm>
                <a:off x="4458402" y="7368866"/>
                <a:ext cx="1045101" cy="422976"/>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675">
                    <a:solidFill>
                      <a:schemeClr val="tx1">
                        <a:lumMod val="50000"/>
                        <a:lumOff val="50000"/>
                      </a:schemeClr>
                    </a:solidFill>
                  </a:rPr>
                  <a:t>NCGA Budget </a:t>
                </a:r>
                <a:br>
                  <a:rPr lang="en-US" sz="675">
                    <a:solidFill>
                      <a:schemeClr val="tx1">
                        <a:lumMod val="50000"/>
                        <a:lumOff val="50000"/>
                      </a:schemeClr>
                    </a:solidFill>
                  </a:rPr>
                </a:br>
                <a:r>
                  <a:rPr lang="en-US" sz="675" b="0">
                    <a:solidFill>
                      <a:schemeClr val="tx1">
                        <a:lumMod val="50000"/>
                        <a:lumOff val="50000"/>
                      </a:schemeClr>
                    </a:solidFill>
                  </a:rPr>
                  <a:t>Jan-March: Planning</a:t>
                </a:r>
                <a:br>
                  <a:rPr lang="en-US" sz="675" b="0">
                    <a:solidFill>
                      <a:schemeClr val="tx1">
                        <a:lumMod val="50000"/>
                        <a:lumOff val="50000"/>
                      </a:schemeClr>
                    </a:solidFill>
                  </a:rPr>
                </a:br>
                <a:r>
                  <a:rPr lang="en-US" sz="675" b="0">
                    <a:solidFill>
                      <a:schemeClr val="tx1">
                        <a:lumMod val="50000"/>
                        <a:lumOff val="50000"/>
                      </a:schemeClr>
                    </a:solidFill>
                  </a:rPr>
                  <a:t>April-June: Decisions</a:t>
                </a:r>
              </a:p>
            </p:txBody>
          </p:sp>
        </p:grpSp>
        <p:cxnSp>
          <p:nvCxnSpPr>
            <p:cNvPr id="19" name="Straight Connector 18">
              <a:extLst>
                <a:ext uri="{FF2B5EF4-FFF2-40B4-BE49-F238E27FC236}">
                  <a16:creationId xmlns:a16="http://schemas.microsoft.com/office/drawing/2014/main" id="{16766560-5AF3-B6EB-EEDF-E7747168EB83}"/>
                </a:ext>
              </a:extLst>
            </p:cNvPr>
            <p:cNvCxnSpPr>
              <a:cxnSpLocks/>
            </p:cNvCxnSpPr>
            <p:nvPr/>
          </p:nvCxnSpPr>
          <p:spPr>
            <a:xfrm>
              <a:off x="445202" y="2286000"/>
              <a:ext cx="0" cy="483815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969053-D164-2593-44B9-C384D7A625C9}"/>
                </a:ext>
              </a:extLst>
            </p:cNvPr>
            <p:cNvCxnSpPr>
              <a:cxnSpLocks/>
            </p:cNvCxnSpPr>
            <p:nvPr/>
          </p:nvCxnSpPr>
          <p:spPr>
            <a:xfrm>
              <a:off x="2451802" y="2286000"/>
              <a:ext cx="0" cy="602553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BEA886-B8F2-B987-747F-7A4294766A26}"/>
                </a:ext>
              </a:extLst>
            </p:cNvPr>
            <p:cNvCxnSpPr>
              <a:cxnSpLocks/>
            </p:cNvCxnSpPr>
            <p:nvPr/>
          </p:nvCxnSpPr>
          <p:spPr>
            <a:xfrm>
              <a:off x="4458402" y="2286000"/>
              <a:ext cx="0" cy="629210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5A36AB-2D4C-551E-066C-F21A7A0D2B65}"/>
                </a:ext>
              </a:extLst>
            </p:cNvPr>
            <p:cNvCxnSpPr>
              <a:cxnSpLocks/>
            </p:cNvCxnSpPr>
            <p:nvPr/>
          </p:nvCxnSpPr>
          <p:spPr>
            <a:xfrm>
              <a:off x="6465002" y="2286000"/>
              <a:ext cx="0" cy="593526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35A183-7C98-F2A7-DF09-935B04671A42}"/>
                </a:ext>
              </a:extLst>
            </p:cNvPr>
            <p:cNvCxnSpPr>
              <a:cxnSpLocks/>
            </p:cNvCxnSpPr>
            <p:nvPr/>
          </p:nvCxnSpPr>
          <p:spPr>
            <a:xfrm>
              <a:off x="8471602" y="2286000"/>
              <a:ext cx="0" cy="61248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57801B8-F750-D14F-A200-A17CFC6B896F}"/>
                </a:ext>
              </a:extLst>
            </p:cNvPr>
            <p:cNvCxnSpPr>
              <a:cxnSpLocks/>
            </p:cNvCxnSpPr>
            <p:nvPr/>
          </p:nvCxnSpPr>
          <p:spPr>
            <a:xfrm>
              <a:off x="10478202" y="2286000"/>
              <a:ext cx="0" cy="61694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5307032-561D-EC7B-64CB-0CB4B13C6388}"/>
              </a:ext>
            </a:extLst>
          </p:cNvPr>
          <p:cNvSpPr/>
          <p:nvPr/>
        </p:nvSpPr>
        <p:spPr>
          <a:xfrm>
            <a:off x="1045029" y="1830325"/>
            <a:ext cx="7783015" cy="1056134"/>
          </a:xfrm>
          <a:prstGeom prst="rect">
            <a:avLst/>
          </a:prstGeom>
          <a:solidFill>
            <a:srgbClr val="8EB4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rgbClr val="17375E"/>
                </a:solidFill>
              </a:rPr>
              <a:t>SNAP work requirements extended</a:t>
            </a:r>
            <a:r>
              <a:rPr lang="en-US" sz="1100">
                <a:solidFill>
                  <a:srgbClr val="17375E"/>
                </a:solidFill>
              </a:rPr>
              <a:t> to adults up to age 65 (previously 55), limits the dependent child exemption to those under 14 (previously 18), and eliminated previous exemptions for veterans, people experiencing homelessness, and young people who have aged out of foster care.*</a:t>
            </a:r>
          </a:p>
          <a:p>
            <a:r>
              <a:rPr lang="en-US" sz="1100" b="1">
                <a:solidFill>
                  <a:srgbClr val="17375E"/>
                </a:solidFill>
              </a:rPr>
              <a:t>Stricter nationality requirements for SNAP eligibility</a:t>
            </a:r>
          </a:p>
          <a:p>
            <a:r>
              <a:rPr lang="en-US" sz="1100" b="1">
                <a:solidFill>
                  <a:srgbClr val="17375E"/>
                </a:solidFill>
              </a:rPr>
              <a:t>Changes to Standard Utility Amounts </a:t>
            </a:r>
          </a:p>
        </p:txBody>
      </p:sp>
      <p:sp>
        <p:nvSpPr>
          <p:cNvPr id="30" name="Rectangle 29">
            <a:extLst>
              <a:ext uri="{FF2B5EF4-FFF2-40B4-BE49-F238E27FC236}">
                <a16:creationId xmlns:a16="http://schemas.microsoft.com/office/drawing/2014/main" id="{F7A9FED8-9BED-EFA3-431E-E822001F9B9B}"/>
              </a:ext>
            </a:extLst>
          </p:cNvPr>
          <p:cNvSpPr/>
          <p:nvPr/>
        </p:nvSpPr>
        <p:spPr>
          <a:xfrm>
            <a:off x="3332957" y="4922423"/>
            <a:ext cx="5476349" cy="47415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rgbClr val="17375E"/>
                </a:solidFill>
              </a:rPr>
              <a:t>Medicaid Expansion work requirements and 6-month eligibility checks in place: </a:t>
            </a:r>
            <a:r>
              <a:rPr lang="en-US" sz="1100">
                <a:solidFill>
                  <a:srgbClr val="17375E"/>
                </a:solidFill>
              </a:rPr>
              <a:t>work or job training requirements of 80 hours per month for Medicaid enrollees. </a:t>
            </a:r>
          </a:p>
        </p:txBody>
      </p:sp>
      <p:sp>
        <p:nvSpPr>
          <p:cNvPr id="31" name="Rectangle 30">
            <a:extLst>
              <a:ext uri="{FF2B5EF4-FFF2-40B4-BE49-F238E27FC236}">
                <a16:creationId xmlns:a16="http://schemas.microsoft.com/office/drawing/2014/main" id="{E56B7FA0-B0F9-8681-D389-7D5B2C544D10}"/>
              </a:ext>
            </a:extLst>
          </p:cNvPr>
          <p:cNvSpPr/>
          <p:nvPr/>
        </p:nvSpPr>
        <p:spPr>
          <a:xfrm>
            <a:off x="4461246" y="5580845"/>
            <a:ext cx="4344936" cy="484665"/>
          </a:xfrm>
          <a:prstGeom prst="rect">
            <a:avLst/>
          </a:prstGeom>
          <a:solidFill>
            <a:srgbClr val="8EB4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100" b="1">
                <a:solidFill>
                  <a:srgbClr val="17375E"/>
                </a:solidFill>
              </a:rPr>
              <a:t>States required to cover up to 15% of SNAP benefit costs</a:t>
            </a:r>
            <a:endParaRPr lang="en-US" sz="1100" i="1">
              <a:solidFill>
                <a:srgbClr val="17375E"/>
              </a:solidFill>
            </a:endParaRPr>
          </a:p>
        </p:txBody>
      </p:sp>
      <p:sp>
        <p:nvSpPr>
          <p:cNvPr id="2" name="Rectangle 1">
            <a:extLst>
              <a:ext uri="{FF2B5EF4-FFF2-40B4-BE49-F238E27FC236}">
                <a16:creationId xmlns:a16="http://schemas.microsoft.com/office/drawing/2014/main" id="{63F695DC-CFE4-4B34-5ED0-4954703EB004}"/>
              </a:ext>
            </a:extLst>
          </p:cNvPr>
          <p:cNvSpPr/>
          <p:nvPr/>
        </p:nvSpPr>
        <p:spPr>
          <a:xfrm>
            <a:off x="1858789" y="3047163"/>
            <a:ext cx="6971243" cy="38484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rgbClr val="17375E"/>
                </a:solidFill>
                <a:latin typeface="Arial"/>
                <a:cs typeface="Arial"/>
              </a:rPr>
              <a:t>Rural Health Transformation Fund allotments </a:t>
            </a:r>
            <a:r>
              <a:rPr lang="en-US" sz="1100">
                <a:solidFill>
                  <a:srgbClr val="17375E"/>
                </a:solidFill>
                <a:latin typeface="Arial"/>
                <a:cs typeface="Arial"/>
              </a:rPr>
              <a:t>available for states including North Carolina</a:t>
            </a:r>
          </a:p>
        </p:txBody>
      </p:sp>
      <p:sp>
        <p:nvSpPr>
          <p:cNvPr id="18" name="Rectangle 17">
            <a:extLst>
              <a:ext uri="{FF2B5EF4-FFF2-40B4-BE49-F238E27FC236}">
                <a16:creationId xmlns:a16="http://schemas.microsoft.com/office/drawing/2014/main" id="{F3E7D9A9-DFAF-393E-CEF2-CF4FE2D5C460}"/>
              </a:ext>
            </a:extLst>
          </p:cNvPr>
          <p:cNvSpPr/>
          <p:nvPr/>
        </p:nvSpPr>
        <p:spPr>
          <a:xfrm>
            <a:off x="2859782" y="4309004"/>
            <a:ext cx="5967049" cy="477671"/>
          </a:xfrm>
          <a:prstGeom prst="rect">
            <a:avLst/>
          </a:prstGeom>
          <a:solidFill>
            <a:srgbClr val="8EB4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100" b="1">
                <a:solidFill>
                  <a:srgbClr val="17375E"/>
                </a:solidFill>
              </a:rPr>
              <a:t>Federal government reduces administrative reimbursement for SNAP Administration to 25% </a:t>
            </a:r>
            <a:r>
              <a:rPr lang="en-US" sz="1100">
                <a:solidFill>
                  <a:srgbClr val="17375E"/>
                </a:solidFill>
              </a:rPr>
              <a:t>– previously funded by the federal government at 50% reimbursement. </a:t>
            </a:r>
            <a:endParaRPr lang="en-US" sz="1100" i="1">
              <a:solidFill>
                <a:srgbClr val="17375E"/>
              </a:solidFill>
            </a:endParaRPr>
          </a:p>
        </p:txBody>
      </p:sp>
      <p:grpSp>
        <p:nvGrpSpPr>
          <p:cNvPr id="3" name="Group 2">
            <a:extLst>
              <a:ext uri="{FF2B5EF4-FFF2-40B4-BE49-F238E27FC236}">
                <a16:creationId xmlns:a16="http://schemas.microsoft.com/office/drawing/2014/main" id="{5CE08EE9-A988-9C55-B653-4F6AD21DFE36}"/>
              </a:ext>
            </a:extLst>
          </p:cNvPr>
          <p:cNvGrpSpPr/>
          <p:nvPr/>
        </p:nvGrpSpPr>
        <p:grpSpPr>
          <a:xfrm>
            <a:off x="91021" y="5666851"/>
            <a:ext cx="1666174" cy="453530"/>
            <a:chOff x="336829" y="5936077"/>
            <a:chExt cx="2227907" cy="672739"/>
          </a:xfrm>
        </p:grpSpPr>
        <p:grpSp>
          <p:nvGrpSpPr>
            <p:cNvPr id="4" name="Group 3">
              <a:extLst>
                <a:ext uri="{FF2B5EF4-FFF2-40B4-BE49-F238E27FC236}">
                  <a16:creationId xmlns:a16="http://schemas.microsoft.com/office/drawing/2014/main" id="{6168FA0A-45E9-4CB2-1F5F-9AACBBC7A824}"/>
                </a:ext>
              </a:extLst>
            </p:cNvPr>
            <p:cNvGrpSpPr/>
            <p:nvPr/>
          </p:nvGrpSpPr>
          <p:grpSpPr>
            <a:xfrm>
              <a:off x="439283" y="6153861"/>
              <a:ext cx="2125453" cy="454955"/>
              <a:chOff x="351924" y="6229954"/>
              <a:chExt cx="2125453" cy="454955"/>
            </a:xfrm>
          </p:grpSpPr>
          <p:sp>
            <p:nvSpPr>
              <p:cNvPr id="8" name="Rectangle 7">
                <a:extLst>
                  <a:ext uri="{FF2B5EF4-FFF2-40B4-BE49-F238E27FC236}">
                    <a16:creationId xmlns:a16="http://schemas.microsoft.com/office/drawing/2014/main" id="{42A7A802-DC78-97B1-3F02-71341E199B3B}"/>
                  </a:ext>
                </a:extLst>
              </p:cNvPr>
              <p:cNvSpPr/>
              <p:nvPr/>
            </p:nvSpPr>
            <p:spPr>
              <a:xfrm>
                <a:off x="351924" y="6229954"/>
                <a:ext cx="2125453" cy="454955"/>
              </a:xfrm>
              <a:prstGeom prst="rect">
                <a:avLst/>
              </a:prstGeom>
              <a:solidFill>
                <a:schemeClr val="bg1"/>
              </a:solidFill>
              <a:ln>
                <a:solidFill>
                  <a:srgbClr val="17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600" i="1">
                  <a:solidFill>
                    <a:srgbClr val="17375E"/>
                  </a:solidFill>
                </a:endParaRPr>
              </a:p>
            </p:txBody>
          </p:sp>
          <p:sp>
            <p:nvSpPr>
              <p:cNvPr id="10" name="Rectangle 9">
                <a:extLst>
                  <a:ext uri="{FF2B5EF4-FFF2-40B4-BE49-F238E27FC236}">
                    <a16:creationId xmlns:a16="http://schemas.microsoft.com/office/drawing/2014/main" id="{C84B7BB6-AA20-0F46-09AF-1EF3E204AEE9}"/>
                  </a:ext>
                </a:extLst>
              </p:cNvPr>
              <p:cNvSpPr/>
              <p:nvPr/>
            </p:nvSpPr>
            <p:spPr>
              <a:xfrm>
                <a:off x="445203" y="6327428"/>
                <a:ext cx="698773" cy="28138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 b="1">
                    <a:solidFill>
                      <a:srgbClr val="17375E"/>
                    </a:solidFill>
                  </a:rPr>
                  <a:t>Medicaid</a:t>
                </a:r>
                <a:endParaRPr lang="en-US" sz="600" b="1" i="1">
                  <a:solidFill>
                    <a:srgbClr val="17375E"/>
                  </a:solidFill>
                  <a:cs typeface="Arial"/>
                </a:endParaRPr>
              </a:p>
            </p:txBody>
          </p:sp>
          <p:sp>
            <p:nvSpPr>
              <p:cNvPr id="16" name="Rectangle 15">
                <a:extLst>
                  <a:ext uri="{FF2B5EF4-FFF2-40B4-BE49-F238E27FC236}">
                    <a16:creationId xmlns:a16="http://schemas.microsoft.com/office/drawing/2014/main" id="{67DD0C40-F89E-9C5C-3F6F-FD150EF86723}"/>
                  </a:ext>
                </a:extLst>
              </p:cNvPr>
              <p:cNvSpPr/>
              <p:nvPr/>
            </p:nvSpPr>
            <p:spPr>
              <a:xfrm>
                <a:off x="1231586" y="6327427"/>
                <a:ext cx="552459" cy="281389"/>
              </a:xfrm>
              <a:prstGeom prst="rect">
                <a:avLst/>
              </a:prstGeom>
              <a:solidFill>
                <a:srgbClr val="8EB4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a:solidFill>
                      <a:srgbClr val="17375E"/>
                    </a:solidFill>
                  </a:rPr>
                  <a:t>SNAP</a:t>
                </a:r>
                <a:endParaRPr lang="en-US" sz="600" i="1">
                  <a:solidFill>
                    <a:srgbClr val="17375E"/>
                  </a:solidFill>
                </a:endParaRPr>
              </a:p>
            </p:txBody>
          </p:sp>
          <p:sp>
            <p:nvSpPr>
              <p:cNvPr id="32" name="Rectangle 31">
                <a:extLst>
                  <a:ext uri="{FF2B5EF4-FFF2-40B4-BE49-F238E27FC236}">
                    <a16:creationId xmlns:a16="http://schemas.microsoft.com/office/drawing/2014/main" id="{05F51F73-6BCA-4BD5-95FB-923733B5027C}"/>
                  </a:ext>
                </a:extLst>
              </p:cNvPr>
              <p:cNvSpPr/>
              <p:nvPr/>
            </p:nvSpPr>
            <p:spPr>
              <a:xfrm>
                <a:off x="1837309" y="6327427"/>
                <a:ext cx="552459" cy="28138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a:solidFill>
                      <a:srgbClr val="17375E"/>
                    </a:solidFill>
                  </a:rPr>
                  <a:t>Rural</a:t>
                </a:r>
                <a:endParaRPr lang="en-US" sz="600" i="1">
                  <a:solidFill>
                    <a:srgbClr val="17375E"/>
                  </a:solidFill>
                </a:endParaRPr>
              </a:p>
            </p:txBody>
          </p:sp>
        </p:grpSp>
        <p:sp>
          <p:nvSpPr>
            <p:cNvPr id="7" name="Rectangle 6">
              <a:extLst>
                <a:ext uri="{FF2B5EF4-FFF2-40B4-BE49-F238E27FC236}">
                  <a16:creationId xmlns:a16="http://schemas.microsoft.com/office/drawing/2014/main" id="{D441CE6D-85AD-1477-CE58-C948E963F001}"/>
                </a:ext>
              </a:extLst>
            </p:cNvPr>
            <p:cNvSpPr/>
            <p:nvPr/>
          </p:nvSpPr>
          <p:spPr>
            <a:xfrm>
              <a:off x="336829" y="5936077"/>
              <a:ext cx="922722" cy="2813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 b="1">
                  <a:solidFill>
                    <a:srgbClr val="17375E"/>
                  </a:solidFill>
                </a:rPr>
                <a:t>KEY</a:t>
              </a:r>
              <a:endParaRPr lang="en-US" sz="600" i="1">
                <a:solidFill>
                  <a:srgbClr val="17375E"/>
                </a:solidFill>
              </a:endParaRPr>
            </a:p>
          </p:txBody>
        </p:sp>
      </p:grpSp>
      <p:sp>
        <p:nvSpPr>
          <p:cNvPr id="27" name="Rectangle 26">
            <a:extLst>
              <a:ext uri="{FF2B5EF4-FFF2-40B4-BE49-F238E27FC236}">
                <a16:creationId xmlns:a16="http://schemas.microsoft.com/office/drawing/2014/main" id="{2DD8371E-439F-2A68-A486-4D14D80399F2}"/>
              </a:ext>
            </a:extLst>
          </p:cNvPr>
          <p:cNvSpPr/>
          <p:nvPr/>
        </p:nvSpPr>
        <p:spPr>
          <a:xfrm>
            <a:off x="2870870" y="3623706"/>
            <a:ext cx="5955962" cy="4801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100" b="1">
                <a:solidFill>
                  <a:srgbClr val="17375E"/>
                </a:solidFill>
              </a:rPr>
              <a:t>Elimination of federal matching funds for emergency Medicaid services</a:t>
            </a:r>
            <a:r>
              <a:rPr lang="en-US" sz="1100">
                <a:solidFill>
                  <a:srgbClr val="17375E"/>
                </a:solidFill>
              </a:rPr>
              <a:t> for people who would qualify for the Medicaid expansion if not for their immigration status</a:t>
            </a:r>
          </a:p>
        </p:txBody>
      </p:sp>
      <p:sp>
        <p:nvSpPr>
          <p:cNvPr id="36" name="Text Placeholder 5">
            <a:extLst>
              <a:ext uri="{FF2B5EF4-FFF2-40B4-BE49-F238E27FC236}">
                <a16:creationId xmlns:a16="http://schemas.microsoft.com/office/drawing/2014/main" id="{82CEC28B-005B-2205-193C-DBE70E0B3CFA}"/>
              </a:ext>
            </a:extLst>
          </p:cNvPr>
          <p:cNvSpPr txBox="1">
            <a:spLocks/>
          </p:cNvSpPr>
          <p:nvPr/>
        </p:nvSpPr>
        <p:spPr>
          <a:xfrm>
            <a:off x="276032" y="6196600"/>
            <a:ext cx="3718575" cy="163385"/>
          </a:xfrm>
          <a:prstGeom prst="rect">
            <a:avLst/>
          </a:prstGeom>
        </p:spPr>
        <p:txBody>
          <a:bodyPr vert="horz" lIns="68580" tIns="34290" rIns="68580" bIns="3429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675">
                <a:solidFill>
                  <a:schemeClr val="tx1">
                    <a:lumMod val="50000"/>
                    <a:lumOff val="50000"/>
                  </a:schemeClr>
                </a:solidFill>
              </a:rPr>
              <a:t>*Still awaiting guidance from the federal government. This would be earliest timing</a:t>
            </a:r>
            <a:r>
              <a:rPr lang="en-US" sz="525">
                <a:solidFill>
                  <a:schemeClr val="tx1">
                    <a:lumMod val="50000"/>
                    <a:lumOff val="50000"/>
                  </a:schemeClr>
                </a:solidFill>
              </a:rPr>
              <a:t>.</a:t>
            </a:r>
            <a:endParaRPr lang="en-US" sz="525" b="0">
              <a:solidFill>
                <a:schemeClr val="tx1">
                  <a:lumMod val="50000"/>
                  <a:lumOff val="50000"/>
                </a:schemeClr>
              </a:solidFill>
            </a:endParaRPr>
          </a:p>
        </p:txBody>
      </p:sp>
      <p:sp>
        <p:nvSpPr>
          <p:cNvPr id="29" name="TextBox 28">
            <a:extLst>
              <a:ext uri="{FF2B5EF4-FFF2-40B4-BE49-F238E27FC236}">
                <a16:creationId xmlns:a16="http://schemas.microsoft.com/office/drawing/2014/main" id="{C23E0621-0426-A02E-5B89-18C9D876A42C}"/>
              </a:ext>
            </a:extLst>
          </p:cNvPr>
          <p:cNvSpPr txBox="1"/>
          <p:nvPr/>
        </p:nvSpPr>
        <p:spPr>
          <a:xfrm>
            <a:off x="322897" y="6613419"/>
            <a:ext cx="4389014" cy="2152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97516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F514B-8E65-0D06-ADE5-5F102725158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733F0A-975C-1E52-91B2-8D47B275F72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750" b="1">
                <a:latin typeface="Avenir Next LT Pro"/>
              </a:rPr>
              <a:t>What Do We Know? </a:t>
            </a:r>
            <a:endParaRPr lang="en-US"/>
          </a:p>
        </p:txBody>
      </p:sp>
    </p:spTree>
    <p:custDataLst>
      <p:tags r:id="rId1"/>
    </p:custDataLst>
    <p:extLst>
      <p:ext uri="{BB962C8B-B14F-4D97-AF65-F5344CB8AC3E}">
        <p14:creationId xmlns:p14="http://schemas.microsoft.com/office/powerpoint/2010/main" val="279598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28ADD-A8D9-6B8F-4B3A-279A2E26EE5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B357B2F-50E5-01B0-B269-D929936DFEA9}"/>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Key Considerations for Implementing HR 1</a:t>
            </a:r>
          </a:p>
          <a:p>
            <a:endParaRPr lang="en-US" sz="2100" b="1">
              <a:latin typeface="Avenir Next LT Pro" panose="020B050402020202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0549D7EE-C18A-C17B-4C81-4858F76B6169}"/>
              </a:ext>
            </a:extLst>
          </p:cNvPr>
          <p:cNvSpPr txBox="1"/>
          <p:nvPr/>
        </p:nvSpPr>
        <p:spPr>
          <a:xfrm>
            <a:off x="519248" y="932798"/>
            <a:ext cx="8109332" cy="5355312"/>
          </a:xfrm>
          <a:prstGeom prst="rect">
            <a:avLst/>
          </a:prstGeom>
          <a:noFill/>
        </p:spPr>
        <p:txBody>
          <a:bodyPr wrap="square" lIns="91440" tIns="45720" rIns="91440" bIns="45720" anchor="t">
            <a:spAutoFit/>
          </a:bodyPr>
          <a:lstStyle/>
          <a:p>
            <a:pPr marL="285750" indent="-285750">
              <a:buFont typeface="Arial"/>
              <a:buChar char="•"/>
            </a:pPr>
            <a:r>
              <a:rPr lang="en-US">
                <a:solidFill>
                  <a:srgbClr val="002060"/>
                </a:solidFill>
                <a:ea typeface="+mn-lt"/>
                <a:cs typeface="+mn-lt"/>
              </a:rPr>
              <a:t>USDA indicated effective implementation was the statute's enactment date, before written guidance was issued. </a:t>
            </a:r>
          </a:p>
          <a:p>
            <a:pPr marL="285750" indent="-285750">
              <a:buFont typeface="Arial"/>
              <a:buChar char="•"/>
            </a:pPr>
            <a:endParaRPr lang="en-US">
              <a:solidFill>
                <a:srgbClr val="002060"/>
              </a:solidFill>
              <a:ea typeface="+mn-lt"/>
              <a:cs typeface="+mn-lt"/>
            </a:endParaRPr>
          </a:p>
          <a:p>
            <a:pPr marL="285750" indent="-285750">
              <a:buFont typeface="Arial"/>
              <a:buChar char="•"/>
            </a:pPr>
            <a:r>
              <a:rPr lang="en-US">
                <a:solidFill>
                  <a:srgbClr val="002060"/>
                </a:solidFill>
                <a:ea typeface="+mn-lt"/>
                <a:cs typeface="+mn-lt"/>
              </a:rPr>
              <a:t>Payment error rates have historically increased when new policy is implemented.</a:t>
            </a:r>
            <a:endParaRPr lang="en-US">
              <a:solidFill>
                <a:srgbClr val="002060"/>
              </a:solidFill>
            </a:endParaRPr>
          </a:p>
          <a:p>
            <a:pPr marL="285750" indent="-285750">
              <a:buFont typeface="Arial"/>
              <a:buChar char="•"/>
            </a:pPr>
            <a:endParaRPr lang="en-US">
              <a:solidFill>
                <a:srgbClr val="002060"/>
              </a:solidFill>
            </a:endParaRPr>
          </a:p>
          <a:p>
            <a:pPr marL="285750" indent="-285750">
              <a:buFont typeface="Arial"/>
              <a:buChar char="•"/>
            </a:pPr>
            <a:r>
              <a:rPr lang="en-US">
                <a:solidFill>
                  <a:srgbClr val="002060"/>
                </a:solidFill>
              </a:rPr>
              <a:t>Administrative costs are on the rise (50% federal reimbursement -&gt; 25% reimbursement).</a:t>
            </a:r>
            <a:endParaRPr lang="en-US">
              <a:solidFill>
                <a:srgbClr val="002060"/>
              </a:solidFill>
              <a:cs typeface="Arial"/>
            </a:endParaRPr>
          </a:p>
          <a:p>
            <a:pPr marL="285750" indent="-285750">
              <a:buFont typeface="Arial"/>
              <a:buChar char="•"/>
            </a:pPr>
            <a:endParaRPr lang="en-US">
              <a:solidFill>
                <a:srgbClr val="002060"/>
              </a:solidFill>
              <a:ea typeface="+mn-lt"/>
              <a:cs typeface="+mn-lt"/>
            </a:endParaRPr>
          </a:p>
          <a:p>
            <a:pPr marL="285750" indent="-285750">
              <a:buFont typeface="Arial"/>
              <a:buChar char="•"/>
            </a:pPr>
            <a:r>
              <a:rPr lang="en-US">
                <a:solidFill>
                  <a:srgbClr val="002060"/>
                </a:solidFill>
                <a:ea typeface="+mn-lt"/>
                <a:cs typeface="+mn-lt"/>
              </a:rPr>
              <a:t>States are seeking additional guidance in implementing these policy changes. </a:t>
            </a:r>
          </a:p>
          <a:p>
            <a:pPr marL="285750" indent="-285750">
              <a:buFont typeface="Arial"/>
              <a:buChar char="•"/>
            </a:pPr>
            <a:endParaRPr lang="en-US">
              <a:solidFill>
                <a:srgbClr val="002060"/>
              </a:solidFill>
              <a:ea typeface="+mn-lt"/>
              <a:cs typeface="+mn-lt"/>
            </a:endParaRPr>
          </a:p>
          <a:p>
            <a:pPr marL="285750" indent="-285750">
              <a:buFont typeface="Arial"/>
              <a:buChar char="•"/>
            </a:pPr>
            <a:r>
              <a:rPr lang="en-US">
                <a:solidFill>
                  <a:srgbClr val="002060"/>
                </a:solidFill>
                <a:ea typeface="+mn-lt"/>
                <a:cs typeface="+mn-lt"/>
              </a:rPr>
              <a:t>Vermont reported full implementation of HR1 for FNS on 9/23. Many states report they cannot update their systems for many months. </a:t>
            </a:r>
          </a:p>
          <a:p>
            <a:pPr marL="285750" indent="-285750">
              <a:buFont typeface="Arial"/>
              <a:buChar char="•"/>
            </a:pPr>
            <a:endParaRPr lang="en-US">
              <a:solidFill>
                <a:srgbClr val="002060"/>
              </a:solidFill>
              <a:ea typeface="+mn-lt"/>
              <a:cs typeface="+mn-lt"/>
            </a:endParaRPr>
          </a:p>
          <a:p>
            <a:r>
              <a:rPr lang="en-US" b="1">
                <a:solidFill>
                  <a:srgbClr val="002060"/>
                </a:solidFill>
                <a:ea typeface="+mn-lt"/>
                <a:cs typeface="+mn-lt"/>
              </a:rPr>
              <a:t>Despite these challenges, NCDHHS is focused on implementing HR 1 in a way that best serves the 1.4 million North Carolinians that rely on SNAP while working to drive down our payment error rate. </a:t>
            </a:r>
          </a:p>
          <a:p>
            <a:pPr marL="285750" indent="-285750">
              <a:buFont typeface="Arial"/>
              <a:buChar char="•"/>
            </a:pPr>
            <a:endParaRPr lang="en-US">
              <a:solidFill>
                <a:srgbClr val="002060"/>
              </a:solidFill>
              <a:ea typeface="+mn-lt"/>
              <a:cs typeface="+mn-lt"/>
            </a:endParaRPr>
          </a:p>
        </p:txBody>
      </p:sp>
    </p:spTree>
    <p:custDataLst>
      <p:tags r:id="rId1"/>
    </p:custDataLst>
    <p:extLst>
      <p:ext uri="{BB962C8B-B14F-4D97-AF65-F5344CB8AC3E}">
        <p14:creationId xmlns:p14="http://schemas.microsoft.com/office/powerpoint/2010/main" val="278762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51788-A3F4-B02A-B25F-E975DC4EC732}"/>
              </a:ext>
            </a:extLst>
          </p:cNvPr>
          <p:cNvSpPr>
            <a:spLocks noGrp="1"/>
          </p:cNvSpPr>
          <p:nvPr>
            <p:ph type="title"/>
          </p:nvPr>
        </p:nvSpPr>
        <p:spPr/>
        <p:txBody>
          <a:bodyPr/>
          <a:lstStyle/>
          <a:p>
            <a:r>
              <a:rPr lang="en-US" sz="2600">
                <a:solidFill>
                  <a:srgbClr val="002E5E"/>
                </a:solidFill>
                <a:latin typeface="Aptos"/>
                <a:cs typeface="Arial"/>
              </a:rPr>
              <a:t>What is a Payment Error?</a:t>
            </a:r>
          </a:p>
        </p:txBody>
      </p:sp>
      <p:sp>
        <p:nvSpPr>
          <p:cNvPr id="4" name="Slide Number Placeholder 3">
            <a:extLst>
              <a:ext uri="{FF2B5EF4-FFF2-40B4-BE49-F238E27FC236}">
                <a16:creationId xmlns:a16="http://schemas.microsoft.com/office/drawing/2014/main" id="{77B2BAFC-94CE-7942-61D4-E5D045D5DEC8}"/>
              </a:ext>
            </a:extLst>
          </p:cNvPr>
          <p:cNvSpPr>
            <a:spLocks noGrp="1"/>
          </p:cNvSpPr>
          <p:nvPr>
            <p:ph type="sldNum" sz="quarter" idx="4294967295"/>
          </p:nvPr>
        </p:nvSpPr>
        <p:spPr>
          <a:xfrm>
            <a:off x="8580438" y="6604000"/>
            <a:ext cx="563562" cy="284163"/>
          </a:xfrm>
          <a:prstGeom prst="rect">
            <a:avLst/>
          </a:prstGeom>
        </p:spPr>
        <p:txBody>
          <a:bodyPr/>
          <a:lstStyle>
            <a:defPPr>
              <a:defRPr lang="en-US"/>
            </a:defPPr>
            <a:lvl1pPr marL="0" algn="r" defTabSz="914400" rtl="0" eaLnBrk="1" latinLnBrk="0" hangingPunct="1">
              <a:defRPr sz="675"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16</a:t>
            </a:fld>
            <a:endParaRPr lang="en-US"/>
          </a:p>
        </p:txBody>
      </p:sp>
      <p:graphicFrame>
        <p:nvGraphicFramePr>
          <p:cNvPr id="6" name="Diagram 5">
            <a:extLst>
              <a:ext uri="{FF2B5EF4-FFF2-40B4-BE49-F238E27FC236}">
                <a16:creationId xmlns:a16="http://schemas.microsoft.com/office/drawing/2014/main" id="{D4A1444F-98F8-BEA5-EE51-A5FA01E35E20}"/>
              </a:ext>
            </a:extLst>
          </p:cNvPr>
          <p:cNvGraphicFramePr/>
          <p:nvPr>
            <p:extLst>
              <p:ext uri="{D42A27DB-BD31-4B8C-83A1-F6EECF244321}">
                <p14:modId xmlns:p14="http://schemas.microsoft.com/office/powerpoint/2010/main" val="845130948"/>
              </p:ext>
            </p:extLst>
          </p:nvPr>
        </p:nvGraphicFramePr>
        <p:xfrm>
          <a:off x="721848" y="1263883"/>
          <a:ext cx="7700304" cy="433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637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6CDFC-2E0E-2441-90FE-226102C0A26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4954748-E92C-FFAA-FC06-6B85C780667F}"/>
              </a:ext>
            </a:extLst>
          </p:cNvPr>
          <p:cNvSpPr>
            <a:spLocks noGrp="1"/>
          </p:cNvSpPr>
          <p:nvPr>
            <p:ph type="title"/>
          </p:nvPr>
        </p:nvSpPr>
        <p:spPr/>
        <p:txBody>
          <a:bodyPr/>
          <a:lstStyle/>
          <a:p>
            <a:pPr algn="ctr"/>
            <a:r>
              <a:rPr lang="en-US"/>
              <a:t>We can do it! As of May 2025, our payment error rate is 7.63%.  </a:t>
            </a:r>
          </a:p>
        </p:txBody>
      </p:sp>
      <p:sp>
        <p:nvSpPr>
          <p:cNvPr id="4" name="Slide Number Placeholder 3">
            <a:extLst>
              <a:ext uri="{FF2B5EF4-FFF2-40B4-BE49-F238E27FC236}">
                <a16:creationId xmlns:a16="http://schemas.microsoft.com/office/drawing/2014/main" id="{B5D1E28B-6162-CA4F-419F-DB117364C5A3}"/>
              </a:ext>
            </a:extLst>
          </p:cNvPr>
          <p:cNvSpPr>
            <a:spLocks noGrp="1"/>
          </p:cNvSpPr>
          <p:nvPr>
            <p:ph type="sldNum" sz="quarter" idx="4294967295"/>
          </p:nvPr>
        </p:nvSpPr>
        <p:spPr>
          <a:xfrm>
            <a:off x="8580438" y="6604000"/>
            <a:ext cx="563562" cy="284163"/>
          </a:xfrm>
          <a:prstGeom prst="rect">
            <a:avLst/>
          </a:prstGeom>
        </p:spPr>
        <p:txBody>
          <a:bodyPr/>
          <a:lstStyle>
            <a:defPPr>
              <a:defRPr lang="en-US"/>
            </a:defPPr>
            <a:lvl1pPr marL="0" algn="r" defTabSz="914400" rtl="0" eaLnBrk="1" latinLnBrk="0" hangingPunct="1">
              <a:defRPr sz="675"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17</a:t>
            </a:fld>
            <a:endParaRPr lang="en-US"/>
          </a:p>
        </p:txBody>
      </p:sp>
      <p:sp>
        <p:nvSpPr>
          <p:cNvPr id="10" name="TextBox 9">
            <a:extLst>
              <a:ext uri="{FF2B5EF4-FFF2-40B4-BE49-F238E27FC236}">
                <a16:creationId xmlns:a16="http://schemas.microsoft.com/office/drawing/2014/main" id="{F6906C5D-A2B8-A658-FAAE-FE274132D485}"/>
              </a:ext>
            </a:extLst>
          </p:cNvPr>
          <p:cNvSpPr txBox="1"/>
          <p:nvPr/>
        </p:nvSpPr>
        <p:spPr>
          <a:xfrm>
            <a:off x="0" y="324960"/>
            <a:ext cx="9144000" cy="3370153"/>
          </a:xfrm>
          <a:prstGeom prst="rect">
            <a:avLst/>
          </a:prstGeom>
          <a:noFill/>
        </p:spPr>
        <p:txBody>
          <a:bodyPr wrap="square" lIns="91440" tIns="45720" rIns="91440" bIns="45720" anchor="t">
            <a:spAutoFit/>
          </a:bodyPr>
          <a:lstStyle/>
          <a:p>
            <a:pPr algn="ctr"/>
            <a:endParaRPr lang="en-US" sz="6000" b="1" cap="none" spc="0">
              <a:ln w="28575">
                <a:solidFill>
                  <a:srgbClr val="002E5E"/>
                </a:solidFill>
                <a:prstDash val="solid"/>
              </a:ln>
              <a:solidFill>
                <a:srgbClr val="5B92D5"/>
              </a:solidFill>
              <a:effectLst>
                <a:glow rad="101600">
                  <a:srgbClr val="52849C">
                    <a:satMod val="175000"/>
                    <a:alpha val="40000"/>
                  </a:srgbClr>
                </a:glow>
              </a:effectLst>
              <a:cs typeface="Arial"/>
            </a:endParaRPr>
          </a:p>
          <a:p>
            <a:pPr algn="ctr"/>
            <a:r>
              <a:rPr lang="en-US" sz="5400" b="1">
                <a:ln w="28575">
                  <a:solidFill>
                    <a:srgbClr val="002E5E"/>
                  </a:solidFill>
                  <a:prstDash val="solid"/>
                </a:ln>
                <a:solidFill>
                  <a:srgbClr val="5B92D5"/>
                </a:solidFill>
                <a:effectLst>
                  <a:glow rad="101600">
                    <a:schemeClr val="accent2">
                      <a:satMod val="175000"/>
                      <a:alpha val="40000"/>
                    </a:schemeClr>
                  </a:glow>
                </a:effectLst>
                <a:latin typeface="Aptos"/>
              </a:rPr>
              <a:t>OUR GOAL: </a:t>
            </a:r>
            <a:endParaRPr lang="en-US" sz="5400" b="1">
              <a:ln w="28575">
                <a:solidFill>
                  <a:srgbClr val="002E5E"/>
                </a:solidFill>
                <a:prstDash val="solid"/>
              </a:ln>
              <a:solidFill>
                <a:srgbClr val="5B92D5"/>
              </a:solidFill>
              <a:effectLst>
                <a:glow rad="101600">
                  <a:srgbClr val="52849C">
                    <a:satMod val="175000"/>
                    <a:alpha val="40000"/>
                  </a:srgbClr>
                </a:glow>
              </a:effectLst>
              <a:latin typeface="Aptos"/>
              <a:cs typeface="Arial"/>
            </a:endParaRPr>
          </a:p>
          <a:p>
            <a:pPr algn="ctr"/>
            <a:r>
              <a:rPr lang="en-US" sz="5400" b="1">
                <a:ln w="28575">
                  <a:solidFill>
                    <a:srgbClr val="002E5E"/>
                  </a:solidFill>
                  <a:prstDash val="solid"/>
                </a:ln>
                <a:solidFill>
                  <a:srgbClr val="5B92D5"/>
                </a:solidFill>
                <a:effectLst>
                  <a:glow rad="101600">
                    <a:schemeClr val="accent2">
                      <a:satMod val="175000"/>
                      <a:alpha val="40000"/>
                    </a:schemeClr>
                  </a:glow>
                </a:effectLst>
                <a:latin typeface="Aptos"/>
              </a:rPr>
              <a:t>UNDER</a:t>
            </a:r>
            <a:r>
              <a:rPr lang="en-US" sz="5400" b="1" cap="none" spc="0">
                <a:ln w="28575">
                  <a:solidFill>
                    <a:srgbClr val="002E5E"/>
                  </a:solidFill>
                  <a:prstDash val="solid"/>
                </a:ln>
                <a:solidFill>
                  <a:srgbClr val="5B92D5"/>
                </a:solidFill>
                <a:effectLst>
                  <a:glow rad="101600">
                    <a:schemeClr val="accent2">
                      <a:satMod val="175000"/>
                      <a:alpha val="40000"/>
                    </a:schemeClr>
                  </a:glow>
                </a:effectLst>
                <a:latin typeface="Aptos"/>
              </a:rPr>
              <a:t> 6% IN 2026!</a:t>
            </a:r>
            <a:endParaRPr lang="en-US" sz="5400">
              <a:latin typeface="Aptos"/>
            </a:endParaRPr>
          </a:p>
          <a:p>
            <a:pPr algn="ctr"/>
            <a:endParaRPr lang="en-US" sz="4500" b="1">
              <a:ln w="28575">
                <a:solidFill>
                  <a:srgbClr val="002E5E"/>
                </a:solidFill>
                <a:prstDash val="solid"/>
              </a:ln>
              <a:solidFill>
                <a:srgbClr val="5B92D5"/>
              </a:solidFill>
              <a:effectLst>
                <a:glow rad="101600">
                  <a:schemeClr val="accent2">
                    <a:satMod val="175000"/>
                    <a:alpha val="40000"/>
                  </a:schemeClr>
                </a:glow>
              </a:effectLst>
            </a:endParaRPr>
          </a:p>
        </p:txBody>
      </p:sp>
      <p:pic>
        <p:nvPicPr>
          <p:cNvPr id="2" name="Graphic 1" descr="Speedometer Low with solid fill">
            <a:extLst>
              <a:ext uri="{FF2B5EF4-FFF2-40B4-BE49-F238E27FC236}">
                <a16:creationId xmlns:a16="http://schemas.microsoft.com/office/drawing/2014/main" id="{328C04C0-DB98-9FD3-56A7-B5D198DB5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5582" y="2695673"/>
            <a:ext cx="2252835" cy="2229146"/>
          </a:xfrm>
          <a:prstGeom prst="rect">
            <a:avLst/>
          </a:prstGeom>
        </p:spPr>
      </p:pic>
    </p:spTree>
    <p:extLst>
      <p:ext uri="{BB962C8B-B14F-4D97-AF65-F5344CB8AC3E}">
        <p14:creationId xmlns:p14="http://schemas.microsoft.com/office/powerpoint/2010/main" val="229884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C595-82B6-7BDC-FC64-44F7C0FF29BD}"/>
            </a:ext>
          </a:extLst>
        </p:cNvPr>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A9CFD59A-C5FA-643A-12EC-A48E137B7206}"/>
              </a:ext>
            </a:extLst>
          </p:cNvPr>
          <p:cNvCxnSpPr>
            <a:cxnSpLocks/>
          </p:cNvCxnSpPr>
          <p:nvPr/>
        </p:nvCxnSpPr>
        <p:spPr>
          <a:xfrm>
            <a:off x="1882168" y="4399235"/>
            <a:ext cx="6983536" cy="0"/>
          </a:xfrm>
          <a:prstGeom prst="straightConnector1">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graphicFrame>
        <p:nvGraphicFramePr>
          <p:cNvPr id="8" name="Chart 7">
            <a:extLst>
              <a:ext uri="{FF2B5EF4-FFF2-40B4-BE49-F238E27FC236}">
                <a16:creationId xmlns:a16="http://schemas.microsoft.com/office/drawing/2014/main" id="{148F378B-4711-C7FA-899D-A3413EACB839}"/>
              </a:ext>
            </a:extLst>
          </p:cNvPr>
          <p:cNvGraphicFramePr/>
          <p:nvPr>
            <p:extLst>
              <p:ext uri="{D42A27DB-BD31-4B8C-83A1-F6EECF244321}">
                <p14:modId xmlns:p14="http://schemas.microsoft.com/office/powerpoint/2010/main" val="833103453"/>
              </p:ext>
            </p:extLst>
          </p:nvPr>
        </p:nvGraphicFramePr>
        <p:xfrm>
          <a:off x="1327868" y="308771"/>
          <a:ext cx="7537836" cy="6123927"/>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770D2C2B-5D31-D1A2-F29F-EE06B93CB2C0}"/>
              </a:ext>
            </a:extLst>
          </p:cNvPr>
          <p:cNvSpPr>
            <a:spLocks noGrp="1"/>
          </p:cNvSpPr>
          <p:nvPr>
            <p:ph type="sldNum" sz="quarter" idx="14"/>
          </p:nvPr>
        </p:nvSpPr>
        <p:spPr/>
        <p:txBody>
          <a:bodyPr/>
          <a:lstStyle/>
          <a:p>
            <a:fld id="{11F27F3A-B3E9-41ED-AF8F-A365F10BB65F}" type="slidenum">
              <a:rPr lang="en-US" smtClean="0"/>
              <a:pPr/>
              <a:t>18</a:t>
            </a:fld>
            <a:endParaRPr lang="en-US"/>
          </a:p>
        </p:txBody>
      </p:sp>
    </p:spTree>
    <p:extLst>
      <p:ext uri="{BB962C8B-B14F-4D97-AF65-F5344CB8AC3E}">
        <p14:creationId xmlns:p14="http://schemas.microsoft.com/office/powerpoint/2010/main" val="123374385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6606B-A8CA-9965-30C6-660A02949118}"/>
              </a:ext>
            </a:extLst>
          </p:cNvPr>
          <p:cNvSpPr>
            <a:spLocks noGrp="1"/>
          </p:cNvSpPr>
          <p:nvPr>
            <p:ph type="sldNum" sz="quarter" idx="14"/>
          </p:nvPr>
        </p:nvSpPr>
        <p:spPr>
          <a:prstGeom prst="rect">
            <a:avLst/>
          </a:prstGeom>
        </p:spPr>
        <p:txBody>
          <a:bodyPr/>
          <a:lstStyle>
            <a:defPPr>
              <a:defRPr lang="en-US"/>
            </a:defPPr>
            <a:lvl1pPr marL="0" algn="r" defTabSz="914400" rtl="0" eaLnBrk="1" latinLnBrk="0" hangingPunct="1">
              <a:defRPr sz="675"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19</a:t>
            </a:fld>
            <a:endParaRPr lang="en-US"/>
          </a:p>
        </p:txBody>
      </p:sp>
      <p:sp>
        <p:nvSpPr>
          <p:cNvPr id="5" name="Title 4">
            <a:extLst>
              <a:ext uri="{FF2B5EF4-FFF2-40B4-BE49-F238E27FC236}">
                <a16:creationId xmlns:a16="http://schemas.microsoft.com/office/drawing/2014/main" id="{C91D9DB7-7BA9-C06F-0B34-F1EDA661F274}"/>
              </a:ext>
            </a:extLst>
          </p:cNvPr>
          <p:cNvSpPr>
            <a:spLocks noGrp="1"/>
          </p:cNvSpPr>
          <p:nvPr>
            <p:ph type="title"/>
          </p:nvPr>
        </p:nvSpPr>
        <p:spPr>
          <a:xfrm>
            <a:off x="302150" y="1392366"/>
            <a:ext cx="8563554" cy="548640"/>
          </a:xfrm>
        </p:spPr>
        <p:txBody>
          <a:bodyPr/>
          <a:lstStyle/>
          <a:p>
            <a:r>
              <a:rPr lang="en-US" sz="2600">
                <a:solidFill>
                  <a:srgbClr val="014374"/>
                </a:solidFill>
                <a:latin typeface="Aptos"/>
                <a:cs typeface="Arial"/>
              </a:rPr>
              <a:t>How Did We Do in FFY24?  </a:t>
            </a:r>
            <a:endParaRPr lang="en-US" sz="2600">
              <a:solidFill>
                <a:srgbClr val="014374"/>
              </a:solidFill>
              <a:latin typeface="Aptos"/>
            </a:endParaRPr>
          </a:p>
        </p:txBody>
      </p:sp>
      <p:pic>
        <p:nvPicPr>
          <p:cNvPr id="9" name="Picture 8">
            <a:extLst>
              <a:ext uri="{FF2B5EF4-FFF2-40B4-BE49-F238E27FC236}">
                <a16:creationId xmlns:a16="http://schemas.microsoft.com/office/drawing/2014/main" id="{FF2ED06F-24D8-F036-F208-161B2A4B2E6A}"/>
              </a:ext>
            </a:extLst>
          </p:cNvPr>
          <p:cNvPicPr>
            <a:picLocks noChangeAspect="1"/>
          </p:cNvPicPr>
          <p:nvPr/>
        </p:nvPicPr>
        <p:blipFill>
          <a:blip r:embed="rId2"/>
          <a:srcRect l="8900" t="2645" r="3220" b="8077"/>
          <a:stretch>
            <a:fillRect/>
          </a:stretch>
        </p:blipFill>
        <p:spPr>
          <a:xfrm>
            <a:off x="3888134" y="2190749"/>
            <a:ext cx="4894613" cy="3355610"/>
          </a:xfrm>
          <a:prstGeom prst="rect">
            <a:avLst/>
          </a:prstGeom>
        </p:spPr>
      </p:pic>
      <p:graphicFrame>
        <p:nvGraphicFramePr>
          <p:cNvPr id="13" name="Table 12">
            <a:extLst>
              <a:ext uri="{FF2B5EF4-FFF2-40B4-BE49-F238E27FC236}">
                <a16:creationId xmlns:a16="http://schemas.microsoft.com/office/drawing/2014/main" id="{8D46DFC0-AB02-3E16-32EB-63FAF14C396C}"/>
              </a:ext>
            </a:extLst>
          </p:cNvPr>
          <p:cNvGraphicFramePr>
            <a:graphicFrameLocks noGrp="1"/>
          </p:cNvGraphicFramePr>
          <p:nvPr>
            <p:extLst>
              <p:ext uri="{D42A27DB-BD31-4B8C-83A1-F6EECF244321}">
                <p14:modId xmlns:p14="http://schemas.microsoft.com/office/powerpoint/2010/main" val="2016836622"/>
              </p:ext>
            </p:extLst>
          </p:nvPr>
        </p:nvGraphicFramePr>
        <p:xfrm>
          <a:off x="301924" y="2321943"/>
          <a:ext cx="3505219" cy="3149644"/>
        </p:xfrm>
        <a:graphic>
          <a:graphicData uri="http://schemas.openxmlformats.org/drawingml/2006/table">
            <a:tbl>
              <a:tblPr firstRow="1" bandRow="1">
                <a:tableStyleId>{5C22544A-7EE6-4342-B048-85BDC9FD1C3A}</a:tableStyleId>
              </a:tblPr>
              <a:tblGrid>
                <a:gridCol w="2121178">
                  <a:extLst>
                    <a:ext uri="{9D8B030D-6E8A-4147-A177-3AD203B41FA5}">
                      <a16:colId xmlns:a16="http://schemas.microsoft.com/office/drawing/2014/main" val="3975972437"/>
                    </a:ext>
                  </a:extLst>
                </a:gridCol>
                <a:gridCol w="1384041">
                  <a:extLst>
                    <a:ext uri="{9D8B030D-6E8A-4147-A177-3AD203B41FA5}">
                      <a16:colId xmlns:a16="http://schemas.microsoft.com/office/drawing/2014/main" val="1619096445"/>
                    </a:ext>
                  </a:extLst>
                </a:gridCol>
              </a:tblGrid>
              <a:tr h="637786">
                <a:tc>
                  <a:txBody>
                    <a:bodyPr/>
                    <a:lstStyle/>
                    <a:p>
                      <a:pPr algn="ctr">
                        <a:lnSpc>
                          <a:spcPct val="100000"/>
                        </a:lnSpc>
                      </a:pPr>
                      <a:r>
                        <a:rPr lang="en-US" sz="1800"/>
                        <a:t>FFY24</a:t>
                      </a:r>
                      <a:br>
                        <a:rPr lang="en-US" sz="1800"/>
                      </a:br>
                      <a:r>
                        <a:rPr lang="en-US" sz="1800"/>
                        <a:t>Payment </a:t>
                      </a:r>
                      <a:br>
                        <a:rPr lang="en-US" sz="1800"/>
                      </a:br>
                      <a:r>
                        <a:rPr lang="en-US" sz="1800"/>
                        <a:t>Error Rate</a:t>
                      </a:r>
                      <a:endParaRPr lang="en-US" sz="1800">
                        <a:latin typeface="Aptos"/>
                      </a:endParaRPr>
                    </a:p>
                  </a:txBody>
                  <a:tcPr anchor="ctr"/>
                </a:tc>
                <a:tc>
                  <a:txBody>
                    <a:bodyPr/>
                    <a:lstStyle/>
                    <a:p>
                      <a:pPr algn="ctr"/>
                      <a:r>
                        <a:rPr lang="en-US" sz="1800"/>
                        <a:t># Counties</a:t>
                      </a:r>
                      <a:endParaRPr lang="en-US" sz="1800">
                        <a:latin typeface="Aptos"/>
                      </a:endParaRPr>
                    </a:p>
                  </a:txBody>
                  <a:tcPr anchor="ctr"/>
                </a:tc>
                <a:extLst>
                  <a:ext uri="{0D108BD9-81ED-4DB2-BD59-A6C34878D82A}">
                    <a16:rowId xmlns:a16="http://schemas.microsoft.com/office/drawing/2014/main" val="2061697196"/>
                  </a:ext>
                </a:extLst>
              </a:tr>
              <a:tr h="398791">
                <a:tc>
                  <a:txBody>
                    <a:bodyPr/>
                    <a:lstStyle/>
                    <a:p>
                      <a:pPr algn="ctr"/>
                      <a:r>
                        <a:rPr lang="en-US" sz="1800"/>
                        <a:t>&lt;6%</a:t>
                      </a:r>
                      <a:endParaRPr lang="en-US" sz="1800">
                        <a:latin typeface="Aptos"/>
                      </a:endParaRPr>
                    </a:p>
                  </a:txBody>
                  <a:tcPr anchor="ctr"/>
                </a:tc>
                <a:tc>
                  <a:txBody>
                    <a:bodyPr/>
                    <a:lstStyle/>
                    <a:p>
                      <a:pPr lvl="0" algn="ctr">
                        <a:buNone/>
                      </a:pPr>
                      <a:r>
                        <a:rPr lang="en-US" sz="1800"/>
                        <a:t>58</a:t>
                      </a:r>
                      <a:endParaRPr lang="en-US" sz="1800">
                        <a:latin typeface="Aptos"/>
                      </a:endParaRPr>
                    </a:p>
                  </a:txBody>
                  <a:tcPr anchor="ctr"/>
                </a:tc>
                <a:extLst>
                  <a:ext uri="{0D108BD9-81ED-4DB2-BD59-A6C34878D82A}">
                    <a16:rowId xmlns:a16="http://schemas.microsoft.com/office/drawing/2014/main" val="198062143"/>
                  </a:ext>
                </a:extLst>
              </a:tr>
              <a:tr h="398791">
                <a:tc>
                  <a:txBody>
                    <a:bodyPr/>
                    <a:lstStyle/>
                    <a:p>
                      <a:pPr algn="ctr"/>
                      <a:r>
                        <a:rPr lang="en-US" sz="1800"/>
                        <a:t>6%-8%</a:t>
                      </a:r>
                      <a:endParaRPr lang="en-US" sz="1800">
                        <a:latin typeface="Aptos"/>
                      </a:endParaRPr>
                    </a:p>
                  </a:txBody>
                  <a:tcPr anchor="ctr"/>
                </a:tc>
                <a:tc>
                  <a:txBody>
                    <a:bodyPr/>
                    <a:lstStyle/>
                    <a:p>
                      <a:pPr algn="ctr"/>
                      <a:r>
                        <a:rPr lang="en-US" sz="1800"/>
                        <a:t>5</a:t>
                      </a:r>
                      <a:endParaRPr lang="en-US" sz="1800">
                        <a:latin typeface="Aptos"/>
                      </a:endParaRPr>
                    </a:p>
                  </a:txBody>
                  <a:tcPr anchor="ctr"/>
                </a:tc>
                <a:extLst>
                  <a:ext uri="{0D108BD9-81ED-4DB2-BD59-A6C34878D82A}">
                    <a16:rowId xmlns:a16="http://schemas.microsoft.com/office/drawing/2014/main" val="1830999092"/>
                  </a:ext>
                </a:extLst>
              </a:tr>
              <a:tr h="398791">
                <a:tc>
                  <a:txBody>
                    <a:bodyPr/>
                    <a:lstStyle/>
                    <a:p>
                      <a:pPr algn="ctr"/>
                      <a:r>
                        <a:rPr lang="en-US" sz="1800"/>
                        <a:t>8%-10%</a:t>
                      </a:r>
                      <a:endParaRPr lang="en-US" sz="1800">
                        <a:latin typeface="Aptos"/>
                      </a:endParaRPr>
                    </a:p>
                  </a:txBody>
                  <a:tcPr anchor="ctr"/>
                </a:tc>
                <a:tc>
                  <a:txBody>
                    <a:bodyPr/>
                    <a:lstStyle/>
                    <a:p>
                      <a:pPr algn="ctr"/>
                      <a:r>
                        <a:rPr lang="en-US" sz="1800"/>
                        <a:t>5</a:t>
                      </a:r>
                      <a:endParaRPr lang="en-US" sz="1800">
                        <a:latin typeface="Aptos"/>
                      </a:endParaRPr>
                    </a:p>
                  </a:txBody>
                  <a:tcPr anchor="ctr"/>
                </a:tc>
                <a:extLst>
                  <a:ext uri="{0D108BD9-81ED-4DB2-BD59-A6C34878D82A}">
                    <a16:rowId xmlns:a16="http://schemas.microsoft.com/office/drawing/2014/main" val="3657840626"/>
                  </a:ext>
                </a:extLst>
              </a:tr>
              <a:tr h="398791">
                <a:tc>
                  <a:txBody>
                    <a:bodyPr/>
                    <a:lstStyle/>
                    <a:p>
                      <a:pPr algn="ctr"/>
                      <a:r>
                        <a:rPr lang="en-US" sz="1800"/>
                        <a:t>&gt;10%</a:t>
                      </a:r>
                      <a:endParaRPr lang="en-US" sz="1800">
                        <a:latin typeface="Aptos"/>
                      </a:endParaRPr>
                    </a:p>
                  </a:txBody>
                  <a:tcPr anchor="ctr"/>
                </a:tc>
                <a:tc>
                  <a:txBody>
                    <a:bodyPr/>
                    <a:lstStyle/>
                    <a:p>
                      <a:pPr algn="ctr"/>
                      <a:r>
                        <a:rPr lang="en-US" sz="1800"/>
                        <a:t>25</a:t>
                      </a:r>
                      <a:endParaRPr lang="en-US" sz="1800">
                        <a:latin typeface="Aptos"/>
                      </a:endParaRPr>
                    </a:p>
                  </a:txBody>
                  <a:tcPr anchor="ctr"/>
                </a:tc>
                <a:extLst>
                  <a:ext uri="{0D108BD9-81ED-4DB2-BD59-A6C34878D82A}">
                    <a16:rowId xmlns:a16="http://schemas.microsoft.com/office/drawing/2014/main" val="3140861831"/>
                  </a:ext>
                </a:extLst>
              </a:tr>
              <a:tr h="398791">
                <a:tc>
                  <a:txBody>
                    <a:bodyPr/>
                    <a:lstStyle/>
                    <a:p>
                      <a:pPr lvl="0" algn="ctr">
                        <a:buNone/>
                      </a:pPr>
                      <a:r>
                        <a:rPr lang="en-US" sz="1800"/>
                        <a:t>Not in</a:t>
                      </a:r>
                      <a:br>
                        <a:rPr lang="en-US" sz="1800"/>
                      </a:br>
                      <a:r>
                        <a:rPr lang="en-US" sz="1800"/>
                        <a:t>the Sample</a:t>
                      </a:r>
                      <a:endParaRPr lang="en-US"/>
                    </a:p>
                  </a:txBody>
                  <a:tcPr anchor="ctr"/>
                </a:tc>
                <a:tc>
                  <a:txBody>
                    <a:bodyPr/>
                    <a:lstStyle/>
                    <a:p>
                      <a:pPr lvl="0" algn="ctr" defTabSz="514350">
                        <a:buNone/>
                      </a:pPr>
                      <a:r>
                        <a:rPr lang="en-US" sz="1800"/>
                        <a:t>7</a:t>
                      </a:r>
                      <a:endParaRPr lang="en-US" sz="1800">
                        <a:latin typeface="Aptos"/>
                      </a:endParaRPr>
                    </a:p>
                  </a:txBody>
                  <a:tcPr anchor="ctr"/>
                </a:tc>
                <a:extLst>
                  <a:ext uri="{0D108BD9-81ED-4DB2-BD59-A6C34878D82A}">
                    <a16:rowId xmlns:a16="http://schemas.microsoft.com/office/drawing/2014/main" val="1199334249"/>
                  </a:ext>
                </a:extLst>
              </a:tr>
            </a:tbl>
          </a:graphicData>
        </a:graphic>
      </p:graphicFrame>
    </p:spTree>
    <p:extLst>
      <p:ext uri="{BB962C8B-B14F-4D97-AF65-F5344CB8AC3E}">
        <p14:creationId xmlns:p14="http://schemas.microsoft.com/office/powerpoint/2010/main" val="27333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0CA2-A385-4F54-381D-6B7C79102E30}"/>
              </a:ext>
            </a:extLst>
          </p:cNvPr>
          <p:cNvSpPr>
            <a:spLocks noGrp="1"/>
          </p:cNvSpPr>
          <p:nvPr>
            <p:ph type="title"/>
          </p:nvPr>
        </p:nvSpPr>
        <p:spPr>
          <a:xfrm>
            <a:off x="261889" y="121332"/>
            <a:ext cx="9160017" cy="592562"/>
          </a:xfrm>
        </p:spPr>
        <p:txBody>
          <a:bodyPr>
            <a:normAutofit/>
          </a:bodyPr>
          <a:lstStyle/>
          <a:p>
            <a:r>
              <a:rPr lang="en-US" sz="2100" b="1">
                <a:solidFill>
                  <a:srgbClr val="002060"/>
                </a:solidFill>
                <a:latin typeface="Avenir Next LT Pro" panose="020B0504020202020204" pitchFamily="34" charset="0"/>
                <a:ea typeface="Verdana" panose="020B0604030504040204" pitchFamily="34" charset="0"/>
              </a:rPr>
              <a:t>Briefing Agenda</a:t>
            </a:r>
          </a:p>
        </p:txBody>
      </p:sp>
      <p:sp>
        <p:nvSpPr>
          <p:cNvPr id="7" name="TextBox 6">
            <a:extLst>
              <a:ext uri="{FF2B5EF4-FFF2-40B4-BE49-F238E27FC236}">
                <a16:creationId xmlns:a16="http://schemas.microsoft.com/office/drawing/2014/main" id="{744E2B34-3CF3-FFB8-7F5A-B2560B24C1CE}"/>
              </a:ext>
            </a:extLst>
          </p:cNvPr>
          <p:cNvSpPr txBox="1"/>
          <p:nvPr/>
        </p:nvSpPr>
        <p:spPr>
          <a:xfrm>
            <a:off x="399758" y="1475426"/>
            <a:ext cx="8338399" cy="2862322"/>
          </a:xfrm>
          <a:prstGeom prst="rect">
            <a:avLst/>
          </a:prstGeom>
          <a:noFill/>
        </p:spPr>
        <p:txBody>
          <a:bodyPr wrap="square" lIns="91440" tIns="45720" rIns="91440" bIns="45720" rtlCol="0" anchor="t">
            <a:spAutoFit/>
          </a:bodyPr>
          <a:lstStyle/>
          <a:p>
            <a:pPr marL="342900" indent="-342900">
              <a:spcBef>
                <a:spcPts val="1200"/>
              </a:spcBef>
              <a:buFont typeface="Arial" panose="020B0604020202020204" pitchFamily="34" charset="0"/>
              <a:buChar char="•"/>
            </a:pPr>
            <a:r>
              <a:rPr lang="en-US" sz="2400">
                <a:solidFill>
                  <a:srgbClr val="014374"/>
                </a:solidFill>
                <a:ea typeface="Verdana"/>
                <a:cs typeface="Arial"/>
              </a:rPr>
              <a:t>Impact of H.R. 1 SNAP Changes in North Carolina</a:t>
            </a:r>
          </a:p>
          <a:p>
            <a:pPr marL="342900" indent="-342900">
              <a:spcBef>
                <a:spcPts val="1200"/>
              </a:spcBef>
              <a:buFont typeface="Arial" panose="020B0604020202020204" pitchFamily="34" charset="0"/>
              <a:buChar char="•"/>
            </a:pPr>
            <a:r>
              <a:rPr lang="en-US" sz="2400">
                <a:solidFill>
                  <a:srgbClr val="014374"/>
                </a:solidFill>
              </a:rPr>
              <a:t>What Do We Know?</a:t>
            </a:r>
          </a:p>
          <a:p>
            <a:pPr marL="342900" indent="-342900">
              <a:spcBef>
                <a:spcPts val="1200"/>
              </a:spcBef>
              <a:buFont typeface="Arial" panose="020B0604020202020204" pitchFamily="34" charset="0"/>
              <a:buChar char="•"/>
            </a:pPr>
            <a:r>
              <a:rPr lang="en-US" sz="2400">
                <a:solidFill>
                  <a:srgbClr val="014374"/>
                </a:solidFill>
              </a:rPr>
              <a:t>What’s Our Plan? </a:t>
            </a:r>
          </a:p>
          <a:p>
            <a:pPr marL="342900" indent="-342900">
              <a:spcBef>
                <a:spcPts val="1200"/>
              </a:spcBef>
              <a:buFont typeface="Arial" panose="020B0604020202020204" pitchFamily="34" charset="0"/>
              <a:buChar char="•"/>
            </a:pPr>
            <a:r>
              <a:rPr lang="en-US" sz="2400">
                <a:solidFill>
                  <a:srgbClr val="014374"/>
                </a:solidFill>
              </a:rPr>
              <a:t>What Have We Done? </a:t>
            </a:r>
          </a:p>
          <a:p>
            <a:pPr marL="342900" indent="-342900">
              <a:spcBef>
                <a:spcPts val="1200"/>
              </a:spcBef>
              <a:buFont typeface="Arial" panose="020B0604020202020204" pitchFamily="34" charset="0"/>
              <a:buChar char="•"/>
            </a:pPr>
            <a:r>
              <a:rPr lang="en-US" sz="2400">
                <a:solidFill>
                  <a:srgbClr val="014374"/>
                </a:solidFill>
              </a:rPr>
              <a:t>How Can We Work Together Moving Forward? </a:t>
            </a:r>
          </a:p>
          <a:p>
            <a:pPr marL="342900" indent="-342900">
              <a:buFont typeface="Arial" panose="020B0604020202020204" pitchFamily="34" charset="0"/>
              <a:buChar char="•"/>
            </a:pPr>
            <a:endParaRPr lang="en-US" sz="2000">
              <a:solidFill>
                <a:srgbClr val="002060"/>
              </a:solidFill>
              <a:ea typeface="Verdana"/>
              <a:cs typeface="Arial"/>
            </a:endParaRPr>
          </a:p>
        </p:txBody>
      </p:sp>
    </p:spTree>
    <p:custDataLst>
      <p:tags r:id="rId1"/>
    </p:custDataLst>
    <p:extLst>
      <p:ext uri="{BB962C8B-B14F-4D97-AF65-F5344CB8AC3E}">
        <p14:creationId xmlns:p14="http://schemas.microsoft.com/office/powerpoint/2010/main" val="249909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51E4-AEE2-83B2-839D-7D80BD87BC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6FF2FC4-D5D2-467A-24E9-ADEE08BF4C6E}"/>
              </a:ext>
            </a:extLst>
          </p:cNvPr>
          <p:cNvSpPr>
            <a:spLocks noGrp="1"/>
          </p:cNvSpPr>
          <p:nvPr>
            <p:ph type="title"/>
          </p:nvPr>
        </p:nvSpPr>
        <p:spPr/>
        <p:txBody>
          <a:bodyPr/>
          <a:lstStyle/>
          <a:p>
            <a:r>
              <a:rPr lang="en-US" sz="2600">
                <a:solidFill>
                  <a:srgbClr val="002E5E"/>
                </a:solidFill>
                <a:latin typeface="Aptos"/>
                <a:cs typeface="Arial"/>
              </a:rPr>
              <a:t>Who was under 6% in FFY2024?</a:t>
            </a:r>
            <a:endParaRPr lang="en-US"/>
          </a:p>
        </p:txBody>
      </p:sp>
      <p:sp>
        <p:nvSpPr>
          <p:cNvPr id="4" name="Slide Number Placeholder 3">
            <a:extLst>
              <a:ext uri="{FF2B5EF4-FFF2-40B4-BE49-F238E27FC236}">
                <a16:creationId xmlns:a16="http://schemas.microsoft.com/office/drawing/2014/main" id="{2311F0DE-943B-59A2-5BB1-AB0E8B2ABBBD}"/>
              </a:ext>
            </a:extLst>
          </p:cNvPr>
          <p:cNvSpPr>
            <a:spLocks noGrp="1"/>
          </p:cNvSpPr>
          <p:nvPr>
            <p:ph type="sldNum" sz="quarter" idx="4294967295"/>
          </p:nvPr>
        </p:nvSpPr>
        <p:spPr>
          <a:xfrm>
            <a:off x="8580438" y="6604000"/>
            <a:ext cx="563562" cy="284163"/>
          </a:xfrm>
          <a:prstGeom prst="rect">
            <a:avLst/>
          </a:prstGeom>
        </p:spPr>
        <p:txBody>
          <a:bodyPr/>
          <a:lstStyle>
            <a:defPPr>
              <a:defRPr lang="en-US"/>
            </a:defPPr>
            <a:lvl1pPr marL="0" algn="r" defTabSz="914400" rtl="0" eaLnBrk="1" latinLnBrk="0" hangingPunct="1">
              <a:defRPr sz="675"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20</a:t>
            </a:fld>
            <a:endParaRPr lang="en-US"/>
          </a:p>
        </p:txBody>
      </p:sp>
      <p:graphicFrame>
        <p:nvGraphicFramePr>
          <p:cNvPr id="6" name="Table 5">
            <a:extLst>
              <a:ext uri="{FF2B5EF4-FFF2-40B4-BE49-F238E27FC236}">
                <a16:creationId xmlns:a16="http://schemas.microsoft.com/office/drawing/2014/main" id="{E7F349D5-67BC-AA2D-9A88-7C094D0ADAC5}"/>
              </a:ext>
            </a:extLst>
          </p:cNvPr>
          <p:cNvGraphicFramePr>
            <a:graphicFrameLocks noGrp="1"/>
          </p:cNvGraphicFramePr>
          <p:nvPr>
            <p:extLst>
              <p:ext uri="{D42A27DB-BD31-4B8C-83A1-F6EECF244321}">
                <p14:modId xmlns:p14="http://schemas.microsoft.com/office/powerpoint/2010/main" val="1380911232"/>
              </p:ext>
            </p:extLst>
          </p:nvPr>
        </p:nvGraphicFramePr>
        <p:xfrm>
          <a:off x="401541" y="1213369"/>
          <a:ext cx="8425365" cy="4450057"/>
        </p:xfrm>
        <a:graphic>
          <a:graphicData uri="http://schemas.openxmlformats.org/drawingml/2006/table">
            <a:tbl>
              <a:tblPr firstRow="1" bandRow="1">
                <a:tableStyleId>{BC89EF96-8CEA-46FF-86C4-4CE0E7609802}</a:tableStyleId>
              </a:tblPr>
              <a:tblGrid>
                <a:gridCol w="1685073">
                  <a:extLst>
                    <a:ext uri="{9D8B030D-6E8A-4147-A177-3AD203B41FA5}">
                      <a16:colId xmlns:a16="http://schemas.microsoft.com/office/drawing/2014/main" val="1994369211"/>
                    </a:ext>
                  </a:extLst>
                </a:gridCol>
                <a:gridCol w="1685073">
                  <a:extLst>
                    <a:ext uri="{9D8B030D-6E8A-4147-A177-3AD203B41FA5}">
                      <a16:colId xmlns:a16="http://schemas.microsoft.com/office/drawing/2014/main" val="1823974623"/>
                    </a:ext>
                  </a:extLst>
                </a:gridCol>
                <a:gridCol w="1685073">
                  <a:extLst>
                    <a:ext uri="{9D8B030D-6E8A-4147-A177-3AD203B41FA5}">
                      <a16:colId xmlns:a16="http://schemas.microsoft.com/office/drawing/2014/main" val="296213216"/>
                    </a:ext>
                  </a:extLst>
                </a:gridCol>
                <a:gridCol w="1685073">
                  <a:extLst>
                    <a:ext uri="{9D8B030D-6E8A-4147-A177-3AD203B41FA5}">
                      <a16:colId xmlns:a16="http://schemas.microsoft.com/office/drawing/2014/main" val="3876029491"/>
                    </a:ext>
                  </a:extLst>
                </a:gridCol>
                <a:gridCol w="1685073">
                  <a:extLst>
                    <a:ext uri="{9D8B030D-6E8A-4147-A177-3AD203B41FA5}">
                      <a16:colId xmlns:a16="http://schemas.microsoft.com/office/drawing/2014/main" val="4069630805"/>
                    </a:ext>
                  </a:extLst>
                </a:gridCol>
              </a:tblGrid>
              <a:tr h="370839">
                <a:tc>
                  <a:txBody>
                    <a:bodyPr/>
                    <a:lstStyle/>
                    <a:p>
                      <a:pPr lvl="0">
                        <a:buNone/>
                      </a:pPr>
                      <a:r>
                        <a:rPr lang="en-US" sz="1400" b="0" u="none" strike="noStrike" noProof="0">
                          <a:solidFill>
                            <a:srgbClr val="002E5E"/>
                          </a:solidFill>
                        </a:rPr>
                        <a:t>ALAMANCE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CRAVEN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IREDELL</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ONSLOW</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STOKES</a:t>
                      </a:r>
                      <a:endParaRPr lang="en-US" sz="1400" b="0">
                        <a:solidFill>
                          <a:srgbClr val="002E5E"/>
                        </a:solidFill>
                        <a:latin typeface="Aptos"/>
                      </a:endParaRPr>
                    </a:p>
                  </a:txBody>
                  <a:tcPr/>
                </a:tc>
                <a:extLst>
                  <a:ext uri="{0D108BD9-81ED-4DB2-BD59-A6C34878D82A}">
                    <a16:rowId xmlns:a16="http://schemas.microsoft.com/office/drawing/2014/main" val="3409422748"/>
                  </a:ext>
                </a:extLst>
              </a:tr>
              <a:tr h="370838">
                <a:tc>
                  <a:txBody>
                    <a:bodyPr/>
                    <a:lstStyle/>
                    <a:p>
                      <a:pPr lvl="0">
                        <a:buNone/>
                      </a:pPr>
                      <a:r>
                        <a:rPr lang="en-US" sz="1400" b="0" u="none" strike="noStrike" noProof="0">
                          <a:solidFill>
                            <a:srgbClr val="002E5E"/>
                          </a:solidFill>
                        </a:rPr>
                        <a:t>ALLEGHANY</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CURRITUCK</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JACKSON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PAMLICO</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SURRY</a:t>
                      </a:r>
                      <a:endParaRPr lang="en-US" sz="1400" b="0">
                        <a:solidFill>
                          <a:srgbClr val="002E5E"/>
                        </a:solidFill>
                        <a:latin typeface="Aptos"/>
                      </a:endParaRPr>
                    </a:p>
                  </a:txBody>
                  <a:tcPr/>
                </a:tc>
                <a:extLst>
                  <a:ext uri="{0D108BD9-81ED-4DB2-BD59-A6C34878D82A}">
                    <a16:rowId xmlns:a16="http://schemas.microsoft.com/office/drawing/2014/main" val="395790232"/>
                  </a:ext>
                </a:extLst>
              </a:tr>
              <a:tr h="370838">
                <a:tc>
                  <a:txBody>
                    <a:bodyPr/>
                    <a:lstStyle/>
                    <a:p>
                      <a:pPr lvl="0">
                        <a:buNone/>
                      </a:pPr>
                      <a:r>
                        <a:rPr lang="en-US" sz="1400" b="0" u="none" strike="noStrike" noProof="0">
                          <a:solidFill>
                            <a:srgbClr val="002E5E"/>
                          </a:solidFill>
                        </a:rPr>
                        <a:t>ANSON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DARE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JOHNSTON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PERQUIMANS</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TYRRELL</a:t>
                      </a:r>
                      <a:endParaRPr lang="en-US" sz="1400" b="0">
                        <a:solidFill>
                          <a:srgbClr val="002E5E"/>
                        </a:solidFill>
                        <a:latin typeface="Aptos"/>
                      </a:endParaRPr>
                    </a:p>
                  </a:txBody>
                  <a:tcPr/>
                </a:tc>
                <a:extLst>
                  <a:ext uri="{0D108BD9-81ED-4DB2-BD59-A6C34878D82A}">
                    <a16:rowId xmlns:a16="http://schemas.microsoft.com/office/drawing/2014/main" val="1799984082"/>
                  </a:ext>
                </a:extLst>
              </a:tr>
              <a:tr h="370838">
                <a:tc>
                  <a:txBody>
                    <a:bodyPr/>
                    <a:lstStyle/>
                    <a:p>
                      <a:pPr lvl="0">
                        <a:buNone/>
                      </a:pPr>
                      <a:r>
                        <a:rPr lang="en-US" sz="1400" b="0" u="none" strike="noStrike" noProof="0">
                          <a:solidFill>
                            <a:srgbClr val="002E5E"/>
                          </a:solidFill>
                        </a:rPr>
                        <a:t>ASHE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DAVIE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LEE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PERSON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VANCE</a:t>
                      </a:r>
                      <a:endParaRPr lang="en-US" sz="1400" b="0">
                        <a:solidFill>
                          <a:srgbClr val="002E5E"/>
                        </a:solidFill>
                        <a:latin typeface="Aptos"/>
                      </a:endParaRPr>
                    </a:p>
                  </a:txBody>
                  <a:tcPr/>
                </a:tc>
                <a:extLst>
                  <a:ext uri="{0D108BD9-81ED-4DB2-BD59-A6C34878D82A}">
                    <a16:rowId xmlns:a16="http://schemas.microsoft.com/office/drawing/2014/main" val="1548867701"/>
                  </a:ext>
                </a:extLst>
              </a:tr>
              <a:tr h="370838">
                <a:tc>
                  <a:txBody>
                    <a:bodyPr/>
                    <a:lstStyle/>
                    <a:p>
                      <a:pPr lvl="0">
                        <a:buNone/>
                      </a:pPr>
                      <a:r>
                        <a:rPr lang="en-US" sz="1400" b="0" u="none" strike="noStrike" noProof="0">
                          <a:solidFill>
                            <a:srgbClr val="002E5E"/>
                          </a:solidFill>
                        </a:rPr>
                        <a:t>BEAUFORT</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DUPLIN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LENOIR</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POLK</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WARREN</a:t>
                      </a:r>
                      <a:endParaRPr lang="en-US" sz="1400" b="0">
                        <a:solidFill>
                          <a:srgbClr val="002E5E"/>
                        </a:solidFill>
                        <a:latin typeface="Aptos"/>
                      </a:endParaRPr>
                    </a:p>
                  </a:txBody>
                  <a:tcPr/>
                </a:tc>
                <a:extLst>
                  <a:ext uri="{0D108BD9-81ED-4DB2-BD59-A6C34878D82A}">
                    <a16:rowId xmlns:a16="http://schemas.microsoft.com/office/drawing/2014/main" val="2569266836"/>
                  </a:ext>
                </a:extLst>
              </a:tr>
              <a:tr h="370838">
                <a:tc>
                  <a:txBody>
                    <a:bodyPr/>
                    <a:lstStyle/>
                    <a:p>
                      <a:pPr lvl="0">
                        <a:buNone/>
                      </a:pPr>
                      <a:r>
                        <a:rPr lang="en-US" sz="1400" b="0" u="none" strike="noStrike" noProof="0">
                          <a:solidFill>
                            <a:srgbClr val="002E5E"/>
                          </a:solidFill>
                        </a:rPr>
                        <a:t>BERTIE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FRANKLIN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LINCOLN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RANDOLPH</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WASHINGTON</a:t>
                      </a:r>
                      <a:endParaRPr lang="en-US" sz="1400" b="0">
                        <a:solidFill>
                          <a:srgbClr val="002E5E"/>
                        </a:solidFill>
                        <a:latin typeface="Aptos"/>
                      </a:endParaRPr>
                    </a:p>
                  </a:txBody>
                  <a:tcPr/>
                </a:tc>
                <a:extLst>
                  <a:ext uri="{0D108BD9-81ED-4DB2-BD59-A6C34878D82A}">
                    <a16:rowId xmlns:a16="http://schemas.microsoft.com/office/drawing/2014/main" val="45538826"/>
                  </a:ext>
                </a:extLst>
              </a:tr>
              <a:tr h="370838">
                <a:tc>
                  <a:txBody>
                    <a:bodyPr/>
                    <a:lstStyle/>
                    <a:p>
                      <a:pPr lvl="0">
                        <a:buNone/>
                      </a:pPr>
                      <a:r>
                        <a:rPr lang="en-US" sz="1400" b="0" u="none" strike="noStrike" noProof="0">
                          <a:solidFill>
                            <a:srgbClr val="002E5E"/>
                          </a:solidFill>
                        </a:rPr>
                        <a:t>BLADEN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GATES</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MARTIN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RICHMOND</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WATAUGA</a:t>
                      </a:r>
                      <a:endParaRPr lang="en-US" sz="1400" b="0">
                        <a:solidFill>
                          <a:srgbClr val="002E5E"/>
                        </a:solidFill>
                        <a:latin typeface="Aptos"/>
                      </a:endParaRPr>
                    </a:p>
                  </a:txBody>
                  <a:tcPr/>
                </a:tc>
                <a:extLst>
                  <a:ext uri="{0D108BD9-81ED-4DB2-BD59-A6C34878D82A}">
                    <a16:rowId xmlns:a16="http://schemas.microsoft.com/office/drawing/2014/main" val="3628494087"/>
                  </a:ext>
                </a:extLst>
              </a:tr>
              <a:tr h="370838">
                <a:tc>
                  <a:txBody>
                    <a:bodyPr/>
                    <a:lstStyle/>
                    <a:p>
                      <a:pPr lvl="0">
                        <a:buNone/>
                      </a:pPr>
                      <a:r>
                        <a:rPr lang="en-US" sz="1400" b="0" u="none" strike="noStrike" noProof="0">
                          <a:solidFill>
                            <a:srgbClr val="002E5E"/>
                          </a:solidFill>
                        </a:rPr>
                        <a:t>BRUNSWICK</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GRAHAM</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MCDOWELL</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ROBESON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WILKES</a:t>
                      </a:r>
                      <a:endParaRPr lang="en-US" sz="1400" b="0">
                        <a:solidFill>
                          <a:srgbClr val="002E5E"/>
                        </a:solidFill>
                        <a:latin typeface="Aptos"/>
                      </a:endParaRPr>
                    </a:p>
                  </a:txBody>
                  <a:tcPr/>
                </a:tc>
                <a:extLst>
                  <a:ext uri="{0D108BD9-81ED-4DB2-BD59-A6C34878D82A}">
                    <a16:rowId xmlns:a16="http://schemas.microsoft.com/office/drawing/2014/main" val="95196486"/>
                  </a:ext>
                </a:extLst>
              </a:tr>
              <a:tr h="370838">
                <a:tc>
                  <a:txBody>
                    <a:bodyPr/>
                    <a:lstStyle/>
                    <a:p>
                      <a:pPr lvl="0">
                        <a:buNone/>
                      </a:pPr>
                      <a:r>
                        <a:rPr lang="en-US" sz="1400" b="0" u="none" strike="noStrike" noProof="0">
                          <a:solidFill>
                            <a:srgbClr val="002E5E"/>
                          </a:solidFill>
                        </a:rPr>
                        <a:t>BURKE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GRANVILLE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MITCHELL</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RUTHERFORD</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YADKIN</a:t>
                      </a:r>
                      <a:endParaRPr lang="en-US" sz="1400" b="0">
                        <a:solidFill>
                          <a:srgbClr val="002E5E"/>
                        </a:solidFill>
                        <a:latin typeface="Aptos"/>
                      </a:endParaRPr>
                    </a:p>
                  </a:txBody>
                  <a:tcPr/>
                </a:tc>
                <a:extLst>
                  <a:ext uri="{0D108BD9-81ED-4DB2-BD59-A6C34878D82A}">
                    <a16:rowId xmlns:a16="http://schemas.microsoft.com/office/drawing/2014/main" val="1731250554"/>
                  </a:ext>
                </a:extLst>
              </a:tr>
              <a:tr h="370838">
                <a:tc>
                  <a:txBody>
                    <a:bodyPr/>
                    <a:lstStyle/>
                    <a:p>
                      <a:pPr lvl="0">
                        <a:buNone/>
                      </a:pPr>
                      <a:r>
                        <a:rPr lang="en-US" sz="1400" b="0" u="none" strike="noStrike" noProof="0">
                          <a:solidFill>
                            <a:srgbClr val="002E5E"/>
                          </a:solidFill>
                        </a:rPr>
                        <a:t>CALDWELL</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GREENE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MONTGOMERY</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SAMPSON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YANCEY</a:t>
                      </a:r>
                      <a:endParaRPr lang="en-US" sz="1400" b="0">
                        <a:solidFill>
                          <a:srgbClr val="002E5E"/>
                        </a:solidFill>
                        <a:latin typeface="Aptos"/>
                      </a:endParaRPr>
                    </a:p>
                  </a:txBody>
                  <a:tcPr/>
                </a:tc>
                <a:extLst>
                  <a:ext uri="{0D108BD9-81ED-4DB2-BD59-A6C34878D82A}">
                    <a16:rowId xmlns:a16="http://schemas.microsoft.com/office/drawing/2014/main" val="4117866775"/>
                  </a:ext>
                </a:extLst>
              </a:tr>
              <a:tr h="370838">
                <a:tc>
                  <a:txBody>
                    <a:bodyPr/>
                    <a:lstStyle/>
                    <a:p>
                      <a:pPr lvl="0">
                        <a:buNone/>
                      </a:pPr>
                      <a:r>
                        <a:rPr lang="en-US" sz="1400" b="0" u="none" strike="noStrike" noProof="0">
                          <a:solidFill>
                            <a:srgbClr val="002E5E"/>
                          </a:solidFill>
                        </a:rPr>
                        <a:t>CHATHAM</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HALIFAX</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MOORE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SCOTLAND</a:t>
                      </a:r>
                      <a:endParaRPr lang="en-US" sz="1400" b="0">
                        <a:solidFill>
                          <a:srgbClr val="002E5E"/>
                        </a:solidFill>
                        <a:latin typeface="Aptos"/>
                      </a:endParaRPr>
                    </a:p>
                  </a:txBody>
                  <a:tcPr/>
                </a:tc>
                <a:tc>
                  <a:txBody>
                    <a:bodyPr/>
                    <a:lstStyle/>
                    <a:p>
                      <a:pPr lvl="0">
                        <a:buNone/>
                      </a:pPr>
                      <a:endParaRPr lang="en-US" sz="1400" b="0">
                        <a:solidFill>
                          <a:srgbClr val="002E5E"/>
                        </a:solidFill>
                        <a:latin typeface="Aptos"/>
                      </a:endParaRPr>
                    </a:p>
                  </a:txBody>
                  <a:tcPr/>
                </a:tc>
                <a:extLst>
                  <a:ext uri="{0D108BD9-81ED-4DB2-BD59-A6C34878D82A}">
                    <a16:rowId xmlns:a16="http://schemas.microsoft.com/office/drawing/2014/main" val="3668983237"/>
                  </a:ext>
                </a:extLst>
              </a:tr>
              <a:tr h="370838">
                <a:tc>
                  <a:txBody>
                    <a:bodyPr/>
                    <a:lstStyle/>
                    <a:p>
                      <a:pPr lvl="0">
                        <a:buNone/>
                      </a:pPr>
                      <a:r>
                        <a:rPr lang="en-US" sz="1400" b="0" u="none" strike="noStrike" noProof="0">
                          <a:solidFill>
                            <a:srgbClr val="002E5E"/>
                          </a:solidFill>
                        </a:rPr>
                        <a:t>CHOWAN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HOKE</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NORTHAMPTON</a:t>
                      </a:r>
                      <a:endParaRPr lang="en-US" sz="1400" b="0">
                        <a:solidFill>
                          <a:srgbClr val="002E5E"/>
                        </a:solidFill>
                        <a:latin typeface="Aptos"/>
                      </a:endParaRPr>
                    </a:p>
                  </a:txBody>
                  <a:tcPr/>
                </a:tc>
                <a:tc>
                  <a:txBody>
                    <a:bodyPr/>
                    <a:lstStyle/>
                    <a:p>
                      <a:pPr lvl="0">
                        <a:buNone/>
                      </a:pPr>
                      <a:r>
                        <a:rPr lang="en-US" sz="1400" b="0" u="none" strike="noStrike" noProof="0">
                          <a:solidFill>
                            <a:srgbClr val="002E5E"/>
                          </a:solidFill>
                        </a:rPr>
                        <a:t>STANLY</a:t>
                      </a:r>
                      <a:endParaRPr lang="en-US" sz="1400" b="0">
                        <a:solidFill>
                          <a:srgbClr val="002E5E"/>
                        </a:solidFill>
                        <a:latin typeface="Aptos"/>
                      </a:endParaRPr>
                    </a:p>
                  </a:txBody>
                  <a:tcPr/>
                </a:tc>
                <a:tc>
                  <a:txBody>
                    <a:bodyPr/>
                    <a:lstStyle/>
                    <a:p>
                      <a:pPr lvl="0">
                        <a:buNone/>
                      </a:pPr>
                      <a:endParaRPr lang="en-US" sz="1400" b="0">
                        <a:latin typeface="Aptos"/>
                      </a:endParaRPr>
                    </a:p>
                  </a:txBody>
                  <a:tcPr/>
                </a:tc>
                <a:extLst>
                  <a:ext uri="{0D108BD9-81ED-4DB2-BD59-A6C34878D82A}">
                    <a16:rowId xmlns:a16="http://schemas.microsoft.com/office/drawing/2014/main" val="3553189707"/>
                  </a:ext>
                </a:extLst>
              </a:tr>
            </a:tbl>
          </a:graphicData>
        </a:graphic>
      </p:graphicFrame>
      <p:sp>
        <p:nvSpPr>
          <p:cNvPr id="10" name="TextBox 9">
            <a:extLst>
              <a:ext uri="{FF2B5EF4-FFF2-40B4-BE49-F238E27FC236}">
                <a16:creationId xmlns:a16="http://schemas.microsoft.com/office/drawing/2014/main" id="{1FE8532E-7C27-5C1E-EE7E-FD5DD669F6B6}"/>
              </a:ext>
            </a:extLst>
          </p:cNvPr>
          <p:cNvSpPr txBox="1"/>
          <p:nvPr/>
        </p:nvSpPr>
        <p:spPr>
          <a:xfrm>
            <a:off x="422412" y="5669280"/>
            <a:ext cx="84234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2E5E"/>
                </a:solidFill>
                <a:latin typeface="Aptos"/>
                <a:ea typeface="+mn-lt"/>
                <a:cs typeface="+mn-lt"/>
              </a:rPr>
              <a:t>ALEXANDER, </a:t>
            </a:r>
            <a:r>
              <a:rPr lang="en-US" sz="1400">
                <a:solidFill>
                  <a:srgbClr val="002E5E"/>
                </a:solidFill>
                <a:latin typeface="Aptos"/>
                <a:cs typeface="Arial"/>
              </a:rPr>
              <a:t> </a:t>
            </a:r>
            <a:r>
              <a:rPr lang="en-US" sz="1400">
                <a:solidFill>
                  <a:srgbClr val="002E5E"/>
                </a:solidFill>
                <a:latin typeface="Aptos"/>
                <a:ea typeface="+mn-lt"/>
                <a:cs typeface="+mn-lt"/>
              </a:rPr>
              <a:t>AVERY</a:t>
            </a:r>
            <a:r>
              <a:rPr lang="en-US" sz="1400">
                <a:solidFill>
                  <a:srgbClr val="002E5E"/>
                </a:solidFill>
                <a:latin typeface="Aptos"/>
                <a:cs typeface="Arial"/>
              </a:rPr>
              <a:t>, </a:t>
            </a:r>
            <a:r>
              <a:rPr lang="en-US" sz="1400">
                <a:solidFill>
                  <a:srgbClr val="002E5E"/>
                </a:solidFill>
                <a:latin typeface="Aptos"/>
                <a:ea typeface="+mn-lt"/>
                <a:cs typeface="+mn-lt"/>
              </a:rPr>
              <a:t>CAMDEN</a:t>
            </a:r>
            <a:r>
              <a:rPr lang="en-US" sz="1400">
                <a:solidFill>
                  <a:srgbClr val="002E5E"/>
                </a:solidFill>
                <a:latin typeface="Aptos"/>
                <a:cs typeface="Arial"/>
              </a:rPr>
              <a:t>, </a:t>
            </a:r>
            <a:r>
              <a:rPr lang="en-US" sz="1400">
                <a:solidFill>
                  <a:srgbClr val="002E5E"/>
                </a:solidFill>
                <a:latin typeface="Aptos"/>
                <a:ea typeface="+mn-lt"/>
                <a:cs typeface="+mn-lt"/>
              </a:rPr>
              <a:t>CLAY</a:t>
            </a:r>
            <a:r>
              <a:rPr lang="en-US" sz="1400">
                <a:solidFill>
                  <a:srgbClr val="002E5E"/>
                </a:solidFill>
                <a:latin typeface="Aptos"/>
                <a:cs typeface="Arial"/>
              </a:rPr>
              <a:t>, </a:t>
            </a:r>
            <a:r>
              <a:rPr lang="en-US" sz="1400">
                <a:solidFill>
                  <a:srgbClr val="002E5E"/>
                </a:solidFill>
                <a:latin typeface="Aptos"/>
                <a:ea typeface="+mn-lt"/>
                <a:cs typeface="+mn-lt"/>
              </a:rPr>
              <a:t>HYDE</a:t>
            </a:r>
            <a:r>
              <a:rPr lang="en-US" sz="1400">
                <a:solidFill>
                  <a:srgbClr val="002E5E"/>
                </a:solidFill>
                <a:latin typeface="Aptos"/>
                <a:cs typeface="Arial"/>
              </a:rPr>
              <a:t>, </a:t>
            </a:r>
            <a:r>
              <a:rPr lang="en-US" sz="1400">
                <a:solidFill>
                  <a:srgbClr val="002E5E"/>
                </a:solidFill>
                <a:latin typeface="Aptos"/>
                <a:ea typeface="+mn-lt"/>
                <a:cs typeface="+mn-lt"/>
              </a:rPr>
              <a:t>SWAIN, and TRANSYLVANIA</a:t>
            </a:r>
            <a:r>
              <a:rPr lang="en-US" sz="1400">
                <a:solidFill>
                  <a:srgbClr val="002E5E"/>
                </a:solidFill>
                <a:latin typeface="Aptos"/>
                <a:cs typeface="Arial"/>
              </a:rPr>
              <a:t> did not have any cases pulled in the FFY24 sample.</a:t>
            </a:r>
          </a:p>
        </p:txBody>
      </p:sp>
    </p:spTree>
    <p:extLst>
      <p:ext uri="{BB962C8B-B14F-4D97-AF65-F5344CB8AC3E}">
        <p14:creationId xmlns:p14="http://schemas.microsoft.com/office/powerpoint/2010/main" val="1993571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A69F1-D7FA-97F8-64B0-342E4EE2F4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638185-2577-A59D-4449-AAB41EC93A3F}"/>
              </a:ext>
            </a:extLst>
          </p:cNvPr>
          <p:cNvSpPr>
            <a:spLocks noGrp="1"/>
          </p:cNvSpPr>
          <p:nvPr>
            <p:ph type="title"/>
          </p:nvPr>
        </p:nvSpPr>
        <p:spPr/>
        <p:txBody>
          <a:bodyPr/>
          <a:lstStyle/>
          <a:p>
            <a:r>
              <a:rPr lang="en-US" sz="2600">
                <a:solidFill>
                  <a:srgbClr val="002E5E"/>
                </a:solidFill>
                <a:latin typeface="Aptos"/>
                <a:cs typeface="Arial"/>
              </a:rPr>
              <a:t>Origins of Payment Error</a:t>
            </a:r>
            <a:endParaRPr lang="en-US" sz="2600">
              <a:solidFill>
                <a:srgbClr val="002E5E"/>
              </a:solidFill>
              <a:latin typeface="Aptos"/>
            </a:endParaRPr>
          </a:p>
        </p:txBody>
      </p:sp>
      <p:sp>
        <p:nvSpPr>
          <p:cNvPr id="4" name="Slide Number Placeholder 3">
            <a:extLst>
              <a:ext uri="{FF2B5EF4-FFF2-40B4-BE49-F238E27FC236}">
                <a16:creationId xmlns:a16="http://schemas.microsoft.com/office/drawing/2014/main" id="{16344E3E-E49B-6DE6-D7B9-5CA4DF08FE93}"/>
              </a:ext>
            </a:extLst>
          </p:cNvPr>
          <p:cNvSpPr>
            <a:spLocks noGrp="1"/>
          </p:cNvSpPr>
          <p:nvPr>
            <p:ph type="sldNum" sz="quarter" idx="4294967295"/>
          </p:nvPr>
        </p:nvSpPr>
        <p:spPr>
          <a:xfrm>
            <a:off x="8580438" y="6604000"/>
            <a:ext cx="563562" cy="284163"/>
          </a:xfrm>
          <a:prstGeom prst="rect">
            <a:avLst/>
          </a:prstGeom>
        </p:spPr>
        <p:txBody>
          <a:bodyPr/>
          <a:lstStyle>
            <a:defPPr>
              <a:defRPr lang="en-US"/>
            </a:defPPr>
            <a:lvl1pPr marL="0" algn="r" defTabSz="914400" rtl="0" eaLnBrk="1" latinLnBrk="0" hangingPunct="1">
              <a:defRPr sz="675"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21</a:t>
            </a:fld>
            <a:endParaRPr lang="en-US"/>
          </a:p>
        </p:txBody>
      </p:sp>
      <p:graphicFrame>
        <p:nvGraphicFramePr>
          <p:cNvPr id="3" name="Diagram 2">
            <a:extLst>
              <a:ext uri="{FF2B5EF4-FFF2-40B4-BE49-F238E27FC236}">
                <a16:creationId xmlns:a16="http://schemas.microsoft.com/office/drawing/2014/main" id="{9EDF4C16-2339-70E7-B55E-186AB1CF407B}"/>
              </a:ext>
            </a:extLst>
          </p:cNvPr>
          <p:cNvGraphicFramePr/>
          <p:nvPr>
            <p:extLst>
              <p:ext uri="{D42A27DB-BD31-4B8C-83A1-F6EECF244321}">
                <p14:modId xmlns:p14="http://schemas.microsoft.com/office/powerpoint/2010/main" val="1255367987"/>
              </p:ext>
            </p:extLst>
          </p:nvPr>
        </p:nvGraphicFramePr>
        <p:xfrm>
          <a:off x="261889" y="1291094"/>
          <a:ext cx="3977049" cy="299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693EECDA-EE90-FE9E-3EE9-36DD5C58696B}"/>
              </a:ext>
            </a:extLst>
          </p:cNvPr>
          <p:cNvGrpSpPr/>
          <p:nvPr/>
        </p:nvGrpSpPr>
        <p:grpSpPr>
          <a:xfrm>
            <a:off x="1902895" y="4914661"/>
            <a:ext cx="5086388" cy="1023928"/>
            <a:chOff x="1071300" y="4865964"/>
            <a:chExt cx="5086388" cy="1023928"/>
          </a:xfrm>
        </p:grpSpPr>
        <p:sp>
          <p:nvSpPr>
            <p:cNvPr id="2" name="TextBox 1">
              <a:extLst>
                <a:ext uri="{FF2B5EF4-FFF2-40B4-BE49-F238E27FC236}">
                  <a16:creationId xmlns:a16="http://schemas.microsoft.com/office/drawing/2014/main" id="{7143C058-035C-17FC-0A84-1D1BF8BE169E}"/>
                </a:ext>
              </a:extLst>
            </p:cNvPr>
            <p:cNvSpPr txBox="1"/>
            <p:nvPr/>
          </p:nvSpPr>
          <p:spPr>
            <a:xfrm>
              <a:off x="2153771" y="5057461"/>
              <a:ext cx="4003917" cy="707886"/>
            </a:xfrm>
            <a:prstGeom prst="rect">
              <a:avLst/>
            </a:prstGeom>
            <a:noFill/>
          </p:spPr>
          <p:txBody>
            <a:bodyPr wrap="none" lIns="91440" tIns="45720" rIns="91440" bIns="45720" rtlCol="0" anchor="t">
              <a:spAutoFit/>
            </a:bodyPr>
            <a:lstStyle/>
            <a:p>
              <a:r>
                <a:rPr lang="en-US" sz="2000" b="1">
                  <a:solidFill>
                    <a:srgbClr val="014374"/>
                  </a:solidFill>
                  <a:latin typeface="Aptos"/>
                </a:rPr>
                <a:t>  Most errors happen at the point </a:t>
              </a:r>
              <a:br>
                <a:rPr lang="en-US" sz="2000" b="1">
                  <a:solidFill>
                    <a:srgbClr val="014374"/>
                  </a:solidFill>
                  <a:latin typeface="Aptos"/>
                </a:rPr>
              </a:br>
              <a:r>
                <a:rPr lang="en-US" sz="2000" b="1">
                  <a:solidFill>
                    <a:srgbClr val="014374"/>
                  </a:solidFill>
                  <a:latin typeface="Aptos"/>
                </a:rPr>
                <a:t>of application and recertification</a:t>
              </a:r>
              <a:endParaRPr lang="en-US" sz="2000" b="1">
                <a:solidFill>
                  <a:srgbClr val="014374"/>
                </a:solidFill>
                <a:latin typeface="Aptos"/>
                <a:cs typeface="Arial"/>
              </a:endParaRPr>
            </a:p>
          </p:txBody>
        </p:sp>
        <p:pic>
          <p:nvPicPr>
            <p:cNvPr id="7" name="Graphic 6" descr="Warning with solid fill">
              <a:extLst>
                <a:ext uri="{FF2B5EF4-FFF2-40B4-BE49-F238E27FC236}">
                  <a16:creationId xmlns:a16="http://schemas.microsoft.com/office/drawing/2014/main" id="{875582FB-2456-65C8-E3A7-7410A03AA6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1300" y="4865964"/>
              <a:ext cx="1023928" cy="1023928"/>
            </a:xfrm>
            <a:prstGeom prst="rect">
              <a:avLst/>
            </a:prstGeom>
          </p:spPr>
        </p:pic>
      </p:grpSp>
      <p:sp>
        <p:nvSpPr>
          <p:cNvPr id="22" name="Rectangle 21">
            <a:extLst>
              <a:ext uri="{FF2B5EF4-FFF2-40B4-BE49-F238E27FC236}">
                <a16:creationId xmlns:a16="http://schemas.microsoft.com/office/drawing/2014/main" id="{EC3814A8-34A6-C9F9-927B-FB1C66A7ED70}"/>
              </a:ext>
            </a:extLst>
          </p:cNvPr>
          <p:cNvSpPr/>
          <p:nvPr/>
        </p:nvSpPr>
        <p:spPr>
          <a:xfrm>
            <a:off x="1744305" y="4774775"/>
            <a:ext cx="5427991" cy="1304208"/>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DA0001EF-6FC5-3148-502B-CDD765E58D7B}"/>
              </a:ext>
            </a:extLst>
          </p:cNvPr>
          <p:cNvGraphicFramePr/>
          <p:nvPr>
            <p:extLst>
              <p:ext uri="{D42A27DB-BD31-4B8C-83A1-F6EECF244321}">
                <p14:modId xmlns:p14="http://schemas.microsoft.com/office/powerpoint/2010/main" val="3116312457"/>
              </p:ext>
            </p:extLst>
          </p:nvPr>
        </p:nvGraphicFramePr>
        <p:xfrm>
          <a:off x="4663178" y="1291094"/>
          <a:ext cx="4196583" cy="29930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5726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4C830-53FA-1640-041C-F8FB6FCFE84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BE5CA58-253A-D722-F88C-AAEBDDFC935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750" b="1">
                <a:latin typeface="Avenir Next LT Pro"/>
              </a:rPr>
              <a:t>What’s Our Plan? </a:t>
            </a:r>
            <a:endParaRPr lang="en-US"/>
          </a:p>
        </p:txBody>
      </p:sp>
    </p:spTree>
    <p:custDataLst>
      <p:tags r:id="rId1"/>
    </p:custDataLst>
    <p:extLst>
      <p:ext uri="{BB962C8B-B14F-4D97-AF65-F5344CB8AC3E}">
        <p14:creationId xmlns:p14="http://schemas.microsoft.com/office/powerpoint/2010/main" val="402988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A82A-66D2-F0E6-A055-AF076C29481B}"/>
              </a:ext>
            </a:extLst>
          </p:cNvPr>
          <p:cNvSpPr>
            <a:spLocks noGrp="1"/>
          </p:cNvSpPr>
          <p:nvPr>
            <p:ph type="title"/>
          </p:nvPr>
        </p:nvSpPr>
        <p:spPr/>
        <p:txBody>
          <a:bodyPr/>
          <a:lstStyle/>
          <a:p>
            <a:r>
              <a:rPr lang="en-US" sz="2600">
                <a:latin typeface="Aptos" panose="020B0004020202020204" pitchFamily="34" charset="0"/>
              </a:rPr>
              <a:t>HR1 Implementation Goals </a:t>
            </a:r>
          </a:p>
        </p:txBody>
      </p:sp>
      <p:graphicFrame>
        <p:nvGraphicFramePr>
          <p:cNvPr id="6" name="Content Placeholder 5">
            <a:extLst>
              <a:ext uri="{FF2B5EF4-FFF2-40B4-BE49-F238E27FC236}">
                <a16:creationId xmlns:a16="http://schemas.microsoft.com/office/drawing/2014/main" id="{31FCC553-7991-FE43-49D0-3A478319188C}"/>
              </a:ext>
            </a:extLst>
          </p:cNvPr>
          <p:cNvGraphicFramePr>
            <a:graphicFrameLocks noGrp="1"/>
          </p:cNvGraphicFramePr>
          <p:nvPr>
            <p:ph sz="quarter" idx="12"/>
            <p:extLst>
              <p:ext uri="{D42A27DB-BD31-4B8C-83A1-F6EECF244321}">
                <p14:modId xmlns:p14="http://schemas.microsoft.com/office/powerpoint/2010/main" val="4244856068"/>
              </p:ext>
            </p:extLst>
          </p:nvPr>
        </p:nvGraphicFramePr>
        <p:xfrm>
          <a:off x="261938" y="865188"/>
          <a:ext cx="8605837" cy="5448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A5033C2-F9EF-3D1D-7E4F-3B6AED49ACEA}"/>
              </a:ext>
            </a:extLst>
          </p:cNvPr>
          <p:cNvSpPr>
            <a:spLocks noGrp="1"/>
          </p:cNvSpPr>
          <p:nvPr>
            <p:ph type="dt" sz="half" idx="4294967295"/>
          </p:nvPr>
        </p:nvSpPr>
        <p:spPr>
          <a:xfrm>
            <a:off x="0" y="0"/>
            <a:ext cx="0" cy="0"/>
          </a:xfrm>
        </p:spPr>
        <p:txBody>
          <a:bodyPr/>
          <a:lstStyle/>
          <a:p>
            <a:r>
              <a:rPr lang="en-US"/>
              <a:t> </a:t>
            </a:r>
          </a:p>
        </p:txBody>
      </p:sp>
      <p:sp>
        <p:nvSpPr>
          <p:cNvPr id="5" name="Slide Number Placeholder 4">
            <a:extLst>
              <a:ext uri="{FF2B5EF4-FFF2-40B4-BE49-F238E27FC236}">
                <a16:creationId xmlns:a16="http://schemas.microsoft.com/office/drawing/2014/main" id="{CF711A52-DA4E-2605-5D0E-BADABA486CF2}"/>
              </a:ext>
            </a:extLst>
          </p:cNvPr>
          <p:cNvSpPr>
            <a:spLocks noGrp="1"/>
          </p:cNvSpPr>
          <p:nvPr>
            <p:ph type="sldNum" sz="quarter" idx="4294967295"/>
          </p:nvPr>
        </p:nvSpPr>
        <p:spPr>
          <a:xfrm>
            <a:off x="0" y="0"/>
            <a:ext cx="0" cy="0"/>
          </a:xfrm>
        </p:spPr>
        <p:txBody>
          <a:bodyPr/>
          <a:lstStyle/>
          <a:p>
            <a:r>
              <a:rPr lang="en-US"/>
              <a:t> </a:t>
            </a:r>
          </a:p>
          <a:p>
            <a:endParaRPr lang="en-US"/>
          </a:p>
        </p:txBody>
      </p:sp>
    </p:spTree>
    <p:extLst>
      <p:ext uri="{BB962C8B-B14F-4D97-AF65-F5344CB8AC3E}">
        <p14:creationId xmlns:p14="http://schemas.microsoft.com/office/powerpoint/2010/main" val="697719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BDED-90CD-355F-C9B4-F80815681EDC}"/>
              </a:ext>
            </a:extLst>
          </p:cNvPr>
          <p:cNvSpPr>
            <a:spLocks noGrp="1"/>
          </p:cNvSpPr>
          <p:nvPr>
            <p:ph type="title"/>
          </p:nvPr>
        </p:nvSpPr>
        <p:spPr/>
        <p:txBody>
          <a:bodyPr/>
          <a:lstStyle/>
          <a:p>
            <a:r>
              <a:rPr lang="en-US" sz="2600">
                <a:latin typeface="Aptos" panose="020B0004020202020204" pitchFamily="34" charset="0"/>
              </a:rPr>
              <a:t>NCDHHS Workstreams </a:t>
            </a:r>
          </a:p>
        </p:txBody>
      </p:sp>
      <p:graphicFrame>
        <p:nvGraphicFramePr>
          <p:cNvPr id="4" name="Content Placeholder 3">
            <a:extLst>
              <a:ext uri="{FF2B5EF4-FFF2-40B4-BE49-F238E27FC236}">
                <a16:creationId xmlns:a16="http://schemas.microsoft.com/office/drawing/2014/main" id="{6158ADC7-0A02-11C2-52F6-C5C760D08037}"/>
              </a:ext>
            </a:extLst>
          </p:cNvPr>
          <p:cNvGraphicFramePr>
            <a:graphicFrameLocks noGrp="1"/>
          </p:cNvGraphicFramePr>
          <p:nvPr>
            <p:ph sz="quarter" idx="12"/>
            <p:extLst>
              <p:ext uri="{D42A27DB-BD31-4B8C-83A1-F6EECF244321}">
                <p14:modId xmlns:p14="http://schemas.microsoft.com/office/powerpoint/2010/main" val="1486981436"/>
              </p:ext>
            </p:extLst>
          </p:nvPr>
        </p:nvGraphicFramePr>
        <p:xfrm>
          <a:off x="269126" y="865187"/>
          <a:ext cx="8605837" cy="5437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66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2463C-457F-41A5-F5E7-B6F441846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10752-5228-5229-016B-5BBBE6E9542B}"/>
              </a:ext>
            </a:extLst>
          </p:cNvPr>
          <p:cNvSpPr>
            <a:spLocks noGrp="1"/>
          </p:cNvSpPr>
          <p:nvPr>
            <p:ph type="title"/>
          </p:nvPr>
        </p:nvSpPr>
        <p:spPr/>
        <p:txBody>
          <a:bodyPr/>
          <a:lstStyle/>
          <a:p>
            <a:r>
              <a:rPr lang="en-US" sz="2600">
                <a:latin typeface="Aptos" panose="020B0004020202020204" pitchFamily="34" charset="0"/>
              </a:rPr>
              <a:t>NCDHHS and NCACDSS Workgroups are in Alignment </a:t>
            </a:r>
          </a:p>
        </p:txBody>
      </p:sp>
      <p:graphicFrame>
        <p:nvGraphicFramePr>
          <p:cNvPr id="4" name="Content Placeholder 3">
            <a:extLst>
              <a:ext uri="{FF2B5EF4-FFF2-40B4-BE49-F238E27FC236}">
                <a16:creationId xmlns:a16="http://schemas.microsoft.com/office/drawing/2014/main" id="{45EA30D8-9171-535B-CB92-F97B49A58BD9}"/>
              </a:ext>
            </a:extLst>
          </p:cNvPr>
          <p:cNvGraphicFramePr>
            <a:graphicFrameLocks noGrp="1"/>
          </p:cNvGraphicFramePr>
          <p:nvPr>
            <p:ph sz="quarter" idx="12"/>
            <p:extLst>
              <p:ext uri="{D42A27DB-BD31-4B8C-83A1-F6EECF244321}">
                <p14:modId xmlns:p14="http://schemas.microsoft.com/office/powerpoint/2010/main" val="672105929"/>
              </p:ext>
            </p:extLst>
          </p:nvPr>
        </p:nvGraphicFramePr>
        <p:xfrm>
          <a:off x="261938" y="865187"/>
          <a:ext cx="8605837" cy="5437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C20C51B-5783-4DC5-71C7-8629D74A7396}"/>
              </a:ext>
            </a:extLst>
          </p:cNvPr>
          <p:cNvSpPr txBox="1"/>
          <p:nvPr/>
        </p:nvSpPr>
        <p:spPr>
          <a:xfrm>
            <a:off x="758952" y="6428891"/>
            <a:ext cx="4590288" cy="307777"/>
          </a:xfrm>
          <a:prstGeom prst="rect">
            <a:avLst/>
          </a:prstGeom>
          <a:noFill/>
        </p:spPr>
        <p:txBody>
          <a:bodyPr wrap="square" rtlCol="0">
            <a:spAutoFit/>
          </a:bodyPr>
          <a:lstStyle/>
          <a:p>
            <a:r>
              <a:rPr lang="en-US" sz="1400">
                <a:solidFill>
                  <a:srgbClr val="002060"/>
                </a:solidFill>
              </a:rPr>
              <a:t>NCDHHS is Embedding Communications Throughout</a:t>
            </a:r>
          </a:p>
        </p:txBody>
      </p:sp>
    </p:spTree>
    <p:extLst>
      <p:ext uri="{BB962C8B-B14F-4D97-AF65-F5344CB8AC3E}">
        <p14:creationId xmlns:p14="http://schemas.microsoft.com/office/powerpoint/2010/main" val="255325293"/>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2E77-7562-7539-5D77-25D4F083EA5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B721C75-523C-3230-B411-DC4EF9786DC8}"/>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750" b="1">
                <a:latin typeface="Avenir Next LT Pro"/>
              </a:rPr>
              <a:t>What Have We Done? </a:t>
            </a:r>
            <a:endParaRPr lang="en-US"/>
          </a:p>
        </p:txBody>
      </p:sp>
    </p:spTree>
    <p:custDataLst>
      <p:tags r:id="rId1"/>
    </p:custDataLst>
    <p:extLst>
      <p:ext uri="{BB962C8B-B14F-4D97-AF65-F5344CB8AC3E}">
        <p14:creationId xmlns:p14="http://schemas.microsoft.com/office/powerpoint/2010/main" val="3202132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92A11-65F7-56B7-B1DE-EE9AB5783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DA271-E32B-5061-8FF1-08F9F7E48339}"/>
              </a:ext>
            </a:extLst>
          </p:cNvPr>
          <p:cNvSpPr>
            <a:spLocks noGrp="1"/>
          </p:cNvSpPr>
          <p:nvPr>
            <p:ph type="title"/>
          </p:nvPr>
        </p:nvSpPr>
        <p:spPr/>
        <p:txBody>
          <a:bodyPr/>
          <a:lstStyle/>
          <a:p>
            <a:r>
              <a:rPr lang="en-US" sz="2600">
                <a:latin typeface="Aptos" panose="020B0004020202020204" pitchFamily="34" charset="0"/>
              </a:rPr>
              <a:t>What Are We Doing</a:t>
            </a:r>
          </a:p>
        </p:txBody>
      </p:sp>
      <p:graphicFrame>
        <p:nvGraphicFramePr>
          <p:cNvPr id="4" name="Content Placeholder 3">
            <a:extLst>
              <a:ext uri="{FF2B5EF4-FFF2-40B4-BE49-F238E27FC236}">
                <a16:creationId xmlns:a16="http://schemas.microsoft.com/office/drawing/2014/main" id="{9BA7AFA1-C586-43A2-5D2C-C2114923FB55}"/>
              </a:ext>
            </a:extLst>
          </p:cNvPr>
          <p:cNvGraphicFramePr>
            <a:graphicFrameLocks noGrp="1"/>
          </p:cNvGraphicFramePr>
          <p:nvPr>
            <p:ph sz="quarter" idx="12"/>
            <p:extLst>
              <p:ext uri="{D42A27DB-BD31-4B8C-83A1-F6EECF244321}">
                <p14:modId xmlns:p14="http://schemas.microsoft.com/office/powerpoint/2010/main" val="2255634388"/>
              </p:ext>
            </p:extLst>
          </p:nvPr>
        </p:nvGraphicFramePr>
        <p:xfrm>
          <a:off x="261938" y="865187"/>
          <a:ext cx="8605837" cy="5437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23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FF30-BAD2-EDA9-71DE-40B6F3D76C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1A8FB3-817C-B247-332E-C92B6BFF58F6}"/>
              </a:ext>
            </a:extLst>
          </p:cNvPr>
          <p:cNvSpPr>
            <a:spLocks noGrp="1"/>
          </p:cNvSpPr>
          <p:nvPr>
            <p:ph type="title"/>
          </p:nvPr>
        </p:nvSpPr>
        <p:spPr/>
        <p:txBody>
          <a:bodyPr/>
          <a:lstStyle/>
          <a:p>
            <a:r>
              <a:rPr lang="en-US" sz="2600">
                <a:solidFill>
                  <a:srgbClr val="002060"/>
                </a:solidFill>
                <a:latin typeface="Aptos" panose="020B0004020202020204" pitchFamily="34" charset="0"/>
                <a:cs typeface="Arial"/>
              </a:rPr>
              <a:t>Working Together With You</a:t>
            </a:r>
          </a:p>
        </p:txBody>
      </p:sp>
      <p:sp>
        <p:nvSpPr>
          <p:cNvPr id="2" name="Text Placeholder 1">
            <a:extLst>
              <a:ext uri="{FF2B5EF4-FFF2-40B4-BE49-F238E27FC236}">
                <a16:creationId xmlns:a16="http://schemas.microsoft.com/office/drawing/2014/main" id="{EBE31B28-9BBF-D98A-6E3F-8A2CB230A092}"/>
              </a:ext>
            </a:extLst>
          </p:cNvPr>
          <p:cNvSpPr>
            <a:spLocks noGrp="1"/>
          </p:cNvSpPr>
          <p:nvPr>
            <p:ph sz="quarter" idx="12"/>
          </p:nvPr>
        </p:nvSpPr>
        <p:spPr>
          <a:xfrm>
            <a:off x="331205" y="913947"/>
            <a:ext cx="8681735" cy="5342055"/>
          </a:xfrm>
        </p:spPr>
        <p:txBody>
          <a:bodyPr vert="horz" lIns="91440" tIns="45720" rIns="91440" bIns="45720" rtlCol="0" anchor="t">
            <a:noAutofit/>
          </a:bodyPr>
          <a:lstStyle/>
          <a:p>
            <a:r>
              <a:rPr lang="en-US" sz="2000">
                <a:solidFill>
                  <a:schemeClr val="accent1"/>
                </a:solidFill>
                <a:latin typeface="+mn-lt"/>
                <a:ea typeface="Verdana"/>
                <a:cs typeface="Arial"/>
              </a:rPr>
              <a:t>We Are Prioritizing Your Stated Needs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Improvements to NC FAST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Improving and aligning policy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Training in key areas like interviewing skills for frontline workers </a:t>
            </a:r>
            <a:endParaRPr lang="en-US" sz="2000">
              <a:solidFill>
                <a:schemeClr val="accent1"/>
              </a:solidFill>
              <a:latin typeface="+mn-lt"/>
              <a:ea typeface="Verdana"/>
              <a:cs typeface="Arial"/>
            </a:endParaRPr>
          </a:p>
          <a:p>
            <a:r>
              <a:rPr lang="en-US" sz="2000">
                <a:solidFill>
                  <a:schemeClr val="accent1"/>
                </a:solidFill>
                <a:latin typeface="+mn-lt"/>
                <a:ea typeface="Verdana"/>
                <a:cs typeface="Arial"/>
              </a:rPr>
              <a:t>Lessons Learned from Successful Counties </a:t>
            </a:r>
          </a:p>
          <a:p>
            <a:pPr marL="342900" indent="-342900">
              <a:spcBef>
                <a:spcPts val="0"/>
              </a:spcBef>
              <a:buFont typeface="Arial" panose="020B0604020202020204" pitchFamily="34" charset="0"/>
              <a:buChar char="•"/>
            </a:pPr>
            <a:r>
              <a:rPr lang="en-US" sz="1800" b="0">
                <a:solidFill>
                  <a:srgbClr val="002060"/>
                </a:solidFill>
                <a:latin typeface="+mn-lt"/>
                <a:ea typeface="Verdana"/>
                <a:cs typeface="Arial"/>
              </a:rPr>
              <a:t>Consistent income calculations</a:t>
            </a:r>
          </a:p>
          <a:p>
            <a:pPr marL="799946" lvl="2" indent="-285750">
              <a:spcBef>
                <a:spcPts val="0"/>
              </a:spcBef>
              <a:buFont typeface="Wingdings" panose="05000000000000000000" pitchFamily="2" charset="2"/>
              <a:buChar char="ü"/>
            </a:pPr>
            <a:r>
              <a:rPr lang="en-US" sz="1800" b="0">
                <a:solidFill>
                  <a:srgbClr val="002060"/>
                </a:solidFill>
                <a:latin typeface="+mn-lt"/>
                <a:ea typeface="Verdana"/>
                <a:cs typeface="Arial"/>
              </a:rPr>
              <a:t>Verify math manually or through 2</a:t>
            </a:r>
            <a:r>
              <a:rPr lang="en-US" sz="1800" b="0" baseline="30000">
                <a:solidFill>
                  <a:srgbClr val="002060"/>
                </a:solidFill>
                <a:latin typeface="+mn-lt"/>
                <a:ea typeface="Verdana"/>
                <a:cs typeface="Arial"/>
              </a:rPr>
              <a:t>nd</a:t>
            </a:r>
            <a:r>
              <a:rPr lang="en-US" sz="1800" b="0">
                <a:solidFill>
                  <a:srgbClr val="002060"/>
                </a:solidFill>
                <a:latin typeface="+mn-lt"/>
                <a:ea typeface="Verdana"/>
                <a:cs typeface="Arial"/>
              </a:rPr>
              <a:t> party reviews</a:t>
            </a:r>
          </a:p>
          <a:p>
            <a:pPr marL="342900" indent="-342900">
              <a:spcBef>
                <a:spcPts val="0"/>
              </a:spcBef>
              <a:buFont typeface="Arial" panose="020B0604020202020204" pitchFamily="34" charset="0"/>
              <a:buChar char="•"/>
            </a:pPr>
            <a:r>
              <a:rPr lang="en-US" sz="1800" b="0">
                <a:solidFill>
                  <a:srgbClr val="002060"/>
                </a:solidFill>
                <a:latin typeface="+mn-lt"/>
                <a:ea typeface="Verdana"/>
                <a:cs typeface="Arial"/>
              </a:rPr>
              <a:t>Strong case ownership and workload balance</a:t>
            </a:r>
          </a:p>
          <a:p>
            <a:pPr marL="857096" lvl="2" indent="-342900">
              <a:spcBef>
                <a:spcPts val="0"/>
              </a:spcBef>
              <a:buFont typeface="Wingdings" panose="05000000000000000000" pitchFamily="2" charset="2"/>
              <a:buChar char="ü"/>
            </a:pPr>
            <a:r>
              <a:rPr lang="en-US" sz="1800" b="0">
                <a:solidFill>
                  <a:srgbClr val="002060"/>
                </a:solidFill>
                <a:latin typeface="+mn-lt"/>
                <a:ea typeface="Verdana"/>
                <a:cs typeface="Arial"/>
              </a:rPr>
              <a:t>Assign cases to a single “alpha worker” helps maintain timeliness and accuracy</a:t>
            </a:r>
          </a:p>
          <a:p>
            <a:pPr marL="342900" indent="-342900">
              <a:spcBef>
                <a:spcPts val="0"/>
              </a:spcBef>
              <a:buFont typeface="Arial" panose="020B0604020202020204" pitchFamily="34" charset="0"/>
              <a:buChar char="•"/>
            </a:pPr>
            <a:r>
              <a:rPr lang="en-US" sz="1800" b="0">
                <a:solidFill>
                  <a:srgbClr val="002060"/>
                </a:solidFill>
                <a:latin typeface="+mn-lt"/>
                <a:ea typeface="Verdana"/>
                <a:cs typeface="Arial"/>
              </a:rPr>
              <a:t>Cross-training improves flexibility</a:t>
            </a:r>
          </a:p>
          <a:p>
            <a:pPr marL="857096" lvl="2" indent="-342900">
              <a:spcBef>
                <a:spcPts val="0"/>
              </a:spcBef>
              <a:buFont typeface="Wingdings" panose="05000000000000000000" pitchFamily="2" charset="2"/>
              <a:buChar char="ü"/>
            </a:pPr>
            <a:r>
              <a:rPr lang="en-US" sz="1800" b="0">
                <a:solidFill>
                  <a:srgbClr val="002060"/>
                </a:solidFill>
                <a:latin typeface="+mn-lt"/>
                <a:ea typeface="Verdana"/>
                <a:cs typeface="Arial"/>
              </a:rPr>
              <a:t>High volume periods are more successful</a:t>
            </a:r>
          </a:p>
          <a:p>
            <a:pPr marL="342900" indent="-342900">
              <a:spcBef>
                <a:spcPts val="0"/>
              </a:spcBef>
              <a:buFont typeface="Arial" panose="020B0604020202020204" pitchFamily="34" charset="0"/>
              <a:buChar char="•"/>
            </a:pPr>
            <a:r>
              <a:rPr lang="en-US" sz="1800" b="0">
                <a:solidFill>
                  <a:srgbClr val="002060"/>
                </a:solidFill>
                <a:latin typeface="+mn-lt"/>
                <a:ea typeface="Verdana"/>
                <a:cs typeface="Arial"/>
              </a:rPr>
              <a:t>Targeted training and communication</a:t>
            </a:r>
          </a:p>
          <a:p>
            <a:pPr marL="857096" lvl="2" indent="-342900">
              <a:spcBef>
                <a:spcPts val="0"/>
              </a:spcBef>
              <a:buFont typeface="Wingdings" panose="05000000000000000000" pitchFamily="2" charset="2"/>
              <a:buChar char="ü"/>
            </a:pPr>
            <a:r>
              <a:rPr lang="en-US" sz="1800" b="0">
                <a:solidFill>
                  <a:srgbClr val="002060"/>
                </a:solidFill>
                <a:latin typeface="+mn-lt"/>
                <a:ea typeface="Verdana"/>
                <a:cs typeface="Arial"/>
              </a:rPr>
              <a:t>Refresher trainings are based on trends and data through tools like “Tip of the Week”</a:t>
            </a:r>
          </a:p>
          <a:p>
            <a:pPr marL="342900" indent="-342900">
              <a:spcBef>
                <a:spcPts val="0"/>
              </a:spcBef>
              <a:buFont typeface="Arial" panose="020B0604020202020204" pitchFamily="34" charset="0"/>
              <a:buChar char="•"/>
            </a:pPr>
            <a:r>
              <a:rPr lang="en-US" sz="1800" b="0">
                <a:solidFill>
                  <a:srgbClr val="002060"/>
                </a:solidFill>
                <a:latin typeface="+mn-lt"/>
                <a:ea typeface="Verdana"/>
                <a:cs typeface="Arial"/>
              </a:rPr>
              <a:t>Peer learning</a:t>
            </a:r>
          </a:p>
          <a:p>
            <a:pPr marL="857096" lvl="2" indent="-342900">
              <a:spcBef>
                <a:spcPts val="0"/>
              </a:spcBef>
              <a:buFont typeface="Wingdings" panose="05000000000000000000" pitchFamily="2" charset="2"/>
              <a:buChar char="ü"/>
            </a:pPr>
            <a:r>
              <a:rPr lang="en-US" sz="1800" b="0">
                <a:solidFill>
                  <a:srgbClr val="002060"/>
                </a:solidFill>
                <a:latin typeface="+mn-lt"/>
                <a:ea typeface="Verdana"/>
                <a:cs typeface="Arial"/>
              </a:rPr>
              <a:t>Sharing best practices across counties</a:t>
            </a:r>
          </a:p>
          <a:p>
            <a:pPr marL="342900" indent="-342900">
              <a:spcBef>
                <a:spcPts val="0"/>
              </a:spcBef>
              <a:buFont typeface="Arial" panose="020B0604020202020204" pitchFamily="34" charset="0"/>
              <a:buChar char="•"/>
            </a:pPr>
            <a:r>
              <a:rPr lang="en-US" sz="1800" b="0">
                <a:solidFill>
                  <a:srgbClr val="002060"/>
                </a:solidFill>
                <a:latin typeface="+mn-lt"/>
                <a:ea typeface="Verdana"/>
                <a:cs typeface="Arial"/>
              </a:rPr>
              <a:t>Overall= There is no one size fits all. </a:t>
            </a:r>
          </a:p>
          <a:p>
            <a:pPr lvl="1">
              <a:spcBef>
                <a:spcPts val="0"/>
              </a:spcBef>
            </a:pPr>
            <a:br>
              <a:rPr lang="en-US" sz="2000" b="0">
                <a:solidFill>
                  <a:srgbClr val="002060"/>
                </a:solidFill>
                <a:latin typeface="+mn-lt"/>
                <a:ea typeface="Verdana"/>
                <a:cs typeface="Arial"/>
              </a:rPr>
            </a:br>
            <a:endParaRPr lang="en-US" sz="2000" b="0">
              <a:solidFill>
                <a:srgbClr val="002060"/>
              </a:solidFill>
              <a:latin typeface="+mn-lt"/>
              <a:ea typeface="Verdana"/>
              <a:cs typeface="Arial"/>
            </a:endParaRPr>
          </a:p>
          <a:p>
            <a:br>
              <a:rPr lang="en-US" sz="1300"/>
            </a:br>
            <a:endParaRPr lang="en-US" sz="2000" b="0">
              <a:solidFill>
                <a:srgbClr val="002060"/>
              </a:solidFill>
              <a:latin typeface="+mn-lt"/>
              <a:ea typeface="Verdana"/>
              <a:cs typeface="Arial"/>
            </a:endParaRPr>
          </a:p>
          <a:p>
            <a:endParaRPr lang="en-US" sz="1600"/>
          </a:p>
          <a:p>
            <a:endParaRPr lang="en-US"/>
          </a:p>
        </p:txBody>
      </p:sp>
    </p:spTree>
    <p:extLst>
      <p:ext uri="{BB962C8B-B14F-4D97-AF65-F5344CB8AC3E}">
        <p14:creationId xmlns:p14="http://schemas.microsoft.com/office/powerpoint/2010/main" val="1083121346"/>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BEE6D-4640-6F46-4DBD-2F7DF238A6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28FAF1-C961-D4AD-0DD9-049862FBAB44}"/>
              </a:ext>
            </a:extLst>
          </p:cNvPr>
          <p:cNvSpPr>
            <a:spLocks noGrp="1"/>
          </p:cNvSpPr>
          <p:nvPr>
            <p:ph type="title"/>
          </p:nvPr>
        </p:nvSpPr>
        <p:spPr/>
        <p:txBody>
          <a:bodyPr/>
          <a:lstStyle/>
          <a:p>
            <a:r>
              <a:rPr lang="en-US" sz="2600">
                <a:solidFill>
                  <a:srgbClr val="002060"/>
                </a:solidFill>
                <a:latin typeface="Aptos" panose="020B0004020202020204" pitchFamily="34" charset="0"/>
                <a:cs typeface="Arial"/>
              </a:rPr>
              <a:t>Utilizing External Resources and Partners</a:t>
            </a:r>
          </a:p>
        </p:txBody>
      </p:sp>
      <p:sp>
        <p:nvSpPr>
          <p:cNvPr id="2" name="Text Placeholder 1">
            <a:extLst>
              <a:ext uri="{FF2B5EF4-FFF2-40B4-BE49-F238E27FC236}">
                <a16:creationId xmlns:a16="http://schemas.microsoft.com/office/drawing/2014/main" id="{E4D2C8DC-10CD-40D3-F4AF-AE71CC494DD5}"/>
              </a:ext>
            </a:extLst>
          </p:cNvPr>
          <p:cNvSpPr>
            <a:spLocks noGrp="1"/>
          </p:cNvSpPr>
          <p:nvPr>
            <p:ph sz="quarter" idx="12"/>
          </p:nvPr>
        </p:nvSpPr>
        <p:spPr>
          <a:xfrm>
            <a:off x="331205" y="913947"/>
            <a:ext cx="8681735" cy="5342055"/>
          </a:xfrm>
        </p:spPr>
        <p:txBody>
          <a:bodyPr vert="horz" lIns="91440" tIns="45720" rIns="91440" bIns="45720" rtlCol="0" anchor="t">
            <a:noAutofit/>
          </a:bodyPr>
          <a:lstStyle/>
          <a:p>
            <a:r>
              <a:rPr lang="en-US" sz="2000">
                <a:solidFill>
                  <a:schemeClr val="accent1"/>
                </a:solidFill>
                <a:latin typeface="+mn-lt"/>
                <a:ea typeface="Verdana"/>
                <a:cs typeface="Arial"/>
              </a:rPr>
              <a:t>APHSA</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HR1 is key area of focus for member support including TA and advocacy</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County-administered states affinity group</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Advocacy </a:t>
            </a:r>
            <a:br>
              <a:rPr lang="en-US" sz="2000" b="0">
                <a:solidFill>
                  <a:srgbClr val="002060"/>
                </a:solidFill>
                <a:latin typeface="+mn-lt"/>
                <a:ea typeface="Verdana"/>
                <a:cs typeface="Arial"/>
              </a:rPr>
            </a:br>
            <a:endParaRPr lang="en-US" sz="2000" b="0">
              <a:solidFill>
                <a:srgbClr val="002060"/>
              </a:solidFill>
              <a:latin typeface="+mn-lt"/>
              <a:ea typeface="Verdana"/>
              <a:cs typeface="Arial"/>
            </a:endParaRPr>
          </a:p>
          <a:p>
            <a:r>
              <a:rPr lang="en-US" sz="2000">
                <a:solidFill>
                  <a:schemeClr val="accent1"/>
                </a:solidFill>
                <a:latin typeface="+mn-lt"/>
                <a:ea typeface="Verdana"/>
                <a:cs typeface="Arial"/>
              </a:rPr>
              <a:t>US Digital Response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Pro bono assistance to select state governments to do a root cause analysis of their payment error rate and report on improvement options. Findings will be aggregated up to a national report.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4-6 week sprint that includes quantitative analysis and online interviews with staff in Wake, Gaston, and Robeson counties and state staff </a:t>
            </a:r>
            <a:br>
              <a:rPr lang="en-US" sz="1300"/>
            </a:br>
            <a:endParaRPr lang="en-US" sz="2000" b="0">
              <a:solidFill>
                <a:srgbClr val="002060"/>
              </a:solidFill>
              <a:latin typeface="+mn-lt"/>
              <a:ea typeface="Verdana"/>
              <a:cs typeface="Arial"/>
            </a:endParaRPr>
          </a:p>
          <a:p>
            <a:r>
              <a:rPr lang="en-US" sz="2000">
                <a:solidFill>
                  <a:schemeClr val="accent1"/>
                </a:solidFill>
                <a:latin typeface="+mn-lt"/>
                <a:ea typeface="Verdana"/>
                <a:cs typeface="Arial"/>
              </a:rPr>
              <a:t>Philanthropic support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Improving policy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Systems change, training and technical assistance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Supporting quality control </a:t>
            </a:r>
          </a:p>
          <a:p>
            <a:pPr marL="342900" indent="-342900">
              <a:spcBef>
                <a:spcPts val="0"/>
              </a:spcBef>
              <a:buFont typeface="Arial" panose="020B0604020202020204" pitchFamily="34" charset="0"/>
              <a:buChar char="•"/>
            </a:pPr>
            <a:r>
              <a:rPr lang="en-US" sz="2000" b="0">
                <a:solidFill>
                  <a:srgbClr val="002060"/>
                </a:solidFill>
                <a:latin typeface="+mn-lt"/>
                <a:ea typeface="Verdana"/>
                <a:cs typeface="Arial"/>
              </a:rPr>
              <a:t>Information technology solutions </a:t>
            </a:r>
          </a:p>
          <a:p>
            <a:endParaRPr lang="en-US" sz="1600"/>
          </a:p>
          <a:p>
            <a:endParaRPr lang="en-US"/>
          </a:p>
        </p:txBody>
      </p:sp>
    </p:spTree>
    <p:extLst>
      <p:ext uri="{BB962C8B-B14F-4D97-AF65-F5344CB8AC3E}">
        <p14:creationId xmlns:p14="http://schemas.microsoft.com/office/powerpoint/2010/main" val="140847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B9CA8-0CF2-28F9-CCE2-05FFD60C4B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720A133-9119-0FF9-AF22-35DCE003B1C5}"/>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750" b="1">
                <a:latin typeface="Avenir Next LT Pro"/>
              </a:rPr>
              <a:t>Impact of H.R. 1 SNAP Changes </a:t>
            </a:r>
            <a:endParaRPr lang="en-US"/>
          </a:p>
          <a:p>
            <a:pPr algn="ctr"/>
            <a:r>
              <a:rPr lang="en-US" sz="3750" b="1">
                <a:latin typeface="Avenir Next LT Pro"/>
              </a:rPr>
              <a:t>in North Carolina</a:t>
            </a:r>
            <a:endParaRPr lang="en-US"/>
          </a:p>
        </p:txBody>
      </p:sp>
    </p:spTree>
    <p:custDataLst>
      <p:tags r:id="rId1"/>
    </p:custDataLst>
    <p:extLst>
      <p:ext uri="{BB962C8B-B14F-4D97-AF65-F5344CB8AC3E}">
        <p14:creationId xmlns:p14="http://schemas.microsoft.com/office/powerpoint/2010/main" val="236864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2B8E-E612-EE13-447C-0BDE53D63B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38A01F-2BFB-DD93-0209-7C79858B3369}"/>
              </a:ext>
            </a:extLst>
          </p:cNvPr>
          <p:cNvSpPr>
            <a:spLocks noGrp="1"/>
          </p:cNvSpPr>
          <p:nvPr>
            <p:ph type="title"/>
          </p:nvPr>
        </p:nvSpPr>
        <p:spPr/>
        <p:txBody>
          <a:bodyPr/>
          <a:lstStyle/>
          <a:p>
            <a:r>
              <a:rPr lang="en-US" sz="2600">
                <a:solidFill>
                  <a:srgbClr val="002060"/>
                </a:solidFill>
                <a:latin typeface="Aptos" panose="020B0004020202020204" pitchFamily="34" charset="0"/>
                <a:cs typeface="Arial"/>
              </a:rPr>
              <a:t>Communicating with Partners </a:t>
            </a:r>
          </a:p>
        </p:txBody>
      </p:sp>
      <p:sp>
        <p:nvSpPr>
          <p:cNvPr id="2" name="Text Placeholder 1">
            <a:extLst>
              <a:ext uri="{FF2B5EF4-FFF2-40B4-BE49-F238E27FC236}">
                <a16:creationId xmlns:a16="http://schemas.microsoft.com/office/drawing/2014/main" id="{2DECBE7E-2F72-CCB1-6ADA-527E2216D72A}"/>
              </a:ext>
            </a:extLst>
          </p:cNvPr>
          <p:cNvSpPr>
            <a:spLocks noGrp="1"/>
          </p:cNvSpPr>
          <p:nvPr>
            <p:ph sz="quarter" idx="12"/>
          </p:nvPr>
        </p:nvSpPr>
        <p:spPr>
          <a:xfrm>
            <a:off x="410554" y="1042416"/>
            <a:ext cx="8318999" cy="3055609"/>
          </a:xfrm>
        </p:spPr>
        <p:txBody>
          <a:bodyPr vert="horz" lIns="91440" tIns="45720" rIns="91440" bIns="45720" rtlCol="0" anchor="t">
            <a:noAutofit/>
          </a:bodyPr>
          <a:lstStyle/>
          <a:p>
            <a:r>
              <a:rPr lang="en-US" sz="2000">
                <a:solidFill>
                  <a:schemeClr val="accent1"/>
                </a:solidFill>
                <a:latin typeface="+mn-lt"/>
                <a:ea typeface="Verdana"/>
                <a:cs typeface="Arial"/>
              </a:rPr>
              <a:t>County DSS </a:t>
            </a:r>
          </a:p>
          <a:p>
            <a:pPr marL="342900" indent="-342900">
              <a:buFont typeface="Arial" panose="020B0604020202020204" pitchFamily="34" charset="0"/>
              <a:buChar char="•"/>
            </a:pPr>
            <a:r>
              <a:rPr lang="en-US" sz="2000" b="0">
                <a:solidFill>
                  <a:srgbClr val="002060"/>
                </a:solidFill>
                <a:latin typeface="+mn-lt"/>
                <a:ea typeface="Verdana"/>
                <a:cs typeface="Arial"/>
              </a:rPr>
              <a:t>SSI, NCACDSS Regular Meetings, HR1 Workgroup</a:t>
            </a:r>
          </a:p>
          <a:p>
            <a:pPr marL="342900" indent="-342900">
              <a:buFont typeface="Arial" panose="020B0604020202020204" pitchFamily="34" charset="0"/>
              <a:buChar char="•"/>
            </a:pPr>
            <a:r>
              <a:rPr lang="en-US" sz="2000" b="0">
                <a:solidFill>
                  <a:srgbClr val="002060"/>
                </a:solidFill>
                <a:latin typeface="+mn-lt"/>
                <a:ea typeface="Verdana"/>
                <a:cs typeface="Arial"/>
              </a:rPr>
              <a:t>Individual county engagements</a:t>
            </a:r>
            <a:br>
              <a:rPr lang="en-US" sz="2000" b="0">
                <a:solidFill>
                  <a:srgbClr val="002060"/>
                </a:solidFill>
                <a:latin typeface="+mn-lt"/>
                <a:ea typeface="Verdana"/>
                <a:cs typeface="Arial"/>
              </a:rPr>
            </a:br>
            <a:endParaRPr lang="en-US" sz="2000" b="0">
              <a:solidFill>
                <a:srgbClr val="002060"/>
              </a:solidFill>
              <a:latin typeface="+mn-lt"/>
              <a:ea typeface="Verdana"/>
              <a:cs typeface="Arial"/>
            </a:endParaRPr>
          </a:p>
          <a:p>
            <a:r>
              <a:rPr lang="en-US" sz="2000">
                <a:solidFill>
                  <a:schemeClr val="accent1"/>
                </a:solidFill>
                <a:latin typeface="+mn-lt"/>
                <a:ea typeface="Verdana"/>
                <a:cs typeface="Arial"/>
              </a:rPr>
              <a:t>County Commissioners</a:t>
            </a:r>
          </a:p>
          <a:p>
            <a:pPr marL="342900" indent="-342900">
              <a:buFont typeface="Arial" panose="020B0604020202020204" pitchFamily="34" charset="0"/>
              <a:buChar char="•"/>
            </a:pPr>
            <a:r>
              <a:rPr lang="en-US" sz="2000" b="0">
                <a:solidFill>
                  <a:srgbClr val="002060"/>
                </a:solidFill>
                <a:latin typeface="+mn-lt"/>
                <a:ea typeface="Verdana"/>
                <a:cs typeface="Arial"/>
              </a:rPr>
              <a:t>Briefings before and after HR 1 passage, ongoing engagement with NCACC leadership</a:t>
            </a:r>
            <a:br>
              <a:rPr lang="en-US" sz="2000" b="0">
                <a:solidFill>
                  <a:srgbClr val="002060"/>
                </a:solidFill>
                <a:latin typeface="+mn-lt"/>
                <a:ea typeface="Verdana"/>
                <a:cs typeface="Arial"/>
              </a:rPr>
            </a:br>
            <a:endParaRPr lang="en-US" sz="2000" b="0">
              <a:solidFill>
                <a:srgbClr val="002060"/>
              </a:solidFill>
              <a:latin typeface="+mn-lt"/>
              <a:ea typeface="Verdana"/>
              <a:cs typeface="Arial"/>
            </a:endParaRPr>
          </a:p>
          <a:p>
            <a:r>
              <a:rPr lang="en-US" sz="2000">
                <a:solidFill>
                  <a:schemeClr val="accent1"/>
                </a:solidFill>
                <a:latin typeface="+mn-lt"/>
                <a:ea typeface="Verdana"/>
                <a:cs typeface="Arial"/>
              </a:rPr>
              <a:t>NCGA and federal delegation </a:t>
            </a:r>
          </a:p>
          <a:p>
            <a:pPr marL="342900" indent="-342900">
              <a:buChar char="•"/>
            </a:pPr>
            <a:r>
              <a:rPr lang="en-US" sz="2000" b="0">
                <a:solidFill>
                  <a:srgbClr val="002060"/>
                </a:solidFill>
                <a:latin typeface="+mn-lt"/>
                <a:ea typeface="Verdana"/>
                <a:cs typeface="Arial"/>
              </a:rPr>
              <a:t>Briefings before and after HR 1 passage</a:t>
            </a:r>
          </a:p>
          <a:p>
            <a:pPr marL="342900" indent="-342900">
              <a:buChar char="•"/>
            </a:pPr>
            <a:r>
              <a:rPr lang="en-US" sz="2000" b="0">
                <a:solidFill>
                  <a:srgbClr val="002060"/>
                </a:solidFill>
                <a:latin typeface="+mn-lt"/>
                <a:ea typeface="Verdana"/>
                <a:cs typeface="Arial"/>
              </a:rPr>
              <a:t>Highlighted potential mitigation strategies:</a:t>
            </a:r>
          </a:p>
          <a:p>
            <a:pPr marL="599440" lvl="1" indent="-342900">
              <a:buFont typeface="Courier New" panose="02070309020205020404" pitchFamily="49" charset="0"/>
              <a:buChar char="o"/>
            </a:pPr>
            <a:r>
              <a:rPr lang="en-US" sz="1400" b="0">
                <a:solidFill>
                  <a:srgbClr val="002060"/>
                </a:solidFill>
                <a:latin typeface="+mn-lt"/>
                <a:ea typeface="Verdana"/>
                <a:cs typeface="Arial"/>
              </a:rPr>
              <a:t>Extend time to reduce SNAP error rate before cost share takes effect </a:t>
            </a:r>
            <a:endParaRPr lang="en-US" sz="1400"/>
          </a:p>
          <a:p>
            <a:pPr marL="599440" lvl="1" indent="-342900">
              <a:buFont typeface="Courier New" panose="02070309020205020404" pitchFamily="49" charset="0"/>
              <a:buChar char="o"/>
            </a:pPr>
            <a:r>
              <a:rPr lang="en-US" sz="1400" b="0">
                <a:solidFill>
                  <a:srgbClr val="002060"/>
                </a:solidFill>
                <a:latin typeface="+mn-lt"/>
                <a:ea typeface="Verdana"/>
                <a:cs typeface="Arial"/>
              </a:rPr>
              <a:t>Provide additional resources to support states in reducing error rate </a:t>
            </a:r>
          </a:p>
          <a:p>
            <a:pPr marL="599440" lvl="1" indent="-342900">
              <a:buFont typeface="Courier New" panose="02070309020205020404" pitchFamily="49" charset="0"/>
              <a:buChar char="o"/>
            </a:pPr>
            <a:r>
              <a:rPr lang="en-US" sz="1400" b="0">
                <a:solidFill>
                  <a:srgbClr val="002060"/>
                </a:solidFill>
                <a:latin typeface="+mn-lt"/>
                <a:ea typeface="Verdana"/>
                <a:cs typeface="Arial"/>
              </a:rPr>
              <a:t>Address the current “all-or-nothing” cost share implications </a:t>
            </a:r>
          </a:p>
          <a:p>
            <a:pPr marL="599440" lvl="1" indent="-342900">
              <a:buFont typeface="Courier New" panose="02070309020205020404" pitchFamily="49" charset="0"/>
              <a:buChar char="o"/>
            </a:pPr>
            <a:r>
              <a:rPr lang="en-US" sz="1400" b="0">
                <a:solidFill>
                  <a:srgbClr val="002060"/>
                </a:solidFill>
                <a:latin typeface="+mn-lt"/>
                <a:ea typeface="Verdana"/>
                <a:cs typeface="Arial"/>
              </a:rPr>
              <a:t>Provide reprieve on financial penalties in other areas (e.g., timeliness) while states are focusing on payment error rates</a:t>
            </a:r>
          </a:p>
          <a:p>
            <a:endParaRPr lang="en-US" sz="1600"/>
          </a:p>
          <a:p>
            <a:endParaRPr lang="en-US"/>
          </a:p>
        </p:txBody>
      </p:sp>
    </p:spTree>
    <p:extLst>
      <p:ext uri="{BB962C8B-B14F-4D97-AF65-F5344CB8AC3E}">
        <p14:creationId xmlns:p14="http://schemas.microsoft.com/office/powerpoint/2010/main" val="1022280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8350B-25C0-C020-B194-597D85EE9A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4AFA6A-69E9-E0A2-83B8-5E9A9DF222F8}"/>
              </a:ext>
            </a:extLst>
          </p:cNvPr>
          <p:cNvSpPr>
            <a:spLocks noGrp="1"/>
          </p:cNvSpPr>
          <p:nvPr>
            <p:ph type="title"/>
          </p:nvPr>
        </p:nvSpPr>
        <p:spPr/>
        <p:txBody>
          <a:bodyPr/>
          <a:lstStyle/>
          <a:p>
            <a:r>
              <a:rPr lang="en-US" sz="2600">
                <a:solidFill>
                  <a:srgbClr val="002060"/>
                </a:solidFill>
                <a:latin typeface="Aptos" panose="020B0004020202020204" pitchFamily="34" charset="0"/>
                <a:cs typeface="Arial"/>
              </a:rPr>
              <a:t>Communicating with Beneficiaries  </a:t>
            </a:r>
          </a:p>
        </p:txBody>
      </p:sp>
      <p:sp>
        <p:nvSpPr>
          <p:cNvPr id="2" name="Text Placeholder 1">
            <a:extLst>
              <a:ext uri="{FF2B5EF4-FFF2-40B4-BE49-F238E27FC236}">
                <a16:creationId xmlns:a16="http://schemas.microsoft.com/office/drawing/2014/main" id="{26396BB6-6916-2EC6-5F6A-395A05C9A676}"/>
              </a:ext>
            </a:extLst>
          </p:cNvPr>
          <p:cNvSpPr>
            <a:spLocks noGrp="1"/>
          </p:cNvSpPr>
          <p:nvPr>
            <p:ph sz="quarter" idx="12"/>
          </p:nvPr>
        </p:nvSpPr>
        <p:spPr>
          <a:xfrm>
            <a:off x="410554" y="1042416"/>
            <a:ext cx="8318999" cy="3055609"/>
          </a:xfrm>
        </p:spPr>
        <p:txBody>
          <a:bodyPr vert="horz" lIns="91440" tIns="45720" rIns="91440" bIns="45720" rtlCol="0" anchor="t">
            <a:noAutofit/>
          </a:bodyPr>
          <a:lstStyle/>
          <a:p>
            <a:r>
              <a:rPr lang="en-US" sz="2000" b="0">
                <a:solidFill>
                  <a:srgbClr val="002060"/>
                </a:solidFill>
                <a:latin typeface="+mn-lt"/>
                <a:ea typeface="Verdana"/>
                <a:cs typeface="Arial"/>
              </a:rPr>
              <a:t>Objective for reaching SNAP Beneficiaries: Alert participants of changes to work requirements and guide them on next steps.</a:t>
            </a:r>
          </a:p>
          <a:p>
            <a:endParaRPr lang="en-US" sz="2000" b="0">
              <a:solidFill>
                <a:srgbClr val="002060"/>
              </a:solidFill>
              <a:latin typeface="+mn-lt"/>
              <a:ea typeface="Verdana"/>
              <a:cs typeface="Arial"/>
            </a:endParaRPr>
          </a:p>
          <a:p>
            <a:r>
              <a:rPr lang="en-US" sz="2000">
                <a:solidFill>
                  <a:schemeClr val="accent1"/>
                </a:solidFill>
                <a:latin typeface="+mn-lt"/>
                <a:ea typeface="Verdana"/>
                <a:cs typeface="Arial"/>
              </a:rPr>
              <a:t>Key Messages:</a:t>
            </a:r>
          </a:p>
          <a:p>
            <a:pPr marL="342900" indent="-342900">
              <a:buFont typeface="Arial" panose="020B0604020202020204" pitchFamily="34" charset="0"/>
              <a:buChar char="•"/>
            </a:pPr>
            <a:r>
              <a:rPr lang="en-US" sz="2000" b="0">
                <a:solidFill>
                  <a:srgbClr val="002060"/>
                </a:solidFill>
                <a:latin typeface="+mn-lt"/>
                <a:ea typeface="Verdana"/>
                <a:cs typeface="Arial"/>
              </a:rPr>
              <a:t>Overview of H.R.1 and how it affects SNAP eligibility.</a:t>
            </a:r>
          </a:p>
          <a:p>
            <a:pPr marL="342900" indent="-342900">
              <a:buFont typeface="Arial" panose="020B0604020202020204" pitchFamily="34" charset="0"/>
              <a:buChar char="•"/>
            </a:pPr>
            <a:r>
              <a:rPr lang="en-US" sz="2000" b="0">
                <a:solidFill>
                  <a:srgbClr val="002060"/>
                </a:solidFill>
                <a:latin typeface="+mn-lt"/>
                <a:ea typeface="Verdana"/>
                <a:cs typeface="Arial"/>
              </a:rPr>
              <a:t>Work requirement details and who they apply to.</a:t>
            </a:r>
          </a:p>
          <a:p>
            <a:pPr marL="342900" indent="-342900">
              <a:buFont typeface="Arial" panose="020B0604020202020204" pitchFamily="34" charset="0"/>
              <a:buChar char="•"/>
            </a:pPr>
            <a:r>
              <a:rPr lang="en-US" sz="2000" b="0">
                <a:solidFill>
                  <a:srgbClr val="002060"/>
                </a:solidFill>
                <a:latin typeface="+mn-lt"/>
                <a:ea typeface="Verdana"/>
                <a:cs typeface="Arial"/>
              </a:rPr>
              <a:t>Required actions to maintain benefits.</a:t>
            </a:r>
          </a:p>
          <a:p>
            <a:pPr marL="342900" indent="-342900">
              <a:buFont typeface="Arial" panose="020B0604020202020204" pitchFamily="34" charset="0"/>
              <a:buChar char="•"/>
            </a:pPr>
            <a:r>
              <a:rPr lang="en-US" sz="2000" b="0">
                <a:solidFill>
                  <a:srgbClr val="002060"/>
                </a:solidFill>
                <a:latin typeface="+mn-lt"/>
                <a:ea typeface="Verdana"/>
                <a:cs typeface="Arial"/>
              </a:rPr>
              <a:t>Where to get help.</a:t>
            </a:r>
          </a:p>
          <a:p>
            <a:pPr marL="342900" indent="-342900">
              <a:buChar char="•"/>
            </a:pPr>
            <a:endParaRPr lang="en-US" sz="2000" b="0">
              <a:solidFill>
                <a:srgbClr val="002060"/>
              </a:solidFill>
              <a:latin typeface="+mn-lt"/>
              <a:ea typeface="Verdana"/>
              <a:cs typeface="Arial"/>
            </a:endParaRPr>
          </a:p>
          <a:p>
            <a:r>
              <a:rPr lang="en-US" sz="2000">
                <a:solidFill>
                  <a:schemeClr val="accent1"/>
                </a:solidFill>
                <a:latin typeface="+mn-lt"/>
                <a:ea typeface="Verdana"/>
                <a:cs typeface="Arial"/>
              </a:rPr>
              <a:t>Outreach for Participants:</a:t>
            </a:r>
          </a:p>
          <a:p>
            <a:pPr marL="342900" indent="-342900">
              <a:buFont typeface="Arial" panose="020B0604020202020204" pitchFamily="34" charset="0"/>
              <a:buChar char="•"/>
            </a:pPr>
            <a:r>
              <a:rPr lang="en-US" sz="2000" b="0">
                <a:solidFill>
                  <a:srgbClr val="002060"/>
                </a:solidFill>
                <a:latin typeface="+mn-lt"/>
                <a:ea typeface="Verdana"/>
                <a:cs typeface="Arial"/>
              </a:rPr>
              <a:t>NCDHHS social media, website updates, YouTube videos, direct mail, </a:t>
            </a:r>
            <a:r>
              <a:rPr lang="en-US" sz="2000" b="0" err="1">
                <a:solidFill>
                  <a:srgbClr val="002060"/>
                </a:solidFill>
                <a:latin typeface="+mn-lt"/>
                <a:ea typeface="Verdana"/>
                <a:cs typeface="Arial"/>
              </a:rPr>
              <a:t>ePASS</a:t>
            </a:r>
            <a:r>
              <a:rPr lang="en-US" sz="2000" b="0">
                <a:solidFill>
                  <a:srgbClr val="002060"/>
                </a:solidFill>
                <a:latin typeface="+mn-lt"/>
                <a:ea typeface="Verdana"/>
                <a:cs typeface="Arial"/>
              </a:rPr>
              <a:t> messages, SMS/text alerts, robocalls</a:t>
            </a:r>
          </a:p>
          <a:p>
            <a:endParaRPr lang="en-US" sz="2000" b="0">
              <a:solidFill>
                <a:srgbClr val="002060"/>
              </a:solidFill>
              <a:latin typeface="+mn-lt"/>
              <a:ea typeface="Verdana"/>
              <a:cs typeface="Arial"/>
            </a:endParaRPr>
          </a:p>
          <a:p>
            <a:r>
              <a:rPr lang="en-US" sz="2000" b="0">
                <a:solidFill>
                  <a:srgbClr val="002060"/>
                </a:solidFill>
                <a:latin typeface="+mn-lt"/>
                <a:ea typeface="Verdana"/>
                <a:cs typeface="Arial"/>
              </a:rPr>
              <a:t> </a:t>
            </a:r>
          </a:p>
          <a:p>
            <a:endParaRPr lang="en-US" sz="1600"/>
          </a:p>
          <a:p>
            <a:endParaRPr lang="en-US"/>
          </a:p>
        </p:txBody>
      </p:sp>
    </p:spTree>
    <p:extLst>
      <p:ext uri="{BB962C8B-B14F-4D97-AF65-F5344CB8AC3E}">
        <p14:creationId xmlns:p14="http://schemas.microsoft.com/office/powerpoint/2010/main" val="2553662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05EE-6072-3EC2-17CF-426C9BFAA9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4AE637-4C02-FA99-DDE7-DBA1D9B8062C}"/>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750" b="1">
                <a:latin typeface="Avenir Next LT Pro"/>
              </a:rPr>
              <a:t>How Can We Work Together </a:t>
            </a:r>
            <a:br>
              <a:rPr lang="en-US" sz="3750" b="1">
                <a:latin typeface="Avenir Next LT Pro"/>
              </a:rPr>
            </a:br>
            <a:r>
              <a:rPr lang="en-US" sz="3750" b="1">
                <a:latin typeface="Avenir Next LT Pro"/>
              </a:rPr>
              <a:t>Moving Forward? </a:t>
            </a:r>
            <a:endParaRPr lang="en-US"/>
          </a:p>
        </p:txBody>
      </p:sp>
    </p:spTree>
    <p:custDataLst>
      <p:tags r:id="rId1"/>
    </p:custDataLst>
    <p:extLst>
      <p:ext uri="{BB962C8B-B14F-4D97-AF65-F5344CB8AC3E}">
        <p14:creationId xmlns:p14="http://schemas.microsoft.com/office/powerpoint/2010/main" val="192778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2531-F8FF-06A4-9D47-17CBD2AAA87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421650-467E-863F-7E72-14362D6152AA}"/>
              </a:ext>
            </a:extLst>
          </p:cNvPr>
          <p:cNvPicPr>
            <a:picLocks noChangeAspect="1"/>
          </p:cNvPicPr>
          <p:nvPr/>
        </p:nvPicPr>
        <p:blipFill>
          <a:blip r:embed="rId4"/>
          <a:srcRect l="10872" r="3345"/>
          <a:stretch>
            <a:fillRect/>
          </a:stretch>
        </p:blipFill>
        <p:spPr>
          <a:xfrm>
            <a:off x="5626712" y="898696"/>
            <a:ext cx="3223233" cy="5638042"/>
          </a:xfrm>
          <a:prstGeom prst="rect">
            <a:avLst/>
          </a:prstGeom>
        </p:spPr>
      </p:pic>
      <p:sp>
        <p:nvSpPr>
          <p:cNvPr id="2" name="Title 1">
            <a:extLst>
              <a:ext uri="{FF2B5EF4-FFF2-40B4-BE49-F238E27FC236}">
                <a16:creationId xmlns:a16="http://schemas.microsoft.com/office/drawing/2014/main" id="{A4CF97B9-FCB6-6EE4-3445-26332C5D51FB}"/>
              </a:ext>
            </a:extLst>
          </p:cNvPr>
          <p:cNvSpPr>
            <a:spLocks noGrp="1"/>
          </p:cNvSpPr>
          <p:nvPr>
            <p:ph type="title"/>
          </p:nvPr>
        </p:nvSpPr>
        <p:spPr>
          <a:xfrm>
            <a:off x="261889" y="121332"/>
            <a:ext cx="8158211" cy="592562"/>
          </a:xfrm>
        </p:spPr>
        <p:txBody>
          <a:bodyPr>
            <a:normAutofit/>
          </a:bodyPr>
          <a:lstStyle/>
          <a:p>
            <a:r>
              <a:rPr lang="en-US" sz="2100" b="1">
                <a:solidFill>
                  <a:srgbClr val="002060"/>
                </a:solidFill>
                <a:latin typeface="Avenir Next LT Pro"/>
                <a:ea typeface="Verdana"/>
                <a:cs typeface="Arial"/>
              </a:rPr>
              <a:t>Over 1.4 Million North Carolinians Rely on SNAP</a:t>
            </a:r>
          </a:p>
        </p:txBody>
      </p:sp>
      <p:sp>
        <p:nvSpPr>
          <p:cNvPr id="7" name="TextBox 6">
            <a:extLst>
              <a:ext uri="{FF2B5EF4-FFF2-40B4-BE49-F238E27FC236}">
                <a16:creationId xmlns:a16="http://schemas.microsoft.com/office/drawing/2014/main" id="{8107741D-62B7-93D7-7FC2-6155D5D2F63F}"/>
              </a:ext>
            </a:extLst>
          </p:cNvPr>
          <p:cNvSpPr txBox="1"/>
          <p:nvPr/>
        </p:nvSpPr>
        <p:spPr>
          <a:xfrm>
            <a:off x="267232" y="1435387"/>
            <a:ext cx="5194037" cy="438581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b="1">
                <a:solidFill>
                  <a:srgbClr val="002060"/>
                </a:solidFill>
                <a:ea typeface="Verdana"/>
              </a:rPr>
              <a:t>More than a million North Carolinians are food insecure</a:t>
            </a:r>
            <a:r>
              <a:rPr lang="en-US">
                <a:solidFill>
                  <a:srgbClr val="002060"/>
                </a:solidFill>
                <a:ea typeface="Verdana"/>
              </a:rPr>
              <a:t>, including 1 in 6 children</a:t>
            </a:r>
          </a:p>
          <a:p>
            <a:endParaRPr lang="en-US">
              <a:solidFill>
                <a:srgbClr val="002060"/>
              </a:solidFill>
              <a:ea typeface="Verdana"/>
            </a:endParaRPr>
          </a:p>
          <a:p>
            <a:pPr marL="342900" indent="-342900">
              <a:buFont typeface="Arial" panose="020B0604020202020204" pitchFamily="34" charset="0"/>
              <a:buChar char="•"/>
            </a:pPr>
            <a:r>
              <a:rPr lang="en-US" b="1">
                <a:solidFill>
                  <a:srgbClr val="002060"/>
                </a:solidFill>
                <a:ea typeface="Verdana"/>
              </a:rPr>
              <a:t>600,000+ children</a:t>
            </a:r>
            <a:r>
              <a:rPr lang="en-US">
                <a:solidFill>
                  <a:srgbClr val="002060"/>
                </a:solidFill>
                <a:ea typeface="Verdana"/>
              </a:rPr>
              <a:t> under 18 and 159,000+  older adults over 65 benefit from SNAP</a:t>
            </a:r>
            <a:endParaRPr lang="en-US">
              <a:solidFill>
                <a:srgbClr val="002060"/>
              </a:solidFill>
              <a:ea typeface="Verdana"/>
              <a:cs typeface="Arial"/>
            </a:endParaRPr>
          </a:p>
          <a:p>
            <a:pPr marL="342900" indent="-342900">
              <a:buFont typeface="Arial" panose="020B0604020202020204" pitchFamily="34" charset="0"/>
              <a:buChar char="•"/>
            </a:pPr>
            <a:endParaRPr lang="en-US" sz="900">
              <a:solidFill>
                <a:schemeClr val="tx2">
                  <a:lumMod val="75000"/>
                </a:schemeClr>
              </a:solidFill>
              <a:ea typeface="Verdana"/>
            </a:endParaRPr>
          </a:p>
          <a:p>
            <a:pPr marL="342900" indent="-342900">
              <a:buFont typeface="Arial" panose="020B0604020202020204" pitchFamily="34" charset="0"/>
              <a:buChar char="•"/>
            </a:pPr>
            <a:r>
              <a:rPr lang="en-US" b="1">
                <a:solidFill>
                  <a:srgbClr val="002060"/>
                </a:solidFill>
                <a:ea typeface="Verdana"/>
              </a:rPr>
              <a:t>4 in 5 families</a:t>
            </a:r>
            <a:r>
              <a:rPr lang="en-US">
                <a:solidFill>
                  <a:srgbClr val="002060"/>
                </a:solidFill>
                <a:ea typeface="Verdana"/>
              </a:rPr>
              <a:t> participating in SNAP in NC have either a child, a senior, or an adult with </a:t>
            </a:r>
            <a:br>
              <a:rPr lang="en-US">
                <a:solidFill>
                  <a:srgbClr val="002060"/>
                </a:solidFill>
                <a:ea typeface="Verdana"/>
              </a:rPr>
            </a:br>
            <a:r>
              <a:rPr lang="en-US">
                <a:solidFill>
                  <a:srgbClr val="002060"/>
                </a:solidFill>
                <a:ea typeface="Verdana"/>
              </a:rPr>
              <a:t>a disability. </a:t>
            </a:r>
            <a:endParaRPr lang="en-US"/>
          </a:p>
          <a:p>
            <a:endParaRPr lang="en-US">
              <a:solidFill>
                <a:srgbClr val="002060"/>
              </a:solidFill>
              <a:ea typeface="Verdana"/>
              <a:cs typeface="Arial"/>
            </a:endParaRPr>
          </a:p>
          <a:p>
            <a:pPr marL="342900" indent="-342900">
              <a:buFont typeface="Arial" panose="020B0604020202020204" pitchFamily="34" charset="0"/>
              <a:buChar char="•"/>
            </a:pPr>
            <a:r>
              <a:rPr lang="en-US" b="1">
                <a:solidFill>
                  <a:srgbClr val="002060"/>
                </a:solidFill>
                <a:ea typeface="Verdana"/>
              </a:rPr>
              <a:t>46,000+ NC veterans</a:t>
            </a:r>
            <a:r>
              <a:rPr lang="en-US">
                <a:solidFill>
                  <a:srgbClr val="002060"/>
                </a:solidFill>
                <a:ea typeface="Verdana"/>
              </a:rPr>
              <a:t> benefit from SNAP</a:t>
            </a:r>
            <a:endParaRPr lang="en-US">
              <a:solidFill>
                <a:srgbClr val="002060"/>
              </a:solidFill>
              <a:ea typeface="Verdana"/>
              <a:cs typeface="Arial"/>
            </a:endParaRPr>
          </a:p>
          <a:p>
            <a:endParaRPr lang="en-US">
              <a:solidFill>
                <a:srgbClr val="002060"/>
              </a:solidFill>
              <a:ea typeface="Verdana"/>
              <a:cs typeface="Arial"/>
            </a:endParaRPr>
          </a:p>
          <a:p>
            <a:pPr marL="342900" indent="-342900">
              <a:buFont typeface="Arial" panose="020B0604020202020204" pitchFamily="34" charset="0"/>
              <a:buChar char="•"/>
            </a:pPr>
            <a:r>
              <a:rPr lang="en-US">
                <a:solidFill>
                  <a:srgbClr val="002060"/>
                </a:solidFill>
                <a:ea typeface="Verdana"/>
              </a:rPr>
              <a:t>Food Lion and other retailers have </a:t>
            </a:r>
            <a:r>
              <a:rPr lang="en-US" b="1">
                <a:solidFill>
                  <a:srgbClr val="002060"/>
                </a:solidFill>
                <a:ea typeface="Verdana"/>
              </a:rPr>
              <a:t>11%-18% of sales from SNAP</a:t>
            </a:r>
            <a:r>
              <a:rPr lang="en-US">
                <a:solidFill>
                  <a:srgbClr val="002060"/>
                </a:solidFill>
                <a:ea typeface="Verdana"/>
              </a:rPr>
              <a:t> – with bigger impacts </a:t>
            </a:r>
            <a:br>
              <a:rPr lang="en-US">
                <a:solidFill>
                  <a:srgbClr val="002060"/>
                </a:solidFill>
                <a:ea typeface="Verdana"/>
              </a:rPr>
            </a:br>
            <a:r>
              <a:rPr lang="en-US">
                <a:solidFill>
                  <a:srgbClr val="002060"/>
                </a:solidFill>
                <a:ea typeface="Verdana"/>
              </a:rPr>
              <a:t>in rural communities. </a:t>
            </a:r>
            <a:endParaRPr lang="en-US">
              <a:solidFill>
                <a:srgbClr val="002060"/>
              </a:solidFill>
              <a:ea typeface="Verdana"/>
              <a:cs typeface="Arial"/>
            </a:endParaRPr>
          </a:p>
        </p:txBody>
      </p:sp>
    </p:spTree>
    <p:custDataLst>
      <p:tags r:id="rId1"/>
    </p:custDataLst>
    <p:extLst>
      <p:ext uri="{BB962C8B-B14F-4D97-AF65-F5344CB8AC3E}">
        <p14:creationId xmlns:p14="http://schemas.microsoft.com/office/powerpoint/2010/main" val="44456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AE87-7E56-A40A-9A72-E0F4333B2755}"/>
              </a:ext>
            </a:extLst>
          </p:cNvPr>
          <p:cNvSpPr>
            <a:spLocks noGrp="1"/>
          </p:cNvSpPr>
          <p:nvPr>
            <p:ph type="title"/>
          </p:nvPr>
        </p:nvSpPr>
        <p:spPr>
          <a:xfrm>
            <a:off x="261889" y="121332"/>
            <a:ext cx="8620223" cy="592562"/>
          </a:xfrm>
        </p:spPr>
        <p:txBody>
          <a:bodyPr/>
          <a:lstStyle/>
          <a:p>
            <a:r>
              <a:rPr lang="en-US" sz="2100">
                <a:solidFill>
                  <a:srgbClr val="002060"/>
                </a:solidFill>
                <a:latin typeface="Avenir Next LT Pro"/>
                <a:ea typeface="Verdana"/>
                <a:cs typeface="Arial"/>
              </a:rPr>
              <a:t>Background on HR1 </a:t>
            </a:r>
          </a:p>
        </p:txBody>
      </p:sp>
      <p:sp>
        <p:nvSpPr>
          <p:cNvPr id="3" name="Content Placeholder 2">
            <a:extLst>
              <a:ext uri="{FF2B5EF4-FFF2-40B4-BE49-F238E27FC236}">
                <a16:creationId xmlns:a16="http://schemas.microsoft.com/office/drawing/2014/main" id="{FD619C1C-D1C6-4BFA-6E23-0CBAF5466DBC}"/>
              </a:ext>
            </a:extLst>
          </p:cNvPr>
          <p:cNvSpPr>
            <a:spLocks noGrp="1"/>
          </p:cNvSpPr>
          <p:nvPr>
            <p:ph sz="quarter" idx="12"/>
          </p:nvPr>
        </p:nvSpPr>
        <p:spPr>
          <a:xfrm>
            <a:off x="261938" y="865188"/>
            <a:ext cx="8610150" cy="5882722"/>
          </a:xfrm>
        </p:spPr>
        <p:txBody>
          <a:bodyPr vert="horz" lIns="91440" tIns="45720" rIns="91440" bIns="45720" rtlCol="0" anchor="t">
            <a:noAutofit/>
          </a:bodyPr>
          <a:lstStyle/>
          <a:p>
            <a:pPr marL="285750" indent="-285750">
              <a:buFont typeface="Arial" panose="020B0604020202020204" pitchFamily="34" charset="0"/>
              <a:buChar char="•"/>
            </a:pPr>
            <a:r>
              <a:rPr lang="en-US" sz="2000" b="0">
                <a:latin typeface="Arial"/>
                <a:cs typeface="Arial"/>
              </a:rPr>
              <a:t>H.R.1 was signed into law on July 4, 2025. </a:t>
            </a:r>
          </a:p>
          <a:p>
            <a:pPr marL="285750" indent="-285750">
              <a:buFont typeface="Arial" panose="020B0604020202020204" pitchFamily="34" charset="0"/>
              <a:buChar char="•"/>
            </a:pPr>
            <a:r>
              <a:rPr lang="en-US" sz="2000" b="0">
                <a:latin typeface="Arial"/>
                <a:cs typeface="Arial"/>
              </a:rPr>
              <a:t>There are significant impacts to many federal government programs including FNS/SNAP and Medicaid. </a:t>
            </a:r>
          </a:p>
          <a:p>
            <a:pPr marL="285750" indent="-285750">
              <a:buFont typeface="Arial" panose="020B0604020202020204" pitchFamily="34" charset="0"/>
              <a:buChar char="•"/>
            </a:pPr>
            <a:r>
              <a:rPr lang="en-US" sz="2000" b="0">
                <a:latin typeface="Arial"/>
                <a:cs typeface="Arial"/>
              </a:rPr>
              <a:t>Summary of SNAP Impacts </a:t>
            </a:r>
          </a:p>
          <a:p>
            <a:pPr marL="856615" lvl="2" indent="-342900">
              <a:buFont typeface="Courier New" panose="020B0604020202020204" pitchFamily="34" charset="0"/>
              <a:buChar char="o"/>
            </a:pPr>
            <a:r>
              <a:rPr lang="en-US" sz="1850" b="0">
                <a:latin typeface="Arial"/>
                <a:cs typeface="Arial"/>
              </a:rPr>
              <a:t>FNS Eligibility – effective immediately </a:t>
            </a:r>
          </a:p>
          <a:p>
            <a:pPr marL="1370965" lvl="4" indent="-342900">
              <a:buFont typeface="Wingdings" panose="020B0604020202020204" pitchFamily="34" charset="0"/>
              <a:buChar char="§"/>
            </a:pPr>
            <a:r>
              <a:rPr lang="en-US" sz="2000" b="0">
                <a:solidFill>
                  <a:srgbClr val="003B70"/>
                </a:solidFill>
                <a:latin typeface="Arial"/>
                <a:cs typeface="Arial"/>
              </a:rPr>
              <a:t>Redefined ABAWDs </a:t>
            </a:r>
          </a:p>
          <a:p>
            <a:pPr marL="1370965" lvl="4" indent="-342900">
              <a:buFont typeface="Wingdings" panose="020B0604020202020204" pitchFamily="34" charset="0"/>
              <a:buChar char="§"/>
            </a:pPr>
            <a:r>
              <a:rPr lang="en-US" sz="2000" b="0">
                <a:solidFill>
                  <a:srgbClr val="003B70"/>
                </a:solidFill>
                <a:latin typeface="Arial"/>
                <a:cs typeface="Arial"/>
              </a:rPr>
              <a:t>Eliminated Exemptions </a:t>
            </a:r>
          </a:p>
          <a:p>
            <a:pPr marL="1370965" lvl="4" indent="-342900">
              <a:buFont typeface="Wingdings" panose="020B0604020202020204" pitchFamily="34" charset="0"/>
              <a:buChar char="§"/>
            </a:pPr>
            <a:r>
              <a:rPr lang="en-US" sz="2000" b="0">
                <a:solidFill>
                  <a:srgbClr val="003B70"/>
                </a:solidFill>
                <a:latin typeface="Arial"/>
                <a:cs typeface="Arial"/>
              </a:rPr>
              <a:t>Limits the SNAP-LIHEAP connection </a:t>
            </a:r>
          </a:p>
          <a:p>
            <a:pPr marL="1370965" lvl="4" indent="-342900">
              <a:buFont typeface="Wingdings" panose="020B0604020202020204" pitchFamily="34" charset="0"/>
              <a:buChar char="§"/>
            </a:pPr>
            <a:r>
              <a:rPr lang="en-US" sz="2000" b="0">
                <a:solidFill>
                  <a:srgbClr val="003B70"/>
                </a:solidFill>
                <a:latin typeface="Arial"/>
                <a:cs typeface="Arial"/>
              </a:rPr>
              <a:t>Limits SNAP non-citizen eligibility </a:t>
            </a:r>
          </a:p>
          <a:p>
            <a:pPr marL="856615" lvl="2" indent="-342900">
              <a:buFont typeface="Courier New" panose="020B0604020202020204" pitchFamily="34" charset="0"/>
              <a:buChar char="o"/>
            </a:pPr>
            <a:r>
              <a:rPr lang="en-US" sz="1850" b="0">
                <a:latin typeface="Arial"/>
                <a:cs typeface="Arial"/>
              </a:rPr>
              <a:t>Funding: </a:t>
            </a:r>
          </a:p>
          <a:p>
            <a:pPr marL="1370965" lvl="4" indent="-342900">
              <a:buFont typeface="Wingdings" panose="020B0604020202020204" pitchFamily="34" charset="0"/>
              <a:buChar char="§"/>
            </a:pPr>
            <a:r>
              <a:rPr lang="en-US" sz="2000" b="0">
                <a:solidFill>
                  <a:srgbClr val="003B70"/>
                </a:solidFill>
                <a:latin typeface="Arial"/>
                <a:cs typeface="Arial"/>
              </a:rPr>
              <a:t>Beginning in FY28, establishes a SNAP benefit cost-share for those with PERs above 6%. </a:t>
            </a:r>
          </a:p>
          <a:p>
            <a:pPr marL="1370965" lvl="4" indent="-342900">
              <a:buFont typeface="Wingdings" panose="020B0604020202020204" pitchFamily="34" charset="0"/>
              <a:buChar char="§"/>
            </a:pPr>
            <a:r>
              <a:rPr lang="en-US" sz="2000" b="0">
                <a:solidFill>
                  <a:srgbClr val="003B70"/>
                </a:solidFill>
                <a:latin typeface="Arial"/>
                <a:cs typeface="Arial"/>
              </a:rPr>
              <a:t>Beginning in FY27, reduces the federal administrative match to 25%.</a:t>
            </a:r>
          </a:p>
          <a:p>
            <a:pPr marL="1370965" lvl="4" indent="-342900">
              <a:buFont typeface="Wingdings" panose="020B0604020202020204" pitchFamily="34" charset="0"/>
              <a:buChar char="§"/>
            </a:pPr>
            <a:r>
              <a:rPr lang="en-US" sz="2000" b="0">
                <a:solidFill>
                  <a:srgbClr val="003B70"/>
                </a:solidFill>
                <a:latin typeface="Arial"/>
                <a:cs typeface="Arial"/>
              </a:rPr>
              <a:t>Beginning in FY26, eliminates all federal funding for SNAP-Ed</a:t>
            </a:r>
          </a:p>
          <a:p>
            <a:pPr marL="285750" indent="-285750">
              <a:buFont typeface="Arial" panose="020B0604020202020204" pitchFamily="34" charset="0"/>
              <a:buChar char="•"/>
            </a:pPr>
            <a:endParaRPr lang="en-US" sz="2000" b="0"/>
          </a:p>
        </p:txBody>
      </p:sp>
    </p:spTree>
    <p:extLst>
      <p:ext uri="{BB962C8B-B14F-4D97-AF65-F5344CB8AC3E}">
        <p14:creationId xmlns:p14="http://schemas.microsoft.com/office/powerpoint/2010/main" val="334713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AA504-3BA1-CC8B-442D-3A6C5143CC1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700D477-249B-B214-A116-2593FA31DE9B}"/>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H.R. 1 Changes to SNAP – Eligibility </a:t>
            </a:r>
          </a:p>
          <a:p>
            <a:endParaRPr lang="en-US" sz="2100" b="1">
              <a:solidFill>
                <a:srgbClr val="002060"/>
              </a:solidFill>
              <a:latin typeface="Avenir Next LT Pro" panose="020B050402020202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8404EF5C-1880-ADB2-36C7-4646A705F726}"/>
              </a:ext>
            </a:extLst>
          </p:cNvPr>
          <p:cNvGraphicFramePr>
            <a:graphicFrameLocks noGrp="1"/>
          </p:cNvGraphicFramePr>
          <p:nvPr>
            <p:extLst>
              <p:ext uri="{D42A27DB-BD31-4B8C-83A1-F6EECF244321}">
                <p14:modId xmlns:p14="http://schemas.microsoft.com/office/powerpoint/2010/main" val="1385265552"/>
              </p:ext>
            </p:extLst>
          </p:nvPr>
        </p:nvGraphicFramePr>
        <p:xfrm>
          <a:off x="304419" y="1019298"/>
          <a:ext cx="8506033" cy="2042160"/>
        </p:xfrm>
        <a:graphic>
          <a:graphicData uri="http://schemas.openxmlformats.org/drawingml/2006/table">
            <a:tbl>
              <a:tblPr bandRow="1">
                <a:tableStyleId>{5C22544A-7EE6-4342-B048-85BDC9FD1C3A}</a:tableStyleId>
              </a:tblPr>
              <a:tblGrid>
                <a:gridCol w="2009140">
                  <a:extLst>
                    <a:ext uri="{9D8B030D-6E8A-4147-A177-3AD203B41FA5}">
                      <a16:colId xmlns:a16="http://schemas.microsoft.com/office/drawing/2014/main" val="2191969518"/>
                    </a:ext>
                  </a:extLst>
                </a:gridCol>
                <a:gridCol w="6496893">
                  <a:extLst>
                    <a:ext uri="{9D8B030D-6E8A-4147-A177-3AD203B41FA5}">
                      <a16:colId xmlns:a16="http://schemas.microsoft.com/office/drawing/2014/main" val="3717119731"/>
                    </a:ext>
                  </a:extLst>
                </a:gridCol>
              </a:tblGrid>
              <a:tr h="1242413">
                <a:tc>
                  <a:txBody>
                    <a:bodyPr/>
                    <a:lstStyle/>
                    <a:p>
                      <a:r>
                        <a:rPr lang="en-US" sz="2000" b="1">
                          <a:solidFill>
                            <a:srgbClr val="002060"/>
                          </a:solidFill>
                        </a:rPr>
                        <a:t>Work Requirements</a:t>
                      </a:r>
                    </a:p>
                  </a:txBody>
                  <a:tcPr/>
                </a:tc>
                <a:tc>
                  <a:txBody>
                    <a:bodyPr/>
                    <a:lstStyle/>
                    <a:p>
                      <a:r>
                        <a:rPr lang="en-US" sz="2000" b="0">
                          <a:solidFill>
                            <a:srgbClr val="002060"/>
                          </a:solidFill>
                        </a:rPr>
                        <a:t>SNAP work requirements will apply to able-bodied adults without dependents ages 18-64 and</a:t>
                      </a:r>
                      <a:r>
                        <a:rPr lang="en-US" sz="2000" b="0" u="none">
                          <a:solidFill>
                            <a:srgbClr val="002060"/>
                          </a:solidFill>
                        </a:rPr>
                        <a:t> </a:t>
                      </a:r>
                      <a:r>
                        <a:rPr lang="en-US" sz="2000" b="0">
                          <a:solidFill>
                            <a:srgbClr val="002060"/>
                          </a:solidFill>
                        </a:rPr>
                        <a:t>parents of children over age 14 </a:t>
                      </a:r>
                    </a:p>
                    <a:p>
                      <a:pPr lvl="0">
                        <a:buNone/>
                      </a:pPr>
                      <a:endParaRPr lang="en-US" sz="800" b="0">
                        <a:solidFill>
                          <a:srgbClr val="002060"/>
                        </a:solidFill>
                      </a:endParaRPr>
                    </a:p>
                    <a:p>
                      <a:r>
                        <a:rPr lang="en-US" sz="2000" b="0" i="0">
                          <a:solidFill>
                            <a:srgbClr val="002060"/>
                          </a:solidFill>
                        </a:rPr>
                        <a:t>Eliminates previous exemptions for youth who were in the foster system until age 24, veterans, and individuals experiencing homelessness. </a:t>
                      </a:r>
                    </a:p>
                  </a:txBody>
                  <a:tcPr/>
                </a:tc>
                <a:extLst>
                  <a:ext uri="{0D108BD9-81ED-4DB2-BD59-A6C34878D82A}">
                    <a16:rowId xmlns:a16="http://schemas.microsoft.com/office/drawing/2014/main" val="2605846574"/>
                  </a:ext>
                </a:extLst>
              </a:tr>
            </a:tbl>
          </a:graphicData>
        </a:graphic>
      </p:graphicFrame>
      <p:sp>
        <p:nvSpPr>
          <p:cNvPr id="2" name="TextBox 1">
            <a:extLst>
              <a:ext uri="{FF2B5EF4-FFF2-40B4-BE49-F238E27FC236}">
                <a16:creationId xmlns:a16="http://schemas.microsoft.com/office/drawing/2014/main" id="{85AFC555-E8EE-B3F2-C555-C79EB5B6A64C}"/>
              </a:ext>
            </a:extLst>
          </p:cNvPr>
          <p:cNvSpPr txBox="1"/>
          <p:nvPr/>
        </p:nvSpPr>
        <p:spPr>
          <a:xfrm>
            <a:off x="469487" y="3353026"/>
            <a:ext cx="8205025" cy="2862322"/>
          </a:xfrm>
          <a:prstGeom prst="rect">
            <a:avLst/>
          </a:prstGeom>
          <a:noFill/>
        </p:spPr>
        <p:txBody>
          <a:bodyPr wrap="square" lIns="91440" tIns="45720" rIns="91440" bIns="45720" anchor="t">
            <a:spAutoFit/>
          </a:bodyPr>
          <a:lstStyle/>
          <a:p>
            <a:r>
              <a:rPr lang="en-US" b="1">
                <a:solidFill>
                  <a:srgbClr val="002060"/>
                </a:solidFill>
                <a:ea typeface="+mn-lt"/>
                <a:cs typeface="+mn-lt"/>
              </a:rPr>
              <a:t>Implementation Challenges and Key Decisions:</a:t>
            </a:r>
          </a:p>
          <a:p>
            <a:pPr marL="285750" indent="-285750">
              <a:buFont typeface="Arial" panose="020B0604020202020204" pitchFamily="34" charset="0"/>
              <a:buChar char="•"/>
            </a:pPr>
            <a:r>
              <a:rPr lang="en-US">
                <a:solidFill>
                  <a:srgbClr val="002060"/>
                </a:solidFill>
                <a:ea typeface="+mn-lt"/>
                <a:cs typeface="+mn-lt"/>
              </a:rPr>
              <a:t>Estimated additional 173,000 adults would be subject to work requirements to receive SNAP benefits, including the following populations: </a:t>
            </a:r>
          </a:p>
          <a:p>
            <a:pPr marL="742950" lvl="1" indent="-285750">
              <a:buFont typeface="Courier New" panose="020B0604020202020204" pitchFamily="34" charset="0"/>
              <a:buChar char="o"/>
            </a:pPr>
            <a:r>
              <a:rPr lang="en-US">
                <a:solidFill>
                  <a:srgbClr val="002060"/>
                </a:solidFill>
                <a:ea typeface="+mn-lt"/>
                <a:cs typeface="+mn-lt"/>
              </a:rPr>
              <a:t>Adults 54-64</a:t>
            </a:r>
          </a:p>
          <a:p>
            <a:pPr marL="742950" lvl="1" indent="-285750">
              <a:buFont typeface="Courier New" panose="020B0604020202020204" pitchFamily="34" charset="0"/>
              <a:buChar char="o"/>
            </a:pPr>
            <a:r>
              <a:rPr lang="en-US">
                <a:solidFill>
                  <a:srgbClr val="002060"/>
                </a:solidFill>
                <a:ea typeface="+mn-lt"/>
                <a:cs typeface="+mn-lt"/>
              </a:rPr>
              <a:t>Parents of children over age 14</a:t>
            </a:r>
          </a:p>
          <a:p>
            <a:pPr marL="742950" lvl="1" indent="-285750">
              <a:buFont typeface="Courier New" panose="020B0604020202020204" pitchFamily="34" charset="0"/>
              <a:buChar char="o"/>
            </a:pPr>
            <a:r>
              <a:rPr lang="en-US">
                <a:solidFill>
                  <a:srgbClr val="002060"/>
                </a:solidFill>
                <a:ea typeface="+mn-lt"/>
                <a:cs typeface="+mn-lt"/>
              </a:rPr>
              <a:t>Veterans</a:t>
            </a:r>
          </a:p>
          <a:p>
            <a:pPr marL="742950" lvl="1" indent="-285750">
              <a:buFont typeface="Courier New" panose="020B0604020202020204" pitchFamily="34" charset="0"/>
              <a:buChar char="o"/>
            </a:pPr>
            <a:r>
              <a:rPr lang="en-US">
                <a:solidFill>
                  <a:srgbClr val="002060"/>
                </a:solidFill>
                <a:ea typeface="+mn-lt"/>
                <a:cs typeface="+mn-lt"/>
              </a:rPr>
              <a:t>Foster youth under 24 </a:t>
            </a:r>
          </a:p>
          <a:p>
            <a:pPr marL="742950" lvl="1" indent="-285750">
              <a:buFont typeface="Courier New" panose="020B0604020202020204" pitchFamily="34" charset="0"/>
              <a:buChar char="o"/>
            </a:pPr>
            <a:r>
              <a:rPr lang="en-US">
                <a:solidFill>
                  <a:srgbClr val="002060"/>
                </a:solidFill>
                <a:ea typeface="+mn-lt"/>
                <a:cs typeface="+mn-lt"/>
              </a:rPr>
              <a:t>Individuals experiencing homelessness</a:t>
            </a:r>
          </a:p>
          <a:p>
            <a:pPr marL="285750" indent="-285750">
              <a:buFont typeface="Arial" panose="020B0604020202020204" pitchFamily="34" charset="0"/>
              <a:buChar char="•"/>
            </a:pPr>
            <a:r>
              <a:rPr lang="en-US">
                <a:solidFill>
                  <a:srgbClr val="002060"/>
                </a:solidFill>
                <a:ea typeface="+mn-lt"/>
                <a:cs typeface="+mn-lt"/>
              </a:rPr>
              <a:t>Loss of benefits to North Carolinians </a:t>
            </a:r>
          </a:p>
          <a:p>
            <a:pPr marL="285750" indent="-285750">
              <a:buFont typeface="Arial" panose="020B0604020202020204" pitchFamily="34" charset="0"/>
              <a:buChar char="•"/>
            </a:pPr>
            <a:r>
              <a:rPr lang="en-US">
                <a:solidFill>
                  <a:srgbClr val="002060"/>
                </a:solidFill>
                <a:ea typeface="+mn-lt"/>
                <a:cs typeface="+mn-lt"/>
              </a:rPr>
              <a:t>Adds complexity, could increase likelihood of errors</a:t>
            </a:r>
          </a:p>
        </p:txBody>
      </p:sp>
    </p:spTree>
    <p:custDataLst>
      <p:tags r:id="rId1"/>
    </p:custDataLst>
    <p:extLst>
      <p:ext uri="{BB962C8B-B14F-4D97-AF65-F5344CB8AC3E}">
        <p14:creationId xmlns:p14="http://schemas.microsoft.com/office/powerpoint/2010/main" val="345372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0551-564D-883B-DB02-954B8AF3B05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E39DE77-2DE2-83B6-325D-E61C41BDEFC1}"/>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H.R. 1 Changes to SNAP – Eligibility </a:t>
            </a:r>
          </a:p>
          <a:p>
            <a:endParaRPr lang="en-US" sz="2100" b="1">
              <a:solidFill>
                <a:srgbClr val="002060"/>
              </a:solidFill>
              <a:latin typeface="Avenir Next LT Pro" panose="020B050402020202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C76448F6-7EFA-0A94-DEAB-92A26D45FDE9}"/>
              </a:ext>
            </a:extLst>
          </p:cNvPr>
          <p:cNvGraphicFramePr>
            <a:graphicFrameLocks noGrp="1"/>
          </p:cNvGraphicFramePr>
          <p:nvPr>
            <p:extLst>
              <p:ext uri="{D42A27DB-BD31-4B8C-83A1-F6EECF244321}">
                <p14:modId xmlns:p14="http://schemas.microsoft.com/office/powerpoint/2010/main" val="1132119931"/>
              </p:ext>
            </p:extLst>
          </p:nvPr>
        </p:nvGraphicFramePr>
        <p:xfrm>
          <a:off x="319336" y="981372"/>
          <a:ext cx="8506030" cy="3035584"/>
        </p:xfrm>
        <a:graphic>
          <a:graphicData uri="http://schemas.openxmlformats.org/drawingml/2006/table">
            <a:tbl>
              <a:tblPr bandRow="1">
                <a:tableStyleId>{5C22544A-7EE6-4342-B048-85BDC9FD1C3A}</a:tableStyleId>
              </a:tblPr>
              <a:tblGrid>
                <a:gridCol w="2446355">
                  <a:extLst>
                    <a:ext uri="{9D8B030D-6E8A-4147-A177-3AD203B41FA5}">
                      <a16:colId xmlns:a16="http://schemas.microsoft.com/office/drawing/2014/main" val="2191969518"/>
                    </a:ext>
                  </a:extLst>
                </a:gridCol>
                <a:gridCol w="6059675">
                  <a:extLst>
                    <a:ext uri="{9D8B030D-6E8A-4147-A177-3AD203B41FA5}">
                      <a16:colId xmlns:a16="http://schemas.microsoft.com/office/drawing/2014/main" val="3717119731"/>
                    </a:ext>
                  </a:extLst>
                </a:gridCol>
              </a:tblGrid>
              <a:tr h="3035584">
                <a:tc>
                  <a:txBody>
                    <a:bodyPr/>
                    <a:lstStyle/>
                    <a:p>
                      <a:r>
                        <a:rPr lang="en-US" sz="2000" b="1">
                          <a:solidFill>
                            <a:srgbClr val="002060"/>
                          </a:solidFill>
                        </a:rPr>
                        <a:t>Standard Utility Allowance</a:t>
                      </a:r>
                      <a:endParaRPr lang="en-US"/>
                    </a:p>
                    <a:p>
                      <a:pPr lvl="0">
                        <a:buNone/>
                      </a:pPr>
                      <a:endParaRPr lang="en-US" sz="2000" b="1">
                        <a:solidFill>
                          <a:srgbClr val="002060"/>
                        </a:solidFill>
                      </a:endParaRPr>
                    </a:p>
                    <a:p>
                      <a:pPr lvl="0" algn="l">
                        <a:buNone/>
                      </a:pPr>
                      <a:r>
                        <a:rPr lang="en-US" sz="1200" b="0" i="1" u="none" strike="noStrike" noProof="0">
                          <a:solidFill>
                            <a:srgbClr val="002060"/>
                          </a:solidFill>
                          <a:latin typeface="Arial"/>
                        </a:rPr>
                        <a:t>Instead of requiring households to report actual heating, cooling, water, trash, and phone bills every month, states use standard allowances: preset amounts that approximate average utility expenses.</a:t>
                      </a:r>
                      <a:endParaRPr lang="en-US" sz="2000" b="1" i="1">
                        <a:solidFill>
                          <a:srgbClr val="002060"/>
                        </a:solidFill>
                      </a:endParaRPr>
                    </a:p>
                    <a:p>
                      <a:pPr lvl="0" algn="l">
                        <a:buNone/>
                      </a:pPr>
                      <a:endParaRPr lang="en-US" sz="1200" b="0" i="1" u="none" strike="noStrike" noProof="0">
                        <a:solidFill>
                          <a:srgbClr val="002060"/>
                        </a:solidFill>
                        <a:latin typeface="Arial"/>
                      </a:endParaRPr>
                    </a:p>
                    <a:p>
                      <a:pPr lvl="0" algn="l">
                        <a:buNone/>
                      </a:pPr>
                      <a:r>
                        <a:rPr lang="en-US" sz="1200" b="0" i="1" u="none" strike="noStrike" noProof="0">
                          <a:solidFill>
                            <a:srgbClr val="002060"/>
                          </a:solidFill>
                          <a:latin typeface="Arial"/>
                        </a:rPr>
                        <a:t>The HCSUA is the largest deduction available to households.   </a:t>
                      </a:r>
                      <a:endParaRPr lang="en-US" sz="2000" b="1" i="1">
                        <a:solidFill>
                          <a:srgbClr val="002060"/>
                        </a:solidFill>
                      </a:endParaRPr>
                    </a:p>
                  </a:txBody>
                  <a:tcPr/>
                </a:tc>
                <a:tc>
                  <a:txBody>
                    <a:bodyPr/>
                    <a:lstStyle/>
                    <a:p>
                      <a:pPr lvl="0" algn="l">
                        <a:lnSpc>
                          <a:spcPct val="100000"/>
                        </a:lnSpc>
                        <a:spcBef>
                          <a:spcPts val="0"/>
                        </a:spcBef>
                        <a:spcAft>
                          <a:spcPts val="0"/>
                        </a:spcAft>
                        <a:buNone/>
                      </a:pPr>
                      <a:r>
                        <a:rPr lang="en-US" sz="1400" b="0" i="0" u="none" strike="noStrike" noProof="0">
                          <a:solidFill>
                            <a:srgbClr val="002060"/>
                          </a:solidFill>
                          <a:latin typeface="Arial"/>
                        </a:rPr>
                        <a:t>Prior to H.R. 1, if a household received a qualifying LIHEAP or similar payment in the past year, the state agencies had to make the </a:t>
                      </a:r>
                      <a:r>
                        <a:rPr lang="en-US" sz="1400" b="0" i="1" u="none" strike="noStrike" noProof="0">
                          <a:solidFill>
                            <a:srgbClr val="002060"/>
                          </a:solidFill>
                          <a:latin typeface="Arial"/>
                        </a:rPr>
                        <a:t>Heating and Cooling Standard Utility Allowance</a:t>
                      </a:r>
                      <a:r>
                        <a:rPr lang="en-US" sz="1400" b="0" i="0" u="none" strike="noStrike" noProof="0">
                          <a:solidFill>
                            <a:srgbClr val="002060"/>
                          </a:solidFill>
                          <a:latin typeface="Arial"/>
                        </a:rPr>
                        <a:t> (HCSUA) available.</a:t>
                      </a:r>
                    </a:p>
                    <a:p>
                      <a:pPr lvl="0" algn="l">
                        <a:lnSpc>
                          <a:spcPct val="100000"/>
                        </a:lnSpc>
                        <a:spcBef>
                          <a:spcPts val="0"/>
                        </a:spcBef>
                        <a:spcAft>
                          <a:spcPts val="0"/>
                        </a:spcAft>
                        <a:buNone/>
                      </a:pPr>
                      <a:endParaRPr lang="en-US" sz="1400" b="0" i="0" u="none" strike="noStrike" noProof="0">
                        <a:solidFill>
                          <a:srgbClr val="002060"/>
                        </a:solidFill>
                        <a:latin typeface="Arial"/>
                      </a:endParaRPr>
                    </a:p>
                    <a:p>
                      <a:pPr lvl="0" algn="l">
                        <a:lnSpc>
                          <a:spcPct val="100000"/>
                        </a:lnSpc>
                        <a:spcBef>
                          <a:spcPts val="0"/>
                        </a:spcBef>
                        <a:spcAft>
                          <a:spcPts val="0"/>
                        </a:spcAft>
                        <a:buNone/>
                      </a:pPr>
                      <a:r>
                        <a:rPr lang="en-US" sz="1400" b="0" i="0" u="none" strike="noStrike" noProof="0">
                          <a:solidFill>
                            <a:srgbClr val="002060"/>
                          </a:solidFill>
                        </a:rPr>
                        <a:t>After H.R. 1, only households with an </a:t>
                      </a:r>
                      <a:r>
                        <a:rPr lang="en-US" sz="1400" b="1" i="0" u="none" strike="noStrike" noProof="0">
                          <a:solidFill>
                            <a:srgbClr val="002060"/>
                          </a:solidFill>
                        </a:rPr>
                        <a:t>elderly or disabled member</a:t>
                      </a:r>
                      <a:r>
                        <a:rPr lang="en-US" sz="1400" b="0" i="0" u="none" strike="noStrike" noProof="0">
                          <a:solidFill>
                            <a:srgbClr val="002060"/>
                          </a:solidFill>
                        </a:rPr>
                        <a:t> are automatically conferred the HCSUA when they receive a qualifying energy payment. Households without such members no longer get automatic HCSUA just because of energy assistance receipt. </a:t>
                      </a:r>
                      <a:endParaRPr lang="en-US" sz="1400"/>
                    </a:p>
                    <a:p>
                      <a:pPr lvl="0" algn="l">
                        <a:lnSpc>
                          <a:spcPct val="100000"/>
                        </a:lnSpc>
                        <a:spcBef>
                          <a:spcPts val="0"/>
                        </a:spcBef>
                        <a:spcAft>
                          <a:spcPts val="0"/>
                        </a:spcAft>
                        <a:buNone/>
                      </a:pPr>
                      <a:endParaRPr lang="en-US" sz="800" b="0" i="0" u="none" strike="noStrike" noProof="0">
                        <a:solidFill>
                          <a:srgbClr val="002060"/>
                        </a:solidFill>
                      </a:endParaRPr>
                    </a:p>
                    <a:p>
                      <a:pPr lvl="0" algn="l">
                        <a:lnSpc>
                          <a:spcPct val="100000"/>
                        </a:lnSpc>
                        <a:spcBef>
                          <a:spcPts val="0"/>
                        </a:spcBef>
                        <a:spcAft>
                          <a:spcPts val="0"/>
                        </a:spcAft>
                        <a:buNone/>
                      </a:pPr>
                      <a:r>
                        <a:rPr lang="en-US" sz="1400" b="0" i="0" u="none" strike="noStrike" noProof="0">
                          <a:solidFill>
                            <a:srgbClr val="002060"/>
                          </a:solidFill>
                        </a:rPr>
                        <a:t>After H.R. 1, third-party energy payments are excluded from income for households with an elderly or disabled member, and the expenses can count for shelter.  However, if no elderly/disabled member, third-party payments count as income, and the expenses cannot be used for shelter deductions.</a:t>
                      </a:r>
                    </a:p>
                  </a:txBody>
                  <a:tcPr/>
                </a:tc>
                <a:extLst>
                  <a:ext uri="{0D108BD9-81ED-4DB2-BD59-A6C34878D82A}">
                    <a16:rowId xmlns:a16="http://schemas.microsoft.com/office/drawing/2014/main" val="2605846574"/>
                  </a:ext>
                </a:extLst>
              </a:tr>
            </a:tbl>
          </a:graphicData>
        </a:graphic>
      </p:graphicFrame>
      <p:sp>
        <p:nvSpPr>
          <p:cNvPr id="2" name="TextBox 1">
            <a:extLst>
              <a:ext uri="{FF2B5EF4-FFF2-40B4-BE49-F238E27FC236}">
                <a16:creationId xmlns:a16="http://schemas.microsoft.com/office/drawing/2014/main" id="{009C261C-6AF0-5505-B906-7659992FC242}"/>
              </a:ext>
            </a:extLst>
          </p:cNvPr>
          <p:cNvSpPr txBox="1"/>
          <p:nvPr/>
        </p:nvSpPr>
        <p:spPr>
          <a:xfrm>
            <a:off x="317521" y="4293737"/>
            <a:ext cx="8506949" cy="2031325"/>
          </a:xfrm>
          <a:prstGeom prst="rect">
            <a:avLst/>
          </a:prstGeom>
          <a:noFill/>
        </p:spPr>
        <p:txBody>
          <a:bodyPr wrap="square" lIns="91440" tIns="45720" rIns="91440" bIns="45720" anchor="t">
            <a:spAutoFit/>
          </a:bodyPr>
          <a:lstStyle/>
          <a:p>
            <a:r>
              <a:rPr lang="en-US" b="1">
                <a:solidFill>
                  <a:srgbClr val="002060"/>
                </a:solidFill>
                <a:ea typeface="+mn-lt"/>
                <a:cs typeface="+mn-lt"/>
              </a:rPr>
              <a:t>Implementation Challenges and Key Decisions:</a:t>
            </a:r>
          </a:p>
          <a:p>
            <a:pPr marL="285750" indent="-285750">
              <a:buFont typeface="Arial" panose="020B0604020202020204" pitchFamily="34" charset="0"/>
              <a:buChar char="•"/>
            </a:pPr>
            <a:r>
              <a:rPr lang="en-US">
                <a:solidFill>
                  <a:srgbClr val="002060"/>
                </a:solidFill>
                <a:ea typeface="+mn-lt"/>
                <a:cs typeface="+mn-lt"/>
              </a:rPr>
              <a:t>Loss of benefits to North Carolinians</a:t>
            </a:r>
          </a:p>
          <a:p>
            <a:pPr marL="742950" lvl="1" indent="-285750">
              <a:buFont typeface="Courier New" panose="020B0604020202020204" pitchFamily="34" charset="0"/>
              <a:buChar char="o"/>
            </a:pPr>
            <a:r>
              <a:rPr lang="en-US">
                <a:solidFill>
                  <a:srgbClr val="002060"/>
                </a:solidFill>
                <a:ea typeface="+mn-lt"/>
                <a:cs typeface="+mn-lt"/>
              </a:rPr>
              <a:t>Disproportionately impacts working families with children (younger households) or those with high heating costs but no disabled/elderly members.</a:t>
            </a:r>
          </a:p>
          <a:p>
            <a:pPr marL="285750" indent="-285750">
              <a:buFont typeface="Arial" panose="020B0604020202020204" pitchFamily="34" charset="0"/>
              <a:buChar char="•"/>
            </a:pPr>
            <a:r>
              <a:rPr lang="en-US">
                <a:solidFill>
                  <a:srgbClr val="002060"/>
                </a:solidFill>
                <a:ea typeface="+mn-lt"/>
                <a:cs typeface="+mn-lt"/>
              </a:rPr>
              <a:t>Adds complexity, could increase likelihood of errors</a:t>
            </a:r>
          </a:p>
          <a:p>
            <a:pPr marL="742950" lvl="1" indent="-285750">
              <a:buFont typeface="Courier New" panose="020B0604020202020204" pitchFamily="34" charset="0"/>
              <a:buChar char="o"/>
            </a:pPr>
            <a:r>
              <a:rPr lang="en-US">
                <a:solidFill>
                  <a:srgbClr val="002060"/>
                </a:solidFill>
                <a:ea typeface="+mn-lt"/>
                <a:cs typeface="+mn-lt"/>
              </a:rPr>
              <a:t>Requires system changes, policy updates, and staff training.</a:t>
            </a:r>
          </a:p>
        </p:txBody>
      </p:sp>
    </p:spTree>
    <p:custDataLst>
      <p:tags r:id="rId1"/>
    </p:custDataLst>
    <p:extLst>
      <p:ext uri="{BB962C8B-B14F-4D97-AF65-F5344CB8AC3E}">
        <p14:creationId xmlns:p14="http://schemas.microsoft.com/office/powerpoint/2010/main" val="250440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B76C-9824-B773-2897-E52AE3B7B36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3E62416-007B-4E93-1995-E0C1939C7933}"/>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H.R. 1 Changes to SNAP – Eligibility </a:t>
            </a:r>
          </a:p>
          <a:p>
            <a:endParaRPr lang="en-US" sz="2100" b="1">
              <a:solidFill>
                <a:srgbClr val="002060"/>
              </a:solidFill>
              <a:latin typeface="Avenir Next LT Pro" panose="020B050402020202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FED81F8E-123C-230F-9D7C-E305190E4F36}"/>
              </a:ext>
            </a:extLst>
          </p:cNvPr>
          <p:cNvGraphicFramePr>
            <a:graphicFrameLocks noGrp="1"/>
          </p:cNvGraphicFramePr>
          <p:nvPr>
            <p:extLst>
              <p:ext uri="{D42A27DB-BD31-4B8C-83A1-F6EECF244321}">
                <p14:modId xmlns:p14="http://schemas.microsoft.com/office/powerpoint/2010/main" val="2133842474"/>
              </p:ext>
            </p:extLst>
          </p:nvPr>
        </p:nvGraphicFramePr>
        <p:xfrm>
          <a:off x="304419" y="1234958"/>
          <a:ext cx="8506033" cy="2644140"/>
        </p:xfrm>
        <a:graphic>
          <a:graphicData uri="http://schemas.openxmlformats.org/drawingml/2006/table">
            <a:tbl>
              <a:tblPr bandRow="1">
                <a:tableStyleId>{5C22544A-7EE6-4342-B048-85BDC9FD1C3A}</a:tableStyleId>
              </a:tblPr>
              <a:tblGrid>
                <a:gridCol w="2009140">
                  <a:extLst>
                    <a:ext uri="{9D8B030D-6E8A-4147-A177-3AD203B41FA5}">
                      <a16:colId xmlns:a16="http://schemas.microsoft.com/office/drawing/2014/main" val="2191969518"/>
                    </a:ext>
                  </a:extLst>
                </a:gridCol>
                <a:gridCol w="6496893">
                  <a:extLst>
                    <a:ext uri="{9D8B030D-6E8A-4147-A177-3AD203B41FA5}">
                      <a16:colId xmlns:a16="http://schemas.microsoft.com/office/drawing/2014/main" val="3717119731"/>
                    </a:ext>
                  </a:extLst>
                </a:gridCol>
              </a:tblGrid>
              <a:tr h="12424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a:solidFill>
                            <a:srgbClr val="002060"/>
                          </a:solidFill>
                        </a:rPr>
                        <a:t>Non-citizen eligibility </a:t>
                      </a:r>
                    </a:p>
                    <a:p>
                      <a:endParaRPr lang="en-US" sz="2000" b="1">
                        <a:solidFill>
                          <a:srgbClr val="002060"/>
                        </a:solidFill>
                      </a:endParaRPr>
                    </a:p>
                  </a:txBody>
                  <a:tcPr/>
                </a:tc>
                <a:tc>
                  <a:txBody>
                    <a:bodyPr/>
                    <a:lstStyle/>
                    <a:p>
                      <a:pPr lvl="0">
                        <a:buNone/>
                      </a:pPr>
                      <a:r>
                        <a:rPr lang="en-US" sz="1400" b="0" i="0" u="none" strike="noStrike" noProof="0">
                          <a:solidFill>
                            <a:srgbClr val="002060"/>
                          </a:solidFill>
                          <a:latin typeface="Arial"/>
                        </a:rPr>
                        <a:t>Eliminates SNAP eligibility for certain immigrants who are legally present in the United States, including those who have qualified for conditional entry under the asylum and refugee laws or based on urgent humanitarian reasons (e.g., a survivor of domestic violence or human trafficking).</a:t>
                      </a:r>
                    </a:p>
                    <a:p>
                      <a:pPr lvl="0">
                        <a:buNone/>
                      </a:pPr>
                      <a:endParaRPr lang="en-US" sz="1400" b="0" i="0" u="none" strike="noStrike" noProof="0">
                        <a:solidFill>
                          <a:srgbClr val="002060"/>
                        </a:solidFill>
                        <a:latin typeface="Arial"/>
                      </a:endParaRPr>
                    </a:p>
                    <a:p>
                      <a:pPr lvl="0" algn="l">
                        <a:lnSpc>
                          <a:spcPct val="100000"/>
                        </a:lnSpc>
                        <a:spcBef>
                          <a:spcPts val="0"/>
                        </a:spcBef>
                        <a:spcAft>
                          <a:spcPts val="0"/>
                        </a:spcAft>
                        <a:buNone/>
                      </a:pPr>
                      <a:r>
                        <a:rPr lang="en-US" sz="1400" b="0" i="0" u="none" strike="noStrike" noProof="0">
                          <a:solidFill>
                            <a:srgbClr val="002060"/>
                          </a:solidFill>
                        </a:rPr>
                        <a:t>Limits SNAP eligibility to individuals who reside in the United States and are (1) U.S. citizens or U.S. nationals; (2) lawful permanent residents, with exceptions; (3) aliens who are Cuban or Haitian entrants; or (4) individuals who are lawfully residing in the United States in accordance with the Compacts of Free Association between the United States and Micronesia, the Marshall Islands, and Palau.</a:t>
                      </a:r>
                      <a:br>
                        <a:rPr lang="en-US"/>
                      </a:br>
                      <a:endParaRPr lang="en-US"/>
                    </a:p>
                  </a:txBody>
                  <a:tcPr/>
                </a:tc>
                <a:extLst>
                  <a:ext uri="{0D108BD9-81ED-4DB2-BD59-A6C34878D82A}">
                    <a16:rowId xmlns:a16="http://schemas.microsoft.com/office/drawing/2014/main" val="2605846574"/>
                  </a:ext>
                </a:extLst>
              </a:tr>
            </a:tbl>
          </a:graphicData>
        </a:graphic>
      </p:graphicFrame>
      <p:sp>
        <p:nvSpPr>
          <p:cNvPr id="2" name="TextBox 1">
            <a:extLst>
              <a:ext uri="{FF2B5EF4-FFF2-40B4-BE49-F238E27FC236}">
                <a16:creationId xmlns:a16="http://schemas.microsoft.com/office/drawing/2014/main" id="{D856327B-E0BC-3802-8AB5-FD1BC7A33990}"/>
              </a:ext>
            </a:extLst>
          </p:cNvPr>
          <p:cNvSpPr txBox="1"/>
          <p:nvPr/>
        </p:nvSpPr>
        <p:spPr>
          <a:xfrm>
            <a:off x="302604" y="4297057"/>
            <a:ext cx="8205025" cy="1477328"/>
          </a:xfrm>
          <a:prstGeom prst="rect">
            <a:avLst/>
          </a:prstGeom>
          <a:noFill/>
        </p:spPr>
        <p:txBody>
          <a:bodyPr wrap="square" lIns="91440" tIns="45720" rIns="91440" bIns="45720" anchor="t">
            <a:spAutoFit/>
          </a:bodyPr>
          <a:lstStyle/>
          <a:p>
            <a:r>
              <a:rPr lang="en-US" b="1">
                <a:solidFill>
                  <a:srgbClr val="002060"/>
                </a:solidFill>
                <a:ea typeface="+mn-lt"/>
                <a:cs typeface="+mn-lt"/>
              </a:rPr>
              <a:t>Implementation Challenges and Key Decisions:</a:t>
            </a:r>
          </a:p>
          <a:p>
            <a:pPr marL="285750" indent="-285750">
              <a:buFont typeface="Arial" panose="020B0604020202020204" pitchFamily="34" charset="0"/>
              <a:buChar char="•"/>
            </a:pPr>
            <a:r>
              <a:rPr lang="en-US">
                <a:solidFill>
                  <a:srgbClr val="002060"/>
                </a:solidFill>
                <a:ea typeface="+mn-lt"/>
                <a:cs typeface="+mn-lt"/>
              </a:rPr>
              <a:t>USDA has not issued written implementation guidance for this provision as of 7 October 2025, creating uncertainty regarding proper State Agency implementation. </a:t>
            </a:r>
          </a:p>
          <a:p>
            <a:pPr marL="285750" indent="-285750">
              <a:buFont typeface="Arial" panose="020B0604020202020204" pitchFamily="34" charset="0"/>
              <a:buChar char="•"/>
            </a:pPr>
            <a:r>
              <a:rPr lang="en-US">
                <a:solidFill>
                  <a:srgbClr val="002060"/>
                </a:solidFill>
                <a:ea typeface="+mn-lt"/>
                <a:cs typeface="+mn-lt"/>
              </a:rPr>
              <a:t>Adds complexity and increases likelihood of errors</a:t>
            </a:r>
          </a:p>
        </p:txBody>
      </p:sp>
    </p:spTree>
    <p:custDataLst>
      <p:tags r:id="rId1"/>
    </p:custDataLst>
    <p:extLst>
      <p:ext uri="{BB962C8B-B14F-4D97-AF65-F5344CB8AC3E}">
        <p14:creationId xmlns:p14="http://schemas.microsoft.com/office/powerpoint/2010/main" val="8832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64385-F6A3-0E7C-84C0-9137811E7DE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6503D29-872C-3CFD-C1F0-F6EEFF56BFB4}"/>
              </a:ext>
            </a:extLst>
          </p:cNvPr>
          <p:cNvSpPr>
            <a:spLocks noGrp="1"/>
          </p:cNvSpPr>
          <p:nvPr/>
        </p:nvSpPr>
        <p:spPr>
          <a:xfrm>
            <a:off x="261889" y="228908"/>
            <a:ext cx="9160017" cy="592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799" b="1" i="0" kern="1200">
                <a:solidFill>
                  <a:srgbClr val="014374"/>
                </a:solidFill>
                <a:latin typeface="Arial" panose="020B0604020202020204" pitchFamily="34" charset="0"/>
                <a:ea typeface="Arial" panose="020B0604020202020204" pitchFamily="34" charset="0"/>
                <a:cs typeface="Arial" panose="020B0604020202020204" pitchFamily="34" charset="0"/>
              </a:defRPr>
            </a:lvl1pPr>
          </a:lstStyle>
          <a:p>
            <a:r>
              <a:rPr lang="en-US" sz="2100">
                <a:latin typeface="Avenir Next LT Pro"/>
                <a:ea typeface="Verdana"/>
                <a:cs typeface="Arial"/>
              </a:rPr>
              <a:t>H.R. 1 Changes to SNAP – Funding </a:t>
            </a:r>
            <a:endParaRPr lang="en-US" sz="2100">
              <a:solidFill>
                <a:srgbClr val="000000"/>
              </a:solidFill>
              <a:latin typeface="Avenir Next LT Pro"/>
              <a:ea typeface="Verdana"/>
              <a:cs typeface="Arial"/>
            </a:endParaRPr>
          </a:p>
          <a:p>
            <a:endParaRPr lang="en-US" sz="2100" b="1">
              <a:solidFill>
                <a:srgbClr val="002060"/>
              </a:solidFill>
              <a:latin typeface="Avenir Next LT Pro" panose="020B050402020202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34FF4776-C028-8D41-3F29-B952DC702FB9}"/>
              </a:ext>
            </a:extLst>
          </p:cNvPr>
          <p:cNvGraphicFramePr>
            <a:graphicFrameLocks noGrp="1"/>
          </p:cNvGraphicFramePr>
          <p:nvPr>
            <p:extLst>
              <p:ext uri="{D42A27DB-BD31-4B8C-83A1-F6EECF244321}">
                <p14:modId xmlns:p14="http://schemas.microsoft.com/office/powerpoint/2010/main" val="2573960283"/>
              </p:ext>
            </p:extLst>
          </p:nvPr>
        </p:nvGraphicFramePr>
        <p:xfrm>
          <a:off x="463908" y="1118493"/>
          <a:ext cx="8221771" cy="1050426"/>
        </p:xfrm>
        <a:graphic>
          <a:graphicData uri="http://schemas.openxmlformats.org/drawingml/2006/table">
            <a:tbl>
              <a:tblPr bandRow="1">
                <a:tableStyleId>{5C22544A-7EE6-4342-B048-85BDC9FD1C3A}</a:tableStyleId>
              </a:tblPr>
              <a:tblGrid>
                <a:gridCol w="1668215">
                  <a:extLst>
                    <a:ext uri="{9D8B030D-6E8A-4147-A177-3AD203B41FA5}">
                      <a16:colId xmlns:a16="http://schemas.microsoft.com/office/drawing/2014/main" val="2191969518"/>
                    </a:ext>
                  </a:extLst>
                </a:gridCol>
                <a:gridCol w="6553556">
                  <a:extLst>
                    <a:ext uri="{9D8B030D-6E8A-4147-A177-3AD203B41FA5}">
                      <a16:colId xmlns:a16="http://schemas.microsoft.com/office/drawing/2014/main" val="3717119731"/>
                    </a:ext>
                  </a:extLst>
                </a:gridCol>
              </a:tblGrid>
              <a:tr h="1050426">
                <a:tc>
                  <a:txBody>
                    <a:bodyPr/>
                    <a:lstStyle/>
                    <a:p>
                      <a:r>
                        <a:rPr lang="en-US" sz="2000" b="1">
                          <a:solidFill>
                            <a:srgbClr val="002060"/>
                          </a:solidFill>
                        </a:rPr>
                        <a:t>Benefit Cost Share</a:t>
                      </a:r>
                    </a:p>
                    <a:p>
                      <a:pPr lvl="0">
                        <a:buNone/>
                      </a:pPr>
                      <a:endParaRPr lang="en-US" sz="2000" b="0">
                        <a:solidFill>
                          <a:srgbClr val="002060"/>
                        </a:solidFill>
                      </a:endParaRPr>
                    </a:p>
                  </a:txBody>
                  <a:tcPr/>
                </a:tc>
                <a:tc>
                  <a:txBody>
                    <a:bodyPr/>
                    <a:lstStyle/>
                    <a:p>
                      <a:pPr marL="0" lvl="0" indent="0">
                        <a:lnSpc>
                          <a:spcPct val="100000"/>
                        </a:lnSpc>
                        <a:buNone/>
                      </a:pPr>
                      <a:r>
                        <a:rPr lang="en-US" sz="2000" b="0" kern="1200" noProof="0">
                          <a:solidFill>
                            <a:srgbClr val="002060"/>
                          </a:solidFill>
                          <a:latin typeface="+mn-lt"/>
                          <a:ea typeface="+mn-ea"/>
                          <a:cs typeface="+mn-cs"/>
                        </a:rPr>
                        <a:t>Starting October 2027, states are required to pay a portion of benefit costs each year based on SNAP payment error rates.</a:t>
                      </a:r>
                    </a:p>
                  </a:txBody>
                  <a:tcPr/>
                </a:tc>
                <a:extLst>
                  <a:ext uri="{0D108BD9-81ED-4DB2-BD59-A6C34878D82A}">
                    <a16:rowId xmlns:a16="http://schemas.microsoft.com/office/drawing/2014/main" val="1730366001"/>
                  </a:ext>
                </a:extLst>
              </a:tr>
            </a:tbl>
          </a:graphicData>
        </a:graphic>
      </p:graphicFrame>
      <p:graphicFrame>
        <p:nvGraphicFramePr>
          <p:cNvPr id="6" name="Table 5">
            <a:extLst>
              <a:ext uri="{FF2B5EF4-FFF2-40B4-BE49-F238E27FC236}">
                <a16:creationId xmlns:a16="http://schemas.microsoft.com/office/drawing/2014/main" id="{3360EB86-694A-B25A-3FDD-5E2158EF7FEE}"/>
              </a:ext>
            </a:extLst>
          </p:cNvPr>
          <p:cNvGraphicFramePr>
            <a:graphicFrameLocks noGrp="1"/>
          </p:cNvGraphicFramePr>
          <p:nvPr>
            <p:extLst>
              <p:ext uri="{D42A27DB-BD31-4B8C-83A1-F6EECF244321}">
                <p14:modId xmlns:p14="http://schemas.microsoft.com/office/powerpoint/2010/main" val="2709828953"/>
              </p:ext>
            </p:extLst>
          </p:nvPr>
        </p:nvGraphicFramePr>
        <p:xfrm>
          <a:off x="467832" y="3207604"/>
          <a:ext cx="8216885" cy="2980497"/>
        </p:xfrm>
        <a:graphic>
          <a:graphicData uri="http://schemas.openxmlformats.org/drawingml/2006/table">
            <a:tbl>
              <a:tblPr bandRow="1">
                <a:tableStyleId>{5C22544A-7EE6-4342-B048-85BDC9FD1C3A}</a:tableStyleId>
              </a:tblPr>
              <a:tblGrid>
                <a:gridCol w="2667496">
                  <a:extLst>
                    <a:ext uri="{9D8B030D-6E8A-4147-A177-3AD203B41FA5}">
                      <a16:colId xmlns:a16="http://schemas.microsoft.com/office/drawing/2014/main" val="3940785396"/>
                    </a:ext>
                  </a:extLst>
                </a:gridCol>
                <a:gridCol w="2274516">
                  <a:extLst>
                    <a:ext uri="{9D8B030D-6E8A-4147-A177-3AD203B41FA5}">
                      <a16:colId xmlns:a16="http://schemas.microsoft.com/office/drawing/2014/main" val="3513061217"/>
                    </a:ext>
                  </a:extLst>
                </a:gridCol>
                <a:gridCol w="3274873">
                  <a:extLst>
                    <a:ext uri="{9D8B030D-6E8A-4147-A177-3AD203B41FA5}">
                      <a16:colId xmlns:a16="http://schemas.microsoft.com/office/drawing/2014/main" val="3946036054"/>
                    </a:ext>
                  </a:extLst>
                </a:gridCol>
              </a:tblGrid>
              <a:tr h="416796">
                <a:tc>
                  <a:txBody>
                    <a:bodyPr/>
                    <a:lstStyle/>
                    <a:p>
                      <a:r>
                        <a:rPr lang="en-US" sz="1600" b="1" kern="1200">
                          <a:solidFill>
                            <a:srgbClr val="002060"/>
                          </a:solidFill>
                          <a:latin typeface="+mn-lt"/>
                          <a:ea typeface="+mn-ea"/>
                          <a:cs typeface="+mn-cs"/>
                        </a:rPr>
                        <a:t>Cost Share</a:t>
                      </a:r>
                    </a:p>
                  </a:txBody>
                  <a:tcPr/>
                </a:tc>
                <a:tc>
                  <a:txBody>
                    <a:bodyPr/>
                    <a:lstStyle/>
                    <a:p>
                      <a:r>
                        <a:rPr lang="en-US" sz="1600" b="1" kern="1200">
                          <a:solidFill>
                            <a:srgbClr val="002060"/>
                          </a:solidFill>
                          <a:latin typeface="+mn-lt"/>
                          <a:ea typeface="+mn-ea"/>
                          <a:cs typeface="+mn-cs"/>
                        </a:rPr>
                        <a:t>Error Rate</a:t>
                      </a:r>
                    </a:p>
                  </a:txBody>
                  <a:tcPr/>
                </a:tc>
                <a:tc>
                  <a:txBody>
                    <a:bodyPr/>
                    <a:lstStyle/>
                    <a:p>
                      <a:r>
                        <a:rPr lang="en-US" sz="1600" b="1" kern="1200">
                          <a:solidFill>
                            <a:srgbClr val="002060"/>
                          </a:solidFill>
                          <a:latin typeface="+mn-lt"/>
                          <a:ea typeface="+mn-ea"/>
                          <a:cs typeface="+mn-cs"/>
                        </a:rPr>
                        <a:t>Current State/National Error Rates for FFY24</a:t>
                      </a:r>
                    </a:p>
                  </a:txBody>
                  <a:tcPr/>
                </a:tc>
                <a:extLst>
                  <a:ext uri="{0D108BD9-81ED-4DB2-BD59-A6C34878D82A}">
                    <a16:rowId xmlns:a16="http://schemas.microsoft.com/office/drawing/2014/main" val="694831240"/>
                  </a:ext>
                </a:extLst>
              </a:tr>
              <a:tr h="428704">
                <a:tc>
                  <a:txBody>
                    <a:bodyPr/>
                    <a:lstStyle/>
                    <a:p>
                      <a:r>
                        <a:rPr lang="en-US" sz="1600" b="0" kern="1200">
                          <a:solidFill>
                            <a:srgbClr val="002060"/>
                          </a:solidFill>
                          <a:latin typeface="+mn-lt"/>
                          <a:ea typeface="+mn-ea"/>
                          <a:cs typeface="+mn-cs"/>
                        </a:rPr>
                        <a:t>0% Cost Share</a:t>
                      </a:r>
                    </a:p>
                  </a:txBody>
                  <a:tcPr/>
                </a:tc>
                <a:tc>
                  <a:txBody>
                    <a:bodyPr/>
                    <a:lstStyle/>
                    <a:p>
                      <a:r>
                        <a:rPr lang="en-US" sz="1600" b="0" kern="1200">
                          <a:solidFill>
                            <a:srgbClr val="002060"/>
                          </a:solidFill>
                          <a:latin typeface="+mn-lt"/>
                          <a:ea typeface="+mn-ea"/>
                          <a:cs typeface="+mn-cs"/>
                        </a:rPr>
                        <a:t>Less than 6%</a:t>
                      </a:r>
                    </a:p>
                  </a:txBody>
                  <a:tcPr/>
                </a:tc>
                <a:tc>
                  <a:txBody>
                    <a:bodyPr/>
                    <a:lstStyle/>
                    <a:p>
                      <a:r>
                        <a:rPr lang="en-US" sz="1600" b="0" kern="1200">
                          <a:solidFill>
                            <a:srgbClr val="002060"/>
                          </a:solidFill>
                          <a:latin typeface="+mn-lt"/>
                          <a:ea typeface="+mn-ea"/>
                          <a:cs typeface="+mn-cs"/>
                        </a:rPr>
                        <a:t>8 states</a:t>
                      </a:r>
                    </a:p>
                  </a:txBody>
                  <a:tcPr/>
                </a:tc>
                <a:extLst>
                  <a:ext uri="{0D108BD9-81ED-4DB2-BD59-A6C34878D82A}">
                    <a16:rowId xmlns:a16="http://schemas.microsoft.com/office/drawing/2014/main" val="2039219176"/>
                  </a:ext>
                </a:extLst>
              </a:tr>
              <a:tr h="452521">
                <a:tc>
                  <a:txBody>
                    <a:bodyPr/>
                    <a:lstStyle/>
                    <a:p>
                      <a:r>
                        <a:rPr lang="en-US" sz="1600" b="0" kern="1200">
                          <a:solidFill>
                            <a:srgbClr val="002060"/>
                          </a:solidFill>
                          <a:latin typeface="+mn-lt"/>
                          <a:ea typeface="+mn-ea"/>
                          <a:cs typeface="+mn-cs"/>
                        </a:rPr>
                        <a:t>5% Cost Share</a:t>
                      </a:r>
                    </a:p>
                  </a:txBody>
                  <a:tcPr/>
                </a:tc>
                <a:tc>
                  <a:txBody>
                    <a:bodyPr/>
                    <a:lstStyle/>
                    <a:p>
                      <a:r>
                        <a:rPr lang="en-US" sz="1600" b="0" kern="1200">
                          <a:solidFill>
                            <a:srgbClr val="002060"/>
                          </a:solidFill>
                          <a:latin typeface="+mn-lt"/>
                          <a:ea typeface="+mn-ea"/>
                          <a:cs typeface="+mn-cs"/>
                        </a:rPr>
                        <a:t>Between 6% and 8%</a:t>
                      </a:r>
                    </a:p>
                  </a:txBody>
                  <a:tcPr/>
                </a:tc>
                <a:tc>
                  <a:txBody>
                    <a:bodyPr/>
                    <a:lstStyle/>
                    <a:p>
                      <a:r>
                        <a:rPr lang="en-US" sz="1600" b="0" kern="1200">
                          <a:solidFill>
                            <a:srgbClr val="002060"/>
                          </a:solidFill>
                          <a:latin typeface="+mn-lt"/>
                          <a:ea typeface="+mn-ea"/>
                          <a:cs typeface="+mn-cs"/>
                        </a:rPr>
                        <a:t>6 states</a:t>
                      </a:r>
                    </a:p>
                  </a:txBody>
                  <a:tcPr/>
                </a:tc>
                <a:extLst>
                  <a:ext uri="{0D108BD9-81ED-4DB2-BD59-A6C34878D82A}">
                    <a16:rowId xmlns:a16="http://schemas.microsoft.com/office/drawing/2014/main" val="742265612"/>
                  </a:ext>
                </a:extLst>
              </a:tr>
              <a:tr h="416796">
                <a:tc>
                  <a:txBody>
                    <a:bodyPr/>
                    <a:lstStyle/>
                    <a:p>
                      <a:r>
                        <a:rPr lang="en-US" sz="1600" b="0" kern="1200">
                          <a:solidFill>
                            <a:srgbClr val="002060"/>
                          </a:solidFill>
                          <a:latin typeface="+mn-lt"/>
                          <a:ea typeface="+mn-ea"/>
                          <a:cs typeface="+mn-cs"/>
                        </a:rPr>
                        <a:t>10% Cost Share</a:t>
                      </a:r>
                    </a:p>
                  </a:txBody>
                  <a:tcPr/>
                </a:tc>
                <a:tc>
                  <a:txBody>
                    <a:bodyPr/>
                    <a:lstStyle/>
                    <a:p>
                      <a:r>
                        <a:rPr lang="en-US" sz="1600" b="0" kern="1200">
                          <a:solidFill>
                            <a:srgbClr val="002060"/>
                          </a:solidFill>
                          <a:latin typeface="+mn-lt"/>
                          <a:ea typeface="+mn-ea"/>
                          <a:cs typeface="+mn-cs"/>
                        </a:rPr>
                        <a:t>Between 8% and 10%</a:t>
                      </a:r>
                    </a:p>
                  </a:txBody>
                  <a:tcPr/>
                </a:tc>
                <a:tc>
                  <a:txBody>
                    <a:bodyPr/>
                    <a:lstStyle/>
                    <a:p>
                      <a:r>
                        <a:rPr lang="en-US" sz="1600" b="0" kern="1200">
                          <a:solidFill>
                            <a:srgbClr val="002060"/>
                          </a:solidFill>
                          <a:latin typeface="+mn-lt"/>
                          <a:ea typeface="+mn-ea"/>
                          <a:cs typeface="+mn-cs"/>
                        </a:rPr>
                        <a:t>16 states</a:t>
                      </a:r>
                    </a:p>
                  </a:txBody>
                  <a:tcPr/>
                </a:tc>
                <a:extLst>
                  <a:ext uri="{0D108BD9-81ED-4DB2-BD59-A6C34878D82A}">
                    <a16:rowId xmlns:a16="http://schemas.microsoft.com/office/drawing/2014/main" val="183904392"/>
                  </a:ext>
                </a:extLst>
              </a:tr>
              <a:tr h="627018">
                <a:tc>
                  <a:txBody>
                    <a:bodyPr/>
                    <a:lstStyle/>
                    <a:p>
                      <a:pPr lvl="0">
                        <a:buNone/>
                      </a:pPr>
                      <a:r>
                        <a:rPr lang="en-US" sz="1600" b="0" kern="1200">
                          <a:solidFill>
                            <a:srgbClr val="002060"/>
                          </a:solidFill>
                          <a:latin typeface="+mn-lt"/>
                          <a:ea typeface="+mn-ea"/>
                          <a:cs typeface="+mn-cs"/>
                        </a:rPr>
                        <a:t>15% Cost Share</a:t>
                      </a:r>
                    </a:p>
                  </a:txBody>
                  <a:tcPr/>
                </a:tc>
                <a:tc>
                  <a:txBody>
                    <a:bodyPr/>
                    <a:lstStyle/>
                    <a:p>
                      <a:pPr lvl="0">
                        <a:buNone/>
                      </a:pPr>
                      <a:r>
                        <a:rPr lang="en-US" sz="1600" b="0" kern="1200">
                          <a:solidFill>
                            <a:srgbClr val="002060"/>
                          </a:solidFill>
                          <a:latin typeface="+mn-lt"/>
                          <a:ea typeface="+mn-ea"/>
                          <a:cs typeface="+mn-cs"/>
                        </a:rPr>
                        <a:t>Over 10%</a:t>
                      </a:r>
                    </a:p>
                  </a:txBody>
                  <a:tcPr/>
                </a:tc>
                <a:tc>
                  <a:txBody>
                    <a:bodyPr/>
                    <a:lstStyle/>
                    <a:p>
                      <a:pPr lvl="0">
                        <a:buNone/>
                      </a:pPr>
                      <a:r>
                        <a:rPr lang="en-US" sz="1600" b="0" kern="1200">
                          <a:solidFill>
                            <a:srgbClr val="002060"/>
                          </a:solidFill>
                          <a:latin typeface="+mn-lt"/>
                          <a:ea typeface="+mn-ea"/>
                          <a:cs typeface="+mn-cs"/>
                        </a:rPr>
                        <a:t>11 states; </a:t>
                      </a:r>
                      <a:r>
                        <a:rPr lang="en-US" sz="1600" b="1" kern="1200">
                          <a:solidFill>
                            <a:srgbClr val="002060"/>
                          </a:solidFill>
                          <a:latin typeface="+mn-lt"/>
                          <a:ea typeface="+mn-ea"/>
                          <a:cs typeface="+mn-cs"/>
                        </a:rPr>
                        <a:t>NC rate is 10.21%</a:t>
                      </a:r>
                    </a:p>
                    <a:p>
                      <a:pPr lvl="0">
                        <a:buNone/>
                      </a:pPr>
                      <a:r>
                        <a:rPr lang="en-US" sz="1600" b="0" kern="1200">
                          <a:solidFill>
                            <a:srgbClr val="002060"/>
                          </a:solidFill>
                          <a:latin typeface="+mn-lt"/>
                          <a:ea typeface="+mn-ea"/>
                          <a:cs typeface="+mn-cs"/>
                        </a:rPr>
                        <a:t>National rate is 10.93%</a:t>
                      </a:r>
                    </a:p>
                  </a:txBody>
                  <a:tcPr/>
                </a:tc>
                <a:extLst>
                  <a:ext uri="{0D108BD9-81ED-4DB2-BD59-A6C34878D82A}">
                    <a16:rowId xmlns:a16="http://schemas.microsoft.com/office/drawing/2014/main" val="919483139"/>
                  </a:ext>
                </a:extLst>
              </a:tr>
              <a:tr h="476338">
                <a:tc>
                  <a:txBody>
                    <a:bodyPr/>
                    <a:lstStyle/>
                    <a:p>
                      <a:pPr lvl="0">
                        <a:buNone/>
                      </a:pPr>
                      <a:r>
                        <a:rPr lang="en-US" sz="1600" b="0" kern="1200">
                          <a:solidFill>
                            <a:srgbClr val="002060"/>
                          </a:solidFill>
                          <a:latin typeface="+mn-lt"/>
                          <a:ea typeface="+mn-ea"/>
                          <a:cs typeface="+mn-cs"/>
                        </a:rPr>
                        <a:t>0% Cost Share for 2 years</a:t>
                      </a:r>
                    </a:p>
                  </a:txBody>
                  <a:tcPr/>
                </a:tc>
                <a:tc>
                  <a:txBody>
                    <a:bodyPr/>
                    <a:lstStyle/>
                    <a:p>
                      <a:pPr lvl="0">
                        <a:buNone/>
                      </a:pPr>
                      <a:r>
                        <a:rPr lang="en-US" sz="1600" b="0" kern="1200">
                          <a:solidFill>
                            <a:srgbClr val="002060"/>
                          </a:solidFill>
                          <a:latin typeface="+mn-lt"/>
                          <a:ea typeface="+mn-ea"/>
                          <a:cs typeface="+mn-cs"/>
                        </a:rPr>
                        <a:t>Over 13.33%</a:t>
                      </a:r>
                    </a:p>
                  </a:txBody>
                  <a:tcPr/>
                </a:tc>
                <a:tc>
                  <a:txBody>
                    <a:bodyPr/>
                    <a:lstStyle/>
                    <a:p>
                      <a:pPr lvl="0">
                        <a:buNone/>
                      </a:pPr>
                      <a:r>
                        <a:rPr lang="en-US" sz="1600" b="0" kern="1200">
                          <a:solidFill>
                            <a:srgbClr val="002060"/>
                          </a:solidFill>
                          <a:latin typeface="+mn-lt"/>
                          <a:ea typeface="+mn-ea"/>
                          <a:cs typeface="+mn-cs"/>
                        </a:rPr>
                        <a:t>9 states</a:t>
                      </a:r>
                    </a:p>
                  </a:txBody>
                  <a:tcPr/>
                </a:tc>
                <a:extLst>
                  <a:ext uri="{0D108BD9-81ED-4DB2-BD59-A6C34878D82A}">
                    <a16:rowId xmlns:a16="http://schemas.microsoft.com/office/drawing/2014/main" val="1738553137"/>
                  </a:ext>
                </a:extLst>
              </a:tr>
            </a:tbl>
          </a:graphicData>
        </a:graphic>
      </p:graphicFrame>
      <p:sp>
        <p:nvSpPr>
          <p:cNvPr id="7" name="TextBox 6">
            <a:extLst>
              <a:ext uri="{FF2B5EF4-FFF2-40B4-BE49-F238E27FC236}">
                <a16:creationId xmlns:a16="http://schemas.microsoft.com/office/drawing/2014/main" id="{A4861F6C-4EFE-197F-8911-69B0A0347BF2}"/>
              </a:ext>
            </a:extLst>
          </p:cNvPr>
          <p:cNvSpPr txBox="1"/>
          <p:nvPr/>
        </p:nvSpPr>
        <p:spPr>
          <a:xfrm>
            <a:off x="265815" y="2505857"/>
            <a:ext cx="85804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002060"/>
                </a:solidFill>
              </a:rPr>
              <a:t>Error rate is the percentage of SNAP benefit payments that were made incorrectly – </a:t>
            </a:r>
            <a:endParaRPr lang="en-US" sz="1600">
              <a:solidFill>
                <a:srgbClr val="000000"/>
              </a:solidFill>
            </a:endParaRPr>
          </a:p>
          <a:p>
            <a:pPr algn="ctr"/>
            <a:r>
              <a:rPr lang="en-US" sz="1600">
                <a:solidFill>
                  <a:srgbClr val="002060"/>
                </a:solidFill>
              </a:rPr>
              <a:t>either too much (overpayment) or too little (underpayment)</a:t>
            </a:r>
            <a:endParaRPr lang="en-US" sz="1600">
              <a:cs typeface="Arial"/>
            </a:endParaRPr>
          </a:p>
        </p:txBody>
      </p:sp>
    </p:spTree>
    <p:custDataLst>
      <p:tags r:id="rId1"/>
    </p:custDataLst>
    <p:extLst>
      <p:ext uri="{BB962C8B-B14F-4D97-AF65-F5344CB8AC3E}">
        <p14:creationId xmlns:p14="http://schemas.microsoft.com/office/powerpoint/2010/main" val="1755283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9A066DFE87214F99C59FB934F41B2E" ma:contentTypeVersion="3" ma:contentTypeDescription="Create a new document." ma:contentTypeScope="" ma:versionID="c87053281b8ccd049b516c575092196f">
  <xsd:schema xmlns:xsd="http://www.w3.org/2001/XMLSchema" xmlns:xs="http://www.w3.org/2001/XMLSchema" xmlns:p="http://schemas.microsoft.com/office/2006/metadata/properties" xmlns:ns2="8998e0af-b782-4053-93ca-be169c55eeae" targetNamespace="http://schemas.microsoft.com/office/2006/metadata/properties" ma:root="true" ma:fieldsID="b43f213df48f68ba9cc150f13e31bd98" ns2:_="">
    <xsd:import namespace="8998e0af-b782-4053-93ca-be169c55eea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8e0af-b782-4053-93ca-be169c55e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3D88C-3348-45EB-B075-20445B0EED91}">
  <ds:schemaRef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8998e0af-b782-4053-93ca-be169c55eeae"/>
    <ds:schemaRef ds:uri="http://purl.org/dc/terms/"/>
  </ds:schemaRefs>
</ds:datastoreItem>
</file>

<file path=customXml/itemProps2.xml><?xml version="1.0" encoding="utf-8"?>
<ds:datastoreItem xmlns:ds="http://schemas.openxmlformats.org/officeDocument/2006/customXml" ds:itemID="{6C4F22C0-3C13-4325-B9DB-A58781EBAA2D}">
  <ds:schemaRefs>
    <ds:schemaRef ds:uri="8998e0af-b782-4053-93ca-be169c55ee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Metadata/LabelInfo.xml><?xml version="1.0" encoding="utf-8"?>
<clbl:labelList xmlns:clbl="http://schemas.microsoft.com/office/2020/mipLabelMetadata">
  <clbl:label id="{7a7681dc-b9d0-449a-85c3-ecc26cd7ed19}" enabled="0" method="" siteId="{7a7681dc-b9d0-449a-85c3-ecc26cd7ed19}" removed="1"/>
</clbl:labelList>
</file>

<file path=docProps/app.xml><?xml version="1.0" encoding="utf-8"?>
<Properties xmlns="http://schemas.openxmlformats.org/officeDocument/2006/extended-properties" xmlns:vt="http://schemas.openxmlformats.org/officeDocument/2006/docPropsVTypes">
  <Template/>
  <TotalTime>0</TotalTime>
  <Words>3300</Words>
  <Application>Microsoft Office PowerPoint</Application>
  <PresentationFormat>On-screen Show (4:3)</PresentationFormat>
  <Paragraphs>425</Paragraphs>
  <Slides>32</Slides>
  <Notes>18</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9" baseType="lpstr">
      <vt:lpstr>Aptos</vt:lpstr>
      <vt:lpstr>Arial</vt:lpstr>
      <vt:lpstr>Arial,Sans-Serif</vt:lpstr>
      <vt:lpstr>Avenir Next LT Pro</vt:lpstr>
      <vt:lpstr>Calibri</vt:lpstr>
      <vt:lpstr>Courier New</vt:lpstr>
      <vt:lpstr>EYInterstate</vt:lpstr>
      <vt:lpstr>Franklin Gothic Demi Cond</vt:lpstr>
      <vt:lpstr>Franklin Gothic Medium</vt:lpstr>
      <vt:lpstr>Franklin Gothic Medium Cond</vt:lpstr>
      <vt:lpstr>Times New Roman</vt:lpstr>
      <vt:lpstr>Verdana</vt:lpstr>
      <vt:lpstr>Wingdings</vt:lpstr>
      <vt:lpstr>2_Office Theme</vt:lpstr>
      <vt:lpstr>8_Office Theme</vt:lpstr>
      <vt:lpstr>3_Office Theme</vt:lpstr>
      <vt:lpstr>think-cell Slide</vt:lpstr>
      <vt:lpstr>PowerPoint Presentation</vt:lpstr>
      <vt:lpstr>Briefing Agenda</vt:lpstr>
      <vt:lpstr>PowerPoint Presentation</vt:lpstr>
      <vt:lpstr>Over 1.4 Million North Carolinians Rely on SNAP</vt:lpstr>
      <vt:lpstr>Background on HR1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H.R.1 policies are effective immediately while others will come later</vt:lpstr>
      <vt:lpstr>PowerPoint Presentation</vt:lpstr>
      <vt:lpstr>PowerPoint Presentation</vt:lpstr>
      <vt:lpstr>What is a Payment Error?</vt:lpstr>
      <vt:lpstr>We can do it! As of May 2025, our payment error rate is 7.63%.  </vt:lpstr>
      <vt:lpstr>PowerPoint Presentation</vt:lpstr>
      <vt:lpstr>How Did We Do in FFY24?  </vt:lpstr>
      <vt:lpstr>Who was under 6% in FFY2024?</vt:lpstr>
      <vt:lpstr>Origins of Payment Error</vt:lpstr>
      <vt:lpstr>PowerPoint Presentation</vt:lpstr>
      <vt:lpstr>HR1 Implementation Goals </vt:lpstr>
      <vt:lpstr>NCDHHS Workstreams </vt:lpstr>
      <vt:lpstr>NCDHHS and NCACDSS Workgroups are in Alignment </vt:lpstr>
      <vt:lpstr>PowerPoint Presentation</vt:lpstr>
      <vt:lpstr>What Are We Doing</vt:lpstr>
      <vt:lpstr>Working Together With You</vt:lpstr>
      <vt:lpstr>Utilizing External Resources and Partners</vt:lpstr>
      <vt:lpstr>Communicating with Partners </vt:lpstr>
      <vt:lpstr>Communicating with Beneficiaries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Copeland, Yvonne A</cp:lastModifiedBy>
  <cp:revision>2</cp:revision>
  <cp:lastPrinted>2025-09-05T17:17:51Z</cp:lastPrinted>
  <dcterms:created xsi:type="dcterms:W3CDTF">2015-07-07T20:02:11Z</dcterms:created>
  <dcterms:modified xsi:type="dcterms:W3CDTF">2025-10-23T17:39:52Z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0x010100789A066DFE87214F99C59FB934F41B2E</vt:lpwstr>
  </property>
  <property fmtid="{D5CDD505-2E9C-101B-9397-08002B2CF9AE}" pid="3" name="ArticulateGUID">
    <vt:lpwstr>93007CD9-D193-4DF6-AE56-F229AA51C2C1</vt:lpwstr>
  </property>
  <property fmtid="{D5CDD505-2E9C-101B-9397-08002B2CF9AE}" pid="4" name="ArticulatePath">
    <vt:lpwstr>Making our money go farther_Feb 2023_v3.3</vt:lpwstr>
  </property>
  <property fmtid="{D5CDD505-2E9C-101B-9397-08002B2CF9AE}" pid="5" name="MediaServiceImageTags">
    <vt:lpwstr/>
  </property>
</Properties>
</file>