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820" r:id="rId4"/>
    <p:sldMasterId id="2147483859" r:id="rId5"/>
    <p:sldMasterId id="2147483847" r:id="rId6"/>
  </p:sldMasterIdLst>
  <p:notesMasterIdLst>
    <p:notesMasterId r:id="rId27"/>
  </p:notesMasterIdLst>
  <p:handoutMasterIdLst>
    <p:handoutMasterId r:id="rId28"/>
  </p:handoutMasterIdLst>
  <p:sldIdLst>
    <p:sldId id="559" r:id="rId7"/>
    <p:sldId id="381" r:id="rId8"/>
    <p:sldId id="582" r:id="rId9"/>
    <p:sldId id="554" r:id="rId10"/>
    <p:sldId id="453" r:id="rId11"/>
    <p:sldId id="445" r:id="rId12"/>
    <p:sldId id="615" r:id="rId13"/>
    <p:sldId id="389" r:id="rId14"/>
    <p:sldId id="455" r:id="rId15"/>
    <p:sldId id="456" r:id="rId16"/>
    <p:sldId id="593" r:id="rId17"/>
    <p:sldId id="598" r:id="rId18"/>
    <p:sldId id="506" r:id="rId19"/>
    <p:sldId id="507" r:id="rId20"/>
    <p:sldId id="462" r:id="rId21"/>
    <p:sldId id="467" r:id="rId22"/>
    <p:sldId id="571" r:id="rId23"/>
    <p:sldId id="572" r:id="rId24"/>
    <p:sldId id="574" r:id="rId25"/>
    <p:sldId id="280" r:id="rId26"/>
  </p:sldIdLst>
  <p:sldSz cx="9144000" cy="6858000" type="screen4x3"/>
  <p:notesSz cx="6881813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910A1E0A-89FC-40F6-85D9-48818C58A92C}">
          <p14:sldIdLst>
            <p14:sldId id="559"/>
            <p14:sldId id="381"/>
            <p14:sldId id="582"/>
            <p14:sldId id="554"/>
            <p14:sldId id="453"/>
            <p14:sldId id="445"/>
            <p14:sldId id="615"/>
            <p14:sldId id="389"/>
            <p14:sldId id="455"/>
            <p14:sldId id="456"/>
            <p14:sldId id="593"/>
            <p14:sldId id="598"/>
            <p14:sldId id="506"/>
            <p14:sldId id="507"/>
            <p14:sldId id="462"/>
            <p14:sldId id="467"/>
            <p14:sldId id="571"/>
            <p14:sldId id="572"/>
            <p14:sldId id="574"/>
            <p14:sldId id="280"/>
          </p14:sldIdLst>
        </p14:section>
        <p14:section name="Untitled Section" id="{068DB168-AE09-45D9-A65F-5CC733AD81E8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36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168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olores, Tracey" initials="CT" lastIdx="19" clrIdx="0">
    <p:extLst>
      <p:ext uri="{19B8F6BF-5375-455C-9EA6-DF929625EA0E}">
        <p15:presenceInfo xmlns:p15="http://schemas.microsoft.com/office/powerpoint/2012/main" userId="S-1-5-21-1754636130-3138122791-2791761897-783030" providerId="AD"/>
      </p:ext>
    </p:extLst>
  </p:cmAuthor>
  <p:cmAuthor id="2" name="Southwell, Jessica" initials="SJ" lastIdx="12" clrIdx="1">
    <p:extLst>
      <p:ext uri="{19B8F6BF-5375-455C-9EA6-DF929625EA0E}">
        <p15:presenceInfo xmlns:p15="http://schemas.microsoft.com/office/powerpoint/2012/main" userId="S::jessica.southwell@ncdps.gov::99117bcd-7ecc-4241-8936-4e4f0626ce4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F1F3F1"/>
    <a:srgbClr val="F3F3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71" autoAdjust="0"/>
    <p:restoredTop sz="81445" autoAdjust="0"/>
  </p:normalViewPr>
  <p:slideViewPr>
    <p:cSldViewPr snapToGrid="0">
      <p:cViewPr varScale="1">
        <p:scale>
          <a:sx n="88" d="100"/>
          <a:sy n="88" d="100"/>
        </p:scale>
        <p:origin x="2208" y="78"/>
      </p:cViewPr>
      <p:guideLst>
        <p:guide orient="horz" pos="2136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2928"/>
        <p:guide pos="216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notesMaster" Target="notesMasters/notesMaster1.xml"/><Relationship Id="rId30" Type="http://schemas.openxmlformats.org/officeDocument/2006/relationships/presProps" Target="presProps.xml"/><Relationship Id="rId8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3175" tIns="46587" rIns="93175" bIns="46587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8103" y="0"/>
            <a:ext cx="2982119" cy="464820"/>
          </a:xfrm>
          <a:prstGeom prst="rect">
            <a:avLst/>
          </a:prstGeom>
        </p:spPr>
        <p:txBody>
          <a:bodyPr vert="horz" lIns="93175" tIns="46587" rIns="93175" bIns="46587" rtlCol="0"/>
          <a:lstStyle>
            <a:lvl1pPr algn="r">
              <a:defRPr sz="1200"/>
            </a:lvl1pPr>
          </a:lstStyle>
          <a:p>
            <a:fld id="{13B0B896-4371-764A-9476-5DF4865BA172}" type="datetimeFigureOut">
              <a:rPr lang="en-US" smtClean="0"/>
              <a:t>7/14/2021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3175" tIns="46587" rIns="93175" bIns="46587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8103" y="8829967"/>
            <a:ext cx="2982119" cy="464820"/>
          </a:xfrm>
          <a:prstGeom prst="rect">
            <a:avLst/>
          </a:prstGeom>
        </p:spPr>
        <p:txBody>
          <a:bodyPr vert="horz" lIns="93175" tIns="46587" rIns="93175" bIns="46587" rtlCol="0" anchor="b"/>
          <a:lstStyle>
            <a:lvl1pPr algn="r">
              <a:defRPr sz="1200"/>
            </a:lvl1pPr>
          </a:lstStyle>
          <a:p>
            <a:fld id="{BF816774-34D6-7246-B71D-2CD3698AFAB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030218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3175" tIns="46587" rIns="93175" bIns="46587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3" y="0"/>
            <a:ext cx="2982119" cy="464820"/>
          </a:xfrm>
          <a:prstGeom prst="rect">
            <a:avLst/>
          </a:prstGeom>
        </p:spPr>
        <p:txBody>
          <a:bodyPr vert="horz" lIns="93175" tIns="46587" rIns="93175" bIns="46587" rtlCol="0"/>
          <a:lstStyle>
            <a:lvl1pPr algn="r">
              <a:defRPr sz="1200"/>
            </a:lvl1pPr>
          </a:lstStyle>
          <a:p>
            <a:fld id="{DCDB2BB0-05A4-1A44-B332-94F944A3E6B0}" type="datetimeFigureOut">
              <a:rPr lang="en-US" smtClean="0"/>
              <a:t>7/14/2021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6913"/>
            <a:ext cx="4646613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5" tIns="46587" rIns="93175" bIns="46587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15791"/>
            <a:ext cx="5505450" cy="4183380"/>
          </a:xfrm>
          <a:prstGeom prst="rect">
            <a:avLst/>
          </a:prstGeom>
        </p:spPr>
        <p:txBody>
          <a:bodyPr vert="horz" lIns="93175" tIns="46587" rIns="93175" bIns="46587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3175" tIns="46587" rIns="93175" bIns="46587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3" y="8829967"/>
            <a:ext cx="2982119" cy="464820"/>
          </a:xfrm>
          <a:prstGeom prst="rect">
            <a:avLst/>
          </a:prstGeom>
        </p:spPr>
        <p:txBody>
          <a:bodyPr vert="horz" lIns="93175" tIns="46587" rIns="93175" bIns="46587" rtlCol="0" anchor="b"/>
          <a:lstStyle>
            <a:lvl1pPr algn="r">
              <a:defRPr sz="1200"/>
            </a:lvl1pPr>
          </a:lstStyle>
          <a:p>
            <a:fld id="{01FED8CD-B894-DF48-9FBA-5DC1B702128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268268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1FED8CD-B894-DF48-9FBA-5DC1B702128D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414131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FED8CD-B894-DF48-9FBA-5DC1B702128D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616666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FED8CD-B894-DF48-9FBA-5DC1B702128D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914176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FED8CD-B894-DF48-9FBA-5DC1B702128D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267423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FED8CD-B894-DF48-9FBA-5DC1B702128D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706626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FED8CD-B894-DF48-9FBA-5DC1B702128D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297206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FED8CD-B894-DF48-9FBA-5DC1B702128D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049009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FED8CD-B894-DF48-9FBA-5DC1B702128D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691847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FED8CD-B894-DF48-9FBA-5DC1B702128D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315584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FED8CD-B894-DF48-9FBA-5DC1B702128D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531769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FED8CD-B894-DF48-9FBA-5DC1B702128D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59555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FED8CD-B894-DF48-9FBA-5DC1B702128D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504245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FED8CD-B894-DF48-9FBA-5DC1B702128D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96041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FED8CD-B894-DF48-9FBA-5DC1B702128D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46241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FED8CD-B894-DF48-9FBA-5DC1B702128D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06342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FED8CD-B894-DF48-9FBA-5DC1B702128D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31247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FED8CD-B894-DF48-9FBA-5DC1B702128D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82497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FED8CD-B894-DF48-9FBA-5DC1B702128D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05888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FED8CD-B894-DF48-9FBA-5DC1B702128D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024436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FED8CD-B894-DF48-9FBA-5DC1B702128D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92198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Optio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9"/>
          <p:cNvSpPr>
            <a:spLocks noGrp="1"/>
          </p:cNvSpPr>
          <p:nvPr userDrawn="1">
            <p:ph type="body" sz="quarter" idx="12" hasCustomPrompt="1"/>
          </p:nvPr>
        </p:nvSpPr>
        <p:spPr>
          <a:xfrm>
            <a:off x="7374469" y="6409267"/>
            <a:ext cx="1769533" cy="228600"/>
          </a:xfrm>
          <a:solidFill>
            <a:schemeClr val="accent4"/>
          </a:solidFill>
        </p:spPr>
        <p:txBody>
          <a:bodyPr lIns="91440" tIns="45720" rIns="45720" bIns="45720" anchor="ctr" anchorCtr="0">
            <a:normAutofit/>
          </a:bodyPr>
          <a:lstStyle>
            <a:lvl1pPr marL="0" indent="0" algn="l">
              <a:buNone/>
              <a:defRPr sz="1000" b="1" spc="300">
                <a:solidFill>
                  <a:schemeClr val="bg1"/>
                </a:solidFill>
                <a:latin typeface="+mj-lt"/>
                <a:cs typeface="Calibri"/>
              </a:defRPr>
            </a:lvl1pPr>
          </a:lstStyle>
          <a:p>
            <a:pPr lvl="0"/>
            <a:r>
              <a:rPr lang="en-US"/>
              <a:t>DATE</a:t>
            </a:r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228600" y="4453471"/>
            <a:ext cx="8686800" cy="1452033"/>
          </a:xfrm>
        </p:spPr>
        <p:txBody>
          <a:bodyPr lIns="45720" rIns="45720" anchor="t">
            <a:normAutofit/>
          </a:bodyPr>
          <a:lstStyle>
            <a:lvl1pPr algn="l">
              <a:lnSpc>
                <a:spcPts val="6000"/>
              </a:lnSpc>
              <a:defRPr sz="6000" b="0" i="0" cap="all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Slideshow Title</a:t>
            </a:r>
          </a:p>
        </p:txBody>
      </p:sp>
      <p:sp>
        <p:nvSpPr>
          <p:cNvPr id="12" name="Text Placeholder 9"/>
          <p:cNvSpPr>
            <a:spLocks noGrp="1"/>
          </p:cNvSpPr>
          <p:nvPr userDrawn="1">
            <p:ph type="body" sz="quarter" idx="11" hasCustomPrompt="1"/>
          </p:nvPr>
        </p:nvSpPr>
        <p:spPr>
          <a:xfrm>
            <a:off x="228602" y="3717467"/>
            <a:ext cx="8686801" cy="471778"/>
          </a:xfrm>
        </p:spPr>
        <p:txBody>
          <a:bodyPr anchor="ctr" anchorCtr="0">
            <a:normAutofit/>
          </a:bodyPr>
          <a:lstStyle>
            <a:lvl1pPr marL="0" indent="0" algn="l">
              <a:buNone/>
              <a:defRPr sz="1100" b="1" spc="300">
                <a:solidFill>
                  <a:schemeClr val="accent2"/>
                </a:solidFill>
                <a:latin typeface="+mj-lt"/>
                <a:cs typeface="Calibri"/>
              </a:defRPr>
            </a:lvl1pPr>
          </a:lstStyle>
          <a:p>
            <a:pPr lvl="0"/>
            <a:r>
              <a:rPr lang="en-US"/>
              <a:t>PRESENTER NAME | DATE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50F2DD0-D25A-B14C-84BA-B2CA41B849B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" y="-1"/>
            <a:ext cx="9144001" cy="3565003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959DAAA2-4817-1845-880E-31E5D40093D8}"/>
              </a:ext>
            </a:extLst>
          </p:cNvPr>
          <p:cNvSpPr txBox="1"/>
          <p:nvPr userDrawn="1"/>
        </p:nvSpPr>
        <p:spPr>
          <a:xfrm>
            <a:off x="1" y="6154541"/>
            <a:ext cx="6106750" cy="738051"/>
          </a:xfrm>
          <a:prstGeom prst="rect">
            <a:avLst/>
          </a:prstGeom>
          <a:solidFill>
            <a:schemeClr val="bg1"/>
          </a:solidFill>
        </p:spPr>
        <p:txBody>
          <a:bodyPr vert="horz" wrap="square" lIns="91440" tIns="91440" rIns="91440" bIns="109728" rtlCol="0" anchor="ctr" anchorCtr="0">
            <a:noAutofit/>
          </a:bodyPr>
          <a:lstStyle/>
          <a:p>
            <a:pPr marL="45720" indent="0">
              <a:lnSpc>
                <a:spcPct val="150000"/>
              </a:lnSpc>
              <a:buNone/>
            </a:pPr>
            <a:r>
              <a:rPr lang="en-US" sz="1000" b="0" spc="300" dirty="0">
                <a:solidFill>
                  <a:schemeClr val="tx1">
                    <a:lumMod val="60000"/>
                    <a:lumOff val="40000"/>
                  </a:schemeClr>
                </a:solidFill>
                <a:latin typeface="Helvetica" charset="0"/>
              </a:rPr>
              <a:t>Leading</a:t>
            </a:r>
            <a:r>
              <a:rPr lang="en-US" sz="1000" b="0" spc="300" baseline="0" dirty="0">
                <a:solidFill>
                  <a:schemeClr val="tx1">
                    <a:lumMod val="60000"/>
                    <a:lumOff val="40000"/>
                  </a:schemeClr>
                </a:solidFill>
                <a:latin typeface="Helvetica" charset="0"/>
              </a:rPr>
              <a:t> the state’s efforts to rebuild smarter and stronger.</a:t>
            </a:r>
            <a:endParaRPr lang="en-US" sz="1000" b="0" spc="300" dirty="0">
              <a:solidFill>
                <a:schemeClr val="tx1">
                  <a:lumMod val="60000"/>
                  <a:lumOff val="40000"/>
                </a:schemeClr>
              </a:solidFill>
              <a:latin typeface="Helvetica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3211" y="983778"/>
            <a:ext cx="5931258" cy="159744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71486-5716-4DF5-8431-E9754611A4EA}" type="datetimeFigureOut">
              <a:rPr lang="en-US" smtClean="0"/>
              <a:t>7/14/2021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742B1-8837-47D7-AD5E-A935D2E5526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97666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71486-5716-4DF5-8431-E9754611A4EA}" type="datetimeFigureOut">
              <a:rPr lang="en-US" smtClean="0"/>
              <a:t>7/14/2021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742B1-8837-47D7-AD5E-A935D2E5526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21054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71486-5716-4DF5-8431-E9754611A4EA}" type="datetimeFigureOut">
              <a:rPr lang="en-US" smtClean="0"/>
              <a:t>7/14/2021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742B1-8837-47D7-AD5E-A935D2E5526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26399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71486-5716-4DF5-8431-E9754611A4EA}" type="datetimeFigureOut">
              <a:rPr lang="en-US" smtClean="0"/>
              <a:t>7/14/2021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742B1-8837-47D7-AD5E-A935D2E5526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83303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71486-5716-4DF5-8431-E9754611A4EA}" type="datetimeFigureOut">
              <a:rPr lang="en-US" smtClean="0"/>
              <a:t>7/14/2021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742B1-8837-47D7-AD5E-A935D2E5526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29007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71486-5716-4DF5-8431-E9754611A4EA}" type="datetimeFigureOut">
              <a:rPr lang="en-US" smtClean="0"/>
              <a:t>7/14/2021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742B1-8837-47D7-AD5E-A935D2E5526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3724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71486-5716-4DF5-8431-E9754611A4EA}" type="datetimeFigureOut">
              <a:rPr lang="en-US" smtClean="0"/>
              <a:t>7/14/2021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742B1-8837-47D7-AD5E-A935D2E5526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210766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71486-5716-4DF5-8431-E9754611A4EA}" type="datetimeFigureOut">
              <a:rPr lang="en-US" smtClean="0"/>
              <a:t>7/14/2021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742B1-8837-47D7-AD5E-A935D2E5526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267958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71486-5716-4DF5-8431-E9754611A4EA}" type="datetimeFigureOut">
              <a:rPr lang="en-US" smtClean="0"/>
              <a:t>7/14/2021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742B1-8837-47D7-AD5E-A935D2E5526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049105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71486-5716-4DF5-8431-E9754611A4EA}" type="datetimeFigureOut">
              <a:rPr lang="en-US" smtClean="0"/>
              <a:t>7/14/2021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742B1-8837-47D7-AD5E-A935D2E5526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81490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Content Placeholder 5">
            <a:extLst>
              <a:ext uri="{FF2B5EF4-FFF2-40B4-BE49-F238E27FC236}">
                <a16:creationId xmlns:a16="http://schemas.microsoft.com/office/drawing/2014/main" id="{0435C4AC-CC6A-4437-864D-664229C67F4D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228600" y="1409701"/>
            <a:ext cx="8686798" cy="4495800"/>
          </a:xfrm>
        </p:spPr>
        <p:txBody>
          <a:bodyPr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771776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16F61-B4C5-4E6F-B30C-F9DFF2681FCB}" type="datetimeFigureOut">
              <a:rPr lang="en-US" smtClean="0"/>
              <a:t>7/14/2021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30CA8-EF9C-47BC-AADC-BCCAA273A74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335528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16F61-B4C5-4E6F-B30C-F9DFF2681FCB}" type="datetimeFigureOut">
              <a:rPr lang="en-US" smtClean="0"/>
              <a:t>7/14/2021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30CA8-EF9C-47BC-AADC-BCCAA273A74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173587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16F61-B4C5-4E6F-B30C-F9DFF2681FCB}" type="datetimeFigureOut">
              <a:rPr lang="en-US" smtClean="0"/>
              <a:t>7/14/2021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30CA8-EF9C-47BC-AADC-BCCAA273A74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497759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16F61-B4C5-4E6F-B30C-F9DFF2681FCB}" type="datetimeFigureOut">
              <a:rPr lang="en-US" smtClean="0"/>
              <a:t>7/14/2021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30CA8-EF9C-47BC-AADC-BCCAA273A74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33370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16F61-B4C5-4E6F-B30C-F9DFF2681FCB}" type="datetimeFigureOut">
              <a:rPr lang="en-US" smtClean="0"/>
              <a:t>7/14/2021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30CA8-EF9C-47BC-AADC-BCCAA273A74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877537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16F61-B4C5-4E6F-B30C-F9DFF2681FCB}" type="datetimeFigureOut">
              <a:rPr lang="en-US" smtClean="0"/>
              <a:t>7/14/2021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30CA8-EF9C-47BC-AADC-BCCAA273A74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777289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16F61-B4C5-4E6F-B30C-F9DFF2681FCB}" type="datetimeFigureOut">
              <a:rPr lang="en-US" smtClean="0"/>
              <a:t>7/14/2021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30CA8-EF9C-47BC-AADC-BCCAA273A74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698877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16F61-B4C5-4E6F-B30C-F9DFF2681FCB}" type="datetimeFigureOut">
              <a:rPr lang="en-US" smtClean="0"/>
              <a:t>7/14/2021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30CA8-EF9C-47BC-AADC-BCCAA273A74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17625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16F61-B4C5-4E6F-B30C-F9DFF2681FCB}" type="datetimeFigureOut">
              <a:rPr lang="en-US" smtClean="0"/>
              <a:t>7/14/2021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30CA8-EF9C-47BC-AADC-BCCAA273A74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862388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16F61-B4C5-4E6F-B30C-F9DFF2681FCB}" type="datetimeFigureOut">
              <a:rPr lang="en-US" smtClean="0"/>
              <a:t>7/14/2021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30CA8-EF9C-47BC-AADC-BCCAA273A74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83995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BD1C93A7-A7A7-8246-AEDA-0BE4EE0F9121}"/>
              </a:ext>
            </a:extLst>
          </p:cNvPr>
          <p:cNvSpPr/>
          <p:nvPr userDrawn="1"/>
        </p:nvSpPr>
        <p:spPr>
          <a:xfrm>
            <a:off x="0" y="0"/>
            <a:ext cx="9144000" cy="6268066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21577" y="2148289"/>
            <a:ext cx="8845756" cy="2126256"/>
          </a:xfrm>
        </p:spPr>
        <p:txBody>
          <a:bodyPr anchor="ctr" anchorCtr="0">
            <a:noAutofit/>
          </a:bodyPr>
          <a:lstStyle>
            <a:lvl1pPr algn="ctr">
              <a:lnSpc>
                <a:spcPts val="5500"/>
              </a:lnSpc>
              <a:defRPr sz="4800" b="1" cap="all" spc="6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1583E93-0E1F-024A-9CAE-802927FF4E2E}"/>
              </a:ext>
            </a:extLst>
          </p:cNvPr>
          <p:cNvSpPr/>
          <p:nvPr userDrawn="1"/>
        </p:nvSpPr>
        <p:spPr>
          <a:xfrm>
            <a:off x="154311" y="152400"/>
            <a:ext cx="8845756" cy="5824194"/>
          </a:xfrm>
          <a:prstGeom prst="rect">
            <a:avLst/>
          </a:prstGeom>
          <a:noFill/>
          <a:ln w="19050"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" name="TextBox 1"/>
          <p:cNvSpPr txBox="1"/>
          <p:nvPr userDrawn="1"/>
        </p:nvSpPr>
        <p:spPr>
          <a:xfrm>
            <a:off x="1938288" y="6297590"/>
            <a:ext cx="5938091" cy="539680"/>
          </a:xfrm>
          <a:prstGeom prst="rect">
            <a:avLst/>
          </a:prstGeom>
          <a:solidFill>
            <a:schemeClr val="bg1"/>
          </a:solidFill>
        </p:spPr>
        <p:txBody>
          <a:bodyPr vert="horz" wrap="square" lIns="91440" tIns="91440" rIns="91440" bIns="109728" rtlCol="0" anchor="b" anchorCtr="0">
            <a:noAutofit/>
          </a:bodyPr>
          <a:lstStyle/>
          <a:p>
            <a:pPr marL="45720" indent="0">
              <a:lnSpc>
                <a:spcPct val="150000"/>
              </a:lnSpc>
              <a:buNone/>
            </a:pPr>
            <a:r>
              <a:rPr lang="en-US" sz="1000" b="0" spc="300" dirty="0">
                <a:solidFill>
                  <a:schemeClr val="tx1">
                    <a:lumMod val="60000"/>
                    <a:lumOff val="40000"/>
                  </a:schemeClr>
                </a:solidFill>
                <a:latin typeface="Helvetica" charset="0"/>
              </a:rPr>
              <a:t>Leading</a:t>
            </a:r>
            <a:r>
              <a:rPr lang="en-US" sz="1000" b="0" spc="300" baseline="0" dirty="0">
                <a:solidFill>
                  <a:schemeClr val="tx1">
                    <a:lumMod val="60000"/>
                    <a:lumOff val="40000"/>
                  </a:schemeClr>
                </a:solidFill>
                <a:latin typeface="Helvetica" charset="0"/>
              </a:rPr>
              <a:t> the state’s efforts to rebuild smarter and stronger.</a:t>
            </a:r>
            <a:endParaRPr lang="en-US" sz="1000" b="0" spc="300" dirty="0">
              <a:solidFill>
                <a:schemeClr val="tx1">
                  <a:lumMod val="60000"/>
                  <a:lumOff val="40000"/>
                </a:schemeClr>
              </a:solidFill>
              <a:latin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8390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16F61-B4C5-4E6F-B30C-F9DFF2681FCB}" type="datetimeFigureOut">
              <a:rPr lang="en-US" smtClean="0"/>
              <a:t>7/14/2021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30CA8-EF9C-47BC-AADC-BCCAA273A74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65622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Box 2"/>
          <p:cNvSpPr txBox="1"/>
          <p:nvPr userDrawn="1"/>
        </p:nvSpPr>
        <p:spPr>
          <a:xfrm>
            <a:off x="1938968" y="6295755"/>
            <a:ext cx="5938091" cy="539680"/>
          </a:xfrm>
          <a:prstGeom prst="rect">
            <a:avLst/>
          </a:prstGeom>
          <a:solidFill>
            <a:schemeClr val="bg1"/>
          </a:solidFill>
        </p:spPr>
        <p:txBody>
          <a:bodyPr vert="horz" wrap="square" lIns="91440" tIns="91440" rIns="91440" bIns="109728" rtlCol="0" anchor="b" anchorCtr="0">
            <a:noAutofit/>
          </a:bodyPr>
          <a:lstStyle/>
          <a:p>
            <a:pPr marL="45720" indent="0">
              <a:lnSpc>
                <a:spcPct val="150000"/>
              </a:lnSpc>
              <a:buNone/>
            </a:pPr>
            <a:r>
              <a:rPr lang="en-US" sz="1000" b="0" spc="300" dirty="0">
                <a:solidFill>
                  <a:schemeClr val="tx1">
                    <a:lumMod val="60000"/>
                    <a:lumOff val="40000"/>
                  </a:schemeClr>
                </a:solidFill>
                <a:latin typeface="Helvetica" charset="0"/>
              </a:rPr>
              <a:t>Leading</a:t>
            </a:r>
            <a:r>
              <a:rPr lang="en-US" sz="1000" b="0" spc="300" baseline="0" dirty="0">
                <a:solidFill>
                  <a:schemeClr val="tx1">
                    <a:lumMod val="60000"/>
                    <a:lumOff val="40000"/>
                  </a:schemeClr>
                </a:solidFill>
                <a:latin typeface="Helvetica" charset="0"/>
              </a:rPr>
              <a:t> the state’s efforts to rebuild smarter and stronger.</a:t>
            </a:r>
            <a:endParaRPr lang="en-US" sz="1000" b="0" spc="300" dirty="0">
              <a:solidFill>
                <a:schemeClr val="tx1">
                  <a:lumMod val="60000"/>
                  <a:lumOff val="40000"/>
                </a:schemeClr>
              </a:solidFill>
              <a:latin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11447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Bleed Vertical Content Option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14304"/>
            <a:ext cx="4267200" cy="1181101"/>
          </a:xfrm>
        </p:spPr>
        <p:txBody>
          <a:bodyPr/>
          <a:lstStyle/>
          <a:p>
            <a:r>
              <a:rPr lang="en-US"/>
              <a:t>Click to edit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 hasCustomPrompt="1"/>
          </p:nvPr>
        </p:nvSpPr>
        <p:spPr>
          <a:xfrm>
            <a:off x="228600" y="1409701"/>
            <a:ext cx="4267200" cy="4495800"/>
          </a:xfrm>
        </p:spPr>
        <p:txBody>
          <a:bodyPr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Picture Placeholder 11"/>
          <p:cNvSpPr>
            <a:spLocks noGrp="1"/>
          </p:cNvSpPr>
          <p:nvPr>
            <p:ph type="pic" sz="quarter" idx="14"/>
          </p:nvPr>
        </p:nvSpPr>
        <p:spPr>
          <a:xfrm>
            <a:off x="4645152" y="123448"/>
            <a:ext cx="4498848" cy="5791201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defRPr/>
            </a:lvl1pPr>
          </a:lstStyle>
          <a:p>
            <a:endParaRPr lang="en-US" dirty="0"/>
          </a:p>
          <a:p>
            <a:endParaRPr lang="en-US" dirty="0"/>
          </a:p>
          <a:p>
            <a:r>
              <a:rPr lang="en-US" dirty="0"/>
              <a:t>Click icon to add picture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11"/>
          <p:cNvSpPr>
            <a:spLocks noGrp="1"/>
          </p:cNvSpPr>
          <p:nvPr>
            <p:ph type="pic" sz="quarter" idx="13" hasCustomPrompt="1"/>
          </p:nvPr>
        </p:nvSpPr>
        <p:spPr>
          <a:xfrm>
            <a:off x="6817801" y="4364392"/>
            <a:ext cx="2097597" cy="1550478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5" name="Picture Placeholder 11"/>
          <p:cNvSpPr>
            <a:spLocks noGrp="1"/>
          </p:cNvSpPr>
          <p:nvPr>
            <p:ph type="pic" sz="quarter" idx="10" hasCustomPrompt="1"/>
          </p:nvPr>
        </p:nvSpPr>
        <p:spPr>
          <a:xfrm>
            <a:off x="4571998" y="1419071"/>
            <a:ext cx="2121113" cy="1013691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6" name="Picture Placeholder 14"/>
          <p:cNvSpPr>
            <a:spLocks noGrp="1"/>
          </p:cNvSpPr>
          <p:nvPr>
            <p:ph type="pic" sz="quarter" idx="11" hasCustomPrompt="1"/>
          </p:nvPr>
        </p:nvSpPr>
        <p:spPr>
          <a:xfrm>
            <a:off x="4571997" y="2610900"/>
            <a:ext cx="2121113" cy="3303973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7" name="Picture Placeholder 14"/>
          <p:cNvSpPr>
            <a:spLocks noGrp="1"/>
          </p:cNvSpPr>
          <p:nvPr>
            <p:ph type="pic" sz="quarter" idx="12" hasCustomPrompt="1"/>
          </p:nvPr>
        </p:nvSpPr>
        <p:spPr>
          <a:xfrm>
            <a:off x="6817801" y="1419075"/>
            <a:ext cx="2097597" cy="2767185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228600" y="114301"/>
            <a:ext cx="8686798" cy="11811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1" hasCustomPrompt="1"/>
          </p:nvPr>
        </p:nvSpPr>
        <p:spPr>
          <a:xfrm>
            <a:off x="228601" y="1409703"/>
            <a:ext cx="4114796" cy="4495799"/>
          </a:xfrm>
        </p:spPr>
        <p:txBody>
          <a:bodyPr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8D65F0-94C5-BF49-86A1-FD4FB9F2A5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97C2B19-A693-774E-A37C-8CDA8CCD5B46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1" y="1295404"/>
            <a:ext cx="3014420" cy="4818063"/>
          </a:xfrm>
          <a:solidFill>
            <a:schemeClr val="accent3"/>
          </a:solidFill>
        </p:spPr>
        <p:txBody>
          <a:bodyPr>
            <a:noAutofit/>
          </a:bodyPr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endParaRPr lang="en-US"/>
          </a:p>
          <a:p>
            <a:pPr lvl="0"/>
            <a:endParaRPr lang="en-US"/>
          </a:p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Content Placeholder 5">
            <a:extLst>
              <a:ext uri="{FF2B5EF4-FFF2-40B4-BE49-F238E27FC236}">
                <a16:creationId xmlns:a16="http://schemas.microsoft.com/office/drawing/2014/main" id="{2821D383-292A-F14D-98B0-8D0029C4C7F5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3064789" y="1295403"/>
            <a:ext cx="3014420" cy="4818063"/>
          </a:xfrm>
          <a:solidFill>
            <a:schemeClr val="accent2"/>
          </a:solidFill>
        </p:spPr>
        <p:txBody>
          <a:bodyPr>
            <a:noAutofit/>
          </a:bodyPr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endParaRPr lang="en-US"/>
          </a:p>
          <a:p>
            <a:pPr lvl="0"/>
            <a:endParaRPr lang="en-US"/>
          </a:p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Content Placeholder 5">
            <a:extLst>
              <a:ext uri="{FF2B5EF4-FFF2-40B4-BE49-F238E27FC236}">
                <a16:creationId xmlns:a16="http://schemas.microsoft.com/office/drawing/2014/main" id="{15DB8A59-2085-3E4D-AC97-F2BE6E303F62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6129580" y="1295403"/>
            <a:ext cx="3014420" cy="4818063"/>
          </a:xfrm>
          <a:solidFill>
            <a:schemeClr val="accent1"/>
          </a:solidFill>
        </p:spPr>
        <p:txBody>
          <a:bodyPr>
            <a:noAutofit/>
          </a:bodyPr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endParaRPr lang="en-US"/>
          </a:p>
          <a:p>
            <a:pPr lvl="0"/>
            <a:endParaRPr lang="en-US"/>
          </a:p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86E4164-1074-C945-BBF0-9CD375769A41}"/>
              </a:ext>
            </a:extLst>
          </p:cNvPr>
          <p:cNvSpPr txBox="1"/>
          <p:nvPr userDrawn="1"/>
        </p:nvSpPr>
        <p:spPr>
          <a:xfrm>
            <a:off x="2" y="1295399"/>
            <a:ext cx="3014421" cy="463660"/>
          </a:xfrm>
          <a:prstGeom prst="rect">
            <a:avLst/>
          </a:prstGeom>
          <a:noFill/>
        </p:spPr>
        <p:txBody>
          <a:bodyPr vert="horz" wrap="square" lIns="91440" tIns="91440" rIns="91440" bIns="109728" rtlCol="0" anchor="ctr" anchorCtr="0">
            <a:noAutofit/>
          </a:bodyPr>
          <a:lstStyle/>
          <a:p>
            <a:pPr marL="45720" indent="0" algn="ctr">
              <a:lnSpc>
                <a:spcPct val="150000"/>
              </a:lnSpc>
              <a:buNone/>
            </a:pPr>
            <a:r>
              <a:rPr lang="en-US" sz="1600" b="1" spc="300" dirty="0">
                <a:solidFill>
                  <a:schemeClr val="bg1"/>
                </a:solidFill>
                <a:latin typeface="Helvetica" charset="0"/>
              </a:rPr>
              <a:t>BLOCK TITLE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4F131455-A13E-7E44-93A6-0C5E3E9414E4}"/>
              </a:ext>
            </a:extLst>
          </p:cNvPr>
          <p:cNvCxnSpPr/>
          <p:nvPr userDrawn="1"/>
        </p:nvCxnSpPr>
        <p:spPr>
          <a:xfrm>
            <a:off x="1" y="1821051"/>
            <a:ext cx="3014420" cy="0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FE036477-53BA-154F-AC03-6E8F92EFEA91}"/>
              </a:ext>
            </a:extLst>
          </p:cNvPr>
          <p:cNvSpPr txBox="1"/>
          <p:nvPr userDrawn="1"/>
        </p:nvSpPr>
        <p:spPr>
          <a:xfrm>
            <a:off x="3064790" y="1295399"/>
            <a:ext cx="3014421" cy="463660"/>
          </a:xfrm>
          <a:prstGeom prst="rect">
            <a:avLst/>
          </a:prstGeom>
          <a:noFill/>
        </p:spPr>
        <p:txBody>
          <a:bodyPr vert="horz" wrap="square" lIns="91440" tIns="91440" rIns="91440" bIns="109728" rtlCol="0" anchor="ctr" anchorCtr="0">
            <a:noAutofit/>
          </a:bodyPr>
          <a:lstStyle/>
          <a:p>
            <a:pPr marL="45720" indent="0" algn="ctr">
              <a:lnSpc>
                <a:spcPct val="150000"/>
              </a:lnSpc>
              <a:buNone/>
            </a:pPr>
            <a:r>
              <a:rPr lang="en-US" sz="1600" b="1" spc="300" dirty="0">
                <a:solidFill>
                  <a:schemeClr val="bg1"/>
                </a:solidFill>
                <a:latin typeface="Helvetica" charset="0"/>
              </a:rPr>
              <a:t>BLOCK TITLE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AAF7CCF2-0C57-AC40-A0CE-216D4456353C}"/>
              </a:ext>
            </a:extLst>
          </p:cNvPr>
          <p:cNvCxnSpPr/>
          <p:nvPr userDrawn="1"/>
        </p:nvCxnSpPr>
        <p:spPr>
          <a:xfrm>
            <a:off x="3064792" y="1821051"/>
            <a:ext cx="3014420" cy="0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DC81E714-4F93-2B43-AEDD-8B46DDF21D59}"/>
              </a:ext>
            </a:extLst>
          </p:cNvPr>
          <p:cNvSpPr txBox="1"/>
          <p:nvPr userDrawn="1"/>
        </p:nvSpPr>
        <p:spPr>
          <a:xfrm>
            <a:off x="6131516" y="1295399"/>
            <a:ext cx="3014421" cy="463660"/>
          </a:xfrm>
          <a:prstGeom prst="rect">
            <a:avLst/>
          </a:prstGeom>
          <a:noFill/>
        </p:spPr>
        <p:txBody>
          <a:bodyPr vert="horz" wrap="square" lIns="91440" tIns="91440" rIns="91440" bIns="109728" rtlCol="0" anchor="ctr" anchorCtr="0">
            <a:noAutofit/>
          </a:bodyPr>
          <a:lstStyle/>
          <a:p>
            <a:pPr marL="45720" indent="0" algn="ctr">
              <a:lnSpc>
                <a:spcPct val="150000"/>
              </a:lnSpc>
              <a:buNone/>
            </a:pPr>
            <a:r>
              <a:rPr lang="en-US" sz="1600" b="1" spc="300" dirty="0">
                <a:solidFill>
                  <a:schemeClr val="bg1"/>
                </a:solidFill>
                <a:latin typeface="Helvetica" charset="0"/>
              </a:rPr>
              <a:t>BLOCK TITLE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122231D4-378C-404A-8AA0-95E13477F9B4}"/>
              </a:ext>
            </a:extLst>
          </p:cNvPr>
          <p:cNvCxnSpPr/>
          <p:nvPr userDrawn="1"/>
        </p:nvCxnSpPr>
        <p:spPr>
          <a:xfrm>
            <a:off x="6131518" y="1821051"/>
            <a:ext cx="3014420" cy="0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9147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hank You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7" name="Text Placeholder 9"/>
          <p:cNvSpPr>
            <a:spLocks noGrp="1"/>
          </p:cNvSpPr>
          <p:nvPr>
            <p:ph type="body" sz="quarter" idx="12" hasCustomPrompt="1"/>
          </p:nvPr>
        </p:nvSpPr>
        <p:spPr>
          <a:xfrm>
            <a:off x="228600" y="4724385"/>
            <a:ext cx="8686800" cy="381000"/>
          </a:xfrm>
          <a:noFill/>
          <a:ln>
            <a:noFill/>
          </a:ln>
        </p:spPr>
        <p:txBody>
          <a:bodyPr anchor="b" anchorCtr="0">
            <a:normAutofit/>
          </a:bodyPr>
          <a:lstStyle>
            <a:lvl1pPr marL="0" indent="0" algn="l">
              <a:buNone/>
              <a:defRPr sz="1100" b="1" spc="300" baseline="0">
                <a:solidFill>
                  <a:schemeClr val="bg1"/>
                </a:solidFill>
                <a:latin typeface="+mj-lt"/>
                <a:cs typeface="Calibri"/>
              </a:defRPr>
            </a:lvl1pPr>
          </a:lstStyle>
          <a:p>
            <a:pPr lvl="0"/>
            <a:r>
              <a:rPr lang="en-US"/>
              <a:t>PRESENTER NAME | EMAIL | PHONE NUMBER</a:t>
            </a:r>
          </a:p>
        </p:txBody>
      </p:sp>
      <p:sp>
        <p:nvSpPr>
          <p:cNvPr id="3" name="Rectangle 2"/>
          <p:cNvSpPr/>
          <p:nvPr userDrawn="1"/>
        </p:nvSpPr>
        <p:spPr>
          <a:xfrm>
            <a:off x="0" y="1997770"/>
            <a:ext cx="9144000" cy="2014975"/>
          </a:xfrm>
          <a:prstGeom prst="rect">
            <a:avLst/>
          </a:prstGeom>
        </p:spPr>
        <p:txBody>
          <a:bodyPr wrap="square" lIns="45720" rIns="45720">
            <a:spAutoFit/>
          </a:bodyPr>
          <a:lstStyle/>
          <a:p>
            <a:pPr algn="ctr">
              <a:lnSpc>
                <a:spcPts val="16520"/>
              </a:lnSpc>
            </a:pPr>
            <a:r>
              <a:rPr lang="en-US" sz="9600" spc="1000" baseline="0" dirty="0">
                <a:solidFill>
                  <a:schemeClr val="bg1"/>
                </a:solidFill>
              </a:rPr>
              <a:t>THANK YOU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6C433D8-67C9-FC40-87BF-826D4594846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84667" y="5408702"/>
            <a:ext cx="9228667" cy="1541514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1" y="256631"/>
            <a:ext cx="2341604" cy="614291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71486-5716-4DF5-8431-E9754611A4EA}" type="datetimeFigureOut">
              <a:rPr lang="en-US" smtClean="0"/>
              <a:t>7/14/2021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742B1-8837-47D7-AD5E-A935D2E5526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52644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11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2.xml"/><Relationship Id="rId9" Type="http://schemas.openxmlformats.org/officeDocument/2006/relationships/slideLayout" Target="../slideLayouts/slideLayout17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7.xml"/><Relationship Id="rId3" Type="http://schemas.openxmlformats.org/officeDocument/2006/relationships/slideLayout" Target="../slideLayouts/slideLayout22.xml"/><Relationship Id="rId7" Type="http://schemas.openxmlformats.org/officeDocument/2006/relationships/slideLayout" Target="../slideLayouts/slideLayout26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1.xml"/><Relationship Id="rId1" Type="http://schemas.openxmlformats.org/officeDocument/2006/relationships/slideLayout" Target="../slideLayouts/slideLayout20.xml"/><Relationship Id="rId6" Type="http://schemas.openxmlformats.org/officeDocument/2006/relationships/slideLayout" Target="../slideLayouts/slideLayout25.xml"/><Relationship Id="rId11" Type="http://schemas.openxmlformats.org/officeDocument/2006/relationships/slideLayout" Target="../slideLayouts/slideLayout30.xml"/><Relationship Id="rId5" Type="http://schemas.openxmlformats.org/officeDocument/2006/relationships/slideLayout" Target="../slideLayouts/slideLayout24.xml"/><Relationship Id="rId10" Type="http://schemas.openxmlformats.org/officeDocument/2006/relationships/slideLayout" Target="../slideLayouts/slideLayout29.xml"/><Relationship Id="rId4" Type="http://schemas.openxmlformats.org/officeDocument/2006/relationships/slideLayout" Target="../slideLayouts/slideLayout23.xml"/><Relationship Id="rId9" Type="http://schemas.openxmlformats.org/officeDocument/2006/relationships/slideLayout" Target="../slideLayouts/slideLayout2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>
            <a:spLocks/>
          </p:cNvSpPr>
          <p:nvPr userDrawn="1"/>
        </p:nvSpPr>
        <p:spPr>
          <a:xfrm>
            <a:off x="8684759" y="6411468"/>
            <a:ext cx="459243" cy="182880"/>
          </a:xfrm>
          <a:prstGeom prst="rect">
            <a:avLst/>
          </a:prstGeom>
          <a:solidFill>
            <a:schemeClr val="accent4"/>
          </a:solidFill>
        </p:spPr>
        <p:txBody>
          <a:bodyPr wrap="square" lIns="45720" rIns="45720" rtlCol="0" anchor="ctr" anchorCtr="1">
            <a:noAutofit/>
          </a:bodyPr>
          <a:lstStyle/>
          <a:p>
            <a:pPr algn="ctr"/>
            <a:fld id="{E13BC777-FA0F-EC46-905C-8C3C2993A095}" type="slidenum">
              <a:rPr lang="en-US" sz="800" b="0" smtClean="0">
                <a:solidFill>
                  <a:schemeClr val="bg1"/>
                </a:solidFill>
                <a:latin typeface="+mj-lt"/>
                <a:cs typeface="Calibri"/>
              </a:rPr>
              <a:t>‹#›</a:t>
            </a:fld>
            <a:endParaRPr lang="en-US" sz="800" b="0" dirty="0">
              <a:solidFill>
                <a:schemeClr val="bg1"/>
              </a:solidFill>
              <a:latin typeface="+mj-lt"/>
              <a:cs typeface="Calibri"/>
            </a:endParaRPr>
          </a:p>
        </p:txBody>
      </p:sp>
      <p:sp>
        <p:nvSpPr>
          <p:cNvPr id="12" name="Rectangle 11"/>
          <p:cNvSpPr/>
          <p:nvPr userDrawn="1"/>
        </p:nvSpPr>
        <p:spPr>
          <a:xfrm>
            <a:off x="-1" y="1295401"/>
            <a:ext cx="9144001" cy="4838700"/>
          </a:xfrm>
          <a:prstGeom prst="rect">
            <a:avLst/>
          </a:prstGeom>
          <a:solidFill>
            <a:srgbClr val="F1F3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2" name="Title Placeholder 1"/>
          <p:cNvSpPr>
            <a:spLocks noGrp="1"/>
          </p:cNvSpPr>
          <p:nvPr userDrawn="1">
            <p:ph type="title"/>
          </p:nvPr>
        </p:nvSpPr>
        <p:spPr>
          <a:xfrm>
            <a:off x="228600" y="114301"/>
            <a:ext cx="8686798" cy="1181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 userDrawn="1">
            <p:ph type="body" idx="1"/>
          </p:nvPr>
        </p:nvSpPr>
        <p:spPr>
          <a:xfrm>
            <a:off x="228602" y="1409701"/>
            <a:ext cx="8686799" cy="4495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AutoShape 2" descr="Image result for rebuild north carolina transparent logo">
            <a:extLst>
              <a:ext uri="{FF2B5EF4-FFF2-40B4-BE49-F238E27FC236}">
                <a16:creationId xmlns:a16="http://schemas.microsoft.com/office/drawing/2014/main" id="{8CEC598F-4081-4EEF-9860-316A5A3E9017}"/>
              </a:ext>
            </a:extLst>
          </p:cNvPr>
          <p:cNvSpPr>
            <a:spLocks noChangeAspect="1" noChangeArrowheads="1"/>
          </p:cNvSpPr>
          <p:nvPr userDrawn="1"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800" dirty="0"/>
          </a:p>
        </p:txBody>
      </p:sp>
      <p:sp>
        <p:nvSpPr>
          <p:cNvPr id="5" name="AutoShape 4" descr="Image result for rebuild north carolina transparent logo">
            <a:extLst>
              <a:ext uri="{FF2B5EF4-FFF2-40B4-BE49-F238E27FC236}">
                <a16:creationId xmlns:a16="http://schemas.microsoft.com/office/drawing/2014/main" id="{8E151E3B-61D0-48B8-A89E-0C693663930C}"/>
              </a:ext>
            </a:extLst>
          </p:cNvPr>
          <p:cNvSpPr>
            <a:spLocks noChangeAspect="1" noChangeArrowheads="1"/>
          </p:cNvSpPr>
          <p:nvPr userDrawn="1"/>
        </p:nvSpPr>
        <p:spPr bwMode="auto">
          <a:xfrm>
            <a:off x="4572000" y="34290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800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6346098"/>
            <a:ext cx="1386000" cy="363600"/>
          </a:xfrm>
          <a:prstGeom prst="rect">
            <a:avLst/>
          </a:prstGeom>
        </p:spPr>
      </p:pic>
      <p:sp>
        <p:nvSpPr>
          <p:cNvPr id="7" name="Date Placeholder 6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8FF9D3-2451-4DCC-95AB-94F36388CD56}" type="datetimeFigureOut">
              <a:rPr lang="en-US" smtClean="0"/>
              <a:t>7/14/2021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94098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1" r:id="rId1"/>
    <p:sldLayoutId id="2147483844" r:id="rId2"/>
    <p:sldLayoutId id="2147483839" r:id="rId3"/>
    <p:sldLayoutId id="2147483841" r:id="rId4"/>
    <p:sldLayoutId id="2147483828" r:id="rId5"/>
    <p:sldLayoutId id="2147483832" r:id="rId6"/>
    <p:sldLayoutId id="2147483845" r:id="rId7"/>
    <p:sldLayoutId id="2147483838" r:id="rId8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/>
  <p:txStyles>
    <p:titleStyle>
      <a:lvl1pPr algn="l" defTabSz="457200" rtl="0" eaLnBrk="1" latinLnBrk="0" hangingPunct="1">
        <a:spcBef>
          <a:spcPct val="0"/>
        </a:spcBef>
        <a:buNone/>
        <a:defRPr sz="3600" b="0" i="0" kern="1200" cap="all">
          <a:solidFill>
            <a:schemeClr val="tx2"/>
          </a:solidFill>
          <a:latin typeface="Arial" charset="0"/>
          <a:ea typeface="Arial" charset="0"/>
          <a:cs typeface="Arial" charset="0"/>
        </a:defRPr>
      </a:lvl1pPr>
    </p:titleStyle>
    <p:bodyStyle>
      <a:lvl1pPr marL="228600" indent="-182880" algn="l" defTabSz="457200" rtl="0" eaLnBrk="1" latinLnBrk="0" hangingPunct="1">
        <a:spcBef>
          <a:spcPts val="1176"/>
        </a:spcBef>
        <a:buClr>
          <a:schemeClr val="accent1"/>
        </a:buClr>
        <a:buSzPct val="75000"/>
        <a:buFont typeface="Arial" charset="0"/>
        <a:buChar char="•"/>
        <a:defRPr sz="2400" b="0" i="0" kern="1200">
          <a:solidFill>
            <a:schemeClr val="accent1"/>
          </a:solidFill>
          <a:latin typeface="+mn-lt"/>
          <a:ea typeface="Calibri" charset="0"/>
          <a:cs typeface="Calibri" charset="0"/>
        </a:defRPr>
      </a:lvl1pPr>
      <a:lvl2pPr marL="457200" indent="-137160" algn="l" defTabSz="457200" rtl="0" eaLnBrk="1" latinLnBrk="0" hangingPunct="1">
        <a:spcBef>
          <a:spcPts val="1176"/>
        </a:spcBef>
        <a:buSzPct val="75000"/>
        <a:buFont typeface="ArialMT" charset="0"/>
        <a:buChar char="-"/>
        <a:defRPr sz="1800" b="0" i="0" kern="1200">
          <a:solidFill>
            <a:schemeClr val="accent1"/>
          </a:solidFill>
          <a:latin typeface="+mn-lt"/>
          <a:ea typeface="Calibri" charset="0"/>
          <a:cs typeface="Calibri" charset="0"/>
        </a:defRPr>
      </a:lvl2pPr>
      <a:lvl3pPr marL="685800" indent="-118872" algn="l" defTabSz="457200" rtl="0" eaLnBrk="1" latinLnBrk="0" hangingPunct="1">
        <a:spcBef>
          <a:spcPts val="1176"/>
        </a:spcBef>
        <a:buSzPct val="75000"/>
        <a:buFont typeface="Arial" charset="0"/>
        <a:buChar char="•"/>
        <a:defRPr sz="1800" b="0" i="0" kern="1200">
          <a:solidFill>
            <a:schemeClr val="accent1"/>
          </a:solidFill>
          <a:latin typeface="+mn-lt"/>
          <a:ea typeface="Calibri" charset="0"/>
          <a:cs typeface="Calibri" charset="0"/>
        </a:defRPr>
      </a:lvl3pPr>
      <a:lvl4pPr marL="914400" indent="-118872" algn="l" defTabSz="457200" rtl="0" eaLnBrk="1" latinLnBrk="0" hangingPunct="1">
        <a:spcBef>
          <a:spcPts val="1176"/>
        </a:spcBef>
        <a:buSzPct val="75000"/>
        <a:buFont typeface=".HelveticaNeueDeskInterface-Regular" charset="-120"/>
        <a:buChar char="-"/>
        <a:defRPr sz="1600" b="0" i="0" kern="1200">
          <a:solidFill>
            <a:schemeClr val="accent1"/>
          </a:solidFill>
          <a:latin typeface="+mn-lt"/>
          <a:ea typeface="Calibri" charset="0"/>
          <a:cs typeface="Calibri" charset="0"/>
        </a:defRPr>
      </a:lvl4pPr>
      <a:lvl5pPr marL="1143000" indent="-118872" algn="l" defTabSz="457200" rtl="0" eaLnBrk="1" latinLnBrk="0" hangingPunct="1">
        <a:spcBef>
          <a:spcPts val="1176"/>
        </a:spcBef>
        <a:buSzPct val="75000"/>
        <a:buFont typeface="Arial" charset="0"/>
        <a:buChar char="•"/>
        <a:defRPr sz="1600" b="0" i="0" kern="1200">
          <a:solidFill>
            <a:schemeClr val="accent1"/>
          </a:solidFill>
          <a:latin typeface="+mn-lt"/>
          <a:ea typeface="Calibri" charset="0"/>
          <a:cs typeface="Calibri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72" userDrawn="1">
          <p15:clr>
            <a:srgbClr val="F26B43"/>
          </p15:clr>
        </p15:guide>
        <p15:guide id="2" orient="horz" pos="888" userDrawn="1">
          <p15:clr>
            <a:srgbClr val="F26B43"/>
          </p15:clr>
        </p15:guide>
        <p15:guide id="5" pos="144" userDrawn="1">
          <p15:clr>
            <a:srgbClr val="F26B43"/>
          </p15:clr>
        </p15:guide>
        <p15:guide id="6" pos="5616" userDrawn="1">
          <p15:clr>
            <a:srgbClr val="F26B43"/>
          </p15:clr>
        </p15:guide>
        <p15:guide id="21" orient="horz" pos="4320" userDrawn="1">
          <p15:clr>
            <a:srgbClr val="F26B43"/>
          </p15:clr>
        </p15:guide>
        <p15:guide id="22" orient="horz" userDrawn="1">
          <p15:clr>
            <a:srgbClr val="F26B43"/>
          </p15:clr>
        </p15:guide>
        <p15:guide id="23" userDrawn="1">
          <p15:clr>
            <a:srgbClr val="F26B43"/>
          </p15:clr>
        </p15:guide>
        <p15:guide id="24" pos="5760" userDrawn="1">
          <p15:clr>
            <a:srgbClr val="F26B43"/>
          </p15:clr>
        </p15:guide>
        <p15:guide id="27" orient="horz" pos="3720" userDrawn="1">
          <p15:clr>
            <a:srgbClr val="F26B43"/>
          </p15:clr>
        </p15:guide>
        <p15:guide id="28" orient="horz" pos="816" userDrawn="1">
          <p15:clr>
            <a:srgbClr val="F26B43"/>
          </p15:clr>
        </p15:guide>
        <p15:guide id="30" orient="horz" pos="4032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71486-5716-4DF5-8431-E9754611A4EA}" type="datetimeFigureOut">
              <a:rPr lang="en-US" smtClean="0"/>
              <a:t>7/14/2021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B742B1-8837-47D7-AD5E-A935D2E5526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6743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0" r:id="rId1"/>
    <p:sldLayoutId id="2147483861" r:id="rId2"/>
    <p:sldLayoutId id="2147483862" r:id="rId3"/>
    <p:sldLayoutId id="2147483863" r:id="rId4"/>
    <p:sldLayoutId id="2147483864" r:id="rId5"/>
    <p:sldLayoutId id="2147483865" r:id="rId6"/>
    <p:sldLayoutId id="2147483866" r:id="rId7"/>
    <p:sldLayoutId id="2147483867" r:id="rId8"/>
    <p:sldLayoutId id="2147483868" r:id="rId9"/>
    <p:sldLayoutId id="2147483869" r:id="rId10"/>
    <p:sldLayoutId id="214748387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516F61-B4C5-4E6F-B30C-F9DFF2681FCB}" type="datetimeFigureOut">
              <a:rPr lang="en-US" smtClean="0"/>
              <a:t>7/14/2021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C30CA8-EF9C-47BC-AADC-BCCAA273A74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68298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8" r:id="rId1"/>
    <p:sldLayoutId id="2147483849" r:id="rId2"/>
    <p:sldLayoutId id="2147483850" r:id="rId3"/>
    <p:sldLayoutId id="2147483851" r:id="rId4"/>
    <p:sldLayoutId id="2147483852" r:id="rId5"/>
    <p:sldLayoutId id="2147483853" r:id="rId6"/>
    <p:sldLayoutId id="2147483854" r:id="rId7"/>
    <p:sldLayoutId id="2147483855" r:id="rId8"/>
    <p:sldLayoutId id="2147483856" r:id="rId9"/>
    <p:sldLayoutId id="2147483857" r:id="rId10"/>
    <p:sldLayoutId id="214748385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3561907"/>
            <a:ext cx="9143999" cy="2493753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br>
              <a:rPr lang="en-US" sz="3200" b="1" spc="300" dirty="0"/>
            </a:br>
            <a:r>
              <a:rPr lang="en-US" sz="3200" b="1" spc="300" dirty="0"/>
              <a:t>Preventing evictions – </a:t>
            </a:r>
            <a:br>
              <a:rPr lang="en-US" sz="3200" b="1" spc="300" dirty="0"/>
            </a:br>
            <a:r>
              <a:rPr lang="en-US" sz="3200" b="1" spc="300" dirty="0"/>
              <a:t>HOPE Program Information</a:t>
            </a:r>
            <a:endParaRPr lang="en-US" sz="1400" b="1" spc="250" dirty="0">
              <a:solidFill>
                <a:schemeClr val="accent4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3C6EE5E-DB48-724E-8C4E-C0E0BECFC154}"/>
              </a:ext>
            </a:extLst>
          </p:cNvPr>
          <p:cNvSpPr txBox="1"/>
          <p:nvPr/>
        </p:nvSpPr>
        <p:spPr>
          <a:xfrm>
            <a:off x="2353733" y="1278467"/>
            <a:ext cx="0" cy="0"/>
          </a:xfrm>
          <a:prstGeom prst="rect">
            <a:avLst/>
          </a:prstGeom>
          <a:solidFill>
            <a:schemeClr val="bg1"/>
          </a:solidFill>
        </p:spPr>
        <p:txBody>
          <a:bodyPr vert="horz" wrap="none" lIns="91440" tIns="91440" rIns="91440" bIns="109728" rtlCol="0" anchor="ctr" anchorCtr="0">
            <a:noAutofit/>
          </a:bodyPr>
          <a:lstStyle/>
          <a:p>
            <a:pPr marL="45720">
              <a:lnSpc>
                <a:spcPct val="150000"/>
              </a:lnSpc>
            </a:pPr>
            <a:endParaRPr lang="en-US" sz="1000" b="1" spc="300" dirty="0">
              <a:solidFill>
                <a:schemeClr val="tx1">
                  <a:lumMod val="60000"/>
                  <a:lumOff val="40000"/>
                </a:schemeClr>
              </a:solidFill>
              <a:latin typeface="Helvetica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D130D07-2394-3940-9CFF-0ED2B5075B52}"/>
              </a:ext>
            </a:extLst>
          </p:cNvPr>
          <p:cNvSpPr txBox="1"/>
          <p:nvPr/>
        </p:nvSpPr>
        <p:spPr>
          <a:xfrm>
            <a:off x="3471333" y="1016000"/>
            <a:ext cx="0" cy="0"/>
          </a:xfrm>
          <a:prstGeom prst="rect">
            <a:avLst/>
          </a:prstGeom>
          <a:solidFill>
            <a:schemeClr val="bg1"/>
          </a:solidFill>
        </p:spPr>
        <p:txBody>
          <a:bodyPr vert="horz" wrap="none" lIns="91440" tIns="91440" rIns="91440" bIns="109728" rtlCol="0" anchor="ctr" anchorCtr="0">
            <a:noAutofit/>
          </a:bodyPr>
          <a:lstStyle/>
          <a:p>
            <a:pPr marL="45720">
              <a:lnSpc>
                <a:spcPct val="150000"/>
              </a:lnSpc>
            </a:pPr>
            <a:endParaRPr lang="en-US" sz="1000" b="1" spc="300" dirty="0">
              <a:solidFill>
                <a:schemeClr val="tx1">
                  <a:lumMod val="60000"/>
                  <a:lumOff val="40000"/>
                </a:schemeClr>
              </a:solidFill>
              <a:latin typeface="Helvetica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8CD1F8B-1962-3B4E-A3ED-3D66A25B74F1}"/>
              </a:ext>
            </a:extLst>
          </p:cNvPr>
          <p:cNvSpPr txBox="1"/>
          <p:nvPr/>
        </p:nvSpPr>
        <p:spPr>
          <a:xfrm>
            <a:off x="8111067" y="1244600"/>
            <a:ext cx="0" cy="0"/>
          </a:xfrm>
          <a:prstGeom prst="rect">
            <a:avLst/>
          </a:prstGeom>
          <a:solidFill>
            <a:schemeClr val="bg1"/>
          </a:solidFill>
        </p:spPr>
        <p:txBody>
          <a:bodyPr vert="horz" wrap="none" lIns="91440" tIns="91440" rIns="91440" bIns="109728" rtlCol="0" anchor="ctr" anchorCtr="0">
            <a:noAutofit/>
          </a:bodyPr>
          <a:lstStyle/>
          <a:p>
            <a:pPr marL="45720">
              <a:lnSpc>
                <a:spcPct val="150000"/>
              </a:lnSpc>
            </a:pPr>
            <a:endParaRPr lang="en-US" sz="1000" b="1" spc="300" dirty="0">
              <a:solidFill>
                <a:schemeClr val="tx1">
                  <a:lumMod val="60000"/>
                  <a:lumOff val="40000"/>
                </a:schemeClr>
              </a:solidFill>
              <a:latin typeface="Helvetica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599886F-D281-452A-933D-FCBF13C75E9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896" b="16118"/>
          <a:stretch/>
        </p:blipFill>
        <p:spPr>
          <a:xfrm>
            <a:off x="7702572" y="5406992"/>
            <a:ext cx="1293446" cy="6486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3688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does rent assistance </a:t>
            </a:r>
            <a:r>
              <a:rPr lang="en-US" i="1" dirty="0"/>
              <a:t>not</a:t>
            </a:r>
            <a:r>
              <a:rPr lang="en-US" dirty="0"/>
              <a:t> cover?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31808" y="1409701"/>
            <a:ext cx="8283615" cy="4735918"/>
          </a:xfrm>
        </p:spPr>
        <p:txBody>
          <a:bodyPr/>
          <a:lstStyle/>
          <a:p>
            <a:pPr marL="342900" indent="-342900"/>
            <a:r>
              <a:rPr lang="en-US" sz="1800" dirty="0"/>
              <a:t>Late fees or penalties assessed by the landlord.</a:t>
            </a:r>
          </a:p>
          <a:p>
            <a:pPr marL="342900" indent="-342900"/>
            <a:r>
              <a:rPr lang="en-US" sz="1800" dirty="0"/>
              <a:t>Legal fees associated with eviction or other disputes.</a:t>
            </a:r>
          </a:p>
          <a:p>
            <a:pPr marL="342900" indent="-342900"/>
            <a:r>
              <a:rPr lang="en-US" sz="1800" dirty="0"/>
              <a:t>Costs incurred by subletters or other individuals that are not part of a lease agreement.</a:t>
            </a:r>
          </a:p>
          <a:p>
            <a:pPr marL="342900" indent="-342900"/>
            <a:r>
              <a:rPr lang="en-US" sz="1800" dirty="0"/>
              <a:t>Costs of alleged damage, including property damage, damage to credit, or other monetary or physical damage by either party.</a:t>
            </a:r>
          </a:p>
          <a:p>
            <a:pPr marL="342900" indent="-342900"/>
            <a:r>
              <a:rPr lang="en-US" sz="1800" dirty="0"/>
              <a:t>Lease drafting, administrative, or accounting fees.</a:t>
            </a:r>
          </a:p>
          <a:p>
            <a:pPr marL="342900" indent="-342900"/>
            <a:r>
              <a:rPr lang="en-US" sz="1800" dirty="0"/>
              <a:t>Equipment storage fees or leases.</a:t>
            </a:r>
          </a:p>
          <a:p>
            <a:pPr marL="342900" indent="-342900"/>
            <a:r>
              <a:rPr lang="en-US" sz="1800" dirty="0"/>
              <a:t>Commercial, agricultural, or other non-residential leases.</a:t>
            </a:r>
          </a:p>
          <a:p>
            <a:pPr marL="342900" indent="-342900"/>
            <a:r>
              <a:rPr lang="en-US" sz="1800" dirty="0"/>
              <a:t>Payments owed by permanent residents of hotels or motels.</a:t>
            </a:r>
          </a:p>
          <a:p>
            <a:pPr marL="342900" indent="-342900"/>
            <a:r>
              <a:rPr lang="en-US" sz="1800" dirty="0"/>
              <a:t>Leases where the applicant is not the primary resident.</a:t>
            </a:r>
          </a:p>
          <a:p>
            <a:pPr marL="342900" indent="-342900"/>
            <a:r>
              <a:rPr lang="en-US" sz="1800" dirty="0"/>
              <a:t>Arrears prior to April 1, 2020 or not related to coronavirus.</a:t>
            </a:r>
          </a:p>
        </p:txBody>
      </p:sp>
    </p:spTree>
    <p:extLst>
      <p:ext uri="{BB962C8B-B14F-4D97-AF65-F5344CB8AC3E}">
        <p14:creationId xmlns:p14="http://schemas.microsoft.com/office/powerpoint/2010/main" val="30868795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Hope Rent Award Calculation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24091" y="1409701"/>
            <a:ext cx="8349205" cy="4735918"/>
          </a:xfrm>
        </p:spPr>
        <p:txBody>
          <a:bodyPr/>
          <a:lstStyle/>
          <a:p>
            <a:pPr marL="342900" indent="-342900"/>
            <a:r>
              <a:rPr lang="en-US" dirty="0"/>
              <a:t>The HOPE Program </a:t>
            </a:r>
            <a:r>
              <a:rPr lang="en-US" i="1" dirty="0"/>
              <a:t>pays the rent the applicant owes </a:t>
            </a:r>
            <a:r>
              <a:rPr lang="en-US" dirty="0"/>
              <a:t>up to a cap equal to the 2 bedroom unit fair market rent (FMR) cap for that county.</a:t>
            </a:r>
          </a:p>
          <a:p>
            <a:pPr marL="342900" indent="-342900"/>
            <a:r>
              <a:rPr lang="en-US" dirty="0"/>
              <a:t>If the applicant pays MORE than the 2-bd FMR, the award is capped at the FMR.</a:t>
            </a:r>
          </a:p>
          <a:p>
            <a:pPr marL="342900" indent="-342900"/>
            <a:r>
              <a:rPr lang="en-US" dirty="0"/>
              <a:t>If an applicant resides in subsidized housing, such as Public Housing, the HOPE Program pays for the amount of rent that the applicant pays to the PHA.</a:t>
            </a:r>
          </a:p>
        </p:txBody>
      </p:sp>
    </p:spTree>
    <p:extLst>
      <p:ext uri="{BB962C8B-B14F-4D97-AF65-F5344CB8AC3E}">
        <p14:creationId xmlns:p14="http://schemas.microsoft.com/office/powerpoint/2010/main" val="20805119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Hope Documentation requirements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12516" y="1409701"/>
            <a:ext cx="8387788" cy="4735918"/>
          </a:xfrm>
        </p:spPr>
        <p:txBody>
          <a:bodyPr/>
          <a:lstStyle/>
          <a:p>
            <a:pPr marL="342900" indent="-342900"/>
            <a:r>
              <a:rPr lang="en-US" dirty="0"/>
              <a:t>A lease agreement is required to be uploaded when the applicant applies for assistance.</a:t>
            </a:r>
          </a:p>
          <a:p>
            <a:pPr marL="342900" indent="-342900"/>
            <a:r>
              <a:rPr lang="en-US" dirty="0"/>
              <a:t>The lease agreement must have the tenant names, rental address, and the amount owed a month at a minimum.</a:t>
            </a:r>
          </a:p>
          <a:p>
            <a:pPr marL="342900" indent="-342900"/>
            <a:r>
              <a:rPr lang="en-US" dirty="0"/>
              <a:t>In the absence of a lease, a written statement (lease summary) from the landlord is acceptable.</a:t>
            </a:r>
          </a:p>
          <a:p>
            <a:pPr marL="571500" lvl="1" indent="-342900"/>
            <a:r>
              <a:rPr lang="en-US" dirty="0"/>
              <a:t>Includes the tenant name(s), the rent address, the amount owed per month, how many months late the tenant is, and when the lease ends.</a:t>
            </a:r>
          </a:p>
          <a:p>
            <a:pPr marL="571500" lvl="1" indent="-342900"/>
            <a:r>
              <a:rPr lang="en-US" dirty="0"/>
              <a:t>NCORR has developed a template for this for landlords and applicants to use.</a:t>
            </a:r>
          </a:p>
          <a:p>
            <a:pPr marL="571500" lvl="1" indent="-342900"/>
            <a:r>
              <a:rPr lang="en-US" dirty="0"/>
              <a:t>Proof of payment of previous month’s rent to the landlord is also acceptable. </a:t>
            </a:r>
          </a:p>
        </p:txBody>
      </p:sp>
    </p:spTree>
    <p:extLst>
      <p:ext uri="{BB962C8B-B14F-4D97-AF65-F5344CB8AC3E}">
        <p14:creationId xmlns:p14="http://schemas.microsoft.com/office/powerpoint/2010/main" val="3467320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the landlord agrees to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266218" y="1409701"/>
            <a:ext cx="8877782" cy="4735918"/>
          </a:xfrm>
        </p:spPr>
        <p:txBody>
          <a:bodyPr/>
          <a:lstStyle/>
          <a:p>
            <a:pPr marL="342900" indent="-342900">
              <a:lnSpc>
                <a:spcPct val="150000"/>
              </a:lnSpc>
            </a:pPr>
            <a:r>
              <a:rPr lang="en-US" sz="2000" dirty="0"/>
              <a:t>Landlord agrees that they shall not evict for non-payment within 60 days of the last month of assistance covered by the Program</a:t>
            </a:r>
            <a:r>
              <a:rPr lang="en-US" sz="2000" i="1" dirty="0"/>
              <a:t>.</a:t>
            </a:r>
          </a:p>
          <a:p>
            <a:pPr marL="342900" indent="-342900">
              <a:lnSpc>
                <a:spcPct val="150000"/>
              </a:lnSpc>
            </a:pPr>
            <a:r>
              <a:rPr lang="en-US" sz="2000" dirty="0"/>
              <a:t>Landlord agrees to dismiss summary ejection proceedings (eviction).</a:t>
            </a:r>
          </a:p>
          <a:p>
            <a:pPr marL="342900" indent="-342900">
              <a:lnSpc>
                <a:spcPct val="150000"/>
              </a:lnSpc>
            </a:pPr>
            <a:r>
              <a:rPr lang="en-US" sz="2000" dirty="0"/>
              <a:t>Landlord agrees to work with tenant to form a payment plan, if necessary, for any rent not covered by HOPE Program rent assistance.</a:t>
            </a:r>
          </a:p>
          <a:p>
            <a:pPr marL="342900" indent="-342900">
              <a:lnSpc>
                <a:spcPct val="150000"/>
              </a:lnSpc>
            </a:pPr>
            <a:r>
              <a:rPr lang="en-US" sz="2000" dirty="0"/>
              <a:t>Confirms the landlord has not received payment for the rent amount due from any other source.</a:t>
            </a:r>
          </a:p>
          <a:p>
            <a:pPr marL="342900" indent="-342900">
              <a:lnSpc>
                <a:spcPct val="150000"/>
              </a:lnSpc>
            </a:pPr>
            <a:endParaRPr lang="en-US" dirty="0"/>
          </a:p>
          <a:p>
            <a:pPr marL="571500" lvl="1" indent="-342900">
              <a:lnSpc>
                <a:spcPct val="150000"/>
              </a:lnSpc>
            </a:pPr>
            <a:endParaRPr lang="en-US" dirty="0"/>
          </a:p>
          <a:p>
            <a:pPr marL="342900" indent="-342900">
              <a:lnSpc>
                <a:spcPct val="150000"/>
              </a:lnSpc>
            </a:pPr>
            <a:endParaRPr lang="en-US" sz="2200" dirty="0"/>
          </a:p>
          <a:p>
            <a:pPr marL="0" indent="0">
              <a:lnSpc>
                <a:spcPct val="150000"/>
              </a:lnSpc>
              <a:buNone/>
            </a:pPr>
            <a:endParaRPr lang="en-US" dirty="0"/>
          </a:p>
          <a:p>
            <a:pPr marL="342900" indent="-342900">
              <a:lnSpc>
                <a:spcPct val="15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40179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the landlord agrees to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258500" y="1409701"/>
            <a:ext cx="8885499" cy="4735918"/>
          </a:xfrm>
        </p:spPr>
        <p:txBody>
          <a:bodyPr/>
          <a:lstStyle/>
          <a:p>
            <a:pPr marL="342900" indent="-342900">
              <a:lnSpc>
                <a:spcPct val="150000"/>
              </a:lnSpc>
            </a:pPr>
            <a:r>
              <a:rPr lang="en-US" sz="2000" dirty="0"/>
              <a:t>Landlord must maintain a safe and habitable dwelling.</a:t>
            </a:r>
          </a:p>
          <a:p>
            <a:pPr marL="342900" indent="-342900">
              <a:lnSpc>
                <a:spcPct val="150000"/>
              </a:lnSpc>
            </a:pPr>
            <a:r>
              <a:rPr lang="en-US" sz="2000" dirty="0"/>
              <a:t>Landlord must not increase rent or fees for the duration of the lease.</a:t>
            </a:r>
          </a:p>
          <a:p>
            <a:pPr marL="342900" indent="-342900">
              <a:lnSpc>
                <a:spcPct val="150000"/>
              </a:lnSpc>
            </a:pPr>
            <a:r>
              <a:rPr lang="en-US" sz="2000" dirty="0"/>
              <a:t>Landlord must pay any utilities owed if that is a part of the lease and the Program agreement.</a:t>
            </a:r>
          </a:p>
          <a:p>
            <a:pPr marL="342900" indent="-342900">
              <a:lnSpc>
                <a:spcPct val="150000"/>
              </a:lnSpc>
            </a:pPr>
            <a:r>
              <a:rPr lang="en-US" sz="2000" dirty="0"/>
              <a:t>The landlord and tenant jointly agree to the terms of the agreement and it is returned to the Program by both parties.</a:t>
            </a:r>
          </a:p>
          <a:p>
            <a:pPr marL="0" indent="0">
              <a:lnSpc>
                <a:spcPct val="150000"/>
              </a:lnSpc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15801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HOPE Utility assistance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281650" y="1355686"/>
            <a:ext cx="8291333" cy="4735918"/>
          </a:xfrm>
        </p:spPr>
        <p:txBody>
          <a:bodyPr/>
          <a:lstStyle/>
          <a:p>
            <a:pPr marL="342900" indent="-342900">
              <a:spcBef>
                <a:spcPts val="1800"/>
              </a:spcBef>
              <a:spcAft>
                <a:spcPts val="1800"/>
              </a:spcAft>
            </a:pPr>
            <a:r>
              <a:rPr lang="en-US" dirty="0"/>
              <a:t>The HOPE Program also provides emergency utility assistance.</a:t>
            </a:r>
          </a:p>
          <a:p>
            <a:pPr marL="342900" indent="-342900">
              <a:spcBef>
                <a:spcPts val="1800"/>
              </a:spcBef>
              <a:spcAft>
                <a:spcPts val="1800"/>
              </a:spcAft>
            </a:pPr>
            <a:r>
              <a:rPr lang="en-US" dirty="0"/>
              <a:t>Assistance is paid directly to the utility provider on behalf of the applicant.</a:t>
            </a:r>
          </a:p>
          <a:p>
            <a:pPr marL="342900" indent="-342900">
              <a:spcBef>
                <a:spcPts val="1800"/>
              </a:spcBef>
              <a:spcAft>
                <a:spcPts val="1800"/>
              </a:spcAft>
            </a:pPr>
            <a:r>
              <a:rPr lang="en-US" dirty="0"/>
              <a:t>Assistance pays for back-owed utilities only.</a:t>
            </a:r>
          </a:p>
          <a:p>
            <a:pPr marL="342900" indent="-342900">
              <a:spcBef>
                <a:spcPts val="1800"/>
              </a:spcBef>
              <a:spcAft>
                <a:spcPts val="1800"/>
              </a:spcAft>
            </a:pPr>
            <a:r>
              <a:rPr lang="en-US" dirty="0"/>
              <a:t>Covers “critical” utilities.</a:t>
            </a:r>
          </a:p>
        </p:txBody>
      </p:sp>
    </p:spTree>
    <p:extLst>
      <p:ext uri="{BB962C8B-B14F-4D97-AF65-F5344CB8AC3E}">
        <p14:creationId xmlns:p14="http://schemas.microsoft.com/office/powerpoint/2010/main" val="1765846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does utility assistance cover?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12516" y="1409701"/>
            <a:ext cx="8831484" cy="4735918"/>
          </a:xfrm>
        </p:spPr>
        <p:txBody>
          <a:bodyPr/>
          <a:lstStyle/>
          <a:p>
            <a:pPr marL="342900" indent="-342900">
              <a:lnSpc>
                <a:spcPct val="150000"/>
              </a:lnSpc>
            </a:pPr>
            <a:r>
              <a:rPr lang="en-US" dirty="0"/>
              <a:t>Natural gas/propane delivery for home use/heating</a:t>
            </a:r>
          </a:p>
          <a:p>
            <a:pPr marL="571500" lvl="1" indent="-342900">
              <a:lnSpc>
                <a:spcPct val="150000"/>
              </a:lnSpc>
            </a:pPr>
            <a:r>
              <a:rPr lang="en-US" dirty="0"/>
              <a:t>This includes routine safety checks if that is part of the delivery.</a:t>
            </a:r>
          </a:p>
          <a:p>
            <a:pPr marL="342900" indent="-342900">
              <a:lnSpc>
                <a:spcPct val="150000"/>
              </a:lnSpc>
            </a:pPr>
            <a:r>
              <a:rPr lang="en-US" dirty="0"/>
              <a:t>Electricity</a:t>
            </a:r>
          </a:p>
          <a:p>
            <a:pPr marL="342900" indent="-342900">
              <a:lnSpc>
                <a:spcPct val="150000"/>
              </a:lnSpc>
            </a:pPr>
            <a:r>
              <a:rPr lang="en-US" dirty="0"/>
              <a:t>Water</a:t>
            </a:r>
          </a:p>
          <a:p>
            <a:pPr marL="342900" indent="-342900">
              <a:lnSpc>
                <a:spcPct val="150000"/>
              </a:lnSpc>
            </a:pPr>
            <a:r>
              <a:rPr lang="en-US" dirty="0"/>
              <a:t>Sewer and Wastewater</a:t>
            </a:r>
          </a:p>
        </p:txBody>
      </p:sp>
    </p:spTree>
    <p:extLst>
      <p:ext uri="{BB962C8B-B14F-4D97-AF65-F5344CB8AC3E}">
        <p14:creationId xmlns:p14="http://schemas.microsoft.com/office/powerpoint/2010/main" val="12531602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Utility assistance award limit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1409701"/>
            <a:ext cx="9144000" cy="4735918"/>
          </a:xfrm>
        </p:spPr>
        <p:txBody>
          <a:bodyPr/>
          <a:lstStyle/>
          <a:p>
            <a:pPr marL="342900" indent="-342900"/>
            <a:r>
              <a:rPr lang="en-US" dirty="0"/>
              <a:t>The applicant reports the amount they owe to the utility provider in the application.</a:t>
            </a:r>
          </a:p>
          <a:p>
            <a:pPr marL="342900" indent="-342900"/>
            <a:r>
              <a:rPr lang="en-US" dirty="0"/>
              <a:t>The award is for the lesser of that reported amount or the cap shown below.</a:t>
            </a:r>
          </a:p>
          <a:p>
            <a:pPr marL="342900" indent="-342900"/>
            <a:r>
              <a:rPr lang="en-US" dirty="0"/>
              <a:t>The program may eventually pay up to 12 total months of assistance in this way</a:t>
            </a:r>
          </a:p>
          <a:p>
            <a:pPr marL="571500" lvl="1" indent="-342900"/>
            <a:r>
              <a:rPr lang="en-US" dirty="0"/>
              <a:t>Previous HOPE awards made for the utility count towards the 12 month limit.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44DC4B3C-0307-493E-BD64-8CF6E0B8EE2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464067"/>
              </p:ext>
            </p:extLst>
          </p:nvPr>
        </p:nvGraphicFramePr>
        <p:xfrm>
          <a:off x="2524167" y="4594724"/>
          <a:ext cx="4095663" cy="1393510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1803641">
                  <a:extLst>
                    <a:ext uri="{9D8B030D-6E8A-4147-A177-3AD203B41FA5}">
                      <a16:colId xmlns:a16="http://schemas.microsoft.com/office/drawing/2014/main" val="669234727"/>
                    </a:ext>
                  </a:extLst>
                </a:gridCol>
                <a:gridCol w="2292022">
                  <a:extLst>
                    <a:ext uri="{9D8B030D-6E8A-4147-A177-3AD203B41FA5}">
                      <a16:colId xmlns:a16="http://schemas.microsoft.com/office/drawing/2014/main" val="2372212707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Utility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NTE Award Amount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203619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Electricity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$510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8916550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Gas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$135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0693986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Water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$105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393166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Wastewater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$120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364996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3266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Utility Award verification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1295401"/>
            <a:ext cx="9144000" cy="4735918"/>
          </a:xfrm>
        </p:spPr>
        <p:txBody>
          <a:bodyPr/>
          <a:lstStyle/>
          <a:p>
            <a:pPr marL="342900" indent="-342900">
              <a:lnSpc>
                <a:spcPct val="150000"/>
              </a:lnSpc>
            </a:pPr>
            <a:r>
              <a:rPr lang="en-US" dirty="0"/>
              <a:t>The applicant will certify to the award in the application.</a:t>
            </a:r>
          </a:p>
          <a:p>
            <a:pPr marL="342900" indent="-342900">
              <a:lnSpc>
                <a:spcPct val="150000"/>
              </a:lnSpc>
            </a:pPr>
            <a:r>
              <a:rPr lang="en-US" dirty="0"/>
              <a:t>Once the utility award is paid, the applicant receives a notice of payment.</a:t>
            </a:r>
          </a:p>
          <a:p>
            <a:pPr marL="342900" indent="-342900">
              <a:lnSpc>
                <a:spcPct val="150000"/>
              </a:lnSpc>
            </a:pPr>
            <a:r>
              <a:rPr lang="en-US" dirty="0"/>
              <a:t>The utility provider is notified that by accepting the award, they agree to certain program requirements.</a:t>
            </a:r>
          </a:p>
          <a:p>
            <a:pPr marL="571500" lvl="1" indent="-342900">
              <a:lnSpc>
                <a:spcPct val="150000"/>
              </a:lnSpc>
            </a:pPr>
            <a:r>
              <a:rPr lang="en-US" dirty="0"/>
              <a:t>This will be called the </a:t>
            </a:r>
            <a:r>
              <a:rPr lang="en-US" i="1" dirty="0"/>
              <a:t>Utility Provider Terms and Conditions </a:t>
            </a:r>
            <a:r>
              <a:rPr lang="en-US" dirty="0"/>
              <a:t>(UTC).</a:t>
            </a:r>
          </a:p>
        </p:txBody>
      </p:sp>
    </p:spTree>
    <p:extLst>
      <p:ext uri="{BB962C8B-B14F-4D97-AF65-F5344CB8AC3E}">
        <p14:creationId xmlns:p14="http://schemas.microsoft.com/office/powerpoint/2010/main" val="16878924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Utility Terms and Conditions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1295401"/>
            <a:ext cx="9144000" cy="4735918"/>
          </a:xfrm>
        </p:spPr>
        <p:txBody>
          <a:bodyPr/>
          <a:lstStyle/>
          <a:p>
            <a:pPr marL="342900" indent="-342900">
              <a:lnSpc>
                <a:spcPct val="150000"/>
              </a:lnSpc>
            </a:pPr>
            <a:r>
              <a:rPr lang="en-US" dirty="0"/>
              <a:t>Apply the amount of the payment to utility account found at the applicant’s rental address.</a:t>
            </a:r>
          </a:p>
          <a:p>
            <a:pPr marL="342900" indent="-342900">
              <a:lnSpc>
                <a:spcPct val="150000"/>
              </a:lnSpc>
            </a:pPr>
            <a:r>
              <a:rPr lang="en-US" dirty="0"/>
              <a:t>Implement a process for overpayments, where;</a:t>
            </a:r>
          </a:p>
          <a:p>
            <a:pPr marL="571500" lvl="1" indent="-342900">
              <a:lnSpc>
                <a:spcPct val="150000"/>
              </a:lnSpc>
            </a:pPr>
            <a:r>
              <a:rPr lang="en-US" sz="1600" dirty="0"/>
              <a:t>Overpayments are credited to the applicant’s account </a:t>
            </a:r>
            <a:r>
              <a:rPr lang="en-US" sz="1600" i="1" dirty="0"/>
              <a:t>or </a:t>
            </a:r>
            <a:r>
              <a:rPr lang="en-US" sz="1600" dirty="0"/>
              <a:t>provided as a refund to the applicant.</a:t>
            </a:r>
          </a:p>
          <a:p>
            <a:pPr marL="342900" indent="-342900">
              <a:lnSpc>
                <a:spcPct val="150000"/>
              </a:lnSpc>
            </a:pPr>
            <a:r>
              <a:rPr lang="en-US" dirty="0"/>
              <a:t>Implement a period of time to apply the payment to the applicant’s account or cancel the check.</a:t>
            </a:r>
          </a:p>
          <a:p>
            <a:pPr marL="0" indent="0">
              <a:lnSpc>
                <a:spcPct val="150000"/>
              </a:lnSpc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17309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Hope program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270076" y="1409701"/>
            <a:ext cx="8399362" cy="4735918"/>
          </a:xfrm>
        </p:spPr>
        <p:txBody>
          <a:bodyPr/>
          <a:lstStyle/>
          <a:p>
            <a:pPr marL="342900" indent="-342900"/>
            <a:r>
              <a:rPr lang="en-US" dirty="0"/>
              <a:t>The Housing Opportunities and Prevention of Eviction (HOPE) Program is part of a statewide effort to address renter needs due to the coronavirus, offering assistance in 88 non-metropolitan counties.</a:t>
            </a:r>
          </a:p>
          <a:p>
            <a:pPr marL="342900" indent="-342900"/>
            <a:r>
              <a:rPr lang="en-US" dirty="0"/>
              <a:t>The objective of the program is simple – to provide housing stability to vulnerable renters.</a:t>
            </a:r>
          </a:p>
          <a:p>
            <a:pPr marL="342900" indent="-342900"/>
            <a:r>
              <a:rPr lang="en-US" dirty="0"/>
              <a:t>The program is designed to be as streamlined as possible to allow for fast application and quick payment of funds to landlords and utility providers.</a:t>
            </a:r>
          </a:p>
          <a:p>
            <a:pPr marL="342900" indent="-342900"/>
            <a:r>
              <a:rPr lang="en-US" b="1" dirty="0"/>
              <a:t>At this point, HOPE is able to pay rent and utilities within 14 days of application.</a:t>
            </a:r>
          </a:p>
          <a:p>
            <a:pPr marL="342900" indent="-342900"/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342900" indent="-34290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7229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551274"/>
            <a:ext cx="9144000" cy="2583711"/>
          </a:xfrm>
        </p:spPr>
        <p:txBody>
          <a:bodyPr>
            <a:normAutofit/>
          </a:bodyPr>
          <a:lstStyle/>
          <a:p>
            <a:pPr algn="ctr"/>
            <a:br>
              <a:rPr lang="en-US" sz="5000" dirty="0"/>
            </a:br>
            <a:r>
              <a:rPr lang="en-US" sz="5000" dirty="0"/>
              <a:t>Questions</a:t>
            </a:r>
            <a:br>
              <a:rPr lang="en-US" sz="5000" dirty="0"/>
            </a:br>
            <a:endParaRPr lang="en-US" sz="5000" dirty="0"/>
          </a:p>
        </p:txBody>
      </p:sp>
    </p:spTree>
    <p:extLst>
      <p:ext uri="{BB962C8B-B14F-4D97-AF65-F5344CB8AC3E}">
        <p14:creationId xmlns:p14="http://schemas.microsoft.com/office/powerpoint/2010/main" val="29098007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HOPE Accomplishments to date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1409701"/>
            <a:ext cx="9144000" cy="4735918"/>
          </a:xfrm>
        </p:spPr>
        <p:txBody>
          <a:bodyPr/>
          <a:lstStyle/>
          <a:p>
            <a:pPr marL="457200" indent="-457200">
              <a:lnSpc>
                <a:spcPct val="150000"/>
              </a:lnSpc>
            </a:pPr>
            <a:r>
              <a:rPr lang="en-US" sz="2600" dirty="0"/>
              <a:t>Last year, the first version of the HOPE Program assisted 37,000 households with $133 million in rent and utility payments.</a:t>
            </a:r>
          </a:p>
          <a:p>
            <a:pPr marL="457200" indent="-457200">
              <a:lnSpc>
                <a:spcPct val="150000"/>
              </a:lnSpc>
            </a:pPr>
            <a:r>
              <a:rPr lang="en-US" sz="2600" dirty="0"/>
              <a:t>This year, the second version of the HOPE Program has helped 32,000 applicants so far with more than $113 million awarded in the last 2 months.  The program is accepting applications NOW.</a:t>
            </a:r>
          </a:p>
          <a:p>
            <a:pPr marL="571500" lvl="1" indent="-342900">
              <a:lnSpc>
                <a:spcPct val="150000"/>
              </a:lnSpc>
            </a:pPr>
            <a:endParaRPr lang="en-US" dirty="0"/>
          </a:p>
          <a:p>
            <a:pPr marL="0" indent="0">
              <a:lnSpc>
                <a:spcPct val="150000"/>
              </a:lnSpc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1239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HOPE program basics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24091" y="1409701"/>
            <a:ext cx="8383930" cy="4735918"/>
          </a:xfrm>
        </p:spPr>
        <p:txBody>
          <a:bodyPr/>
          <a:lstStyle/>
          <a:p>
            <a:pPr marL="342900" indent="-342900"/>
            <a:r>
              <a:rPr lang="en-US" dirty="0"/>
              <a:t>The HOPE Program is funded by the U.S. Treasury Department’s Emergency Rental Assistance Program.</a:t>
            </a:r>
          </a:p>
          <a:p>
            <a:pPr marL="342900" indent="-342900"/>
            <a:r>
              <a:rPr lang="en-US" dirty="0"/>
              <a:t>Approximately $800 million is available for the HOPE Program for a statewide rent and utility assistance program.</a:t>
            </a:r>
          </a:p>
          <a:p>
            <a:pPr marL="342900" indent="-342900"/>
            <a:r>
              <a:rPr lang="en-US" dirty="0"/>
              <a:t>The HOPE Program is operating in 88 counties.</a:t>
            </a:r>
          </a:p>
          <a:p>
            <a:pPr marL="342900" indent="-342900"/>
            <a:r>
              <a:rPr lang="en-US" dirty="0"/>
              <a:t>The remaining 12 counties (the largest counties in the state) are running their own eviction prevention programs. You can reach those individual programs from the HOPE website.</a:t>
            </a:r>
          </a:p>
          <a:p>
            <a:pPr marL="342900" indent="-342900"/>
            <a:endParaRPr lang="en-US" sz="2200" dirty="0"/>
          </a:p>
          <a:p>
            <a:pPr marL="0" indent="0">
              <a:buNone/>
            </a:pPr>
            <a:endParaRPr lang="en-US" dirty="0"/>
          </a:p>
          <a:p>
            <a:pPr marL="342900" indent="-34290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83477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Hope Program eligibility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281650" y="1409701"/>
            <a:ext cx="8862349" cy="473591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Applicants must:</a:t>
            </a:r>
          </a:p>
          <a:p>
            <a:pPr marL="571500" lvl="1" indent="-342900"/>
            <a:r>
              <a:rPr lang="en-US" sz="2200" dirty="0"/>
              <a:t>Earn an income less than or equal to 80% area median income based on their county of residence;</a:t>
            </a:r>
          </a:p>
          <a:p>
            <a:pPr marL="228600" lvl="1" indent="0">
              <a:buNone/>
            </a:pPr>
            <a:endParaRPr lang="en-US" sz="2200" dirty="0"/>
          </a:p>
          <a:p>
            <a:pPr marL="571500" lvl="1" indent="-342900"/>
            <a:r>
              <a:rPr lang="en-US" sz="2200" dirty="0"/>
              <a:t>Occupy a rental property as their primary residence and be a named party to the lease or rental agreement;</a:t>
            </a:r>
          </a:p>
          <a:p>
            <a:pPr marL="228600" lvl="1" indent="0">
              <a:buNone/>
            </a:pPr>
            <a:endParaRPr lang="en-US" sz="2200" dirty="0"/>
          </a:p>
          <a:p>
            <a:pPr marL="571500" lvl="1" indent="-342900"/>
            <a:r>
              <a:rPr lang="en-US" sz="2200" dirty="0"/>
              <a:t>Experience difficulty paying rent due to coronavirus pandemic related impacts.</a:t>
            </a:r>
          </a:p>
          <a:p>
            <a:pPr marL="800100" lvl="2" indent="-342900"/>
            <a:r>
              <a:rPr lang="en-US" sz="2000" dirty="0"/>
              <a:t>Specific eligibility criteria is asked in the application.</a:t>
            </a:r>
          </a:p>
          <a:p>
            <a:pPr marL="228600" lvl="1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916355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Method of delivery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27948" y="1409701"/>
            <a:ext cx="8364639" cy="4735918"/>
          </a:xfrm>
        </p:spPr>
        <p:txBody>
          <a:bodyPr/>
          <a:lstStyle/>
          <a:p>
            <a:pPr marL="342900" indent="-342900">
              <a:spcAft>
                <a:spcPts val="1200"/>
              </a:spcAft>
            </a:pPr>
            <a:r>
              <a:rPr lang="en-US" dirty="0"/>
              <a:t>Applicants can apply using an online application at www.hope.nc.gov.</a:t>
            </a:r>
          </a:p>
          <a:p>
            <a:pPr marL="342900" indent="-342900">
              <a:spcAft>
                <a:spcPts val="1200"/>
              </a:spcAft>
            </a:pPr>
            <a:r>
              <a:rPr lang="en-US" dirty="0"/>
              <a:t>Applicants may also contact the dedicated contact center at 1(888) 9-ASK-HOPE.</a:t>
            </a:r>
          </a:p>
          <a:p>
            <a:pPr marL="342900" indent="-342900">
              <a:spcAft>
                <a:spcPts val="1200"/>
              </a:spcAft>
            </a:pPr>
            <a:r>
              <a:rPr lang="en-US" dirty="0"/>
              <a:t>Applications opened in May 2021 and will close when the funds are expended.</a:t>
            </a:r>
          </a:p>
          <a:p>
            <a:pPr marL="342900" indent="-342900">
              <a:spcAft>
                <a:spcPts val="1200"/>
              </a:spcAft>
            </a:pPr>
            <a:r>
              <a:rPr lang="en-US" dirty="0"/>
              <a:t>If a person received HOPE assistance last year, they were contacted by email to re-apply.  </a:t>
            </a:r>
          </a:p>
        </p:txBody>
      </p:sp>
    </p:spTree>
    <p:extLst>
      <p:ext uri="{BB962C8B-B14F-4D97-AF65-F5344CB8AC3E}">
        <p14:creationId xmlns:p14="http://schemas.microsoft.com/office/powerpoint/2010/main" val="39632622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Areas not served by hope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46610" y="4032549"/>
            <a:ext cx="8850775" cy="2533739"/>
          </a:xfrm>
        </p:spPr>
        <p:txBody>
          <a:bodyPr numCol="2"/>
          <a:lstStyle/>
          <a:p>
            <a:pPr marL="342900" indent="-342900">
              <a:lnSpc>
                <a:spcPct val="150000"/>
              </a:lnSpc>
            </a:pPr>
            <a:r>
              <a:rPr lang="en-US" sz="1800" dirty="0"/>
              <a:t>Five tribal organizations also received their own allocation of funds:</a:t>
            </a:r>
          </a:p>
          <a:p>
            <a:pPr marL="571500" lvl="1" indent="-342900">
              <a:lnSpc>
                <a:spcPct val="150000"/>
              </a:lnSpc>
            </a:pPr>
            <a:r>
              <a:rPr lang="en-US" dirty="0"/>
              <a:t>Eastern Band of Cherokee Indians, </a:t>
            </a:r>
          </a:p>
          <a:p>
            <a:pPr marL="571500" lvl="1" indent="-342900">
              <a:lnSpc>
                <a:spcPct val="150000"/>
              </a:lnSpc>
            </a:pPr>
            <a:r>
              <a:rPr lang="en-US" dirty="0"/>
              <a:t>the </a:t>
            </a:r>
            <a:r>
              <a:rPr lang="en-US" dirty="0" err="1"/>
              <a:t>Coharie</a:t>
            </a:r>
            <a:r>
              <a:rPr lang="en-US" dirty="0"/>
              <a:t> Tribe, </a:t>
            </a:r>
          </a:p>
          <a:p>
            <a:pPr marL="571500" lvl="1" indent="-342900">
              <a:lnSpc>
                <a:spcPct val="150000"/>
              </a:lnSpc>
            </a:pPr>
            <a:r>
              <a:rPr lang="en-US" dirty="0"/>
              <a:t>the </a:t>
            </a:r>
            <a:r>
              <a:rPr lang="en-US" dirty="0" err="1"/>
              <a:t>Haliwa</a:t>
            </a:r>
            <a:r>
              <a:rPr lang="en-US" dirty="0"/>
              <a:t>-Saponi Indian Tribe, </a:t>
            </a:r>
          </a:p>
          <a:p>
            <a:pPr marL="571500" lvl="1" indent="-342900">
              <a:lnSpc>
                <a:spcPct val="150000"/>
              </a:lnSpc>
            </a:pPr>
            <a:r>
              <a:rPr lang="en-US" dirty="0"/>
              <a:t>the Lumbee Tribe of North Carolina, and </a:t>
            </a:r>
          </a:p>
          <a:p>
            <a:pPr marL="571500" lvl="1" indent="-342900">
              <a:lnSpc>
                <a:spcPct val="150000"/>
              </a:lnSpc>
            </a:pPr>
            <a:r>
              <a:rPr lang="en-US" dirty="0"/>
              <a:t>the Waccamaw-Siouan Tribe. 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CFA1B0C3-0405-476E-8B2E-A77CA638EE5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1083487"/>
              </p:ext>
            </p:extLst>
          </p:nvPr>
        </p:nvGraphicFramePr>
        <p:xfrm>
          <a:off x="3123578" y="1449968"/>
          <a:ext cx="2896838" cy="230251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51598">
                  <a:extLst>
                    <a:ext uri="{9D8B030D-6E8A-4147-A177-3AD203B41FA5}">
                      <a16:colId xmlns:a16="http://schemas.microsoft.com/office/drawing/2014/main" val="2289732146"/>
                    </a:ext>
                  </a:extLst>
                </a:gridCol>
                <a:gridCol w="1545240">
                  <a:extLst>
                    <a:ext uri="{9D8B030D-6E8A-4147-A177-3AD203B41FA5}">
                      <a16:colId xmlns:a16="http://schemas.microsoft.com/office/drawing/2014/main" val="350443854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County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305" marR="27305" marT="27305" marB="27305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County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305" marR="27305" marT="27305" marB="27305"/>
                </a:tc>
                <a:extLst>
                  <a:ext uri="{0D108BD9-81ED-4DB2-BD59-A6C34878D82A}">
                    <a16:rowId xmlns:a16="http://schemas.microsoft.com/office/drawing/2014/main" val="41051904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Buncombe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305" marR="27305" marT="27305" marB="27305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Guilford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305" marR="27305" marT="27305" marB="27305"/>
                </a:tc>
                <a:extLst>
                  <a:ext uri="{0D108BD9-81ED-4DB2-BD59-A6C34878D82A}">
                    <a16:rowId xmlns:a16="http://schemas.microsoft.com/office/drawing/2014/main" val="253913245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Cabarrus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305" marR="27305" marT="27305" marB="27305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Johnston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305" marR="27305" marT="27305" marB="27305"/>
                </a:tc>
                <a:extLst>
                  <a:ext uri="{0D108BD9-81ED-4DB2-BD59-A6C34878D82A}">
                    <a16:rowId xmlns:a16="http://schemas.microsoft.com/office/drawing/2014/main" val="340587578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Cumberland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305" marR="27305" marT="27305" marB="27305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Mecklenburg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305" marR="27305" marT="27305" marB="27305"/>
                </a:tc>
                <a:extLst>
                  <a:ext uri="{0D108BD9-81ED-4DB2-BD59-A6C34878D82A}">
                    <a16:rowId xmlns:a16="http://schemas.microsoft.com/office/drawing/2014/main" val="184608941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Durham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305" marR="27305" marT="27305" marB="27305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New Hanover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305" marR="27305" marT="27305" marB="27305"/>
                </a:tc>
                <a:extLst>
                  <a:ext uri="{0D108BD9-81ED-4DB2-BD59-A6C34878D82A}">
                    <a16:rowId xmlns:a16="http://schemas.microsoft.com/office/drawing/2014/main" val="273547507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Forsyth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305" marR="27305" marT="27305" marB="27305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Union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305" marR="27305" marT="27305" marB="27305"/>
                </a:tc>
                <a:extLst>
                  <a:ext uri="{0D108BD9-81ED-4DB2-BD59-A6C34878D82A}">
                    <a16:rowId xmlns:a16="http://schemas.microsoft.com/office/drawing/2014/main" val="370226459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Gaston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305" marR="27305" marT="27305" marB="27305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Wake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305" marR="27305" marT="27305" marB="27305"/>
                </a:tc>
                <a:extLst>
                  <a:ext uri="{0D108BD9-81ED-4DB2-BD59-A6C34878D82A}">
                    <a16:rowId xmlns:a16="http://schemas.microsoft.com/office/drawing/2014/main" val="36197189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8704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Hope Rent assistance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24091" y="1409701"/>
            <a:ext cx="8349205" cy="4735918"/>
          </a:xfrm>
        </p:spPr>
        <p:txBody>
          <a:bodyPr/>
          <a:lstStyle/>
          <a:p>
            <a:pPr marL="342900" indent="-342900"/>
            <a:r>
              <a:rPr lang="en-US" dirty="0"/>
              <a:t>Provides up to 12 months of rent assistance.</a:t>
            </a:r>
          </a:p>
          <a:p>
            <a:pPr marL="571500" lvl="1" indent="-342900"/>
            <a:r>
              <a:rPr lang="en-US" dirty="0"/>
              <a:t>Previous HOPE assistance received counts as a payment for arrears.</a:t>
            </a:r>
          </a:p>
          <a:p>
            <a:pPr marL="342900" indent="-342900"/>
            <a:r>
              <a:rPr lang="en-US" dirty="0"/>
              <a:t>Assistance is provided for any arrears (up to 9 total months of arrears) plus 3 months of future rent assistance at a time.</a:t>
            </a:r>
          </a:p>
          <a:p>
            <a:pPr marL="571500" lvl="1" indent="-342900"/>
            <a:r>
              <a:rPr lang="en-US" dirty="0"/>
              <a:t>Applicants will reapply for assistance as needed, funds permitting.</a:t>
            </a:r>
          </a:p>
          <a:p>
            <a:pPr marL="342900" indent="-342900"/>
            <a:r>
              <a:rPr lang="en-US" dirty="0"/>
              <a:t>Assistance is paid directly to the landlord on behalf of the applicant.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91920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does rent assistance cover?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70390" y="1409701"/>
            <a:ext cx="8337630" cy="4735918"/>
          </a:xfrm>
        </p:spPr>
        <p:txBody>
          <a:bodyPr/>
          <a:lstStyle/>
          <a:p>
            <a:pPr marL="342900" indent="-342900"/>
            <a:r>
              <a:rPr lang="en-US" dirty="0"/>
              <a:t>Arrears on behalf of the applicant, up to 9 months total.</a:t>
            </a:r>
          </a:p>
          <a:p>
            <a:pPr marL="0" indent="0">
              <a:buNone/>
            </a:pPr>
            <a:endParaRPr lang="en-US" dirty="0"/>
          </a:p>
          <a:p>
            <a:pPr marL="342900" indent="-342900"/>
            <a:r>
              <a:rPr lang="en-US" dirty="0"/>
              <a:t>Future recurring rent payments, up to 3 months at a time.</a:t>
            </a:r>
          </a:p>
          <a:p>
            <a:pPr marL="0" indent="0">
              <a:buNone/>
            </a:pPr>
            <a:endParaRPr lang="en-US" dirty="0"/>
          </a:p>
          <a:p>
            <a:pPr marL="342900" indent="-342900"/>
            <a:r>
              <a:rPr lang="en-US" dirty="0"/>
              <a:t>Existing fees or surcharges that are part of the rent agreement, such as pet fees, insurance fees, utility fees, or other fees if they were pre-existing.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2783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ReBuild NC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032840"/>
      </a:accent1>
      <a:accent2>
        <a:srgbClr val="4995D1"/>
      </a:accent2>
      <a:accent3>
        <a:srgbClr val="8CC3E0"/>
      </a:accent3>
      <a:accent4>
        <a:srgbClr val="E32E26"/>
      </a:accent4>
      <a:accent5>
        <a:srgbClr val="F1F2F2"/>
      </a:accent5>
      <a:accent6>
        <a:srgbClr val="008080"/>
      </a:accent6>
      <a:hlink>
        <a:srgbClr val="E3F3F7"/>
      </a:hlink>
      <a:folHlink>
        <a:srgbClr val="B3ECF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solidFill>
          <a:schemeClr val="bg1"/>
        </a:solidFill>
      </a:spPr>
      <a:bodyPr vert="horz" lIns="91440" tIns="91440" rIns="91440" bIns="109728" rtlCol="0" anchor="ctr" anchorCtr="0">
        <a:noAutofit/>
      </a:bodyPr>
      <a:lstStyle>
        <a:defPPr marL="45720" indent="0">
          <a:lnSpc>
            <a:spcPct val="150000"/>
          </a:lnSpc>
          <a:buNone/>
          <a:defRPr sz="1000" b="1" spc="300" dirty="0" smtClean="0">
            <a:solidFill>
              <a:schemeClr val="tx1">
                <a:lumMod val="60000"/>
                <a:lumOff val="40000"/>
              </a:schemeClr>
            </a:solidFill>
            <a:latin typeface="Helvetica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EM_Template_V10" id="{978DF5BB-9F92-5A44-93A0-A9C216C43D8A}" vid="{79137F6E-1298-EC44-8954-8C20BDA42440}"/>
    </a:ext>
  </a:extLst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DBDAF0B8F9D22409B89FEA1A347DBE7" ma:contentTypeVersion="7" ma:contentTypeDescription="Create a new document." ma:contentTypeScope="" ma:versionID="8b6313ba32383d4181655266e785d829">
  <xsd:schema xmlns:xsd="http://www.w3.org/2001/XMLSchema" xmlns:xs="http://www.w3.org/2001/XMLSchema" xmlns:p="http://schemas.microsoft.com/office/2006/metadata/properties" xmlns:ns2="4288d2af-0013-4776-85d8-4f272ff3a6a1" targetNamespace="http://schemas.microsoft.com/office/2006/metadata/properties" ma:root="true" ma:fieldsID="dbdd3afeae8f40aa8d11f3619a7a2bfd" ns2:_="">
    <xsd:import namespace="4288d2af-0013-4776-85d8-4f272ff3a6a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288d2af-0013-4776-85d8-4f272ff3a6a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C3191C1-A6BE-4D78-B650-C4E74CED0B9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E6A5588-49CD-46EC-9559-E848EFA5476B}">
  <ds:schemaRefs>
    <ds:schemaRef ds:uri="http://schemas.microsoft.com/office/2006/documentManagement/types"/>
    <ds:schemaRef ds:uri="http://purl.org/dc/elements/1.1/"/>
    <ds:schemaRef ds:uri="http://purl.org/dc/dcmitype/"/>
    <ds:schemaRef ds:uri="http://schemas.microsoft.com/office/infopath/2007/PartnerControls"/>
    <ds:schemaRef ds:uri="http://purl.org/dc/terms/"/>
    <ds:schemaRef ds:uri="http://schemas.microsoft.com/office/2006/metadata/properties"/>
    <ds:schemaRef ds:uri="http://www.w3.org/XML/1998/namespace"/>
    <ds:schemaRef ds:uri="http://schemas.openxmlformats.org/package/2006/metadata/core-properties"/>
    <ds:schemaRef ds:uri="4288d2af-0013-4776-85d8-4f272ff3a6a1"/>
  </ds:schemaRefs>
</ds:datastoreItem>
</file>

<file path=customXml/itemProps3.xml><?xml version="1.0" encoding="utf-8"?>
<ds:datastoreItem xmlns:ds="http://schemas.openxmlformats.org/officeDocument/2006/customXml" ds:itemID="{3CCA96C7-5BAA-4B78-8226-269E961842BF}">
  <ds:schemaRefs>
    <ds:schemaRef ds:uri="4288d2af-0013-4776-85d8-4f272ff3a6a1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58872</TotalTime>
  <Words>1341</Words>
  <Application>Microsoft Office PowerPoint</Application>
  <PresentationFormat>On-screen Show (4:3)</PresentationFormat>
  <Paragraphs>154</Paragraphs>
  <Slides>20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20</vt:i4>
      </vt:variant>
    </vt:vector>
  </HeadingPairs>
  <TitlesOfParts>
    <vt:vector size="30" baseType="lpstr">
      <vt:lpstr>.HelveticaNeueDeskInterface-Regular</vt:lpstr>
      <vt:lpstr>Arial</vt:lpstr>
      <vt:lpstr>ArialMT</vt:lpstr>
      <vt:lpstr>Calibri</vt:lpstr>
      <vt:lpstr>Calibri Light</vt:lpstr>
      <vt:lpstr>Helvetica</vt:lpstr>
      <vt:lpstr>Times New Roman</vt:lpstr>
      <vt:lpstr>Office Theme</vt:lpstr>
      <vt:lpstr>1_Custom Design</vt:lpstr>
      <vt:lpstr>Custom Design</vt:lpstr>
      <vt:lpstr> Preventing evictions –  HOPE Program Information</vt:lpstr>
      <vt:lpstr>The Hope program</vt:lpstr>
      <vt:lpstr>HOPE Accomplishments to date</vt:lpstr>
      <vt:lpstr>HOPE program basics</vt:lpstr>
      <vt:lpstr>Hope Program eligibility</vt:lpstr>
      <vt:lpstr>Method of delivery</vt:lpstr>
      <vt:lpstr>Areas not served by hope</vt:lpstr>
      <vt:lpstr>Hope Rent assistance</vt:lpstr>
      <vt:lpstr>What does rent assistance cover?</vt:lpstr>
      <vt:lpstr>What does rent assistance not cover?</vt:lpstr>
      <vt:lpstr>Hope Rent Award Calculation</vt:lpstr>
      <vt:lpstr>Hope Documentation requirements</vt:lpstr>
      <vt:lpstr>What the landlord agrees to</vt:lpstr>
      <vt:lpstr>What the landlord agrees to</vt:lpstr>
      <vt:lpstr>HOPE Utility assistance</vt:lpstr>
      <vt:lpstr>What does utility assistance cover?</vt:lpstr>
      <vt:lpstr>Utility assistance award limit</vt:lpstr>
      <vt:lpstr>Utility Award verification</vt:lpstr>
      <vt:lpstr>Utility Terms and Conditions</vt:lpstr>
      <vt:lpstr> Questions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HOPE Program</dc:title>
  <dc:creator>Matt Arlyn</dc:creator>
  <cp:lastModifiedBy>Laverne</cp:lastModifiedBy>
  <cp:revision>109</cp:revision>
  <cp:lastPrinted>2019-05-10T17:18:36Z</cp:lastPrinted>
  <dcterms:created xsi:type="dcterms:W3CDTF">2018-10-08T18:36:26Z</dcterms:created>
  <dcterms:modified xsi:type="dcterms:W3CDTF">2021-07-14T18:57:03Z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0x0101006DBDAF0B8F9D22409B89FEA1A347DBE7</vt:lpwstr>
  </property>
</Properties>
</file>