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Oswald"/>
      <p:regular r:id="rId17"/>
      <p:bold r:id="rId18"/>
    </p:embeddedFont>
    <p:embeddedFont>
      <p:font typeface="Tino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Tinos-bold.fntdata"/><Relationship Id="rId11" Type="http://schemas.openxmlformats.org/officeDocument/2006/relationships/slide" Target="slides/slide7.xml"/><Relationship Id="rId22" Type="http://schemas.openxmlformats.org/officeDocument/2006/relationships/font" Target="fonts/Tinos-boldItalic.fntdata"/><Relationship Id="rId10" Type="http://schemas.openxmlformats.org/officeDocument/2006/relationships/slide" Target="slides/slide6.xml"/><Relationship Id="rId21" Type="http://schemas.openxmlformats.org/officeDocument/2006/relationships/font" Target="fonts/Tinos-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swald-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Tinos-regular.fntdata"/><Relationship Id="rId6" Type="http://schemas.openxmlformats.org/officeDocument/2006/relationships/slide" Target="slides/slide2.xml"/><Relationship Id="rId18" Type="http://schemas.openxmlformats.org/officeDocument/2006/relationships/font" Target="fonts/Oswald-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and thank you for being a part of “Stop the Hurting”. A sensitive and hard subject, but important, that we address as individuals, congregations and church leaders. We have consulted and worked with NC Adult Protective Service leaders about Elder Abuse and Neglect.  We want to be an open book and share what we have learned.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If churches see a senior that may need assistance and they provide resources before going to DSS they can potentially </a:t>
            </a:r>
            <a:r>
              <a:rPr lang="en"/>
              <a:t>avoid and prevent a crisis.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Rick Hall gave us this analogy of the Help Sandwich. </a:t>
            </a:r>
            <a:endParaRPr/>
          </a:p>
          <a:p>
            <a:pPr indent="0" lvl="0" marL="0" rtl="0" algn="l">
              <a:spcBef>
                <a:spcPts val="0"/>
              </a:spcBef>
              <a:spcAft>
                <a:spcPts val="0"/>
              </a:spcAft>
              <a:buNone/>
            </a:pPr>
            <a:r>
              <a:rPr lang="en"/>
              <a:t>The Bread - The Church and congregation assist with local resources and does everything a church can. Church congregation may be first to recognize senior in need.  Provide trips to Dr, pick up medicines or drop off food. Phone calls and visits to prevent isolation.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The Meat is DSS and they will evaluate and do what NC law and resources allow.  APS, by law, is set up as an Intervention, not prevention.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other slice of the Bread in the sandwich- after DSS evaluation the Church can assist with food, finances, housing, isolation, etc</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55ba95696d_0_2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55ba95696d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55ba95696d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55ba95696d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the participants ……What role do you think the church could/should play??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Staged approach</a:t>
            </a:r>
            <a:endParaRPr/>
          </a:p>
          <a:p>
            <a:pPr indent="0" lvl="0" marL="0" rtl="0" algn="l">
              <a:spcBef>
                <a:spcPts val="0"/>
              </a:spcBef>
              <a:spcAft>
                <a:spcPts val="0"/>
              </a:spcAft>
              <a:buNone/>
            </a:pPr>
            <a:r>
              <a:rPr lang="en"/>
              <a:t>-Step 1 Raise awareness and provide resources</a:t>
            </a:r>
            <a:endParaRPr/>
          </a:p>
          <a:p>
            <a:pPr indent="0" lvl="0" marL="0" rtl="0" algn="l">
              <a:spcBef>
                <a:spcPts val="0"/>
              </a:spcBef>
              <a:spcAft>
                <a:spcPts val="0"/>
              </a:spcAft>
              <a:buNone/>
            </a:pPr>
            <a:r>
              <a:rPr lang="en"/>
              <a:t>Educate self then congregation. Take this information, list of Abuse Indicators, resources and steps back to your church leaders and congregations.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-Step 2 Identify overall needs and existing resources-  </a:t>
            </a:r>
            <a:r>
              <a:rPr lang="en"/>
              <a:t>Identify</a:t>
            </a:r>
            <a:r>
              <a:rPr lang="en"/>
              <a:t> gaps-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-Step 3 Take action to prevent.  Call and report. Fill the gaps for missing resources to prevent abuse from </a:t>
            </a:r>
            <a:r>
              <a:rPr lang="en"/>
              <a:t>occurring</a:t>
            </a:r>
            <a:r>
              <a:rPr lang="en"/>
              <a:t>. For example- If there is no food services where individual lives church can provide meals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55ba95696d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55ba95696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Elder abuse is not often discussed in congregations or communities, and that makes it hard to talk about. As a result, many older adults never get the help they need. </a:t>
            </a:r>
            <a:endParaRPr/>
          </a:p>
          <a:p>
            <a:pPr indent="0" lvl="0" marL="0" rtl="0" algn="l">
              <a:spcBef>
                <a:spcPts val="0"/>
              </a:spcBef>
              <a:spcAft>
                <a:spcPts val="0"/>
              </a:spcAft>
              <a:buNone/>
            </a:pPr>
            <a:r>
              <a:rPr lang="en"/>
              <a:t>World Elder Abuse Awareness Day provides a great opportunity to break the silence, raise awareness, provide resources, and promote a better understanding of abuse and neglect of older persons.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Church can host meeting to raise awareness- NCBAM can provide the presentation. Also information can be placed in the church bulletins.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67da64c87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67da64c8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a:solidFill>
                  <a:schemeClr val="dk1"/>
                </a:solidFill>
              </a:rPr>
              <a:t>Ask attendees; What are the overall needs of senior adults?</a:t>
            </a:r>
            <a:endParaRPr i="1">
              <a:solidFill>
                <a:schemeClr val="dk1"/>
              </a:solidFill>
            </a:endParaRPr>
          </a:p>
          <a:p>
            <a:pPr indent="0" lvl="0" marL="0" rtl="0" algn="l">
              <a:lnSpc>
                <a:spcPct val="115000"/>
              </a:lnSpc>
              <a:spcBef>
                <a:spcPts val="0"/>
              </a:spcBef>
              <a:spcAft>
                <a:spcPts val="0"/>
              </a:spcAft>
              <a:buNone/>
            </a:pPr>
            <a:r>
              <a:rPr i="1" lang="en">
                <a:solidFill>
                  <a:schemeClr val="dk1"/>
                </a:solidFill>
              </a:rPr>
              <a:t>What resources are already available in your community to meet senior adult needs?</a:t>
            </a:r>
            <a:endParaRPr i="1">
              <a:solidFill>
                <a:schemeClr val="dk1"/>
              </a:solidFill>
            </a:endParaRPr>
          </a:p>
          <a:p>
            <a:pPr indent="0" lvl="0" marL="0" rtl="0" algn="l">
              <a:lnSpc>
                <a:spcPct val="115000"/>
              </a:lnSpc>
              <a:spcBef>
                <a:spcPts val="0"/>
              </a:spcBef>
              <a:spcAft>
                <a:spcPts val="0"/>
              </a:spcAft>
              <a:buNone/>
            </a:pPr>
            <a:r>
              <a:rPr i="1" lang="en">
                <a:solidFill>
                  <a:schemeClr val="dk1"/>
                </a:solidFill>
              </a:rPr>
              <a:t>What are the gaps?</a:t>
            </a:r>
            <a:endParaRPr i="1">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Church members helpful to know what help and services already available in your community</a:t>
            </a:r>
            <a:endParaRPr>
              <a:solidFill>
                <a:schemeClr val="dk1"/>
              </a:solidFill>
            </a:endParaRPr>
          </a:p>
          <a:p>
            <a:pPr indent="0" lvl="0" marL="0" rtl="0" algn="l">
              <a:spcBef>
                <a:spcPts val="0"/>
              </a:spcBef>
              <a:spcAft>
                <a:spcPts val="0"/>
              </a:spcAft>
              <a:buNone/>
            </a:pPr>
            <a:r>
              <a:rPr lang="en">
                <a:solidFill>
                  <a:schemeClr val="dk1"/>
                </a:solidFill>
              </a:rPr>
              <a:t>Identify overall needs and existing resources-  Food banks, transportation, housing, adult services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Identify gaps- </a:t>
            </a:r>
            <a:endParaRPr>
              <a:solidFill>
                <a:schemeClr val="dk1"/>
              </a:solidFill>
            </a:endParaRPr>
          </a:p>
          <a:p>
            <a:pPr indent="0" lvl="0" marL="0" rtl="0" algn="l">
              <a:spcBef>
                <a:spcPts val="0"/>
              </a:spcBef>
              <a:spcAft>
                <a:spcPts val="0"/>
              </a:spcAft>
              <a:buNone/>
            </a:pPr>
            <a:r>
              <a:t/>
            </a:r>
            <a:endParaRPr>
              <a:highlight>
                <a:schemeClr val="accent4"/>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567da64c87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567da64c8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Raise Awareness</a:t>
            </a:r>
            <a:endParaRPr/>
          </a:p>
          <a:p>
            <a:pPr indent="0" lvl="0" marL="0" rtl="0" algn="l">
              <a:spcBef>
                <a:spcPts val="0"/>
              </a:spcBef>
              <a:spcAft>
                <a:spcPts val="0"/>
              </a:spcAft>
              <a:buNone/>
            </a:pPr>
            <a:r>
              <a:rPr lang="en"/>
              <a:t>Make Reports</a:t>
            </a:r>
            <a:endParaRPr/>
          </a:p>
          <a:p>
            <a:pPr indent="0" lvl="0" marL="0" rtl="0" algn="l">
              <a:spcBef>
                <a:spcPts val="0"/>
              </a:spcBef>
              <a:spcAft>
                <a:spcPts val="0"/>
              </a:spcAft>
              <a:buNone/>
            </a:pPr>
            <a:r>
              <a:rPr lang="en"/>
              <a:t>Minister to those in isolation or homebound and be sure to include the family and caregiver</a:t>
            </a:r>
            <a:endParaRPr/>
          </a:p>
          <a:p>
            <a:pPr indent="0" lvl="0" marL="0" rtl="0" algn="l">
              <a:spcBef>
                <a:spcPts val="0"/>
              </a:spcBef>
              <a:spcAft>
                <a:spcPts val="0"/>
              </a:spcAft>
              <a:buNone/>
            </a:pPr>
            <a:r>
              <a:rPr lang="en"/>
              <a:t>Provide service to client after screened out</a:t>
            </a:r>
            <a:endParaRPr/>
          </a:p>
          <a:p>
            <a:pPr indent="0" lvl="0" marL="0" rtl="0" algn="l">
              <a:spcBef>
                <a:spcPts val="0"/>
              </a:spcBef>
              <a:spcAft>
                <a:spcPts val="0"/>
              </a:spcAft>
              <a:buNone/>
            </a:pPr>
            <a:r>
              <a:rPr lang="en"/>
              <a:t>Respond to DSS request for for help with screen in cases.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567da64c87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567da64c8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Pray for God’s guidance. And move!</a:t>
            </a:r>
            <a:endParaRPr/>
          </a:p>
          <a:p>
            <a:pPr indent="-317500" lvl="0" marL="457200" rtl="0" algn="l">
              <a:spcBef>
                <a:spcPts val="0"/>
              </a:spcBef>
              <a:spcAft>
                <a:spcPts val="0"/>
              </a:spcAft>
              <a:buSzPts val="1400"/>
              <a:buAutoNum type="arabicPeriod"/>
            </a:pPr>
            <a:r>
              <a:rPr lang="en"/>
              <a:t>Visit the elderly in your community. </a:t>
            </a:r>
            <a:endParaRPr/>
          </a:p>
          <a:p>
            <a:pPr indent="-317500" lvl="0" marL="457200" rtl="0" algn="l">
              <a:spcBef>
                <a:spcPts val="0"/>
              </a:spcBef>
              <a:spcAft>
                <a:spcPts val="0"/>
              </a:spcAft>
              <a:buSzPts val="1400"/>
              <a:buAutoNum type="arabicPeriod"/>
            </a:pPr>
            <a:r>
              <a:rPr lang="en"/>
              <a:t>Listen with your ears, eyes and heart.</a:t>
            </a:r>
            <a:endParaRPr/>
          </a:p>
          <a:p>
            <a:pPr indent="-317500" lvl="0" marL="457200" rtl="0" algn="l">
              <a:spcBef>
                <a:spcPts val="0"/>
              </a:spcBef>
              <a:spcAft>
                <a:spcPts val="0"/>
              </a:spcAft>
              <a:buSzPts val="1400"/>
              <a:buAutoNum type="arabicPeriod"/>
            </a:pPr>
            <a:r>
              <a:rPr lang="en"/>
              <a:t>Give a caregiver a break! </a:t>
            </a:r>
            <a:r>
              <a:rPr lang="en"/>
              <a:t>Caregivers may become stretched to their limits. </a:t>
            </a:r>
            <a:r>
              <a:rPr lang="en"/>
              <a:t>Provide respite, run an errand, help with the laundry, take dinner to them. </a:t>
            </a:r>
            <a:r>
              <a:rPr lang="en"/>
              <a:t>May need time off, assistance locating resources, preventing isolation, </a:t>
            </a:r>
            <a:endParaRPr/>
          </a:p>
          <a:p>
            <a:pPr indent="-317500" lvl="0" marL="457200" rtl="0" algn="l">
              <a:spcBef>
                <a:spcPts val="0"/>
              </a:spcBef>
              <a:spcAft>
                <a:spcPts val="0"/>
              </a:spcAft>
              <a:buSzPts val="1400"/>
              <a:buAutoNum type="arabicPeriod"/>
            </a:pPr>
            <a:r>
              <a:rPr lang="en"/>
              <a:t>Visit those who live alone or in isolation. See what they need. Show them that God loves them, and that you do, too. </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609ccb20c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609ccb20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Sensitive issues and private issues can create conflicts to arise. </a:t>
            </a:r>
            <a:r>
              <a:rPr b="1" lang="en"/>
              <a:t>NCBAM can put you in touch with a pastor or other professional who is trained in conflict resolution.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
              <a:t>Potential barriers </a:t>
            </a:r>
            <a:endParaRPr/>
          </a:p>
          <a:p>
            <a:pPr indent="0" lvl="0" marL="0" rtl="0" algn="l">
              <a:spcBef>
                <a:spcPts val="0"/>
              </a:spcBef>
              <a:spcAft>
                <a:spcPts val="0"/>
              </a:spcAft>
              <a:buNone/>
            </a:pPr>
            <a:r>
              <a:rPr lang="en"/>
              <a:t>-Separation of church and state.</a:t>
            </a:r>
            <a:endParaRPr/>
          </a:p>
          <a:p>
            <a:pPr indent="0" lvl="0" marL="0" rtl="0" algn="l">
              <a:spcBef>
                <a:spcPts val="0"/>
              </a:spcBef>
              <a:spcAft>
                <a:spcPts val="0"/>
              </a:spcAft>
              <a:buNone/>
            </a:pPr>
            <a:r>
              <a:rPr lang="en"/>
              <a:t>-church lacks leadership in outreach to most vulnerable</a:t>
            </a:r>
            <a:endParaRPr/>
          </a:p>
          <a:p>
            <a:pPr indent="0" lvl="0" marL="0" rtl="0" algn="l">
              <a:spcBef>
                <a:spcPts val="0"/>
              </a:spcBef>
              <a:spcAft>
                <a:spcPts val="0"/>
              </a:spcAft>
              <a:buNone/>
            </a:pPr>
            <a:r>
              <a:rPr lang="en"/>
              <a:t>-Denial</a:t>
            </a:r>
            <a:endParaRPr/>
          </a:p>
          <a:p>
            <a:pPr indent="0" lvl="0" marL="0" rtl="0" algn="l">
              <a:spcBef>
                <a:spcPts val="0"/>
              </a:spcBef>
              <a:spcAft>
                <a:spcPts val="0"/>
              </a:spcAft>
              <a:buNone/>
            </a:pPr>
            <a:r>
              <a:rPr lang="en"/>
              <a:t>-Lack of trust in the system</a:t>
            </a:r>
            <a:endParaRPr/>
          </a:p>
          <a:p>
            <a:pPr indent="0" lvl="0" marL="0" rtl="0" algn="l">
              <a:spcBef>
                <a:spcPts val="0"/>
              </a:spcBef>
              <a:spcAft>
                <a:spcPts val="0"/>
              </a:spcAft>
              <a:buNone/>
            </a:pPr>
            <a:r>
              <a:rPr lang="en"/>
              <a:t>-Negative image</a:t>
            </a:r>
            <a:endParaRPr/>
          </a:p>
          <a:p>
            <a:pPr indent="0" lvl="0" marL="0" rtl="0" algn="l">
              <a:spcBef>
                <a:spcPts val="0"/>
              </a:spcBef>
              <a:spcAft>
                <a:spcPts val="0"/>
              </a:spcAft>
              <a:buNone/>
            </a:pPr>
            <a:r>
              <a:rPr lang="en"/>
              <a:t>-fear of retaliation</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
              <a:t>Ask the participants</a:t>
            </a:r>
            <a:r>
              <a:rPr lang="en"/>
              <a:t> what they think some of the barriers are.   This will help us address the barriers.</a:t>
            </a:r>
            <a:endParaRPr/>
          </a:p>
          <a:p>
            <a:pPr indent="0" lvl="0" marL="0" rtl="0" algn="l">
              <a:spcBef>
                <a:spcPts val="0"/>
              </a:spcBef>
              <a:spcAft>
                <a:spcPts val="0"/>
              </a:spcAft>
              <a:buNone/>
            </a:pPr>
            <a:r>
              <a:rPr lang="en"/>
              <a:t>(The presenter may want to go ahead and think of other barriers, just in case the participants do not).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672713" y="333900"/>
            <a:ext cx="7798575" cy="4809601"/>
          </a:xfrm>
          <a:prstGeom prst="rect">
            <a:avLst/>
          </a:prstGeom>
          <a:noFill/>
          <a:ln>
            <a:noFill/>
          </a:ln>
        </p:spPr>
      </p:pic>
      <p:sp>
        <p:nvSpPr>
          <p:cNvPr id="11" name="Google Shape;11;p2"/>
          <p:cNvSpPr txBox="1"/>
          <p:nvPr>
            <p:ph type="ctrTitle"/>
          </p:nvPr>
        </p:nvSpPr>
        <p:spPr>
          <a:xfrm>
            <a:off x="1912650" y="1915625"/>
            <a:ext cx="5469600" cy="1159800"/>
          </a:xfrm>
          <a:prstGeom prst="rect">
            <a:avLst/>
          </a:prstGeom>
          <a:effectLst>
            <a:outerShdw blurRad="14288" rotWithShape="0" algn="bl" dir="16200000" dist="9525">
              <a:schemeClr val="dk1">
                <a:alpha val="50000"/>
              </a:schemeClr>
            </a:outerShdw>
          </a:effectLst>
        </p:spPr>
        <p:txBody>
          <a:bodyPr anchorCtr="0" anchor="ctr" bIns="91425" lIns="91425" spcFirstLastPara="1" rIns="91425" wrap="square" tIns="91425">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pic>
        <p:nvPicPr>
          <p:cNvPr descr="libro.png" id="59" name="Google Shape;59;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 name="Google Shape;60;p11"/>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book">
  <p:cSld name="BLANK_1">
    <p:spTree>
      <p:nvGrpSpPr>
        <p:cNvPr id="61" name="Shape 61"/>
        <p:cNvGrpSpPr/>
        <p:nvPr/>
      </p:nvGrpSpPr>
      <p:grpSpPr>
        <a:xfrm>
          <a:off x="0" y="0"/>
          <a:ext cx="0" cy="0"/>
          <a:chOff x="0" y="0"/>
          <a:chExt cx="0" cy="0"/>
        </a:xfrm>
      </p:grpSpPr>
      <p:sp>
        <p:nvSpPr>
          <p:cNvPr id="62" name="Google Shape;62;p12"/>
          <p:cNvSpPr txBox="1"/>
          <p:nvPr>
            <p:ph idx="12" type="sldNum"/>
          </p:nvPr>
        </p:nvSpPr>
        <p:spPr>
          <a:xfrm>
            <a:off x="8413350" y="4627001"/>
            <a:ext cx="548700" cy="393600"/>
          </a:xfrm>
          <a:prstGeom prst="rect">
            <a:avLst/>
          </a:prstGeom>
        </p:spPr>
        <p:txBody>
          <a:bodyPr anchorCtr="0" anchor="ctr" bIns="91425" lIns="91425" spcFirstLastPara="1" rIns="91425" wrap="square" tIns="91425">
            <a:noAutofit/>
          </a:bodyPr>
          <a:lstStyle>
            <a:lvl1pPr lvl="0" rtl="0">
              <a:buNone/>
              <a:defRPr>
                <a:solidFill>
                  <a:schemeClr val="accent6"/>
                </a:solidFill>
              </a:defRPr>
            </a:lvl1pPr>
            <a:lvl2pPr lvl="1" rtl="0">
              <a:buNone/>
              <a:defRPr>
                <a:solidFill>
                  <a:schemeClr val="accent6"/>
                </a:solidFill>
              </a:defRPr>
            </a:lvl2pPr>
            <a:lvl3pPr lvl="2" rtl="0">
              <a:buNone/>
              <a:defRPr>
                <a:solidFill>
                  <a:schemeClr val="accent6"/>
                </a:solidFill>
              </a:defRPr>
            </a:lvl3pPr>
            <a:lvl4pPr lvl="3" rtl="0">
              <a:buNone/>
              <a:defRPr>
                <a:solidFill>
                  <a:schemeClr val="accent6"/>
                </a:solidFill>
              </a:defRPr>
            </a:lvl4pPr>
            <a:lvl5pPr lvl="4" rtl="0">
              <a:buNone/>
              <a:defRPr>
                <a:solidFill>
                  <a:schemeClr val="accent6"/>
                </a:solidFill>
              </a:defRPr>
            </a:lvl5pPr>
            <a:lvl6pPr lvl="5" rtl="0">
              <a:buNone/>
              <a:defRPr>
                <a:solidFill>
                  <a:schemeClr val="accent6"/>
                </a:solidFill>
              </a:defRPr>
            </a:lvl6pPr>
            <a:lvl7pPr lvl="6" rtl="0">
              <a:buNone/>
              <a:defRPr>
                <a:solidFill>
                  <a:schemeClr val="accent6"/>
                </a:solidFill>
              </a:defRPr>
            </a:lvl7pPr>
            <a:lvl8pPr lvl="7" rtl="0">
              <a:buNone/>
              <a:defRPr>
                <a:solidFill>
                  <a:schemeClr val="accent6"/>
                </a:solidFill>
              </a:defRPr>
            </a:lvl8pPr>
            <a:lvl9pPr lvl="8" rtl="0">
              <a:buNone/>
              <a:defRPr>
                <a:solidFill>
                  <a:schemeClr val="accent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losed book">
  <p:cSld name="BLANK_1_1">
    <p:spTree>
      <p:nvGrpSpPr>
        <p:cNvPr id="63" name="Shape 63"/>
        <p:cNvGrpSpPr/>
        <p:nvPr/>
      </p:nvGrpSpPr>
      <p:grpSpPr>
        <a:xfrm>
          <a:off x="0" y="0"/>
          <a:ext cx="0" cy="0"/>
          <a:chOff x="0" y="0"/>
          <a:chExt cx="0" cy="0"/>
        </a:xfrm>
      </p:grpSpPr>
      <p:pic>
        <p:nvPicPr>
          <p:cNvPr id="64" name="Google Shape;64;p13"/>
          <p:cNvPicPr preferRelativeResize="0"/>
          <p:nvPr/>
        </p:nvPicPr>
        <p:blipFill rotWithShape="1">
          <a:blip r:embed="rId2">
            <a:alphaModFix/>
          </a:blip>
          <a:srcRect b="0" l="0" r="0" t="0"/>
          <a:stretch/>
        </p:blipFill>
        <p:spPr>
          <a:xfrm flipH="1">
            <a:off x="672713" y="333900"/>
            <a:ext cx="7798575" cy="48096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pic>
        <p:nvPicPr>
          <p:cNvPr descr="libro.png"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p:nvPr>
            <p:ph type="ctrTitle"/>
          </p:nvPr>
        </p:nvSpPr>
        <p:spPr>
          <a:xfrm>
            <a:off x="1912025" y="2116750"/>
            <a:ext cx="58026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5" name="Google Shape;15;p3"/>
          <p:cNvSpPr txBox="1"/>
          <p:nvPr>
            <p:ph idx="1" type="subTitle"/>
          </p:nvPr>
        </p:nvSpPr>
        <p:spPr>
          <a:xfrm>
            <a:off x="1912025" y="3144851"/>
            <a:ext cx="58026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66666"/>
              </a:buClr>
              <a:buSzPts val="1800"/>
              <a:buNone/>
              <a:defRPr i="1" sz="1800">
                <a:solidFill>
                  <a:srgbClr val="666666"/>
                </a:solidFill>
              </a:defRPr>
            </a:lvl1pPr>
            <a:lvl2pPr lvl="1" rtl="0">
              <a:spcBef>
                <a:spcPts val="0"/>
              </a:spcBef>
              <a:spcAft>
                <a:spcPts val="0"/>
              </a:spcAft>
              <a:buClr>
                <a:srgbClr val="666666"/>
              </a:buClr>
              <a:buSzPts val="1800"/>
              <a:buNone/>
              <a:defRPr i="1" sz="1800">
                <a:solidFill>
                  <a:srgbClr val="666666"/>
                </a:solidFill>
              </a:defRPr>
            </a:lvl2pPr>
            <a:lvl3pPr lvl="2" rtl="0">
              <a:spcBef>
                <a:spcPts val="0"/>
              </a:spcBef>
              <a:spcAft>
                <a:spcPts val="0"/>
              </a:spcAft>
              <a:buClr>
                <a:srgbClr val="666666"/>
              </a:buClr>
              <a:buSzPts val="1800"/>
              <a:buNone/>
              <a:defRPr i="1" sz="1800">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p:txBody>
      </p:sp>
      <p:sp>
        <p:nvSpPr>
          <p:cNvPr id="16" name="Google Shape;16;p3"/>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7" name="Shape 17"/>
        <p:cNvGrpSpPr/>
        <p:nvPr/>
      </p:nvGrpSpPr>
      <p:grpSpPr>
        <a:xfrm>
          <a:off x="0" y="0"/>
          <a:ext cx="0" cy="0"/>
          <a:chOff x="0" y="0"/>
          <a:chExt cx="0" cy="0"/>
        </a:xfrm>
      </p:grpSpPr>
      <p:pic>
        <p:nvPicPr>
          <p:cNvPr descr="libro.png" id="18" name="Google Shape;18;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p:nvPr>
            <p:ph idx="1" type="body"/>
          </p:nvPr>
        </p:nvSpPr>
        <p:spPr>
          <a:xfrm>
            <a:off x="1809500" y="1476000"/>
            <a:ext cx="6128100" cy="8199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b="1" i="1"/>
            </a:lvl1pPr>
            <a:lvl2pPr indent="-381000" lvl="1" marL="914400" rtl="0">
              <a:spcBef>
                <a:spcPts val="0"/>
              </a:spcBef>
              <a:spcAft>
                <a:spcPts val="0"/>
              </a:spcAft>
              <a:buSzPts val="2400"/>
              <a:buChar char="◆"/>
              <a:defRPr b="1" i="1"/>
            </a:lvl2pPr>
            <a:lvl3pPr indent="-381000" lvl="2" marL="1371600" rtl="0">
              <a:spcBef>
                <a:spcPts val="0"/>
              </a:spcBef>
              <a:spcAft>
                <a:spcPts val="0"/>
              </a:spcAft>
              <a:buSzPts val="2400"/>
              <a:buChar char="◇"/>
              <a:defRPr b="1" i="1"/>
            </a:lvl3pPr>
            <a:lvl4pPr indent="-342900" lvl="3" marL="1828800" rtl="0">
              <a:spcBef>
                <a:spcPts val="0"/>
              </a:spcBef>
              <a:spcAft>
                <a:spcPts val="0"/>
              </a:spcAft>
              <a:buSzPts val="1800"/>
              <a:buChar char="⬥"/>
              <a:defRPr b="1" i="1"/>
            </a:lvl4pPr>
            <a:lvl5pPr indent="-342900" lvl="4" marL="2286000" rtl="0">
              <a:spcBef>
                <a:spcPts val="0"/>
              </a:spcBef>
              <a:spcAft>
                <a:spcPts val="0"/>
              </a:spcAft>
              <a:buSzPts val="1800"/>
              <a:buChar char="⬦"/>
              <a:defRPr b="1" i="1"/>
            </a:lvl5pPr>
            <a:lvl6pPr indent="-342900" lvl="5" marL="2743200" rtl="0">
              <a:spcBef>
                <a:spcPts val="0"/>
              </a:spcBef>
              <a:spcAft>
                <a:spcPts val="0"/>
              </a:spcAft>
              <a:buSzPts val="1800"/>
              <a:buChar char="⬦"/>
              <a:defRPr b="1" i="1"/>
            </a:lvl6pPr>
            <a:lvl7pPr indent="-342900" lvl="6" marL="3200400" rtl="0">
              <a:spcBef>
                <a:spcPts val="0"/>
              </a:spcBef>
              <a:spcAft>
                <a:spcPts val="0"/>
              </a:spcAft>
              <a:buSzPts val="1800"/>
              <a:buChar char="⬦"/>
              <a:defRPr b="1" i="1"/>
            </a:lvl7pPr>
            <a:lvl8pPr indent="-342900" lvl="7" marL="3657600" rtl="0">
              <a:spcBef>
                <a:spcPts val="0"/>
              </a:spcBef>
              <a:spcAft>
                <a:spcPts val="0"/>
              </a:spcAft>
              <a:buSzPts val="1800"/>
              <a:buChar char="⬦"/>
              <a:defRPr b="1" i="1"/>
            </a:lvl8pPr>
            <a:lvl9pPr indent="-342900" lvl="8" marL="4114800">
              <a:spcBef>
                <a:spcPts val="0"/>
              </a:spcBef>
              <a:spcAft>
                <a:spcPts val="0"/>
              </a:spcAft>
              <a:buSzPts val="1800"/>
              <a:buChar char="⬦"/>
              <a:defRPr b="1" i="1"/>
            </a:lvl9pPr>
          </a:lstStyle>
          <a:p/>
        </p:txBody>
      </p:sp>
      <p:sp>
        <p:nvSpPr>
          <p:cNvPr id="20" name="Google Shape;20;p4"/>
          <p:cNvSpPr txBox="1"/>
          <p:nvPr/>
        </p:nvSpPr>
        <p:spPr>
          <a:xfrm>
            <a:off x="1705475" y="975394"/>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600">
                <a:solidFill>
                  <a:srgbClr val="25212A"/>
                </a:solidFill>
                <a:latin typeface="Oswald"/>
                <a:ea typeface="Oswald"/>
                <a:cs typeface="Oswald"/>
                <a:sym typeface="Oswald"/>
              </a:rPr>
              <a:t>“</a:t>
            </a:r>
            <a:endParaRPr b="1" sz="9600">
              <a:solidFill>
                <a:srgbClr val="25212A"/>
              </a:solidFill>
              <a:latin typeface="Oswald"/>
              <a:ea typeface="Oswald"/>
              <a:cs typeface="Oswald"/>
              <a:sym typeface="Oswald"/>
            </a:endParaRPr>
          </a:p>
        </p:txBody>
      </p:sp>
      <p:sp>
        <p:nvSpPr>
          <p:cNvPr id="21" name="Google Shape;21;p4"/>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2" name="Shape 22"/>
        <p:cNvGrpSpPr/>
        <p:nvPr/>
      </p:nvGrpSpPr>
      <p:grpSpPr>
        <a:xfrm>
          <a:off x="0" y="0"/>
          <a:ext cx="0" cy="0"/>
          <a:chOff x="0" y="0"/>
          <a:chExt cx="0" cy="0"/>
        </a:xfrm>
      </p:grpSpPr>
      <p:pic>
        <p:nvPicPr>
          <p:cNvPr descr="libro.png"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5" name="Google Shape;25;p5"/>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lvl1pPr indent="-393700" lvl="0" marL="457200">
              <a:spcBef>
                <a:spcPts val="600"/>
              </a:spcBef>
              <a:spcAft>
                <a:spcPts val="0"/>
              </a:spcAft>
              <a:buSzPts val="2600"/>
              <a:buChar char="◈"/>
              <a:defRPr sz="2600"/>
            </a:lvl1pPr>
            <a:lvl2pPr indent="-393700" lvl="1" marL="914400">
              <a:spcBef>
                <a:spcPts val="0"/>
              </a:spcBef>
              <a:spcAft>
                <a:spcPts val="0"/>
              </a:spcAft>
              <a:buSzPts val="2600"/>
              <a:buChar char="◆"/>
              <a:defRPr sz="2600"/>
            </a:lvl2pPr>
            <a:lvl3pPr indent="-393700" lvl="2" marL="1371600">
              <a:spcBef>
                <a:spcPts val="0"/>
              </a:spcBef>
              <a:spcAft>
                <a:spcPts val="0"/>
              </a:spcAft>
              <a:buSzPts val="2600"/>
              <a:buChar char="◇"/>
              <a:defRPr sz="2600"/>
            </a:lvl3pPr>
            <a:lvl4pPr indent="-393700" lvl="3" marL="1828800">
              <a:spcBef>
                <a:spcPts val="0"/>
              </a:spcBef>
              <a:spcAft>
                <a:spcPts val="0"/>
              </a:spcAft>
              <a:buSzPts val="2600"/>
              <a:buChar char="⬥"/>
              <a:defRPr sz="2600"/>
            </a:lvl4pPr>
            <a:lvl5pPr indent="-393700" lvl="4" marL="2286000">
              <a:spcBef>
                <a:spcPts val="0"/>
              </a:spcBef>
              <a:spcAft>
                <a:spcPts val="0"/>
              </a:spcAft>
              <a:buSzPts val="2600"/>
              <a:buChar char="⬦"/>
              <a:defRPr sz="2600"/>
            </a:lvl5pPr>
            <a:lvl6pPr indent="-393700" lvl="5" marL="2743200">
              <a:spcBef>
                <a:spcPts val="0"/>
              </a:spcBef>
              <a:spcAft>
                <a:spcPts val="0"/>
              </a:spcAft>
              <a:buSzPts val="2600"/>
              <a:buChar char="⬦"/>
              <a:defRPr sz="2600"/>
            </a:lvl6pPr>
            <a:lvl7pPr indent="-393700" lvl="6" marL="3200400">
              <a:spcBef>
                <a:spcPts val="0"/>
              </a:spcBef>
              <a:spcAft>
                <a:spcPts val="0"/>
              </a:spcAft>
              <a:buSzPts val="2600"/>
              <a:buChar char="⬦"/>
              <a:defRPr sz="2600"/>
            </a:lvl7pPr>
            <a:lvl8pPr indent="-393700" lvl="7" marL="3657600">
              <a:spcBef>
                <a:spcPts val="0"/>
              </a:spcBef>
              <a:spcAft>
                <a:spcPts val="0"/>
              </a:spcAft>
              <a:buSzPts val="2600"/>
              <a:buChar char="⬦"/>
              <a:defRPr sz="2600"/>
            </a:lvl8pPr>
            <a:lvl9pPr indent="-393700" lvl="8" marL="4114800">
              <a:spcBef>
                <a:spcPts val="0"/>
              </a:spcBef>
              <a:spcAft>
                <a:spcPts val="0"/>
              </a:spcAft>
              <a:buSzPts val="2600"/>
              <a:buChar char="⬦"/>
              <a:defRPr sz="2600"/>
            </a:lvl9pPr>
          </a:lstStyle>
          <a:p/>
        </p:txBody>
      </p:sp>
      <p:sp>
        <p:nvSpPr>
          <p:cNvPr id="26" name="Google Shape;26;p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7" name="Google Shape;27;p5"/>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 name="Shape 28"/>
        <p:cNvGrpSpPr/>
        <p:nvPr/>
      </p:nvGrpSpPr>
      <p:grpSpPr>
        <a:xfrm>
          <a:off x="0" y="0"/>
          <a:ext cx="0" cy="0"/>
          <a:chOff x="0" y="0"/>
          <a:chExt cx="0" cy="0"/>
        </a:xfrm>
      </p:grpSpPr>
      <p:pic>
        <p:nvPicPr>
          <p:cNvPr descr="libro.png" id="29" name="Google Shape;2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6"/>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1" name="Google Shape;31;p6"/>
          <p:cNvSpPr txBox="1"/>
          <p:nvPr>
            <p:ph idx="1" type="body"/>
          </p:nvPr>
        </p:nvSpPr>
        <p:spPr>
          <a:xfrm>
            <a:off x="1556175" y="1479375"/>
            <a:ext cx="3211800" cy="3598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32" name="Google Shape;32;p6"/>
          <p:cNvSpPr txBox="1"/>
          <p:nvPr>
            <p:ph idx="2" type="body"/>
          </p:nvPr>
        </p:nvSpPr>
        <p:spPr>
          <a:xfrm>
            <a:off x="4961272" y="1479375"/>
            <a:ext cx="3211800" cy="35988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33" name="Google Shape;33;p6"/>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4" name="Google Shape;34;p6"/>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5" name="Shape 35"/>
        <p:cNvGrpSpPr/>
        <p:nvPr/>
      </p:nvGrpSpPr>
      <p:grpSpPr>
        <a:xfrm>
          <a:off x="0" y="0"/>
          <a:ext cx="0" cy="0"/>
          <a:chOff x="0" y="0"/>
          <a:chExt cx="0" cy="0"/>
        </a:xfrm>
      </p:grpSpPr>
      <p:pic>
        <p:nvPicPr>
          <p:cNvPr descr="libro.png" id="36" name="Google Shape;36;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7" name="Google Shape;37;p7"/>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8" name="Google Shape;38;p7"/>
          <p:cNvSpPr txBox="1"/>
          <p:nvPr>
            <p:ph idx="1" type="body"/>
          </p:nvPr>
        </p:nvSpPr>
        <p:spPr>
          <a:xfrm>
            <a:off x="1556175" y="1419658"/>
            <a:ext cx="2132700" cy="34602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9" name="Google Shape;39;p7"/>
          <p:cNvSpPr txBox="1"/>
          <p:nvPr>
            <p:ph idx="2" type="body"/>
          </p:nvPr>
        </p:nvSpPr>
        <p:spPr>
          <a:xfrm>
            <a:off x="3798226" y="1419658"/>
            <a:ext cx="2132700" cy="34602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0" name="Google Shape;40;p7"/>
          <p:cNvSpPr txBox="1"/>
          <p:nvPr>
            <p:ph idx="3" type="body"/>
          </p:nvPr>
        </p:nvSpPr>
        <p:spPr>
          <a:xfrm>
            <a:off x="6040277" y="1419658"/>
            <a:ext cx="2132700" cy="34602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1" name="Google Shape;41;p7"/>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2" name="Google Shape;42;p7"/>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pic>
        <p:nvPicPr>
          <p:cNvPr descr="libro.png" id="44" name="Google Shape;44;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8"/>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6" name="Google Shape;46;p8"/>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47" name="Google Shape;47;p8"/>
          <p:cNvCxnSpPr/>
          <p:nvPr/>
        </p:nvCxnSpPr>
        <p:spPr>
          <a:xfrm>
            <a:off x="1664750" y="1357125"/>
            <a:ext cx="65262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pic>
        <p:nvPicPr>
          <p:cNvPr descr="libro.png" id="49" name="Google Shape;49;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9"/>
          <p:cNvSpPr txBox="1"/>
          <p:nvPr>
            <p:ph idx="1" type="body"/>
          </p:nvPr>
        </p:nvSpPr>
        <p:spPr>
          <a:xfrm>
            <a:off x="1592350" y="3640275"/>
            <a:ext cx="65625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Clr>
                <a:srgbClr val="666666"/>
              </a:buClr>
              <a:buSzPts val="1600"/>
              <a:buNone/>
              <a:defRPr i="1" sz="1600">
                <a:solidFill>
                  <a:srgbClr val="666666"/>
                </a:solidFill>
              </a:defRPr>
            </a:lvl1pPr>
          </a:lstStyle>
          <a:p/>
        </p:txBody>
      </p:sp>
      <p:sp>
        <p:nvSpPr>
          <p:cNvPr id="51" name="Google Shape;51;p9"/>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52" name="Google Shape;52;p9"/>
          <p:cNvCxnSpPr/>
          <p:nvPr/>
        </p:nvCxnSpPr>
        <p:spPr>
          <a:xfrm>
            <a:off x="1706950" y="3643125"/>
            <a:ext cx="6321300" cy="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right">
  <p:cSld name="CAPTION_ONLY_1">
    <p:spTree>
      <p:nvGrpSpPr>
        <p:cNvPr id="53" name="Shape 53"/>
        <p:cNvGrpSpPr/>
        <p:nvPr/>
      </p:nvGrpSpPr>
      <p:grpSpPr>
        <a:xfrm>
          <a:off x="0" y="0"/>
          <a:ext cx="0" cy="0"/>
          <a:chOff x="0" y="0"/>
          <a:chExt cx="0" cy="0"/>
        </a:xfrm>
      </p:grpSpPr>
      <p:pic>
        <p:nvPicPr>
          <p:cNvPr descr="libro.png" id="54" name="Google Shape;54;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5" name="Google Shape;55;p10"/>
          <p:cNvSpPr txBox="1"/>
          <p:nvPr>
            <p:ph idx="1" type="body"/>
          </p:nvPr>
        </p:nvSpPr>
        <p:spPr>
          <a:xfrm>
            <a:off x="6657400" y="838500"/>
            <a:ext cx="1497600" cy="3321300"/>
          </a:xfrm>
          <a:prstGeom prst="rect">
            <a:avLst/>
          </a:prstGeom>
        </p:spPr>
        <p:txBody>
          <a:bodyPr anchorCtr="0" anchor="t" bIns="91425" lIns="91425" spcFirstLastPara="1" rIns="91425" wrap="square" tIns="91425">
            <a:noAutofit/>
          </a:bodyPr>
          <a:lstStyle>
            <a:lvl1pPr indent="-228600" lvl="0" marL="457200" rtl="0">
              <a:spcBef>
                <a:spcPts val="360"/>
              </a:spcBef>
              <a:spcAft>
                <a:spcPts val="0"/>
              </a:spcAft>
              <a:buClr>
                <a:srgbClr val="666666"/>
              </a:buClr>
              <a:buSzPts val="1600"/>
              <a:buNone/>
              <a:defRPr i="1" sz="1600">
                <a:solidFill>
                  <a:srgbClr val="666666"/>
                </a:solidFill>
              </a:defRPr>
            </a:lvl1pPr>
          </a:lstStyle>
          <a:p/>
        </p:txBody>
      </p:sp>
      <p:sp>
        <p:nvSpPr>
          <p:cNvPr id="56" name="Google Shape;56;p10"/>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57" name="Google Shape;57;p10"/>
          <p:cNvCxnSpPr/>
          <p:nvPr/>
        </p:nvCxnSpPr>
        <p:spPr>
          <a:xfrm>
            <a:off x="6428800" y="990300"/>
            <a:ext cx="0" cy="3122700"/>
          </a:xfrm>
          <a:prstGeom prst="straightConnector1">
            <a:avLst/>
          </a:prstGeom>
          <a:noFill/>
          <a:ln cap="flat" cmpd="sng" w="9525">
            <a:solidFill>
              <a:srgbClr val="CCCCCC"/>
            </a:solidFill>
            <a:prstDash val="solid"/>
            <a:round/>
            <a:headEnd len="med" w="med" type="none"/>
            <a:tailEnd len="med" w="med"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556175" y="719375"/>
            <a:ext cx="6616800" cy="6999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2400"/>
              <a:buFont typeface="Oswald"/>
              <a:buNone/>
              <a:defRPr b="1" sz="2400">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b="1" sz="2400">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b="1" sz="2400">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b="1" sz="2400">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b="1" sz="2400">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b="1" sz="2400">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b="1" sz="2400">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b="1" sz="2400">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b="1" sz="24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1556175" y="1378821"/>
            <a:ext cx="6616800" cy="30423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indent="-381000" lvl="1" marL="9144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indent="-381000" lvl="2" marL="13716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indent="-342900" lvl="3" marL="18288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indent="-342900" lvl="4" marL="22860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indent="-342900" lvl="5" marL="27432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indent="-342900" lvl="6" marL="32004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indent="-342900" lvl="7" marL="36576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indent="-342900" lvl="8" marL="41148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p:txBody>
      </p:sp>
      <p:sp>
        <p:nvSpPr>
          <p:cNvPr id="8" name="Google Shape;8;p1"/>
          <p:cNvSpPr txBox="1"/>
          <p:nvPr>
            <p:ph idx="12" type="sldNum"/>
          </p:nvPr>
        </p:nvSpPr>
        <p:spPr>
          <a:xfrm>
            <a:off x="7899350" y="4098426"/>
            <a:ext cx="548700" cy="393600"/>
          </a:xfrm>
          <a:prstGeom prst="rect">
            <a:avLst/>
          </a:prstGeom>
          <a:noFill/>
          <a:ln>
            <a:noFill/>
          </a:ln>
        </p:spPr>
        <p:txBody>
          <a:bodyPr anchorCtr="0" anchor="ctr" bIns="91425" lIns="91425" spcFirstLastPara="1" rIns="91425" wrap="square" tIns="91425">
            <a:noAutofit/>
          </a:bodyPr>
          <a:lstStyle>
            <a:lvl1pPr lvl="0" algn="r">
              <a:buNone/>
              <a:defRPr sz="1200">
                <a:solidFill>
                  <a:schemeClr val="dk2"/>
                </a:solidFill>
                <a:latin typeface="Tinos"/>
                <a:ea typeface="Tinos"/>
                <a:cs typeface="Tinos"/>
                <a:sym typeface="Tinos"/>
              </a:defRPr>
            </a:lvl1pPr>
            <a:lvl2pPr lvl="1" algn="r">
              <a:buNone/>
              <a:defRPr sz="1200">
                <a:solidFill>
                  <a:schemeClr val="dk2"/>
                </a:solidFill>
                <a:latin typeface="Tinos"/>
                <a:ea typeface="Tinos"/>
                <a:cs typeface="Tinos"/>
                <a:sym typeface="Tinos"/>
              </a:defRPr>
            </a:lvl2pPr>
            <a:lvl3pPr lvl="2" algn="r">
              <a:buNone/>
              <a:defRPr sz="1200">
                <a:solidFill>
                  <a:schemeClr val="dk2"/>
                </a:solidFill>
                <a:latin typeface="Tinos"/>
                <a:ea typeface="Tinos"/>
                <a:cs typeface="Tinos"/>
                <a:sym typeface="Tinos"/>
              </a:defRPr>
            </a:lvl3pPr>
            <a:lvl4pPr lvl="3" algn="r">
              <a:buNone/>
              <a:defRPr sz="1200">
                <a:solidFill>
                  <a:schemeClr val="dk2"/>
                </a:solidFill>
                <a:latin typeface="Tinos"/>
                <a:ea typeface="Tinos"/>
                <a:cs typeface="Tinos"/>
                <a:sym typeface="Tinos"/>
              </a:defRPr>
            </a:lvl4pPr>
            <a:lvl5pPr lvl="4" algn="r">
              <a:buNone/>
              <a:defRPr sz="1200">
                <a:solidFill>
                  <a:schemeClr val="dk2"/>
                </a:solidFill>
                <a:latin typeface="Tinos"/>
                <a:ea typeface="Tinos"/>
                <a:cs typeface="Tinos"/>
                <a:sym typeface="Tinos"/>
              </a:defRPr>
            </a:lvl5pPr>
            <a:lvl6pPr lvl="5" algn="r">
              <a:buNone/>
              <a:defRPr sz="1200">
                <a:solidFill>
                  <a:schemeClr val="dk2"/>
                </a:solidFill>
                <a:latin typeface="Tinos"/>
                <a:ea typeface="Tinos"/>
                <a:cs typeface="Tinos"/>
                <a:sym typeface="Tinos"/>
              </a:defRPr>
            </a:lvl6pPr>
            <a:lvl7pPr lvl="6" algn="r">
              <a:buNone/>
              <a:defRPr sz="1200">
                <a:solidFill>
                  <a:schemeClr val="dk2"/>
                </a:solidFill>
                <a:latin typeface="Tinos"/>
                <a:ea typeface="Tinos"/>
                <a:cs typeface="Tinos"/>
                <a:sym typeface="Tinos"/>
              </a:defRPr>
            </a:lvl7pPr>
            <a:lvl8pPr lvl="7" algn="r">
              <a:buNone/>
              <a:defRPr sz="1200">
                <a:solidFill>
                  <a:schemeClr val="dk2"/>
                </a:solidFill>
                <a:latin typeface="Tinos"/>
                <a:ea typeface="Tinos"/>
                <a:cs typeface="Tinos"/>
                <a:sym typeface="Tinos"/>
              </a:defRPr>
            </a:lvl8pPr>
            <a:lvl9pPr lvl="8" algn="r">
              <a:buNone/>
              <a:defRPr sz="1200">
                <a:solidFill>
                  <a:schemeClr val="dk2"/>
                </a:solidFill>
                <a:latin typeface="Tinos"/>
                <a:ea typeface="Tinos"/>
                <a:cs typeface="Tinos"/>
                <a:sym typeface="Tino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p:push/>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ctrTitle"/>
          </p:nvPr>
        </p:nvSpPr>
        <p:spPr>
          <a:xfrm>
            <a:off x="1889775" y="3434100"/>
            <a:ext cx="5815800" cy="103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600"/>
              <a:t>Elder Abuse</a:t>
            </a:r>
            <a:endParaRPr sz="4600"/>
          </a:p>
          <a:p>
            <a:pPr indent="0" lvl="0" marL="0" rtl="0" algn="ctr">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2614025" y="639375"/>
            <a:ext cx="3861650" cy="2574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1556175" y="5669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HELP SANDWICH</a:t>
            </a:r>
            <a:endParaRPr/>
          </a:p>
        </p:txBody>
      </p:sp>
      <p:sp>
        <p:nvSpPr>
          <p:cNvPr id="142" name="Google Shape;142;p23"/>
          <p:cNvSpPr txBox="1"/>
          <p:nvPr>
            <p:ph idx="1" type="body"/>
          </p:nvPr>
        </p:nvSpPr>
        <p:spPr>
          <a:xfrm>
            <a:off x="1556175" y="1266875"/>
            <a:ext cx="3934500" cy="292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300"/>
              <a:t>Bread  - Church</a:t>
            </a:r>
            <a:endParaRPr sz="2300"/>
          </a:p>
          <a:p>
            <a:pPr indent="0" lvl="0" marL="0" rtl="0" algn="l">
              <a:spcBef>
                <a:spcPts val="600"/>
              </a:spcBef>
              <a:spcAft>
                <a:spcPts val="0"/>
              </a:spcAft>
              <a:buNone/>
            </a:pPr>
            <a:r>
              <a:t/>
            </a:r>
            <a:endParaRPr sz="2300"/>
          </a:p>
          <a:p>
            <a:pPr indent="0" lvl="0" marL="0" rtl="0" algn="l">
              <a:spcBef>
                <a:spcPts val="600"/>
              </a:spcBef>
              <a:spcAft>
                <a:spcPts val="0"/>
              </a:spcAft>
              <a:buNone/>
            </a:pPr>
            <a:r>
              <a:rPr lang="en" sz="2300"/>
              <a:t>Meat - DSS Adult Protective Services</a:t>
            </a:r>
            <a:endParaRPr sz="2300"/>
          </a:p>
          <a:p>
            <a:pPr indent="0" lvl="0" marL="0" rtl="0" algn="l">
              <a:spcBef>
                <a:spcPts val="600"/>
              </a:spcBef>
              <a:spcAft>
                <a:spcPts val="0"/>
              </a:spcAft>
              <a:buNone/>
            </a:pPr>
            <a:r>
              <a:t/>
            </a:r>
            <a:endParaRPr sz="2300"/>
          </a:p>
          <a:p>
            <a:pPr indent="0" lvl="0" marL="0" rtl="0" algn="l">
              <a:spcBef>
                <a:spcPts val="600"/>
              </a:spcBef>
              <a:spcAft>
                <a:spcPts val="0"/>
              </a:spcAft>
              <a:buNone/>
            </a:pPr>
            <a:r>
              <a:rPr lang="en" sz="2300"/>
              <a:t>Bread - Church</a:t>
            </a:r>
            <a:endParaRPr sz="2300"/>
          </a:p>
        </p:txBody>
      </p:sp>
      <p:sp>
        <p:nvSpPr>
          <p:cNvPr id="143" name="Google Shape;143;p23"/>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4" name="Google Shape;144;p23"/>
          <p:cNvPicPr preferRelativeResize="0"/>
          <p:nvPr/>
        </p:nvPicPr>
        <p:blipFill>
          <a:blip r:embed="rId3">
            <a:alphaModFix/>
          </a:blip>
          <a:stretch>
            <a:fillRect/>
          </a:stretch>
        </p:blipFill>
        <p:spPr>
          <a:xfrm>
            <a:off x="5643075" y="1419275"/>
            <a:ext cx="2028825" cy="2257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idx="4294967295" type="ctrTitle"/>
          </p:nvPr>
        </p:nvSpPr>
        <p:spPr>
          <a:xfrm>
            <a:off x="1087575" y="1278550"/>
            <a:ext cx="4015500" cy="1159800"/>
          </a:xfrm>
          <a:prstGeom prst="rect">
            <a:avLst/>
          </a:prstGeom>
          <a:effectLst>
            <a:outerShdw blurRad="14288" rotWithShape="0" algn="bl" dir="16200000" dist="9525">
              <a:schemeClr val="dk1">
                <a:alpha val="50000"/>
              </a:scheme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chemeClr val="accent6"/>
                </a:solidFill>
              </a:rPr>
              <a:t>THANK YOU!</a:t>
            </a:r>
            <a:endParaRPr sz="6000">
              <a:solidFill>
                <a:schemeClr val="accent6"/>
              </a:solidFill>
            </a:endParaRPr>
          </a:p>
        </p:txBody>
      </p:sp>
      <p:pic>
        <p:nvPicPr>
          <p:cNvPr id="150" name="Google Shape;150;p24"/>
          <p:cNvPicPr preferRelativeResize="0"/>
          <p:nvPr/>
        </p:nvPicPr>
        <p:blipFill>
          <a:blip r:embed="rId3">
            <a:alphaModFix/>
          </a:blip>
          <a:stretch>
            <a:fillRect/>
          </a:stretch>
        </p:blipFill>
        <p:spPr>
          <a:xfrm>
            <a:off x="4828050" y="2156550"/>
            <a:ext cx="2521350" cy="1680900"/>
          </a:xfrm>
          <a:prstGeom prst="rect">
            <a:avLst/>
          </a:prstGeom>
          <a:noFill/>
          <a:ln>
            <a:noFill/>
          </a:ln>
          <a:effectLst>
            <a:outerShdw blurRad="14288" rotWithShape="0" algn="bl" dir="16200000" dist="9525">
              <a:schemeClr val="dk1">
                <a:alpha val="50000"/>
              </a:scheme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156" name="Google Shape;156;p25"/>
          <p:cNvSpPr txBox="1"/>
          <p:nvPr>
            <p:ph idx="1" type="body"/>
          </p:nvPr>
        </p:nvSpPr>
        <p:spPr>
          <a:xfrm>
            <a:off x="1556175" y="1378821"/>
            <a:ext cx="6616800" cy="3042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solidFill>
                  <a:srgbClr val="25212A"/>
                </a:solidFill>
              </a:rPr>
              <a:t>Special thanks to all who assisted                                              in this project:</a:t>
            </a:r>
            <a:endParaRPr sz="2000">
              <a:solidFill>
                <a:srgbClr val="25212A"/>
              </a:solidFill>
            </a:endParaRPr>
          </a:p>
          <a:p>
            <a:pPr indent="-355600" lvl="0" marL="457200" rtl="0" algn="l">
              <a:lnSpc>
                <a:spcPct val="115000"/>
              </a:lnSpc>
              <a:spcBef>
                <a:spcPts val="600"/>
              </a:spcBef>
              <a:spcAft>
                <a:spcPts val="0"/>
              </a:spcAft>
              <a:buClr>
                <a:srgbClr val="25212A"/>
              </a:buClr>
              <a:buSzPts val="2000"/>
              <a:buChar char="◈"/>
            </a:pPr>
            <a:r>
              <a:rPr lang="en" sz="2000">
                <a:solidFill>
                  <a:srgbClr val="25212A"/>
                </a:solidFill>
              </a:rPr>
              <a:t>LaVerne V. Blue, NCDHHS</a:t>
            </a:r>
            <a:endParaRPr sz="2000">
              <a:solidFill>
                <a:srgbClr val="25212A"/>
              </a:solidFill>
            </a:endParaRPr>
          </a:p>
          <a:p>
            <a:pPr indent="-355600" lvl="0" marL="457200" rtl="0" algn="l">
              <a:lnSpc>
                <a:spcPct val="115000"/>
              </a:lnSpc>
              <a:spcBef>
                <a:spcPts val="0"/>
              </a:spcBef>
              <a:spcAft>
                <a:spcPts val="0"/>
              </a:spcAft>
              <a:buClr>
                <a:srgbClr val="25212A"/>
              </a:buClr>
              <a:buSzPts val="2000"/>
              <a:buChar char="◈"/>
            </a:pPr>
            <a:r>
              <a:rPr lang="en" sz="2000">
                <a:solidFill>
                  <a:srgbClr val="25212A"/>
                </a:solidFill>
              </a:rPr>
              <a:t>Rick Hall, Forsyth APS</a:t>
            </a:r>
            <a:endParaRPr sz="2000">
              <a:solidFill>
                <a:srgbClr val="25212A"/>
              </a:solidFill>
            </a:endParaRPr>
          </a:p>
          <a:p>
            <a:pPr indent="-355600" lvl="0" marL="457200" rtl="0" algn="l">
              <a:lnSpc>
                <a:spcPct val="115000"/>
              </a:lnSpc>
              <a:spcBef>
                <a:spcPts val="0"/>
              </a:spcBef>
              <a:spcAft>
                <a:spcPts val="0"/>
              </a:spcAft>
              <a:buClr>
                <a:srgbClr val="25212A"/>
              </a:buClr>
              <a:buSzPts val="2000"/>
              <a:buChar char="◈"/>
            </a:pPr>
            <a:r>
              <a:rPr lang="en" sz="2000">
                <a:solidFill>
                  <a:srgbClr val="25212A"/>
                </a:solidFill>
              </a:rPr>
              <a:t>Roxann Sizemore, Buncombe APS Director</a:t>
            </a:r>
            <a:endParaRPr sz="2000">
              <a:solidFill>
                <a:srgbClr val="25212A"/>
              </a:solidFill>
            </a:endParaRPr>
          </a:p>
          <a:p>
            <a:pPr indent="-355600" lvl="0" marL="457200" rtl="0" algn="l">
              <a:lnSpc>
                <a:spcPct val="115000"/>
              </a:lnSpc>
              <a:spcBef>
                <a:spcPts val="0"/>
              </a:spcBef>
              <a:spcAft>
                <a:spcPts val="0"/>
              </a:spcAft>
              <a:buClr>
                <a:srgbClr val="25212A"/>
              </a:buClr>
              <a:buSzPts val="2000"/>
              <a:buChar char="◈"/>
            </a:pPr>
            <a:r>
              <a:rPr lang="en" sz="2000">
                <a:solidFill>
                  <a:srgbClr val="25212A"/>
                </a:solidFill>
              </a:rPr>
              <a:t>National Center on Elder Abuse (NCEA)</a:t>
            </a:r>
            <a:endParaRPr sz="2000">
              <a:solidFill>
                <a:srgbClr val="25212A"/>
              </a:solidFill>
            </a:endParaRPr>
          </a:p>
          <a:p>
            <a:pPr indent="-355600" lvl="0" marL="457200" rtl="0" algn="l">
              <a:lnSpc>
                <a:spcPct val="115000"/>
              </a:lnSpc>
              <a:spcBef>
                <a:spcPts val="0"/>
              </a:spcBef>
              <a:spcAft>
                <a:spcPts val="0"/>
              </a:spcAft>
              <a:buClr>
                <a:srgbClr val="25212A"/>
              </a:buClr>
              <a:buSzPts val="2000"/>
              <a:buChar char="◈"/>
            </a:pPr>
            <a:r>
              <a:rPr lang="en" sz="2000">
                <a:solidFill>
                  <a:srgbClr val="25212A"/>
                </a:solidFill>
              </a:rPr>
              <a:t>NC Dept of Human Health and Services (NCDHHS)</a:t>
            </a:r>
            <a:endParaRPr sz="2000">
              <a:solidFill>
                <a:srgbClr val="25212A"/>
              </a:solidFill>
            </a:endParaRPr>
          </a:p>
          <a:p>
            <a:pPr indent="-355600" lvl="0" marL="457200" rtl="0" algn="l">
              <a:lnSpc>
                <a:spcPct val="115000"/>
              </a:lnSpc>
              <a:spcBef>
                <a:spcPts val="0"/>
              </a:spcBef>
              <a:spcAft>
                <a:spcPts val="0"/>
              </a:spcAft>
              <a:buClr>
                <a:srgbClr val="25212A"/>
              </a:buClr>
              <a:buSzPts val="2000"/>
              <a:buChar char="◈"/>
            </a:pPr>
            <a:r>
              <a:rPr lang="en" sz="2000">
                <a:solidFill>
                  <a:srgbClr val="25212A"/>
                </a:solidFill>
              </a:rPr>
              <a:t>US Department of Justice</a:t>
            </a:r>
            <a:endParaRPr sz="2000">
              <a:solidFill>
                <a:srgbClr val="25212A"/>
              </a:solidFill>
            </a:endParaRPr>
          </a:p>
        </p:txBody>
      </p:sp>
      <p:sp>
        <p:nvSpPr>
          <p:cNvPr id="157" name="Google Shape;157;p2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8" name="Google Shape;158;p25"/>
          <p:cNvPicPr preferRelativeResize="0"/>
          <p:nvPr/>
        </p:nvPicPr>
        <p:blipFill>
          <a:blip r:embed="rId3">
            <a:alphaModFix/>
          </a:blip>
          <a:stretch>
            <a:fillRect/>
          </a:stretch>
        </p:blipFill>
        <p:spPr>
          <a:xfrm>
            <a:off x="6067376" y="854700"/>
            <a:ext cx="1891927" cy="1404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1836825" y="1449325"/>
            <a:ext cx="3211800" cy="1598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“Churches are able to do what Adult Protective Services cannot do!”</a:t>
            </a:r>
            <a:endParaRPr sz="2400"/>
          </a:p>
          <a:p>
            <a:pPr indent="0" lvl="0" marL="0" rtl="0" algn="l">
              <a:spcBef>
                <a:spcPts val="600"/>
              </a:spcBef>
              <a:spcAft>
                <a:spcPts val="0"/>
              </a:spcAft>
              <a:buNone/>
            </a:pPr>
            <a:r>
              <a:t/>
            </a:r>
            <a:endParaRPr/>
          </a:p>
        </p:txBody>
      </p:sp>
      <p:sp>
        <p:nvSpPr>
          <p:cNvPr id="76" name="Google Shape;76;p15"/>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7" name="Google Shape;77;p15"/>
          <p:cNvPicPr preferRelativeResize="0"/>
          <p:nvPr/>
        </p:nvPicPr>
        <p:blipFill rotWithShape="1">
          <a:blip r:embed="rId3">
            <a:alphaModFix/>
          </a:blip>
          <a:srcRect b="0" l="0" r="9600" t="12937"/>
          <a:stretch/>
        </p:blipFill>
        <p:spPr>
          <a:xfrm>
            <a:off x="5639701" y="1199923"/>
            <a:ext cx="1942726" cy="2494699"/>
          </a:xfrm>
          <a:prstGeom prst="rect">
            <a:avLst/>
          </a:prstGeom>
          <a:noFill/>
          <a:ln cap="flat" cmpd="sng" w="114300">
            <a:solidFill>
              <a:srgbClr val="FFFFFF"/>
            </a:solidFill>
            <a:prstDash val="solid"/>
            <a:miter lim="8000"/>
            <a:headEnd len="sm" w="sm" type="none"/>
            <a:tailEnd len="sm" w="sm" type="none"/>
          </a:ln>
          <a:effectLst>
            <a:outerShdw rotWithShape="0" algn="bl" dir="2700000" dist="38100">
              <a:schemeClr val="dk1">
                <a:alpha val="12000"/>
              </a:schemeClr>
            </a:outerShdw>
          </a:effectLst>
        </p:spPr>
      </p:pic>
      <p:sp>
        <p:nvSpPr>
          <p:cNvPr id="78" name="Google Shape;78;p15"/>
          <p:cNvSpPr txBox="1"/>
          <p:nvPr/>
        </p:nvSpPr>
        <p:spPr>
          <a:xfrm>
            <a:off x="3080175" y="3725675"/>
            <a:ext cx="5325900" cy="109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Tinos"/>
                <a:ea typeface="Tinos"/>
                <a:cs typeface="Tinos"/>
                <a:sym typeface="Tinos"/>
              </a:rPr>
              <a:t>Rick Hall,  Adult Services Division Director</a:t>
            </a:r>
            <a:endParaRPr sz="2000">
              <a:latin typeface="Tinos"/>
              <a:ea typeface="Tinos"/>
              <a:cs typeface="Tinos"/>
              <a:sym typeface="Tinos"/>
            </a:endParaRPr>
          </a:p>
          <a:p>
            <a:pPr indent="0" lvl="0" marL="0" rtl="0" algn="l">
              <a:spcBef>
                <a:spcPts val="0"/>
              </a:spcBef>
              <a:spcAft>
                <a:spcPts val="0"/>
              </a:spcAft>
              <a:buNone/>
            </a:pPr>
            <a:r>
              <a:rPr lang="en" sz="2000">
                <a:latin typeface="Tinos"/>
                <a:ea typeface="Tinos"/>
                <a:cs typeface="Tinos"/>
                <a:sym typeface="Tinos"/>
              </a:rPr>
              <a:t>Forsyth County Department of Social Services</a:t>
            </a:r>
            <a:endParaRPr sz="2000">
              <a:latin typeface="Tinos"/>
              <a:ea typeface="Tinos"/>
              <a:cs typeface="Tinos"/>
              <a:sym typeface="Tinos"/>
            </a:endParaRPr>
          </a:p>
          <a:p>
            <a:pPr indent="0" lvl="0" marL="0" rtl="0" algn="l">
              <a:spcBef>
                <a:spcPts val="0"/>
              </a:spcBef>
              <a:spcAft>
                <a:spcPts val="0"/>
              </a:spcAft>
              <a:buNone/>
            </a:pPr>
            <a:r>
              <a:t/>
            </a:r>
            <a:endParaRPr sz="1900">
              <a:latin typeface="Tinos"/>
              <a:ea typeface="Tinos"/>
              <a:cs typeface="Tinos"/>
              <a:sym typeface="Tino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idx="4294967295" type="ctrTitle"/>
          </p:nvPr>
        </p:nvSpPr>
        <p:spPr>
          <a:xfrm>
            <a:off x="1753050" y="2144250"/>
            <a:ext cx="56379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t>Role of the Church</a:t>
            </a:r>
            <a:endParaRPr sz="4200"/>
          </a:p>
        </p:txBody>
      </p:sp>
      <p:sp>
        <p:nvSpPr>
          <p:cNvPr id="84" name="Google Shape;84;p16"/>
          <p:cNvSpPr txBox="1"/>
          <p:nvPr>
            <p:ph idx="4294967295" type="subTitle"/>
          </p:nvPr>
        </p:nvSpPr>
        <p:spPr>
          <a:xfrm>
            <a:off x="1753075" y="3162299"/>
            <a:ext cx="5637900" cy="1034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sz="2000">
                <a:solidFill>
                  <a:srgbClr val="666666"/>
                </a:solidFill>
              </a:rPr>
              <a:t>“You play an important role as a “gatekeeper” for individuals who are abused, neglected or exploited in your community.” </a:t>
            </a:r>
            <a:endParaRPr i="1" sz="2000">
              <a:solidFill>
                <a:srgbClr val="666666"/>
              </a:solidFill>
            </a:endParaRPr>
          </a:p>
        </p:txBody>
      </p:sp>
      <p:sp>
        <p:nvSpPr>
          <p:cNvPr id="85" name="Google Shape;85;p16"/>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6" name="Google Shape;86;p16"/>
          <p:cNvPicPr preferRelativeResize="0"/>
          <p:nvPr/>
        </p:nvPicPr>
        <p:blipFill>
          <a:blip r:embed="rId3">
            <a:alphaModFix/>
          </a:blip>
          <a:stretch>
            <a:fillRect/>
          </a:stretch>
        </p:blipFill>
        <p:spPr>
          <a:xfrm>
            <a:off x="2362200" y="685800"/>
            <a:ext cx="3633100" cy="171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1556175" y="7193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CHURCH PROCESS </a:t>
            </a:r>
            <a:endParaRPr/>
          </a:p>
        </p:txBody>
      </p:sp>
      <p:sp>
        <p:nvSpPr>
          <p:cNvPr id="92" name="Google Shape;92;p17"/>
          <p:cNvSpPr/>
          <p:nvPr/>
        </p:nvSpPr>
        <p:spPr>
          <a:xfrm>
            <a:off x="1673700" y="1909250"/>
            <a:ext cx="2343900" cy="1838700"/>
          </a:xfrm>
          <a:prstGeom prst="homePlate">
            <a:avLst>
              <a:gd fmla="val 30129" name="adj"/>
            </a:avLst>
          </a:prstGeom>
          <a:solidFill>
            <a:srgbClr val="000000">
              <a:alpha val="9620"/>
            </a:srgbClr>
          </a:solid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Tinos"/>
                <a:ea typeface="Tinos"/>
                <a:cs typeface="Tinos"/>
                <a:sym typeface="Tinos"/>
              </a:rPr>
              <a:t>Raise Awareness</a:t>
            </a:r>
            <a:endParaRPr sz="1800">
              <a:latin typeface="Tinos"/>
              <a:ea typeface="Tinos"/>
              <a:cs typeface="Tinos"/>
              <a:sym typeface="Tinos"/>
            </a:endParaRPr>
          </a:p>
        </p:txBody>
      </p:sp>
      <p:sp>
        <p:nvSpPr>
          <p:cNvPr id="93" name="Google Shape;93;p17"/>
          <p:cNvSpPr/>
          <p:nvPr/>
        </p:nvSpPr>
        <p:spPr>
          <a:xfrm>
            <a:off x="3706340" y="1909250"/>
            <a:ext cx="2389200" cy="1838700"/>
          </a:xfrm>
          <a:prstGeom prst="chevron">
            <a:avLst>
              <a:gd fmla="val 29853" name="adj"/>
            </a:avLst>
          </a:prstGeom>
          <a:solidFill>
            <a:srgbClr val="000000">
              <a:alpha val="9620"/>
            </a:srgbClr>
          </a:solid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Tinos"/>
                <a:ea typeface="Tinos"/>
                <a:cs typeface="Tinos"/>
                <a:sym typeface="Tinos"/>
              </a:rPr>
              <a:t>Identify</a:t>
            </a:r>
            <a:endParaRPr sz="1800">
              <a:latin typeface="Tinos"/>
              <a:ea typeface="Tinos"/>
              <a:cs typeface="Tinos"/>
              <a:sym typeface="Tinos"/>
            </a:endParaRPr>
          </a:p>
        </p:txBody>
      </p:sp>
      <p:sp>
        <p:nvSpPr>
          <p:cNvPr id="94" name="Google Shape;94;p17"/>
          <p:cNvSpPr/>
          <p:nvPr/>
        </p:nvSpPr>
        <p:spPr>
          <a:xfrm>
            <a:off x="5784054" y="1909250"/>
            <a:ext cx="2389200" cy="1838700"/>
          </a:xfrm>
          <a:prstGeom prst="chevron">
            <a:avLst>
              <a:gd fmla="val 29853" name="adj"/>
            </a:avLst>
          </a:prstGeom>
          <a:solidFill>
            <a:srgbClr val="000000">
              <a:alpha val="9620"/>
            </a:srgbClr>
          </a:solidFill>
          <a:ln cap="flat" cmpd="sng" w="9525">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Tinos"/>
                <a:ea typeface="Tinos"/>
                <a:cs typeface="Tinos"/>
                <a:sym typeface="Tinos"/>
              </a:rPr>
              <a:t>Action Prevention</a:t>
            </a:r>
            <a:endParaRPr sz="1800">
              <a:latin typeface="Tinos"/>
              <a:ea typeface="Tinos"/>
              <a:cs typeface="Tinos"/>
              <a:sym typeface="Tinos"/>
            </a:endParaRPr>
          </a:p>
        </p:txBody>
      </p:sp>
      <p:sp>
        <p:nvSpPr>
          <p:cNvPr id="95" name="Google Shape;95;p17"/>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1556175" y="5669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RAISE AWARENESS</a:t>
            </a:r>
            <a:endParaRPr/>
          </a:p>
        </p:txBody>
      </p:sp>
      <p:sp>
        <p:nvSpPr>
          <p:cNvPr id="101" name="Google Shape;101;p18"/>
          <p:cNvSpPr txBox="1"/>
          <p:nvPr>
            <p:ph idx="1" type="body"/>
          </p:nvPr>
        </p:nvSpPr>
        <p:spPr>
          <a:xfrm>
            <a:off x="1556175" y="1266875"/>
            <a:ext cx="3934500" cy="2922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900"/>
              <a:t>Ask your church to add information about elder abuse to their newsletters and televised events.</a:t>
            </a:r>
            <a:endParaRPr sz="1900"/>
          </a:p>
          <a:p>
            <a:pPr indent="0" lvl="0" marL="0" rtl="0" algn="l">
              <a:spcBef>
                <a:spcPts val="600"/>
              </a:spcBef>
              <a:spcAft>
                <a:spcPts val="0"/>
              </a:spcAft>
              <a:buNone/>
            </a:pPr>
            <a:r>
              <a:t/>
            </a:r>
            <a:endParaRPr sz="1900"/>
          </a:p>
        </p:txBody>
      </p:sp>
      <p:sp>
        <p:nvSpPr>
          <p:cNvPr id="102" name="Google Shape;102;p18"/>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3" name="Google Shape;103;p18"/>
          <p:cNvPicPr preferRelativeResize="0"/>
          <p:nvPr/>
        </p:nvPicPr>
        <p:blipFill>
          <a:blip r:embed="rId3">
            <a:alphaModFix/>
          </a:blip>
          <a:stretch>
            <a:fillRect/>
          </a:stretch>
        </p:blipFill>
        <p:spPr>
          <a:xfrm>
            <a:off x="4906200" y="2167075"/>
            <a:ext cx="3088925" cy="2100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1556175" y="5669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IDENTIFY NEEDS AND RESOURCES</a:t>
            </a:r>
            <a:endParaRPr/>
          </a:p>
        </p:txBody>
      </p:sp>
      <p:sp>
        <p:nvSpPr>
          <p:cNvPr id="109" name="Google Shape;109;p19"/>
          <p:cNvSpPr txBox="1"/>
          <p:nvPr>
            <p:ph idx="1" type="body"/>
          </p:nvPr>
        </p:nvSpPr>
        <p:spPr>
          <a:xfrm>
            <a:off x="1556175" y="1266875"/>
            <a:ext cx="4608600" cy="2922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000000"/>
                </a:solidFill>
                <a:latin typeface="Arial"/>
                <a:ea typeface="Arial"/>
                <a:cs typeface="Arial"/>
                <a:sym typeface="Arial"/>
              </a:rPr>
              <a:t>Church members should  know what help and services are already available in the community.</a:t>
            </a:r>
            <a:endParaRPr sz="2000">
              <a:solidFill>
                <a:srgbClr val="000000"/>
              </a:solidFill>
              <a:latin typeface="Arial"/>
              <a:ea typeface="Arial"/>
              <a:cs typeface="Arial"/>
              <a:sym typeface="Arial"/>
            </a:endParaRPr>
          </a:p>
          <a:p>
            <a:pPr indent="0" lvl="0" marL="0" rtl="0" algn="l">
              <a:lnSpc>
                <a:spcPct val="115000"/>
              </a:lnSpc>
              <a:spcBef>
                <a:spcPts val="0"/>
              </a:spcBef>
              <a:spcAft>
                <a:spcPts val="0"/>
              </a:spcAft>
              <a:buNone/>
            </a:pPr>
            <a:r>
              <a:t/>
            </a:r>
            <a:endParaRPr sz="2000">
              <a:solidFill>
                <a:srgbClr val="000000"/>
              </a:solidFill>
              <a:latin typeface="Arial"/>
              <a:ea typeface="Arial"/>
              <a:cs typeface="Arial"/>
              <a:sym typeface="Arial"/>
            </a:endParaRPr>
          </a:p>
          <a:p>
            <a:pPr indent="0" lvl="0" marL="0" rtl="0" algn="l">
              <a:spcBef>
                <a:spcPts val="0"/>
              </a:spcBef>
              <a:spcAft>
                <a:spcPts val="0"/>
              </a:spcAft>
              <a:buNone/>
            </a:pPr>
            <a:r>
              <a:rPr lang="en" sz="2000">
                <a:solidFill>
                  <a:srgbClr val="000000"/>
                </a:solidFill>
                <a:latin typeface="Arial"/>
                <a:ea typeface="Arial"/>
                <a:cs typeface="Arial"/>
                <a:sym typeface="Arial"/>
              </a:rPr>
              <a:t>Identify overall needs and existing resources.</a:t>
            </a:r>
            <a:endParaRPr sz="2000">
              <a:solidFill>
                <a:srgbClr val="000000"/>
              </a:solidFill>
              <a:latin typeface="Arial"/>
              <a:ea typeface="Arial"/>
              <a:cs typeface="Arial"/>
              <a:sym typeface="Arial"/>
            </a:endParaRPr>
          </a:p>
          <a:p>
            <a:pPr indent="0" lvl="0" marL="0" rtl="0" algn="l">
              <a:spcBef>
                <a:spcPts val="0"/>
              </a:spcBef>
              <a:spcAft>
                <a:spcPts val="0"/>
              </a:spcAft>
              <a:buNone/>
            </a:pPr>
            <a:r>
              <a:t/>
            </a:r>
            <a:endParaRPr sz="2000">
              <a:solidFill>
                <a:srgbClr val="000000"/>
              </a:solidFill>
              <a:latin typeface="Arial"/>
              <a:ea typeface="Arial"/>
              <a:cs typeface="Arial"/>
              <a:sym typeface="Arial"/>
            </a:endParaRPr>
          </a:p>
          <a:p>
            <a:pPr indent="0" lvl="0" marL="0" rtl="0" algn="l">
              <a:spcBef>
                <a:spcPts val="0"/>
              </a:spcBef>
              <a:spcAft>
                <a:spcPts val="0"/>
              </a:spcAft>
              <a:buNone/>
            </a:pPr>
            <a:r>
              <a:rPr lang="en" sz="2000">
                <a:solidFill>
                  <a:srgbClr val="000000"/>
                </a:solidFill>
                <a:latin typeface="Arial"/>
                <a:ea typeface="Arial"/>
                <a:cs typeface="Arial"/>
                <a:sym typeface="Arial"/>
              </a:rPr>
              <a:t>Identify gaps. </a:t>
            </a:r>
            <a:endParaRPr sz="3500"/>
          </a:p>
        </p:txBody>
      </p:sp>
      <p:sp>
        <p:nvSpPr>
          <p:cNvPr id="110" name="Google Shape;110;p19"/>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19"/>
          <p:cNvPicPr preferRelativeResize="0"/>
          <p:nvPr/>
        </p:nvPicPr>
        <p:blipFill>
          <a:blip r:embed="rId3">
            <a:alphaModFix/>
          </a:blip>
          <a:stretch>
            <a:fillRect/>
          </a:stretch>
        </p:blipFill>
        <p:spPr>
          <a:xfrm>
            <a:off x="6169213" y="1044763"/>
            <a:ext cx="2295525" cy="1990725"/>
          </a:xfrm>
          <a:prstGeom prst="rect">
            <a:avLst/>
          </a:prstGeom>
          <a:noFill/>
          <a:ln>
            <a:noFill/>
          </a:ln>
        </p:spPr>
      </p:pic>
      <p:pic>
        <p:nvPicPr>
          <p:cNvPr id="112" name="Google Shape;112;p19"/>
          <p:cNvPicPr preferRelativeResize="0"/>
          <p:nvPr/>
        </p:nvPicPr>
        <p:blipFill rotWithShape="1">
          <a:blip r:embed="rId4">
            <a:alphaModFix/>
          </a:blip>
          <a:srcRect b="-6019" l="24494" r="0" t="6020"/>
          <a:stretch/>
        </p:blipFill>
        <p:spPr>
          <a:xfrm>
            <a:off x="5592201" y="2656150"/>
            <a:ext cx="2295525" cy="15201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1556175" y="5669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ACTION</a:t>
            </a:r>
            <a:endParaRPr/>
          </a:p>
        </p:txBody>
      </p:sp>
      <p:sp>
        <p:nvSpPr>
          <p:cNvPr id="118" name="Google Shape;118;p20"/>
          <p:cNvSpPr txBox="1"/>
          <p:nvPr>
            <p:ph idx="1" type="body"/>
          </p:nvPr>
        </p:nvSpPr>
        <p:spPr>
          <a:xfrm>
            <a:off x="1556175" y="1266875"/>
            <a:ext cx="4517400" cy="2922000"/>
          </a:xfrm>
          <a:prstGeom prst="rect">
            <a:avLst/>
          </a:prstGeom>
        </p:spPr>
        <p:txBody>
          <a:bodyPr anchorCtr="0" anchor="t" bIns="91425" lIns="91425" spcFirstLastPara="1" rIns="91425" wrap="square" tIns="91425">
            <a:noAutofit/>
          </a:bodyPr>
          <a:lstStyle/>
          <a:p>
            <a:pPr indent="-361950" lvl="0" marL="457200" rtl="0" algn="l">
              <a:spcBef>
                <a:spcPts val="600"/>
              </a:spcBef>
              <a:spcAft>
                <a:spcPts val="0"/>
              </a:spcAft>
              <a:buSzPts val="2100"/>
              <a:buChar char="➔"/>
            </a:pPr>
            <a:r>
              <a:rPr lang="en" sz="2100"/>
              <a:t>Raise Awareness</a:t>
            </a:r>
            <a:endParaRPr sz="2100"/>
          </a:p>
          <a:p>
            <a:pPr indent="-361950" lvl="0" marL="457200" rtl="0" algn="l">
              <a:spcBef>
                <a:spcPts val="0"/>
              </a:spcBef>
              <a:spcAft>
                <a:spcPts val="0"/>
              </a:spcAft>
              <a:buSzPts val="2100"/>
              <a:buChar char="➔"/>
            </a:pPr>
            <a:r>
              <a:rPr lang="en" sz="2100"/>
              <a:t>Make Reports</a:t>
            </a:r>
            <a:endParaRPr sz="2100"/>
          </a:p>
          <a:p>
            <a:pPr indent="-361950" lvl="0" marL="457200" rtl="0" algn="l">
              <a:spcBef>
                <a:spcPts val="0"/>
              </a:spcBef>
              <a:spcAft>
                <a:spcPts val="0"/>
              </a:spcAft>
              <a:buSzPts val="2100"/>
              <a:buChar char="➔"/>
            </a:pPr>
            <a:r>
              <a:rPr lang="en" sz="2100"/>
              <a:t>Minister to isolated or homebound including family/caregiver</a:t>
            </a:r>
            <a:endParaRPr sz="2100"/>
          </a:p>
          <a:p>
            <a:pPr indent="-361950" lvl="0" marL="457200" rtl="0" algn="l">
              <a:spcBef>
                <a:spcPts val="0"/>
              </a:spcBef>
              <a:spcAft>
                <a:spcPts val="0"/>
              </a:spcAft>
              <a:buSzPts val="2100"/>
              <a:buChar char="➔"/>
            </a:pPr>
            <a:r>
              <a:rPr lang="en" sz="2100"/>
              <a:t>Provide service to client after screened out</a:t>
            </a:r>
            <a:endParaRPr sz="2100"/>
          </a:p>
          <a:p>
            <a:pPr indent="-361950" lvl="0" marL="457200" rtl="0" algn="l">
              <a:spcBef>
                <a:spcPts val="0"/>
              </a:spcBef>
              <a:spcAft>
                <a:spcPts val="0"/>
              </a:spcAft>
              <a:buSzPts val="2100"/>
              <a:buChar char="➔"/>
            </a:pPr>
            <a:r>
              <a:rPr lang="en" sz="2100"/>
              <a:t>Respond to DSS request</a:t>
            </a:r>
            <a:endParaRPr sz="2100"/>
          </a:p>
        </p:txBody>
      </p:sp>
      <p:sp>
        <p:nvSpPr>
          <p:cNvPr id="119" name="Google Shape;119;p20"/>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0" name="Google Shape;120;p20"/>
          <p:cNvPicPr preferRelativeResize="0"/>
          <p:nvPr/>
        </p:nvPicPr>
        <p:blipFill>
          <a:blip r:embed="rId3">
            <a:alphaModFix/>
          </a:blip>
          <a:stretch>
            <a:fillRect/>
          </a:stretch>
        </p:blipFill>
        <p:spPr>
          <a:xfrm>
            <a:off x="5414025" y="2615375"/>
            <a:ext cx="2800350" cy="163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1556175" y="5669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CHURCHES HAVE MORE POWER</a:t>
            </a:r>
            <a:endParaRPr/>
          </a:p>
        </p:txBody>
      </p:sp>
      <p:sp>
        <p:nvSpPr>
          <p:cNvPr id="126" name="Google Shape;126;p21"/>
          <p:cNvSpPr txBox="1"/>
          <p:nvPr>
            <p:ph idx="1" type="body"/>
          </p:nvPr>
        </p:nvSpPr>
        <p:spPr>
          <a:xfrm>
            <a:off x="1556175" y="1635050"/>
            <a:ext cx="4432500" cy="17283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AutoNum type="arabicPeriod"/>
            </a:pPr>
            <a:r>
              <a:rPr lang="en" sz="2000"/>
              <a:t>Pray for God’s guidance. And move!</a:t>
            </a:r>
            <a:endParaRPr sz="2000"/>
          </a:p>
          <a:p>
            <a:pPr indent="-355600" lvl="0" marL="457200" rtl="0" algn="l">
              <a:spcBef>
                <a:spcPts val="0"/>
              </a:spcBef>
              <a:spcAft>
                <a:spcPts val="0"/>
              </a:spcAft>
              <a:buSzPts val="2000"/>
              <a:buAutoNum type="arabicPeriod"/>
            </a:pPr>
            <a:r>
              <a:rPr lang="en" sz="2000"/>
              <a:t>Visit the elderly in your community. </a:t>
            </a:r>
            <a:endParaRPr sz="2000"/>
          </a:p>
          <a:p>
            <a:pPr indent="-355600" lvl="0" marL="457200" rtl="0" algn="l">
              <a:spcBef>
                <a:spcPts val="0"/>
              </a:spcBef>
              <a:spcAft>
                <a:spcPts val="0"/>
              </a:spcAft>
              <a:buSzPts val="2000"/>
              <a:buAutoNum type="arabicPeriod"/>
            </a:pPr>
            <a:r>
              <a:rPr lang="en" sz="2000"/>
              <a:t>Listen with your ears, eyes and heart.</a:t>
            </a:r>
            <a:endParaRPr sz="2000"/>
          </a:p>
          <a:p>
            <a:pPr indent="-355600" lvl="0" marL="457200" rtl="0" algn="l">
              <a:spcBef>
                <a:spcPts val="0"/>
              </a:spcBef>
              <a:spcAft>
                <a:spcPts val="0"/>
              </a:spcAft>
              <a:buSzPts val="2000"/>
              <a:buAutoNum type="arabicPeriod"/>
            </a:pPr>
            <a:r>
              <a:rPr lang="en" sz="2000"/>
              <a:t>Give a caregiver a break! </a:t>
            </a:r>
            <a:endParaRPr sz="1900"/>
          </a:p>
        </p:txBody>
      </p:sp>
      <p:sp>
        <p:nvSpPr>
          <p:cNvPr id="127" name="Google Shape;127;p21"/>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8" name="Google Shape;128;p21"/>
          <p:cNvSpPr txBox="1"/>
          <p:nvPr/>
        </p:nvSpPr>
        <p:spPr>
          <a:xfrm>
            <a:off x="1635050" y="1252025"/>
            <a:ext cx="5800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Tinos"/>
                <a:ea typeface="Tinos"/>
                <a:cs typeface="Tinos"/>
                <a:sym typeface="Tinos"/>
              </a:rPr>
              <a:t>What can churches do to stop the hurting?</a:t>
            </a:r>
            <a:endParaRPr b="1" sz="2200">
              <a:latin typeface="Tinos"/>
              <a:ea typeface="Tinos"/>
              <a:cs typeface="Tinos"/>
              <a:sym typeface="Tinos"/>
            </a:endParaRPr>
          </a:p>
          <a:p>
            <a:pPr indent="0" lvl="0" marL="0" rtl="0" algn="l">
              <a:spcBef>
                <a:spcPts val="0"/>
              </a:spcBef>
              <a:spcAft>
                <a:spcPts val="0"/>
              </a:spcAft>
              <a:buNone/>
            </a:pPr>
            <a:r>
              <a:t/>
            </a:r>
            <a:endParaRPr b="1" sz="2200">
              <a:latin typeface="Tinos"/>
              <a:ea typeface="Tinos"/>
              <a:cs typeface="Tinos"/>
              <a:sym typeface="Tinos"/>
            </a:endParaRPr>
          </a:p>
          <a:p>
            <a:pPr indent="0" lvl="0" marL="0" rtl="0" algn="l">
              <a:spcBef>
                <a:spcPts val="0"/>
              </a:spcBef>
              <a:spcAft>
                <a:spcPts val="0"/>
              </a:spcAft>
              <a:buNone/>
            </a:pPr>
            <a:r>
              <a:t/>
            </a:r>
            <a:endParaRPr b="1" sz="2200">
              <a:latin typeface="Tinos"/>
              <a:ea typeface="Tinos"/>
              <a:cs typeface="Tinos"/>
              <a:sym typeface="Tinos"/>
            </a:endParaRPr>
          </a:p>
        </p:txBody>
      </p:sp>
      <p:pic>
        <p:nvPicPr>
          <p:cNvPr id="129" name="Google Shape;129;p21"/>
          <p:cNvPicPr preferRelativeResize="0"/>
          <p:nvPr/>
        </p:nvPicPr>
        <p:blipFill>
          <a:blip r:embed="rId3">
            <a:alphaModFix/>
          </a:blip>
          <a:stretch>
            <a:fillRect/>
          </a:stretch>
        </p:blipFill>
        <p:spPr>
          <a:xfrm>
            <a:off x="5416024" y="2651113"/>
            <a:ext cx="2756950" cy="15439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1556175" y="566975"/>
            <a:ext cx="6616800" cy="69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BARRIERS TO TAKING ACTION</a:t>
            </a:r>
            <a:endParaRPr/>
          </a:p>
        </p:txBody>
      </p:sp>
      <p:sp>
        <p:nvSpPr>
          <p:cNvPr id="135" name="Google Shape;135;p22"/>
          <p:cNvSpPr txBox="1"/>
          <p:nvPr>
            <p:ph idx="1" type="body"/>
          </p:nvPr>
        </p:nvSpPr>
        <p:spPr>
          <a:xfrm>
            <a:off x="1556175" y="1635050"/>
            <a:ext cx="4432500" cy="17283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AutoNum type="arabicPeriod"/>
            </a:pPr>
            <a:r>
              <a:rPr lang="en" sz="2000"/>
              <a:t>Could create conflict within the church</a:t>
            </a:r>
            <a:endParaRPr sz="2000"/>
          </a:p>
          <a:p>
            <a:pPr indent="-355600" lvl="0" marL="457200" rtl="0" algn="l">
              <a:spcBef>
                <a:spcPts val="0"/>
              </a:spcBef>
              <a:spcAft>
                <a:spcPts val="0"/>
              </a:spcAft>
              <a:buSzPts val="2000"/>
              <a:buAutoNum type="arabicPeriod"/>
            </a:pPr>
            <a:r>
              <a:rPr lang="en" sz="2000"/>
              <a:t>Not wanting to get involved.</a:t>
            </a:r>
            <a:endParaRPr sz="2000"/>
          </a:p>
          <a:p>
            <a:pPr indent="0" lvl="0" marL="457200" rtl="0" algn="l">
              <a:spcBef>
                <a:spcPts val="600"/>
              </a:spcBef>
              <a:spcAft>
                <a:spcPts val="0"/>
              </a:spcAft>
              <a:buNone/>
            </a:pPr>
            <a:r>
              <a:rPr lang="en" sz="2000"/>
              <a:t>                                                             </a:t>
            </a:r>
            <a:endParaRPr sz="2000"/>
          </a:p>
          <a:p>
            <a:pPr indent="0" lvl="0" marL="457200" rtl="0" algn="l">
              <a:spcBef>
                <a:spcPts val="600"/>
              </a:spcBef>
              <a:spcAft>
                <a:spcPts val="0"/>
              </a:spcAft>
              <a:buNone/>
            </a:pPr>
            <a:r>
              <a:t/>
            </a:r>
            <a:endParaRPr sz="2000"/>
          </a:p>
        </p:txBody>
      </p:sp>
      <p:sp>
        <p:nvSpPr>
          <p:cNvPr id="136" name="Google Shape;136;p22"/>
          <p:cNvSpPr txBox="1"/>
          <p:nvPr>
            <p:ph idx="12" type="sldNum"/>
          </p:nvPr>
        </p:nvSpPr>
        <p:spPr>
          <a:xfrm>
            <a:off x="7899350" y="409842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