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comments/modernComment_7FFFF28A_6354324.xml" ContentType="application/vnd.ms-powerpoint.comment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5"/>
  </p:notesMasterIdLst>
  <p:sldIdLst>
    <p:sldId id="2147480215" r:id="rId6"/>
    <p:sldId id="2147470097" r:id="rId7"/>
    <p:sldId id="2147480202" r:id="rId8"/>
    <p:sldId id="2147480209" r:id="rId9"/>
    <p:sldId id="2147480212" r:id="rId10"/>
    <p:sldId id="2147480211" r:id="rId11"/>
    <p:sldId id="2147480214" r:id="rId12"/>
    <p:sldId id="2147480213" r:id="rId13"/>
    <p:sldId id="214748021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611D81-2977-4509-97A8-B477DF415D83}">
          <p14:sldIdLst/>
        </p14:section>
        <p14:section name="Program Information" id="{556BAB2D-7800-4194-842B-72F5129A2C03}">
          <p14:sldIdLst>
            <p14:sldId id="2147480215"/>
          </p14:sldIdLst>
        </p14:section>
        <p14:section name="County Role" id="{8C0F92E3-1957-4C1B-96A3-D3D25AFF2266}">
          <p14:sldIdLst>
            <p14:sldId id="2147470097"/>
            <p14:sldId id="2147480202"/>
            <p14:sldId id="2147480209"/>
          </p14:sldIdLst>
        </p14:section>
        <p14:section name="Administrative Waiver" id="{7777007B-3073-40B6-9DCC-913EBE782E49}">
          <p14:sldIdLst>
            <p14:sldId id="2147480212"/>
            <p14:sldId id="2147480211"/>
            <p14:sldId id="2147480214"/>
          </p14:sldIdLst>
        </p14:section>
        <p14:section name="Payment Accuracy" id="{C5BADF00-3E20-4005-B8A8-E8232F0183FD}">
          <p14:sldIdLst>
            <p14:sldId id="2147480213"/>
            <p14:sldId id="21474802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611A2B-7B56-C181-50B8-5CBF8CBF9371}" name="Nora Vedder" initials="NV" userId="S::Nora.Vedder@ey.com::b44633ff-f3fa-4148-9f7e-c39a0efbdcec" providerId="AD"/>
  <p188:author id="{0408C04F-F843-F1A3-B64C-C8E5C29F3F0D}" name="Leah Yarbrough" initials="LY" userId="S::Leah.Yarbrough@ey.com::20de7435-44e8-4df3-9d35-f5771f0488d7" providerId="AD"/>
  <p188:author id="{3CFA8978-6AA3-4FDB-D682-9102E5923712}" name="Hicks, Jerquitta C" initials="HC" userId="S::jerquitta.smallwood@dhhs.nc.gov::0c3dbab9-74f7-41b0-ae13-e2d326f5856b" providerId="AD"/>
  <p188:author id="{98EA0C79-B0D1-25ED-2008-96C4E7414E04}" name="Maggie S Tobin" initials="MST" userId="S::Maggie.Tobin@ey.com::7e28f42f-7343-4bd8-9cc0-0d6698d6dd5f" providerId="AD"/>
  <p188:author id="{7369607D-8CD2-E107-D7DF-313A9C06321B}" name="Butler, Robert" initials="BR" userId="S::robert.butler@dhhs.nc.gov::ffb009a2-1721-4da0-b2d0-65d2e6e12f26" providerId="AD"/>
  <p188:author id="{02910092-2A5B-5351-C7C5-9834CBA3D506}" name="Drew Hackman" initials="DH" userId="S::Drew.Hackman@ey.com::1bac6a2d-48df-4b4c-8bc8-e58389fd2d7b" providerId="AD"/>
  <p188:author id="{384EFFA5-14CC-893A-5BE3-0E6261973255}" name="Addison P Greening" initials="APG" userId="S::Addison.P.Greening@ey.com::8b4349e4-0f59-4917-944c-686dde96a3f9" providerId="AD"/>
  <p188:author id="{2C4567B9-D2A2-3A3D-850A-C0A51D803A90}" name="Erica Devin" initials="ED" userId="S::Erica.Devin@ey.com::6f6a28c9-95a0-4eb4-844b-7786f6a9905b" providerId="AD"/>
  <p188:author id="{DC2504E1-F0CC-6CC6-F8DE-9BA61FF0E593}" name="Ervin, Cynthia D" initials="ED" userId="S::cynthia.ervin@dhhs.nc.gov::decf1696-5e14-4191-9588-38ec96294a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179"/>
    <a:srgbClr val="D3DEF1"/>
    <a:srgbClr val="8EAADB"/>
    <a:srgbClr val="4774C5"/>
    <a:srgbClr val="2F5496"/>
    <a:srgbClr val="ADC1E5"/>
    <a:srgbClr val="014373"/>
    <a:srgbClr val="E6E6E6"/>
    <a:srgbClr val="F6F8FC"/>
    <a:srgbClr val="799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AE310-6E1E-4DA8-A4FD-9DAA815A0CC3}" v="4" dt="2024-03-12T11:47:43.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omments/modernComment_7FFFF28A_6354324.xml><?xml version="1.0" encoding="utf-8"?>
<p188:cmLst xmlns:a="http://schemas.openxmlformats.org/drawingml/2006/main" xmlns:r="http://schemas.openxmlformats.org/officeDocument/2006/relationships" xmlns:p188="http://schemas.microsoft.com/office/powerpoint/2018/8/main">
  <p188:cm id="{03C0DA5F-6AB7-40C8-9B86-BF2025926122}" authorId="{3CFA8978-6AA3-4FDB-D682-9102E5923712}" created="2024-03-05T21:05:25.020">
    <ac:txMkLst xmlns:ac="http://schemas.microsoft.com/office/drawing/2013/main/command">
      <pc:docMk xmlns:pc="http://schemas.microsoft.com/office/powerpoint/2013/main/command"/>
      <pc:sldMk xmlns:pc="http://schemas.microsoft.com/office/powerpoint/2013/main/command" cId="104153892" sldId="2147480202"/>
      <ac:spMk id="2" creationId="{898ABBA4-AFAB-F4E0-89CE-F85BDADC23D8}"/>
      <ac:txMk cp="243" len="1">
        <ac:context len="258" hash="2705038860"/>
      </ac:txMk>
    </ac:txMkLst>
    <p188:pos x="1480278" y="1380344"/>
    <p188:replyLst>
      <p188:reply id="{0F0623CE-6054-4EB4-B5AA-83D63741268B}" authorId="{DC2504E1-F0CC-6CC6-F8DE-9BA61FF0E593}" created="2024-03-05T21:34:11.050">
        <p188:txBody>
          <a:bodyPr/>
          <a:lstStyle/>
          <a:p>
            <a:r>
              <a:rPr lang="en-US"/>
              <a:t>Yes we will change it </a:t>
            </a:r>
          </a:p>
        </p188:txBody>
      </p188:reply>
    </p188:replyLst>
    <p188:txBody>
      <a:bodyPr/>
      <a:lstStyle/>
      <a:p>
        <a:r>
          <a:rPr lang="en-US"/>
          <a:t>Confirmed with Adrienne Rice, Work First Manager that TANF should be used.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C9734-66F9-40CA-978A-B87758A99612}"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7554A-6AF9-4E04-9000-C4D6ACE9E552}" type="slidenum">
              <a:rPr lang="en-US" smtClean="0"/>
              <a:t>‹#›</a:t>
            </a:fld>
            <a:endParaRPr lang="en-US" dirty="0"/>
          </a:p>
        </p:txBody>
      </p:sp>
    </p:spTree>
    <p:extLst>
      <p:ext uri="{BB962C8B-B14F-4D97-AF65-F5344CB8AC3E}">
        <p14:creationId xmlns:p14="http://schemas.microsoft.com/office/powerpoint/2010/main" val="300127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13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97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47554A-6AF9-4E04-9000-C4D6ACE9E552}" type="slidenum">
              <a:rPr lang="en-US" smtClean="0"/>
              <a:t>3</a:t>
            </a:fld>
            <a:endParaRPr lang="en-US" dirty="0"/>
          </a:p>
        </p:txBody>
      </p:sp>
    </p:spTree>
    <p:extLst>
      <p:ext uri="{BB962C8B-B14F-4D97-AF65-F5344CB8AC3E}">
        <p14:creationId xmlns:p14="http://schemas.microsoft.com/office/powerpoint/2010/main" val="204777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47554A-6AF9-4E04-9000-C4D6ACE9E552}" type="slidenum">
              <a:rPr lang="en-US" smtClean="0"/>
              <a:t>4</a:t>
            </a:fld>
            <a:endParaRPr lang="en-US" dirty="0"/>
          </a:p>
        </p:txBody>
      </p:sp>
    </p:spTree>
    <p:extLst>
      <p:ext uri="{BB962C8B-B14F-4D97-AF65-F5344CB8AC3E}">
        <p14:creationId xmlns:p14="http://schemas.microsoft.com/office/powerpoint/2010/main" val="372727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9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D82C-547D-D70D-CEE8-E910E08DF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79546-7C27-7627-1ACA-9A1C239B6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DCACB-6E7D-3DF8-A525-C94D03F90B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CF7762-4B25-9B00-782F-9BC2DEBD37A1}"/>
              </a:ext>
            </a:extLst>
          </p:cNvPr>
          <p:cNvSpPr>
            <a:spLocks noGrp="1"/>
          </p:cNvSpPr>
          <p:nvPr>
            <p:ph type="sldNum" sz="quarter" idx="5"/>
          </p:nvPr>
        </p:nvSpPr>
        <p:spPr/>
        <p:txBody>
          <a:bodyPr/>
          <a:lstStyle/>
          <a:p>
            <a:fld id="{AC47554A-6AF9-4E04-9000-C4D6ACE9E552}" type="slidenum">
              <a:rPr lang="en-US" smtClean="0"/>
              <a:t>6</a:t>
            </a:fld>
            <a:endParaRPr lang="en-US" dirty="0"/>
          </a:p>
        </p:txBody>
      </p:sp>
    </p:spTree>
    <p:extLst>
      <p:ext uri="{BB962C8B-B14F-4D97-AF65-F5344CB8AC3E}">
        <p14:creationId xmlns:p14="http://schemas.microsoft.com/office/powerpoint/2010/main" val="398998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41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1F6C2-4205-2740-4434-2737FEEE9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1E619-1AD4-4940-57EA-8B9388241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0FE13-99AF-EFD9-61CB-DFCC0FAEBD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C2220F-5472-70B5-4958-45A10BE45327}"/>
              </a:ext>
            </a:extLst>
          </p:cNvPr>
          <p:cNvSpPr>
            <a:spLocks noGrp="1"/>
          </p:cNvSpPr>
          <p:nvPr>
            <p:ph type="sldNum" sz="quarter" idx="5"/>
          </p:nvPr>
        </p:nvSpPr>
        <p:spPr/>
        <p:txBody>
          <a:bodyPr/>
          <a:lstStyle/>
          <a:p>
            <a:fld id="{AC47554A-6AF9-4E04-9000-C4D6ACE9E552}" type="slidenum">
              <a:rPr lang="en-US" smtClean="0"/>
              <a:t>9</a:t>
            </a:fld>
            <a:endParaRPr lang="en-US" dirty="0"/>
          </a:p>
        </p:txBody>
      </p:sp>
    </p:spTree>
    <p:extLst>
      <p:ext uri="{BB962C8B-B14F-4D97-AF65-F5344CB8AC3E}">
        <p14:creationId xmlns:p14="http://schemas.microsoft.com/office/powerpoint/2010/main" val="1921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85800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4147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855230"/>
            <a:ext cx="3330783" cy="1268870"/>
          </a:xfrm>
          <a:prstGeom prst="rect">
            <a:avLst/>
          </a:prstGeom>
        </p:spPr>
      </p:pic>
    </p:spTree>
    <p:extLst>
      <p:ext uri="{BB962C8B-B14F-4D97-AF65-F5344CB8AC3E}">
        <p14:creationId xmlns:p14="http://schemas.microsoft.com/office/powerpoint/2010/main" val="138558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dirty="0">
              <a:solidFill>
                <a:srgbClr val="808080"/>
              </a:solidFill>
              <a:latin typeface="+mn-lt"/>
            </a:endParaRPr>
          </a:p>
        </p:txBody>
      </p:sp>
    </p:spTree>
    <p:extLst>
      <p:ext uri="{BB962C8B-B14F-4D97-AF65-F5344CB8AC3E}">
        <p14:creationId xmlns:p14="http://schemas.microsoft.com/office/powerpoint/2010/main" val="328002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dirty="0">
              <a:solidFill>
                <a:srgbClr val="808080"/>
              </a:solidFill>
              <a:latin typeface="+mn-lt"/>
            </a:endParaRPr>
          </a:p>
        </p:txBody>
      </p:sp>
    </p:spTree>
    <p:extLst>
      <p:ext uri="{BB962C8B-B14F-4D97-AF65-F5344CB8AC3E}">
        <p14:creationId xmlns:p14="http://schemas.microsoft.com/office/powerpoint/2010/main" val="144626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dirty="0">
              <a:solidFill>
                <a:srgbClr val="808080"/>
              </a:solidFill>
              <a:latin typeface="+mn-lt"/>
            </a:endParaRPr>
          </a:p>
        </p:txBody>
      </p:sp>
    </p:spTree>
    <p:extLst>
      <p:ext uri="{BB962C8B-B14F-4D97-AF65-F5344CB8AC3E}">
        <p14:creationId xmlns:p14="http://schemas.microsoft.com/office/powerpoint/2010/main" val="247621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dirty="0">
              <a:solidFill>
                <a:srgbClr val="808080"/>
              </a:solidFill>
              <a:latin typeface="+mn-lt"/>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4"/>
            <a:ext cx="10515600" cy="1325563"/>
          </a:xfrm>
          <a:prstGeom prst="rect">
            <a:avLst/>
          </a:prstGeo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4967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dirty="0">
              <a:solidFill>
                <a:srgbClr val="808080"/>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5"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Tree>
    <p:extLst>
      <p:ext uri="{BB962C8B-B14F-4D97-AF65-F5344CB8AC3E}">
        <p14:creationId xmlns:p14="http://schemas.microsoft.com/office/powerpoint/2010/main" val="2361414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ea typeface="Arial" panose="020B060402020202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dirty="0">
              <a:solidFill>
                <a:srgbClr val="808080"/>
              </a:solidFill>
              <a:latin typeface="+mn-lt"/>
            </a:endParaRPr>
          </a:p>
        </p:txBody>
      </p:sp>
    </p:spTree>
    <p:extLst>
      <p:ext uri="{BB962C8B-B14F-4D97-AF65-F5344CB8AC3E}">
        <p14:creationId xmlns:p14="http://schemas.microsoft.com/office/powerpoint/2010/main" val="3996879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88884-926A-44C2-9718-A561C23068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0923098" y="6233421"/>
            <a:ext cx="1131146" cy="624579"/>
          </a:xfrm>
          <a:prstGeom prst="rect">
            <a:avLst/>
          </a:prstGeom>
        </p:spPr>
      </p:pic>
      <p:sp>
        <p:nvSpPr>
          <p:cNvPr id="5" name="Rectangle 4">
            <a:extLst>
              <a:ext uri="{FF2B5EF4-FFF2-40B4-BE49-F238E27FC236}">
                <a16:creationId xmlns:a16="http://schemas.microsoft.com/office/drawing/2014/main" id="{F9AA222C-D4F1-4CD6-B4BC-7408E9C7D251}"/>
              </a:ext>
            </a:extLst>
          </p:cNvPr>
          <p:cNvSpPr/>
          <p:nvPr userDrawn="1"/>
        </p:nvSpPr>
        <p:spPr>
          <a:xfrm>
            <a:off x="0" y="0"/>
            <a:ext cx="6096000" cy="6858000"/>
          </a:xfrm>
          <a:prstGeom prst="rect">
            <a:avLst/>
          </a:prstGeom>
          <a:solidFill>
            <a:srgbClr val="03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755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3.xml"/><Relationship Id="rId5" Type="http://schemas.openxmlformats.org/officeDocument/2006/relationships/slideLayout" Target="../slideLayouts/slideLayout16.xml"/><Relationship Id="rId10" Type="http://schemas.openxmlformats.org/officeDocument/2006/relationships/tags" Target="../tags/tag2.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116235280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7" name="Object 6"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dirty="0">
              <a:solidFill>
                <a:srgbClr val="FFFFFF"/>
              </a:solidFill>
              <a:sym typeface="Calibri"/>
            </a:endParaRPr>
          </a:p>
        </p:txBody>
      </p:sp>
    </p:spTree>
    <p:extLst>
      <p:ext uri="{BB962C8B-B14F-4D97-AF65-F5344CB8AC3E}">
        <p14:creationId xmlns:p14="http://schemas.microsoft.com/office/powerpoint/2010/main" val="1056782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2.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1.emf"/><Relationship Id="rId11" Type="http://schemas.openxmlformats.org/officeDocument/2006/relationships/image" Target="../media/image16.jpeg"/><Relationship Id="rId5" Type="http://schemas.openxmlformats.org/officeDocument/2006/relationships/oleObject" Target="../embeddings/oleObject3.bin"/><Relationship Id="rId10" Type="http://schemas.openxmlformats.org/officeDocument/2006/relationships/image" Target="../media/image15.jpeg"/><Relationship Id="rId4" Type="http://schemas.microsoft.com/office/2018/10/relationships/comments" Target="../comments/modernComment_7FFFF28A_6354324.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hyperlink" Target="https://www.ncdhhs.gov/sunbucks" TargetMode="External"/><Relationship Id="rId3" Type="http://schemas.openxmlformats.org/officeDocument/2006/relationships/notesSlide" Target="../notesSlides/notesSlide4.xml"/><Relationship Id="rId7" Type="http://schemas.openxmlformats.org/officeDocument/2006/relationships/image" Target="../media/image13.svg"/><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3.bin"/><Relationship Id="rId9" Type="http://schemas.openxmlformats.org/officeDocument/2006/relationships/hyperlink" Target="https://www.fns.usda.gov/summer"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svg"/><Relationship Id="rId2" Type="http://schemas.openxmlformats.org/officeDocument/2006/relationships/slideLayout" Target="../slideLayouts/slideLayout15.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svg"/><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5174C7-F0D0-7F47-A5EF-3F012FFE719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55174C7-F0D0-7F47-A5EF-3F012FFE719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AB2A723-C176-B344-BD95-D952322D0B6B}"/>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sym typeface="EYInterstate Light" panose="02000506000000020004" pitchFamily="2" charset="0"/>
            </a:endParaRPr>
          </a:p>
        </p:txBody>
      </p:sp>
      <p:pic>
        <p:nvPicPr>
          <p:cNvPr id="13" name="Picture 12">
            <a:extLst>
              <a:ext uri="{FF2B5EF4-FFF2-40B4-BE49-F238E27FC236}">
                <a16:creationId xmlns:a16="http://schemas.microsoft.com/office/drawing/2014/main" id="{46959C44-AF03-4342-A7FD-FD4782D7BD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0274" y="5578423"/>
            <a:ext cx="3197561" cy="1765581"/>
          </a:xfrm>
          <a:prstGeom prst="rect">
            <a:avLst/>
          </a:prstGeom>
        </p:spPr>
      </p:pic>
      <p:sp>
        <p:nvSpPr>
          <p:cNvPr id="16" name="Subtitle 6">
            <a:extLst>
              <a:ext uri="{FF2B5EF4-FFF2-40B4-BE49-F238E27FC236}">
                <a16:creationId xmlns:a16="http://schemas.microsoft.com/office/drawing/2014/main" id="{8A1A6BEF-2C6A-4698-94FF-C741A9E54AD9}"/>
              </a:ext>
            </a:extLst>
          </p:cNvPr>
          <p:cNvSpPr txBox="1">
            <a:spLocks/>
          </p:cNvSpPr>
          <p:nvPr/>
        </p:nvSpPr>
        <p:spPr>
          <a:xfrm>
            <a:off x="332211" y="851058"/>
            <a:ext cx="7060018" cy="2461846"/>
          </a:xfrm>
          <a:prstGeom prst="rect">
            <a:avLst/>
          </a:prstGeom>
          <a:noFill/>
        </p:spPr>
        <p:txBody>
          <a:bodyPr vert="horz" lIns="91440" tIns="45720" rIns="91440" bIns="45720" rtlCol="0" anchor="t">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0"/>
              </a:spcBef>
              <a:defRPr/>
            </a:pPr>
            <a:r>
              <a:rPr lang="en-US" sz="4400" b="1" i="1" dirty="0">
                <a:solidFill>
                  <a:srgbClr val="034179"/>
                </a:solidFill>
                <a:cs typeface="Arial" panose="020B0604020202020204" pitchFamily="34" charset="0"/>
              </a:rPr>
              <a:t>Food and Nutrition Services</a:t>
            </a:r>
          </a:p>
          <a:p>
            <a:pPr>
              <a:lnSpc>
                <a:spcPct val="150000"/>
              </a:lnSpc>
              <a:spcBef>
                <a:spcPts val="0"/>
              </a:spcBef>
              <a:defRPr/>
            </a:pPr>
            <a:r>
              <a:rPr lang="en-US" sz="4400" i="1" dirty="0">
                <a:solidFill>
                  <a:srgbClr val="034179"/>
                </a:solidFill>
                <a:cs typeface="Arial" panose="020B0604020202020204" pitchFamily="34" charset="0"/>
              </a:rPr>
              <a:t>Cynthia Ervin</a:t>
            </a:r>
          </a:p>
          <a:p>
            <a:pPr>
              <a:lnSpc>
                <a:spcPct val="150000"/>
              </a:lnSpc>
              <a:spcBef>
                <a:spcPts val="0"/>
              </a:spcBef>
              <a:defRPr/>
            </a:pPr>
            <a:r>
              <a:rPr lang="en-US" sz="4400" i="1" dirty="0">
                <a:solidFill>
                  <a:srgbClr val="034179"/>
                </a:solidFill>
                <a:cs typeface="Arial" panose="020B0604020202020204" pitchFamily="34" charset="0"/>
              </a:rPr>
              <a:t>Jerquitta Hicks-Smallwood</a:t>
            </a:r>
            <a:endParaRPr lang="en-US" sz="2900" i="1" dirty="0">
              <a:solidFill>
                <a:srgbClr val="034179"/>
              </a:solidFill>
              <a:cs typeface="Times New Roman"/>
            </a:endParaRPr>
          </a:p>
        </p:txBody>
      </p:sp>
      <p:pic>
        <p:nvPicPr>
          <p:cNvPr id="11" name="Picture 10" descr="Rainbow of fresh vegetables and fruits">
            <a:extLst>
              <a:ext uri="{FF2B5EF4-FFF2-40B4-BE49-F238E27FC236}">
                <a16:creationId xmlns:a16="http://schemas.microsoft.com/office/drawing/2014/main" id="{3AAC24D4-112F-5333-D935-BF5420FB0F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750339">
            <a:off x="6014824" y="1071645"/>
            <a:ext cx="6096000" cy="4999703"/>
          </a:xfrm>
          <a:prstGeom prst="rect">
            <a:avLst/>
          </a:prstGeom>
        </p:spPr>
      </p:pic>
    </p:spTree>
    <p:extLst>
      <p:ext uri="{BB962C8B-B14F-4D97-AF65-F5344CB8AC3E}">
        <p14:creationId xmlns:p14="http://schemas.microsoft.com/office/powerpoint/2010/main" val="312244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5174C7-F0D0-7F47-A5EF-3F012FFE719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55174C7-F0D0-7F47-A5EF-3F012FFE719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AB2A723-C176-B344-BD95-D952322D0B6B}"/>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sym typeface="EYInterstate Light" panose="02000506000000020004" pitchFamily="2" charset="0"/>
            </a:endParaRPr>
          </a:p>
        </p:txBody>
      </p:sp>
      <p:pic>
        <p:nvPicPr>
          <p:cNvPr id="13" name="Picture 12">
            <a:extLst>
              <a:ext uri="{FF2B5EF4-FFF2-40B4-BE49-F238E27FC236}">
                <a16:creationId xmlns:a16="http://schemas.microsoft.com/office/drawing/2014/main" id="{46959C44-AF03-4342-A7FD-FD4782D7BD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0274" y="5578423"/>
            <a:ext cx="3197561" cy="1765581"/>
          </a:xfrm>
          <a:prstGeom prst="rect">
            <a:avLst/>
          </a:prstGeom>
        </p:spPr>
      </p:pic>
      <p:sp>
        <p:nvSpPr>
          <p:cNvPr id="16" name="Subtitle 6">
            <a:extLst>
              <a:ext uri="{FF2B5EF4-FFF2-40B4-BE49-F238E27FC236}">
                <a16:creationId xmlns:a16="http://schemas.microsoft.com/office/drawing/2014/main" id="{8A1A6BEF-2C6A-4698-94FF-C741A9E54AD9}"/>
              </a:ext>
            </a:extLst>
          </p:cNvPr>
          <p:cNvSpPr txBox="1">
            <a:spLocks/>
          </p:cNvSpPr>
          <p:nvPr/>
        </p:nvSpPr>
        <p:spPr>
          <a:xfrm>
            <a:off x="1" y="2198077"/>
            <a:ext cx="7060018" cy="2461846"/>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0"/>
              </a:spcBef>
              <a:defRPr/>
            </a:pPr>
            <a:r>
              <a:rPr lang="en-US" sz="4400" b="1" i="1" dirty="0">
                <a:solidFill>
                  <a:srgbClr val="034179"/>
                </a:solidFill>
                <a:cs typeface="Arial" panose="020B0604020202020204" pitchFamily="34" charset="0"/>
              </a:rPr>
              <a:t>SUN Bucks</a:t>
            </a:r>
          </a:p>
          <a:p>
            <a:pPr>
              <a:lnSpc>
                <a:spcPct val="150000"/>
              </a:lnSpc>
              <a:spcBef>
                <a:spcPts val="0"/>
              </a:spcBef>
              <a:defRPr/>
            </a:pPr>
            <a:r>
              <a:rPr lang="en-US" sz="2900" i="1" dirty="0">
                <a:solidFill>
                  <a:srgbClr val="034179"/>
                </a:solidFill>
                <a:cs typeface="Times New Roman"/>
              </a:rPr>
              <a:t>USDA’s Newest Permanent </a:t>
            </a:r>
          </a:p>
          <a:p>
            <a:pPr>
              <a:lnSpc>
                <a:spcPct val="150000"/>
              </a:lnSpc>
              <a:spcBef>
                <a:spcPts val="0"/>
              </a:spcBef>
              <a:defRPr/>
            </a:pPr>
            <a:r>
              <a:rPr lang="en-US" sz="2900" i="1" dirty="0">
                <a:solidFill>
                  <a:srgbClr val="034179"/>
                </a:solidFill>
                <a:cs typeface="Times New Roman"/>
              </a:rPr>
              <a:t>Food Assistance Program</a:t>
            </a:r>
          </a:p>
        </p:txBody>
      </p:sp>
      <p:pic>
        <p:nvPicPr>
          <p:cNvPr id="3" name="Picture 2" descr="Mother and child picking tomatoes">
            <a:extLst>
              <a:ext uri="{FF2B5EF4-FFF2-40B4-BE49-F238E27FC236}">
                <a16:creationId xmlns:a16="http://schemas.microsoft.com/office/drawing/2014/main" id="{2848E8A8-5887-EE7D-B01F-71262C0D0C9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2035" r="8077"/>
          <a:stretch/>
        </p:blipFill>
        <p:spPr>
          <a:xfrm>
            <a:off x="7060018" y="0"/>
            <a:ext cx="5131981" cy="6858000"/>
          </a:xfrm>
          <a:prstGeom prst="rect">
            <a:avLst/>
          </a:prstGeom>
        </p:spPr>
      </p:pic>
    </p:spTree>
    <p:extLst>
      <p:ext uri="{BB962C8B-B14F-4D97-AF65-F5344CB8AC3E}">
        <p14:creationId xmlns:p14="http://schemas.microsoft.com/office/powerpoint/2010/main" val="81770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EEF19DB-D50D-AA87-6C9A-D2334DF0BF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11" name="Object 10" hidden="1">
                        <a:extLst>
                          <a:ext uri="{FF2B5EF4-FFF2-40B4-BE49-F238E27FC236}">
                            <a16:creationId xmlns:a16="http://schemas.microsoft.com/office/drawing/2014/main" id="{BEEF19DB-D50D-AA87-6C9A-D2334DF0BF0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174C84-2AF4-AAB6-6A3A-04C52347C724}"/>
              </a:ext>
            </a:extLst>
          </p:cNvPr>
          <p:cNvSpPr>
            <a:spLocks noGrp="1"/>
          </p:cNvSpPr>
          <p:nvPr>
            <p:ph type="title"/>
          </p:nvPr>
        </p:nvSpPr>
        <p:spPr/>
        <p:txBody>
          <a:bodyPr vert="horz"/>
          <a:lstStyle/>
          <a:p>
            <a:r>
              <a:rPr lang="en-US" dirty="0">
                <a:latin typeface="Calibri" panose="020F0502020204030204" pitchFamily="34" charset="0"/>
                <a:cs typeface="Calibri" panose="020F0502020204030204" pitchFamily="34" charset="0"/>
              </a:rPr>
              <a:t>SUN BUCKS Program Introduction</a:t>
            </a:r>
          </a:p>
        </p:txBody>
      </p:sp>
      <p:pic>
        <p:nvPicPr>
          <p:cNvPr id="48" name="Graphic 47" descr="Home with solid fill">
            <a:extLst>
              <a:ext uri="{FF2B5EF4-FFF2-40B4-BE49-F238E27FC236}">
                <a16:creationId xmlns:a16="http://schemas.microsoft.com/office/drawing/2014/main" id="{670CD41D-F3B0-0212-4389-0BCDBE6934C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21424" y="6624904"/>
            <a:ext cx="152517" cy="152517"/>
          </a:xfrm>
          <a:prstGeom prst="rect">
            <a:avLst/>
          </a:prstGeom>
        </p:spPr>
      </p:pic>
      <p:sp>
        <p:nvSpPr>
          <p:cNvPr id="17" name="TextBox 16">
            <a:extLst>
              <a:ext uri="{FF2B5EF4-FFF2-40B4-BE49-F238E27FC236}">
                <a16:creationId xmlns:a16="http://schemas.microsoft.com/office/drawing/2014/main" id="{673A7995-27FB-6C89-33CE-59B5494EC218}"/>
              </a:ext>
            </a:extLst>
          </p:cNvPr>
          <p:cNvSpPr txBox="1"/>
          <p:nvPr/>
        </p:nvSpPr>
        <p:spPr>
          <a:xfrm>
            <a:off x="420624" y="862688"/>
            <a:ext cx="11350751" cy="1323439"/>
          </a:xfrm>
          <a:prstGeom prst="rect">
            <a:avLst/>
          </a:prstGeom>
          <a:noFill/>
        </p:spPr>
        <p:txBody>
          <a:bodyPr wrap="square" lIns="91440" tIns="45720" rIns="91440" bIns="45720" rtlCol="0" anchor="t">
            <a:spAutoFit/>
          </a:bodyPr>
          <a:lstStyle/>
          <a:p>
            <a:r>
              <a:rPr lang="en-US" sz="1600" dirty="0">
                <a:latin typeface="Calibri"/>
                <a:cs typeface="Calibri"/>
              </a:rPr>
              <a:t>NC DHHS, in partnership with NC Department of Public Instruction (DPI), is expanding its food assistance efforts to become </a:t>
            </a:r>
            <a:r>
              <a:rPr lang="en-US" sz="1600" b="1" dirty="0">
                <a:solidFill>
                  <a:srgbClr val="034179"/>
                </a:solidFill>
                <a:latin typeface="Calibri"/>
                <a:cs typeface="Calibri"/>
              </a:rPr>
              <a:t>one of the first states</a:t>
            </a:r>
            <a:r>
              <a:rPr lang="en-US" sz="1600" b="1" dirty="0">
                <a:latin typeface="Calibri"/>
                <a:cs typeface="Calibri"/>
              </a:rPr>
              <a:t> </a:t>
            </a:r>
            <a:r>
              <a:rPr lang="en-US" sz="1600" dirty="0">
                <a:latin typeface="Calibri"/>
                <a:cs typeface="Calibri"/>
              </a:rPr>
              <a:t>to administer USDA’s </a:t>
            </a:r>
            <a:r>
              <a:rPr lang="en-US" sz="1600" b="1" dirty="0">
                <a:solidFill>
                  <a:srgbClr val="034179"/>
                </a:solidFill>
                <a:latin typeface="Calibri"/>
                <a:cs typeface="Calibri"/>
              </a:rPr>
              <a:t>new, permanent</a:t>
            </a:r>
            <a:r>
              <a:rPr lang="en-US" sz="1600" dirty="0">
                <a:solidFill>
                  <a:srgbClr val="034179"/>
                </a:solidFill>
                <a:latin typeface="Calibri"/>
                <a:cs typeface="Calibri"/>
              </a:rPr>
              <a:t> </a:t>
            </a:r>
            <a:r>
              <a:rPr lang="en-US" sz="1600" dirty="0">
                <a:latin typeface="Calibri"/>
                <a:cs typeface="Calibri"/>
              </a:rPr>
              <a:t>summer child nutrition </a:t>
            </a:r>
            <a:r>
              <a:rPr lang="en-US" sz="1600" dirty="0">
                <a:solidFill>
                  <a:srgbClr val="000000"/>
                </a:solidFill>
                <a:latin typeface="Calibri"/>
                <a:cs typeface="Calibri"/>
              </a:rPr>
              <a:t>program</a:t>
            </a:r>
            <a:r>
              <a:rPr lang="en-US" sz="1600" dirty="0">
                <a:latin typeface="Calibri"/>
                <a:cs typeface="Calibri"/>
              </a:rPr>
              <a:t>, Summer EBT which will be branded as “</a:t>
            </a:r>
            <a:r>
              <a:rPr lang="en-US" sz="1600" b="1" dirty="0">
                <a:latin typeface="Calibri"/>
                <a:cs typeface="Calibri"/>
              </a:rPr>
              <a:t>SUN Bucks</a:t>
            </a:r>
            <a:r>
              <a:rPr lang="en-US" sz="1600" dirty="0">
                <a:latin typeface="Calibri"/>
                <a:cs typeface="Calibri"/>
              </a:rPr>
              <a:t>” </a:t>
            </a:r>
          </a:p>
          <a:p>
            <a:endParaRPr lang="en-US" sz="1600" b="0" i="0" u="none" strike="noStrike" dirty="0">
              <a:solidFill>
                <a:srgbClr val="000000"/>
              </a:solidFill>
              <a:effectLst/>
              <a:latin typeface="Calibri"/>
              <a:cs typeface="Calibri"/>
            </a:endParaRPr>
          </a:p>
          <a:p>
            <a:r>
              <a:rPr lang="en-US" sz="1600" b="0" i="0" u="none" strike="noStrike" dirty="0">
                <a:solidFill>
                  <a:srgbClr val="000000"/>
                </a:solidFill>
                <a:effectLst/>
                <a:latin typeface="Calibri"/>
                <a:cs typeface="Calibri"/>
              </a:rPr>
              <a:t>NC DHHS will issue</a:t>
            </a:r>
            <a:r>
              <a:rPr lang="en-US" sz="1600" b="1" i="0" u="none" strike="noStrike" dirty="0">
                <a:solidFill>
                  <a:srgbClr val="000000"/>
                </a:solidFill>
                <a:effectLst/>
                <a:latin typeface="Calibri"/>
                <a:cs typeface="Calibri"/>
              </a:rPr>
              <a:t> </a:t>
            </a:r>
            <a:r>
              <a:rPr lang="en-US" sz="1600" b="1" dirty="0">
                <a:solidFill>
                  <a:srgbClr val="034179"/>
                </a:solidFill>
                <a:latin typeface="Calibri"/>
                <a:cs typeface="Calibri"/>
              </a:rPr>
              <a:t>$120 per eligible child</a:t>
            </a:r>
            <a:r>
              <a:rPr lang="en-US" sz="1600" b="0" i="0" u="none" strike="noStrike" dirty="0">
                <a:solidFill>
                  <a:srgbClr val="000000"/>
                </a:solidFill>
                <a:effectLst/>
                <a:latin typeface="Calibri"/>
                <a:cs typeface="Calibri"/>
              </a:rPr>
              <a:t>, which can be used to purchase nutritious food. </a:t>
            </a:r>
            <a:r>
              <a:rPr lang="en-US" sz="1600" dirty="0">
                <a:latin typeface="Calibri"/>
                <a:cs typeface="Calibri"/>
              </a:rPr>
              <a:t>Families known to be experiencing food insecurity with participation in certain programs are eligible to </a:t>
            </a:r>
            <a:r>
              <a:rPr lang="en-US" sz="1600" b="1" dirty="0">
                <a:solidFill>
                  <a:srgbClr val="034179"/>
                </a:solidFill>
                <a:latin typeface="Calibri"/>
                <a:cs typeface="Calibri"/>
              </a:rPr>
              <a:t>receive SUN Bucks benefits automatically</a:t>
            </a:r>
            <a:r>
              <a:rPr lang="en-US" sz="1600" dirty="0">
                <a:latin typeface="Calibri"/>
                <a:cs typeface="Calibri"/>
              </a:rPr>
              <a:t>, while others can </a:t>
            </a:r>
            <a:r>
              <a:rPr lang="en-US" sz="1600" b="1" dirty="0">
                <a:solidFill>
                  <a:srgbClr val="034179"/>
                </a:solidFill>
                <a:latin typeface="Calibri"/>
                <a:cs typeface="Calibri"/>
              </a:rPr>
              <a:t>apply</a:t>
            </a:r>
            <a:r>
              <a:rPr lang="en-US" sz="1600" dirty="0">
                <a:latin typeface="Calibri"/>
                <a:cs typeface="Calibri"/>
              </a:rPr>
              <a:t>.</a:t>
            </a:r>
          </a:p>
        </p:txBody>
      </p:sp>
      <p:grpSp>
        <p:nvGrpSpPr>
          <p:cNvPr id="121" name="Group 120">
            <a:extLst>
              <a:ext uri="{FF2B5EF4-FFF2-40B4-BE49-F238E27FC236}">
                <a16:creationId xmlns:a16="http://schemas.microsoft.com/office/drawing/2014/main" id="{44128F74-E28A-E18E-4D3E-43593EF18486}"/>
              </a:ext>
            </a:extLst>
          </p:cNvPr>
          <p:cNvGrpSpPr/>
          <p:nvPr/>
        </p:nvGrpSpPr>
        <p:grpSpPr>
          <a:xfrm>
            <a:off x="1374686" y="3962856"/>
            <a:ext cx="9442628" cy="2240811"/>
            <a:chOff x="527481" y="3746819"/>
            <a:chExt cx="10489957" cy="2333306"/>
          </a:xfrm>
        </p:grpSpPr>
        <p:pic>
          <p:nvPicPr>
            <p:cNvPr id="112" name="Picture 111" descr="Children in soccer uniforms">
              <a:extLst>
                <a:ext uri="{FF2B5EF4-FFF2-40B4-BE49-F238E27FC236}">
                  <a16:creationId xmlns:a16="http://schemas.microsoft.com/office/drawing/2014/main" id="{C700AEDB-44FA-CB6E-4C90-34AC718D2D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5266" y="3748268"/>
              <a:ext cx="3496086" cy="2330724"/>
            </a:xfrm>
            <a:prstGeom prst="rect">
              <a:avLst/>
            </a:prstGeom>
          </p:spPr>
        </p:pic>
        <p:pic>
          <p:nvPicPr>
            <p:cNvPr id="118" name="Picture 117" descr="Children jumping rope in park">
              <a:extLst>
                <a:ext uri="{FF2B5EF4-FFF2-40B4-BE49-F238E27FC236}">
                  <a16:creationId xmlns:a16="http://schemas.microsoft.com/office/drawing/2014/main" id="{D6E3AECA-9AB1-D84D-311C-E238008B91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1352" y="3746819"/>
              <a:ext cx="3496086" cy="2332020"/>
            </a:xfrm>
            <a:prstGeom prst="rect">
              <a:avLst/>
            </a:prstGeom>
          </p:spPr>
        </p:pic>
        <p:pic>
          <p:nvPicPr>
            <p:cNvPr id="120" name="Picture 119" descr="Person carrying child on shoulders">
              <a:extLst>
                <a:ext uri="{FF2B5EF4-FFF2-40B4-BE49-F238E27FC236}">
                  <a16:creationId xmlns:a16="http://schemas.microsoft.com/office/drawing/2014/main" id="{B0E18BE7-0CB3-A8AC-CE5E-84B3F7F82C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7481" y="3748268"/>
              <a:ext cx="3497786" cy="2331857"/>
            </a:xfrm>
            <a:prstGeom prst="rect">
              <a:avLst/>
            </a:prstGeom>
          </p:spPr>
        </p:pic>
      </p:grpSp>
      <p:sp>
        <p:nvSpPr>
          <p:cNvPr id="2" name="TextBox 1">
            <a:extLst>
              <a:ext uri="{FF2B5EF4-FFF2-40B4-BE49-F238E27FC236}">
                <a16:creationId xmlns:a16="http://schemas.microsoft.com/office/drawing/2014/main" id="{898ABBA4-AFAB-F4E0-89CE-F85BDADC23D8}"/>
              </a:ext>
            </a:extLst>
          </p:cNvPr>
          <p:cNvSpPr txBox="1"/>
          <p:nvPr/>
        </p:nvSpPr>
        <p:spPr>
          <a:xfrm>
            <a:off x="978755" y="2412073"/>
            <a:ext cx="5706130" cy="1323439"/>
          </a:xfrm>
          <a:prstGeom prst="rect">
            <a:avLst/>
          </a:prstGeom>
          <a:solidFill>
            <a:schemeClr val="accent6">
              <a:lumMod val="20000"/>
              <a:lumOff val="80000"/>
            </a:schemeClr>
          </a:solidFill>
          <a:ln>
            <a:solidFill>
              <a:srgbClr val="034179"/>
            </a:solidFill>
          </a:ln>
        </p:spPr>
        <p:txBody>
          <a:bodyPr wrap="square" lIns="91440" tIns="45720" rIns="91440" bIns="45720" rtlCol="0" anchor="t">
            <a:spAutoFit/>
          </a:bodyPr>
          <a:lstStyle/>
          <a:p>
            <a:r>
              <a:rPr lang="en-US" sz="1600" b="1" dirty="0">
                <a:solidFill>
                  <a:srgbClr val="034179"/>
                </a:solidFill>
                <a:latin typeface="Calibri"/>
                <a:cs typeface="Calibri"/>
              </a:rPr>
              <a:t>A child automatically qualifies if they</a:t>
            </a:r>
            <a:r>
              <a:rPr lang="en-US" sz="1600" b="1" dirty="0">
                <a:latin typeface="Calibri"/>
                <a:cs typeface="Calibri"/>
              </a:rPr>
              <a:t>:</a:t>
            </a:r>
          </a:p>
          <a:p>
            <a:pPr marL="285750" indent="-285750">
              <a:buClr>
                <a:srgbClr val="00B050"/>
              </a:buClr>
              <a:buFont typeface="Wingdings" panose="05000000000000000000" pitchFamily="2" charset="2"/>
              <a:buChar char="ü"/>
            </a:pPr>
            <a:r>
              <a:rPr lang="en-US" sz="1600" dirty="0">
                <a:latin typeface="Calibri"/>
                <a:cs typeface="Calibri"/>
              </a:rPr>
              <a:t>Attend a school that offers the National School Lunch Program </a:t>
            </a:r>
            <a:r>
              <a:rPr lang="en-US" sz="1600" b="1" dirty="0">
                <a:latin typeface="Calibri"/>
                <a:cs typeface="Calibri"/>
              </a:rPr>
              <a:t>and</a:t>
            </a:r>
            <a:r>
              <a:rPr lang="en-US" sz="1600" dirty="0">
                <a:latin typeface="Calibri"/>
                <a:cs typeface="Calibri"/>
              </a:rPr>
              <a:t> participate in free or reduced-price school meals.</a:t>
            </a:r>
            <a:endParaRPr lang="en-US" sz="1600" dirty="0">
              <a:latin typeface="Calibri" panose="020F0502020204030204" pitchFamily="34" charset="0"/>
              <a:cs typeface="Calibri" panose="020F0502020204030204" pitchFamily="34" charset="0"/>
            </a:endParaRPr>
          </a:p>
          <a:p>
            <a:pPr marL="285750" indent="-285750">
              <a:buClr>
                <a:srgbClr val="00B050"/>
              </a:buClr>
              <a:buFont typeface="Wingdings" panose="05000000000000000000" pitchFamily="2" charset="2"/>
              <a:buChar char="ü"/>
            </a:pPr>
            <a:r>
              <a:rPr lang="en-US" sz="1600" dirty="0">
                <a:latin typeface="Calibri"/>
                <a:cs typeface="Calibri"/>
              </a:rPr>
              <a:t>Are between 7 and 16 years old </a:t>
            </a:r>
            <a:r>
              <a:rPr lang="en-US" sz="1600" b="1" dirty="0">
                <a:latin typeface="Calibri"/>
                <a:cs typeface="Calibri"/>
              </a:rPr>
              <a:t>and</a:t>
            </a:r>
            <a:r>
              <a:rPr lang="en-US" sz="1600" dirty="0">
                <a:latin typeface="Calibri"/>
                <a:cs typeface="Calibri"/>
              </a:rPr>
              <a:t> their household participates in NC FNS, Work First, or Medicaid.</a:t>
            </a:r>
            <a:endParaRPr lang="en-US" sz="1600" b="1" dirty="0">
              <a:solidFill>
                <a:srgbClr val="034179"/>
              </a:solidFill>
              <a:latin typeface="Calibri"/>
              <a:cs typeface="Calibri"/>
            </a:endParaRPr>
          </a:p>
        </p:txBody>
      </p:sp>
      <p:sp>
        <p:nvSpPr>
          <p:cNvPr id="4" name="TextBox 3">
            <a:extLst>
              <a:ext uri="{FF2B5EF4-FFF2-40B4-BE49-F238E27FC236}">
                <a16:creationId xmlns:a16="http://schemas.microsoft.com/office/drawing/2014/main" id="{E719DFE4-2608-8521-1FB1-685AFBF97784}"/>
              </a:ext>
            </a:extLst>
          </p:cNvPr>
          <p:cNvSpPr txBox="1"/>
          <p:nvPr/>
        </p:nvSpPr>
        <p:spPr>
          <a:xfrm>
            <a:off x="7074863" y="2412073"/>
            <a:ext cx="4138382" cy="1323439"/>
          </a:xfrm>
          <a:prstGeom prst="rect">
            <a:avLst/>
          </a:prstGeom>
          <a:solidFill>
            <a:schemeClr val="accent6">
              <a:lumMod val="20000"/>
              <a:lumOff val="80000"/>
            </a:schemeClr>
          </a:solidFill>
          <a:ln>
            <a:solidFill>
              <a:srgbClr val="034179"/>
            </a:solidFill>
          </a:ln>
        </p:spPr>
        <p:txBody>
          <a:bodyPr wrap="square" lIns="91440" tIns="45720" rIns="91440" bIns="45720" rtlCol="0" anchor="t">
            <a:spAutoFit/>
          </a:bodyPr>
          <a:lstStyle/>
          <a:p>
            <a:r>
              <a:rPr lang="en-US" sz="1600" b="1" dirty="0">
                <a:solidFill>
                  <a:srgbClr val="034179"/>
                </a:solidFill>
                <a:latin typeface="Calibri"/>
                <a:cs typeface="Calibri"/>
              </a:rPr>
              <a:t>A child should apply if they</a:t>
            </a:r>
            <a:r>
              <a:rPr lang="en-US" sz="1600" b="1" dirty="0">
                <a:latin typeface="Calibri"/>
                <a:cs typeface="Calibri"/>
              </a:rPr>
              <a:t>:</a:t>
            </a:r>
          </a:p>
          <a:p>
            <a:pPr marL="285750" indent="-285750">
              <a:buClr>
                <a:srgbClr val="00B050"/>
              </a:buClr>
              <a:buFont typeface="Wingdings" panose="05000000000000000000" pitchFamily="2" charset="2"/>
              <a:buChar char="ü"/>
            </a:pPr>
            <a:r>
              <a:rPr lang="en-US" sz="1600" dirty="0">
                <a:latin typeface="Calibri"/>
                <a:cs typeface="Calibri"/>
              </a:rPr>
              <a:t>Attend a school that offers the National School Lunch Program, </a:t>
            </a:r>
            <a:r>
              <a:rPr lang="en-US" sz="1600" b="1" dirty="0">
                <a:latin typeface="Calibri"/>
                <a:cs typeface="Calibri"/>
              </a:rPr>
              <a:t>and</a:t>
            </a:r>
            <a:r>
              <a:rPr lang="en-US" sz="1600" dirty="0">
                <a:latin typeface="Calibri"/>
                <a:cs typeface="Calibri"/>
              </a:rPr>
              <a:t> their household income meets the requirements for free or reduced-price school meals.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153892"/>
      </p:ext>
    </p:extLst>
  </p:cSld>
  <p:clrMapOvr>
    <a:masterClrMapping/>
  </p:clrMapOvr>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EEF19DB-D50D-AA87-6C9A-D2334DF0BF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BEEF19DB-D50D-AA87-6C9A-D2334DF0BF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174C84-2AF4-AAB6-6A3A-04C52347C724}"/>
              </a:ext>
            </a:extLst>
          </p:cNvPr>
          <p:cNvSpPr>
            <a:spLocks noGrp="1"/>
          </p:cNvSpPr>
          <p:nvPr>
            <p:ph type="title"/>
          </p:nvPr>
        </p:nvSpPr>
        <p:spPr/>
        <p:txBody>
          <a:bodyPr vert="horz"/>
          <a:lstStyle/>
          <a:p>
            <a:r>
              <a:rPr lang="en-US" dirty="0">
                <a:latin typeface="Calibri" panose="020F0502020204030204" pitchFamily="34" charset="0"/>
                <a:cs typeface="Calibri" panose="020F0502020204030204" pitchFamily="34" charset="0"/>
              </a:rPr>
              <a:t>Counties will play a pivotal role in the successful implementation of sun bucks</a:t>
            </a:r>
          </a:p>
        </p:txBody>
      </p:sp>
      <p:pic>
        <p:nvPicPr>
          <p:cNvPr id="48" name="Graphic 47" descr="Home with solid fill">
            <a:extLst>
              <a:ext uri="{FF2B5EF4-FFF2-40B4-BE49-F238E27FC236}">
                <a16:creationId xmlns:a16="http://schemas.microsoft.com/office/drawing/2014/main" id="{670CD41D-F3B0-0212-4389-0BCDBE6934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1424" y="6624904"/>
            <a:ext cx="152517" cy="152517"/>
          </a:xfrm>
          <a:prstGeom prst="rect">
            <a:avLst/>
          </a:prstGeom>
        </p:spPr>
      </p:pic>
      <p:sp>
        <p:nvSpPr>
          <p:cNvPr id="2" name="Rectangle 1">
            <a:extLst>
              <a:ext uri="{FF2B5EF4-FFF2-40B4-BE49-F238E27FC236}">
                <a16:creationId xmlns:a16="http://schemas.microsoft.com/office/drawing/2014/main" id="{A7A4BC0C-1F93-39CD-DBC9-B602F30703BE}"/>
              </a:ext>
            </a:extLst>
          </p:cNvPr>
          <p:cNvSpPr/>
          <p:nvPr/>
        </p:nvSpPr>
        <p:spPr>
          <a:xfrm>
            <a:off x="437125" y="987440"/>
            <a:ext cx="11350752" cy="1116568"/>
          </a:xfrm>
          <a:prstGeom prst="rect">
            <a:avLst/>
          </a:prstGeom>
          <a:solidFill>
            <a:srgbClr val="ADC1E5"/>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2400" b="1" i="1" dirty="0">
                <a:latin typeface="Calibri"/>
                <a:cs typeface="Calibri"/>
              </a:rPr>
              <a:t>NC DHHS is spearheading the rollout of SUN Bucks for 2024, with counties in a supporting role. We ask that you familiarize yourself with the SUN Bucks program to support a successful statewide implementation this summer.</a:t>
            </a:r>
            <a:endParaRPr lang="en-US" sz="2400" b="1" i="1" dirty="0">
              <a:solidFill>
                <a:schemeClr val="tx1"/>
              </a:solidFill>
              <a:latin typeface="Calibri"/>
              <a:cs typeface="Calibri"/>
            </a:endParaRPr>
          </a:p>
        </p:txBody>
      </p:sp>
      <p:sp>
        <p:nvSpPr>
          <p:cNvPr id="4" name="Rectangle 3">
            <a:extLst>
              <a:ext uri="{FF2B5EF4-FFF2-40B4-BE49-F238E27FC236}">
                <a16:creationId xmlns:a16="http://schemas.microsoft.com/office/drawing/2014/main" id="{C6B2B396-FC1A-86D1-1C81-AA8610CD8979}"/>
              </a:ext>
            </a:extLst>
          </p:cNvPr>
          <p:cNvSpPr/>
          <p:nvPr/>
        </p:nvSpPr>
        <p:spPr>
          <a:xfrm>
            <a:off x="437125" y="2279907"/>
            <a:ext cx="6321741"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r>
              <a:rPr kumimoji="0" lang="en-US" b="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County Role in Summer 2024 SUN Bucks Administration</a:t>
            </a:r>
          </a:p>
        </p:txBody>
      </p:sp>
      <p:sp>
        <p:nvSpPr>
          <p:cNvPr id="5" name="Rectangle 4">
            <a:extLst>
              <a:ext uri="{FF2B5EF4-FFF2-40B4-BE49-F238E27FC236}">
                <a16:creationId xmlns:a16="http://schemas.microsoft.com/office/drawing/2014/main" id="{89868F66-ADCB-070C-62F8-42AEFA0EDDAD}"/>
              </a:ext>
            </a:extLst>
          </p:cNvPr>
          <p:cNvSpPr/>
          <p:nvPr/>
        </p:nvSpPr>
        <p:spPr>
          <a:xfrm>
            <a:off x="8114190" y="2301173"/>
            <a:ext cx="3673686"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r>
              <a:rPr lang="en-US" b="1" kern="0" dirty="0">
                <a:solidFill>
                  <a:schemeClr val="bg1"/>
                </a:solidFill>
                <a:latin typeface="Calibri" panose="020F0502020204030204" pitchFamily="34" charset="0"/>
                <a:cs typeface="Calibri" panose="020F0502020204030204" pitchFamily="34" charset="0"/>
              </a:rPr>
              <a:t>Next Steps</a:t>
            </a:r>
            <a:endParaRPr kumimoji="0" lang="en-US" b="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913D1C5-32E9-EB22-3AF7-58580EEEFC9A}"/>
              </a:ext>
            </a:extLst>
          </p:cNvPr>
          <p:cNvGrpSpPr/>
          <p:nvPr/>
        </p:nvGrpSpPr>
        <p:grpSpPr>
          <a:xfrm>
            <a:off x="6891290" y="3495220"/>
            <a:ext cx="1090474" cy="852256"/>
            <a:chOff x="6735932" y="2343705"/>
            <a:chExt cx="1090474" cy="852256"/>
          </a:xfrm>
        </p:grpSpPr>
        <p:sp>
          <p:nvSpPr>
            <p:cNvPr id="6" name="Arrow: Chevron 5">
              <a:extLst>
                <a:ext uri="{FF2B5EF4-FFF2-40B4-BE49-F238E27FC236}">
                  <a16:creationId xmlns:a16="http://schemas.microsoft.com/office/drawing/2014/main" id="{D36A5AF8-BA20-8AC2-B6CE-464218E2388A}"/>
                </a:ext>
              </a:extLst>
            </p:cNvPr>
            <p:cNvSpPr/>
            <p:nvPr/>
          </p:nvSpPr>
          <p:spPr>
            <a:xfrm>
              <a:off x="6735932" y="2343705"/>
              <a:ext cx="523782" cy="852256"/>
            </a:xfrm>
            <a:prstGeom prst="chevron">
              <a:avLst/>
            </a:prstGeom>
            <a:solidFill>
              <a:srgbClr val="4774C5"/>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sp>
          <p:nvSpPr>
            <p:cNvPr id="7" name="Arrow: Chevron 6">
              <a:extLst>
                <a:ext uri="{FF2B5EF4-FFF2-40B4-BE49-F238E27FC236}">
                  <a16:creationId xmlns:a16="http://schemas.microsoft.com/office/drawing/2014/main" id="{EF9B048A-32EB-0965-410F-F8922ECB01E2}"/>
                </a:ext>
              </a:extLst>
            </p:cNvPr>
            <p:cNvSpPr/>
            <p:nvPr/>
          </p:nvSpPr>
          <p:spPr>
            <a:xfrm>
              <a:off x="7019278" y="2343705"/>
              <a:ext cx="523782" cy="852256"/>
            </a:xfrm>
            <a:prstGeom prst="chevron">
              <a:avLst/>
            </a:prstGeom>
            <a:solidFill>
              <a:srgbClr val="8EAADB"/>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sp>
          <p:nvSpPr>
            <p:cNvPr id="8" name="Arrow: Chevron 7">
              <a:extLst>
                <a:ext uri="{FF2B5EF4-FFF2-40B4-BE49-F238E27FC236}">
                  <a16:creationId xmlns:a16="http://schemas.microsoft.com/office/drawing/2014/main" id="{B35E133B-2F0B-E667-BE32-3A35E1826231}"/>
                </a:ext>
              </a:extLst>
            </p:cNvPr>
            <p:cNvSpPr/>
            <p:nvPr/>
          </p:nvSpPr>
          <p:spPr>
            <a:xfrm>
              <a:off x="7302624" y="2343705"/>
              <a:ext cx="523782" cy="852256"/>
            </a:xfrm>
            <a:prstGeom prst="chevron">
              <a:avLst/>
            </a:prstGeom>
            <a:solidFill>
              <a:srgbClr val="D3DEF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grpSp>
      <p:sp>
        <p:nvSpPr>
          <p:cNvPr id="10" name="Rectangle 9">
            <a:extLst>
              <a:ext uri="{FF2B5EF4-FFF2-40B4-BE49-F238E27FC236}">
                <a16:creationId xmlns:a16="http://schemas.microsoft.com/office/drawing/2014/main" id="{03ED58F4-8946-266D-C6C4-736F4006A38F}"/>
              </a:ext>
            </a:extLst>
          </p:cNvPr>
          <p:cNvSpPr/>
          <p:nvPr/>
        </p:nvSpPr>
        <p:spPr>
          <a:xfrm>
            <a:off x="437125" y="2599502"/>
            <a:ext cx="6321740" cy="3663071"/>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71450" indent="-171450">
              <a:lnSpc>
                <a:spcPct val="85000"/>
              </a:lnSpc>
              <a:buFont typeface="Arial" panose="020B0604020202020204" pitchFamily="34" charset="0"/>
              <a:buChar char="•"/>
            </a:pPr>
            <a:r>
              <a:rPr lang="en-US" sz="1600" b="1" kern="0" dirty="0">
                <a:latin typeface="Calibri" panose="020F0502020204030204" pitchFamily="34" charset="0"/>
                <a:cs typeface="Calibri" panose="020F0502020204030204" pitchFamily="34" charset="0"/>
              </a:rPr>
              <a:t>Inform customers </a:t>
            </a:r>
            <a:r>
              <a:rPr lang="en-US" sz="1600" kern="0" dirty="0">
                <a:latin typeface="Calibri" panose="020F0502020204030204" pitchFamily="34" charset="0"/>
                <a:cs typeface="Calibri" panose="020F0502020204030204" pitchFamily="34" charset="0"/>
              </a:rPr>
              <a:t>about where they can find information about SUN Bucks (</a:t>
            </a:r>
            <a:r>
              <a:rPr lang="en-US" sz="1600" i="1" kern="0" dirty="0">
                <a:latin typeface="Calibri" panose="020F0502020204030204" pitchFamily="34" charset="0"/>
                <a:cs typeface="Calibri" panose="020F0502020204030204" pitchFamily="34" charset="0"/>
              </a:rPr>
              <a:t>website coming soon!</a:t>
            </a:r>
            <a:r>
              <a:rPr lang="en-US" sz="1600" kern="0" dirty="0">
                <a:latin typeface="Calibri" panose="020F0502020204030204" pitchFamily="34" charset="0"/>
                <a:cs typeface="Calibri" panose="020F0502020204030204" pitchFamily="34" charset="0"/>
              </a:rPr>
              <a:t>).</a:t>
            </a:r>
            <a:r>
              <a:rPr lang="en-US" sz="1600" b="1" kern="0" dirty="0">
                <a:latin typeface="Calibri" panose="020F0502020204030204" pitchFamily="34" charset="0"/>
                <a:cs typeface="Calibri" panose="020F0502020204030204" pitchFamily="34" charset="0"/>
              </a:rPr>
              <a:t> Provide customer service</a:t>
            </a:r>
            <a:r>
              <a:rPr lang="en-US" sz="1600" kern="0" dirty="0">
                <a:latin typeface="Calibri" panose="020F0502020204030204" pitchFamily="34" charset="0"/>
                <a:cs typeface="Calibri" panose="020F0502020204030204" pitchFamily="34" charset="0"/>
              </a:rPr>
              <a:t> as able using the tools made available and direct customers to the SUN Bucks Call Center as needed. </a:t>
            </a:r>
          </a:p>
          <a:p>
            <a:pPr>
              <a:lnSpc>
                <a:spcPct val="85000"/>
              </a:lnSpc>
            </a:pPr>
            <a:endParaRPr lang="en-US" sz="1600" b="1" kern="0" dirty="0">
              <a:latin typeface="Calibri" panose="020F0502020204030204" pitchFamily="34" charset="0"/>
              <a:cs typeface="Calibri" panose="020F0502020204030204" pitchFamily="34" charset="0"/>
            </a:endParaRPr>
          </a:p>
          <a:p>
            <a:pPr marL="171450" indent="-171450">
              <a:lnSpc>
                <a:spcPct val="85000"/>
              </a:lnSpc>
              <a:buFont typeface="Arial" panose="020B0604020202020204" pitchFamily="34" charset="0"/>
              <a:buChar char="•"/>
            </a:pPr>
            <a:r>
              <a:rPr lang="en-US" sz="1600" b="1" kern="0" dirty="0">
                <a:latin typeface="Calibri" panose="020F0502020204030204" pitchFamily="34" charset="0"/>
                <a:cs typeface="Calibri" panose="020F0502020204030204" pitchFamily="34" charset="0"/>
              </a:rPr>
              <a:t>Receive communications </a:t>
            </a:r>
            <a:r>
              <a:rPr lang="en-US" sz="1600" kern="0" dirty="0">
                <a:latin typeface="Calibri" panose="020F0502020204030204" pitchFamily="34" charset="0"/>
                <a:cs typeface="Calibri" panose="020F0502020204030204" pitchFamily="34" charset="0"/>
              </a:rPr>
              <a:t>from the EBT vendor (FIS) relating to undeliverable EBT cards. </a:t>
            </a:r>
          </a:p>
          <a:p>
            <a:pPr marL="171450" indent="-171450">
              <a:lnSpc>
                <a:spcPct val="85000"/>
              </a:lnSpc>
              <a:buFont typeface="Arial" panose="020B0604020202020204" pitchFamily="34" charset="0"/>
              <a:buChar char="•"/>
            </a:pPr>
            <a:endParaRPr lang="en-US" sz="1600" kern="0" dirty="0">
              <a:latin typeface="Calibri" panose="020F0502020204030204" pitchFamily="34" charset="0"/>
              <a:cs typeface="Calibri" panose="020F0502020204030204" pitchFamily="34" charset="0"/>
            </a:endParaRPr>
          </a:p>
          <a:p>
            <a:pPr marL="171450" indent="-171450">
              <a:lnSpc>
                <a:spcPct val="85000"/>
              </a:lnSpc>
              <a:buFont typeface="Arial" panose="020B0604020202020204" pitchFamily="34" charset="0"/>
              <a:buChar char="•"/>
            </a:pPr>
            <a:r>
              <a:rPr lang="en-US" sz="1600" b="1" kern="0" dirty="0">
                <a:latin typeface="Calibri"/>
                <a:cs typeface="Calibri"/>
              </a:rPr>
              <a:t>Distribute SUN Bucks cards via local DSS office </a:t>
            </a:r>
            <a:r>
              <a:rPr lang="en-US" sz="1600" kern="0" dirty="0">
                <a:latin typeface="Calibri"/>
                <a:cs typeface="Calibri"/>
              </a:rPr>
              <a:t>to eligible individuals who are foster care, or experiencing homelessness, did not have an address on file, did not include an address on their application or incorrect address. Note: These cards will be mailed to the local DSS offices.</a:t>
            </a:r>
          </a:p>
          <a:p>
            <a:pPr>
              <a:lnSpc>
                <a:spcPct val="85000"/>
              </a:lnSpc>
            </a:pPr>
            <a:endParaRPr lang="en-US" sz="1600" kern="0" dirty="0">
              <a:latin typeface="Calibri" panose="020F0502020204030204" pitchFamily="34" charset="0"/>
              <a:cs typeface="Calibri" panose="020F0502020204030204" pitchFamily="34" charset="0"/>
            </a:endParaRPr>
          </a:p>
          <a:p>
            <a:pPr marL="171450" indent="-171450">
              <a:lnSpc>
                <a:spcPct val="85000"/>
              </a:lnSpc>
              <a:buFont typeface="Arial" panose="020B0604020202020204" pitchFamily="34" charset="0"/>
              <a:buChar char="•"/>
            </a:pPr>
            <a:r>
              <a:rPr lang="en-US" sz="1600" b="1" kern="0" dirty="0">
                <a:latin typeface="Calibri" panose="020F0502020204030204" pitchFamily="34" charset="0"/>
                <a:cs typeface="Calibri" panose="020F0502020204030204" pitchFamily="34" charset="0"/>
              </a:rPr>
              <a:t>Collaborate with NC DHHS to educate foster care workers</a:t>
            </a:r>
            <a:r>
              <a:rPr lang="en-US" sz="1600" kern="0" dirty="0">
                <a:latin typeface="Calibri" panose="020F0502020204030204" pitchFamily="34" charset="0"/>
                <a:cs typeface="Calibri" panose="020F0502020204030204" pitchFamily="34" charset="0"/>
              </a:rPr>
              <a:t> on the program and encourage their involvement. Foster care workers will be responsible for ensuring the SUN Bucks card gets to the eligible child and goes with them in the event of caregiver fluctuation.</a:t>
            </a:r>
          </a:p>
        </p:txBody>
      </p:sp>
      <p:sp>
        <p:nvSpPr>
          <p:cNvPr id="12" name="Rectangle 11">
            <a:extLst>
              <a:ext uri="{FF2B5EF4-FFF2-40B4-BE49-F238E27FC236}">
                <a16:creationId xmlns:a16="http://schemas.microsoft.com/office/drawing/2014/main" id="{EBAF43B5-8315-492D-6196-4A653367D07E}"/>
              </a:ext>
            </a:extLst>
          </p:cNvPr>
          <p:cNvSpPr/>
          <p:nvPr/>
        </p:nvSpPr>
        <p:spPr>
          <a:xfrm>
            <a:off x="8114190" y="2620769"/>
            <a:ext cx="3673686" cy="3641804"/>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285750" indent="-285750">
              <a:lnSpc>
                <a:spcPct val="85000"/>
              </a:lnSpc>
              <a:buFont typeface="Wingdings" panose="05000000000000000000" pitchFamily="2" charset="2"/>
              <a:buChar char="q"/>
            </a:pP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rPr>
              <a:t>DSS County Directors to sign the required Data Confidentiality Agreement by March </a:t>
            </a:r>
            <a:r>
              <a:rPr lang="en-US" sz="1600" kern="0" dirty="0">
                <a:latin typeface="Calibri" panose="020F0502020204030204" pitchFamily="34" charset="0"/>
                <a:cs typeface="Calibri" panose="020F0502020204030204" pitchFamily="34" charset="0"/>
              </a:rPr>
              <a:t>15</a:t>
            </a: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rPr>
              <a:t>, 2024. </a:t>
            </a:r>
            <a:r>
              <a:rPr kumimoji="0" lang="en-US" sz="1600" b="1" i="1"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If you have not completed and submitted the agreement, please do so before the 15</a:t>
            </a:r>
            <a:r>
              <a:rPr kumimoji="0" lang="en-US" sz="1600" b="1" i="1" u="none" strike="noStrike" kern="0" cap="none" spc="0" normalizeH="0" baseline="30000" noProof="0" dirty="0">
                <a:ln>
                  <a:noFill/>
                </a:ln>
                <a:solidFill>
                  <a:srgbClr val="FF0000"/>
                </a:solidFill>
                <a:effectLst/>
                <a:uLnTx/>
                <a:uFillTx/>
                <a:latin typeface="Calibri" panose="020F0502020204030204" pitchFamily="34" charset="0"/>
                <a:cs typeface="Calibri" panose="020F0502020204030204" pitchFamily="34" charset="0"/>
              </a:rPr>
              <a:t>th</a:t>
            </a:r>
            <a:r>
              <a:rPr kumimoji="0" lang="en-US" sz="1600" b="1" i="1"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p>
          <a:p>
            <a:pPr>
              <a:lnSpc>
                <a:spcPct val="85000"/>
              </a:lnSpc>
            </a:pPr>
            <a:endParaRPr kumimoji="0" lang="en-US" sz="1600" b="1" i="1"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285750" indent="-285750">
              <a:lnSpc>
                <a:spcPct val="85000"/>
              </a:lnSpc>
              <a:buFont typeface="Wingdings" panose="05000000000000000000" pitchFamily="2" charset="2"/>
              <a:buChar char="q"/>
            </a:pP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rPr>
              <a:t>Visit the </a:t>
            </a:r>
            <a:r>
              <a:rPr lang="en-US" sz="1600" dirty="0">
                <a:latin typeface="Calibri" panose="020F0502020204030204" pitchFamily="34" charset="0"/>
                <a:cs typeface="Calibri" panose="020F0502020204030204" pitchFamily="34" charset="0"/>
                <a:hlinkClick r:id="rId8"/>
              </a:rPr>
              <a:t>SUN Bucks | NCDHHS</a:t>
            </a:r>
            <a:endParaRPr lang="en-US" sz="1600" dirty="0">
              <a:latin typeface="Calibri" panose="020F0502020204030204" pitchFamily="34" charset="0"/>
              <a:cs typeface="Calibri" panose="020F0502020204030204" pitchFamily="34" charset="0"/>
            </a:endParaRPr>
          </a:p>
          <a:p>
            <a:pPr marL="285750" indent="-285750">
              <a:lnSpc>
                <a:spcPct val="85000"/>
              </a:lnSpc>
              <a:buFont typeface="Wingdings" panose="05000000000000000000" pitchFamily="2" charset="2"/>
              <a:buChar char="q"/>
            </a:pPr>
            <a:endPar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285750" indent="-285750">
              <a:lnSpc>
                <a:spcPct val="85000"/>
              </a:lnSpc>
              <a:buFont typeface="Wingdings" panose="05000000000000000000" pitchFamily="2" charset="2"/>
              <a:buChar char="q"/>
            </a:pP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rPr>
              <a:t>Review USDA’s </a:t>
            </a: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hlinkClick r:id="rId9"/>
              </a:rPr>
              <a:t>Summer Nutrition Programs</a:t>
            </a: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rPr>
              <a:t> website to learn</a:t>
            </a:r>
            <a:r>
              <a:rPr lang="en-US" sz="1600" kern="0" dirty="0">
                <a:latin typeface="Calibri" panose="020F0502020204030204" pitchFamily="34" charset="0"/>
                <a:cs typeface="Calibri" panose="020F0502020204030204" pitchFamily="34" charset="0"/>
              </a:rPr>
              <a:t> more about the new program updates.</a:t>
            </a:r>
            <a:endPar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a:lnSpc>
                <a:spcPct val="85000"/>
              </a:lnSpc>
            </a:pPr>
            <a:endPar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285750" indent="-285750">
              <a:lnSpc>
                <a:spcPct val="85000"/>
              </a:lnSpc>
              <a:buFont typeface="Wingdings" panose="05000000000000000000" pitchFamily="2" charset="2"/>
              <a:buChar char="q"/>
            </a:pPr>
            <a:r>
              <a:rPr lang="en-US" sz="1600" kern="0" dirty="0">
                <a:latin typeface="Calibri" panose="020F0502020204030204" pitchFamily="34" charset="0"/>
                <a:cs typeface="Calibri" panose="020F0502020204030204" pitchFamily="34" charset="0"/>
              </a:rPr>
              <a:t>Keep an eye out for additional information from NC DHHS on key dates, FAQs, communications toolkit, and other important program details!</a:t>
            </a:r>
            <a:endPar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274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5174C7-F0D0-7F47-A5EF-3F012FFE719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55174C7-F0D0-7F47-A5EF-3F012FFE719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AB2A723-C176-B344-BD95-D952322D0B6B}"/>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sym typeface="EYInterstate Light" panose="02000506000000020004" pitchFamily="2" charset="0"/>
            </a:endParaRPr>
          </a:p>
        </p:txBody>
      </p:sp>
      <p:pic>
        <p:nvPicPr>
          <p:cNvPr id="13" name="Picture 12">
            <a:extLst>
              <a:ext uri="{FF2B5EF4-FFF2-40B4-BE49-F238E27FC236}">
                <a16:creationId xmlns:a16="http://schemas.microsoft.com/office/drawing/2014/main" id="{46959C44-AF03-4342-A7FD-FD4782D7BD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0274" y="5578423"/>
            <a:ext cx="3197561" cy="1765581"/>
          </a:xfrm>
          <a:prstGeom prst="rect">
            <a:avLst/>
          </a:prstGeom>
        </p:spPr>
      </p:pic>
      <p:sp>
        <p:nvSpPr>
          <p:cNvPr id="16" name="Subtitle 6">
            <a:extLst>
              <a:ext uri="{FF2B5EF4-FFF2-40B4-BE49-F238E27FC236}">
                <a16:creationId xmlns:a16="http://schemas.microsoft.com/office/drawing/2014/main" id="{8A1A6BEF-2C6A-4698-94FF-C741A9E54AD9}"/>
              </a:ext>
            </a:extLst>
          </p:cNvPr>
          <p:cNvSpPr txBox="1">
            <a:spLocks/>
          </p:cNvSpPr>
          <p:nvPr/>
        </p:nvSpPr>
        <p:spPr>
          <a:xfrm>
            <a:off x="2319131" y="2198077"/>
            <a:ext cx="7060018" cy="2461846"/>
          </a:xfrm>
          <a:prstGeom prst="rect">
            <a:avLst/>
          </a:prstGeom>
          <a:noFill/>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0"/>
              </a:spcBef>
              <a:defRPr/>
            </a:pPr>
            <a:r>
              <a:rPr lang="en-US" sz="4400" b="1" i="1" dirty="0">
                <a:solidFill>
                  <a:srgbClr val="034179"/>
                </a:solidFill>
                <a:cs typeface="Arial"/>
              </a:rPr>
              <a:t>Interview Administrative Waiver</a:t>
            </a:r>
          </a:p>
          <a:p>
            <a:pPr>
              <a:lnSpc>
                <a:spcPct val="150000"/>
              </a:lnSpc>
              <a:spcBef>
                <a:spcPts val="0"/>
              </a:spcBef>
              <a:defRPr/>
            </a:pPr>
            <a:r>
              <a:rPr lang="en-US" sz="2900" i="1" dirty="0">
                <a:solidFill>
                  <a:srgbClr val="034179"/>
                </a:solidFill>
                <a:cs typeface="Times New Roman"/>
              </a:rPr>
              <a:t>Ending May 31, 2024</a:t>
            </a:r>
            <a:endParaRPr lang="en-US" dirty="0"/>
          </a:p>
        </p:txBody>
      </p:sp>
    </p:spTree>
    <p:extLst>
      <p:ext uri="{BB962C8B-B14F-4D97-AF65-F5344CB8AC3E}">
        <p14:creationId xmlns:p14="http://schemas.microsoft.com/office/powerpoint/2010/main" val="330381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0F6F-BD1C-8926-6E66-837B4319F4E1}"/>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619EAE3-852E-F81A-49AB-0423659F59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B619EAE3-852E-F81A-49AB-0423659F59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78DA201-4807-DDF8-89E6-294D8EE7146B}"/>
              </a:ext>
            </a:extLst>
          </p:cNvPr>
          <p:cNvSpPr>
            <a:spLocks noGrp="1"/>
          </p:cNvSpPr>
          <p:nvPr>
            <p:ph type="title"/>
          </p:nvPr>
        </p:nvSpPr>
        <p:spPr/>
        <p:txBody>
          <a:bodyPr vert="horz"/>
          <a:lstStyle/>
          <a:p>
            <a:r>
              <a:rPr lang="en-US" dirty="0">
                <a:latin typeface="Calibri" panose="020F0502020204030204" pitchFamily="34" charset="0"/>
                <a:cs typeface="Calibri" panose="020F0502020204030204" pitchFamily="34" charset="0"/>
              </a:rPr>
              <a:t>NC administrative waiver – Interview- ends May 31, 2024</a:t>
            </a:r>
          </a:p>
        </p:txBody>
      </p:sp>
      <p:pic>
        <p:nvPicPr>
          <p:cNvPr id="48" name="Graphic 47" descr="Home with solid fill">
            <a:extLst>
              <a:ext uri="{FF2B5EF4-FFF2-40B4-BE49-F238E27FC236}">
                <a16:creationId xmlns:a16="http://schemas.microsoft.com/office/drawing/2014/main" id="{40C9D38E-6CA4-28C1-608B-99622A0EBF6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1424" y="6624904"/>
            <a:ext cx="152517" cy="152517"/>
          </a:xfrm>
          <a:prstGeom prst="rect">
            <a:avLst/>
          </a:prstGeom>
        </p:spPr>
      </p:pic>
      <p:sp>
        <p:nvSpPr>
          <p:cNvPr id="2" name="Rectangle 1">
            <a:extLst>
              <a:ext uri="{FF2B5EF4-FFF2-40B4-BE49-F238E27FC236}">
                <a16:creationId xmlns:a16="http://schemas.microsoft.com/office/drawing/2014/main" id="{336420C9-EA54-D2F8-6FA1-2065AC2C0B00}"/>
              </a:ext>
            </a:extLst>
          </p:cNvPr>
          <p:cNvSpPr/>
          <p:nvPr/>
        </p:nvSpPr>
        <p:spPr>
          <a:xfrm>
            <a:off x="437125" y="987440"/>
            <a:ext cx="11350752" cy="1116568"/>
          </a:xfrm>
          <a:prstGeom prst="rect">
            <a:avLst/>
          </a:prstGeom>
          <a:solidFill>
            <a:srgbClr val="ADC1E5"/>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2400" b="1" i="1" dirty="0">
                <a:latin typeface="Calibri"/>
                <a:cs typeface="Calibri"/>
              </a:rPr>
              <a:t>Effective June 1, 2024, NC will no longer have the administrative waiver that w</a:t>
            </a:r>
            <a:r>
              <a:rPr lang="en-US" sz="2400" b="1" i="1" dirty="0">
                <a:solidFill>
                  <a:srgbClr val="000000"/>
                </a:solidFill>
                <a:latin typeface="Calibri"/>
                <a:cs typeface="Calibri"/>
              </a:rPr>
              <a:t>aives</a:t>
            </a:r>
            <a:r>
              <a:rPr lang="en-US" sz="2400" b="1" i="1" u="none" strike="noStrike" dirty="0">
                <a:solidFill>
                  <a:srgbClr val="000000"/>
                </a:solidFill>
                <a:effectLst/>
                <a:latin typeface="Calibri"/>
                <a:cs typeface="Calibri"/>
              </a:rPr>
              <a:t> </a:t>
            </a:r>
            <a:r>
              <a:rPr lang="en-US" sz="2400" b="1" i="1" dirty="0">
                <a:solidFill>
                  <a:srgbClr val="000000"/>
                </a:solidFill>
                <a:latin typeface="Calibri"/>
                <a:cs typeface="Calibri"/>
              </a:rPr>
              <a:t>the eligibility</a:t>
            </a:r>
            <a:r>
              <a:rPr lang="en-US" sz="2400" b="1" i="1" u="none" strike="noStrike" dirty="0">
                <a:solidFill>
                  <a:srgbClr val="000000"/>
                </a:solidFill>
                <a:effectLst/>
                <a:latin typeface="Calibri"/>
                <a:cs typeface="Calibri"/>
              </a:rPr>
              <a:t> interview if all mandatory verifications are completed</a:t>
            </a:r>
            <a:endParaRPr lang="en-US" sz="2400" b="1" i="1" dirty="0">
              <a:solidFill>
                <a:schemeClr val="tx1"/>
              </a:solidFill>
              <a:latin typeface="Calibri"/>
              <a:cs typeface="Calibri"/>
            </a:endParaRPr>
          </a:p>
        </p:txBody>
      </p:sp>
      <p:sp>
        <p:nvSpPr>
          <p:cNvPr id="4" name="Rectangle 3">
            <a:extLst>
              <a:ext uri="{FF2B5EF4-FFF2-40B4-BE49-F238E27FC236}">
                <a16:creationId xmlns:a16="http://schemas.microsoft.com/office/drawing/2014/main" id="{6F89C663-F173-1543-2A82-DB3564FFDADE}"/>
              </a:ext>
            </a:extLst>
          </p:cNvPr>
          <p:cNvSpPr/>
          <p:nvPr/>
        </p:nvSpPr>
        <p:spPr>
          <a:xfrm>
            <a:off x="437125" y="2279907"/>
            <a:ext cx="6321741"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r>
              <a:rPr kumimoji="0" lang="en-US" b="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a:t>
            </a:r>
            <a:r>
              <a:rPr lang="en-US" b="1" kern="0" dirty="0">
                <a:solidFill>
                  <a:schemeClr val="bg1"/>
                </a:solidFill>
                <a:latin typeface="Calibri" panose="020F0502020204030204" pitchFamily="34" charset="0"/>
                <a:cs typeface="Calibri" panose="020F0502020204030204" pitchFamily="34" charset="0"/>
              </a:rPr>
              <a:t>What does this mean</a:t>
            </a:r>
            <a:endParaRPr kumimoji="0" lang="en-US" b="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3BE76BE-AA05-D191-CC91-F85955AC6FF7}"/>
              </a:ext>
            </a:extLst>
          </p:cNvPr>
          <p:cNvSpPr/>
          <p:nvPr/>
        </p:nvSpPr>
        <p:spPr>
          <a:xfrm>
            <a:off x="8114190" y="2301173"/>
            <a:ext cx="3673686"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r>
              <a:rPr lang="en-US" b="1" kern="0" dirty="0">
                <a:solidFill>
                  <a:schemeClr val="bg1"/>
                </a:solidFill>
                <a:latin typeface="Calibri" panose="020F0502020204030204" pitchFamily="34" charset="0"/>
                <a:cs typeface="Calibri" panose="020F0502020204030204" pitchFamily="34" charset="0"/>
              </a:rPr>
              <a:t>County Required Action</a:t>
            </a:r>
            <a:endParaRPr kumimoji="0" lang="en-US" b="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D41AFAD5-E404-5662-2BC7-04E3B1354EA5}"/>
              </a:ext>
            </a:extLst>
          </p:cNvPr>
          <p:cNvGrpSpPr/>
          <p:nvPr/>
        </p:nvGrpSpPr>
        <p:grpSpPr>
          <a:xfrm>
            <a:off x="6891290" y="3495220"/>
            <a:ext cx="1090474" cy="852256"/>
            <a:chOff x="6735932" y="2343705"/>
            <a:chExt cx="1090474" cy="852256"/>
          </a:xfrm>
        </p:grpSpPr>
        <p:sp>
          <p:nvSpPr>
            <p:cNvPr id="6" name="Arrow: Chevron 5">
              <a:extLst>
                <a:ext uri="{FF2B5EF4-FFF2-40B4-BE49-F238E27FC236}">
                  <a16:creationId xmlns:a16="http://schemas.microsoft.com/office/drawing/2014/main" id="{FE547D11-242E-89E8-E255-ECB94746A0A9}"/>
                </a:ext>
              </a:extLst>
            </p:cNvPr>
            <p:cNvSpPr/>
            <p:nvPr/>
          </p:nvSpPr>
          <p:spPr>
            <a:xfrm>
              <a:off x="6735932" y="2343705"/>
              <a:ext cx="523782" cy="852256"/>
            </a:xfrm>
            <a:prstGeom prst="chevron">
              <a:avLst/>
            </a:prstGeom>
            <a:solidFill>
              <a:srgbClr val="4774C5"/>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sp>
          <p:nvSpPr>
            <p:cNvPr id="7" name="Arrow: Chevron 6">
              <a:extLst>
                <a:ext uri="{FF2B5EF4-FFF2-40B4-BE49-F238E27FC236}">
                  <a16:creationId xmlns:a16="http://schemas.microsoft.com/office/drawing/2014/main" id="{4DC9CB76-A1F2-6572-6C53-39BAFDF82C99}"/>
                </a:ext>
              </a:extLst>
            </p:cNvPr>
            <p:cNvSpPr/>
            <p:nvPr/>
          </p:nvSpPr>
          <p:spPr>
            <a:xfrm>
              <a:off x="7019278" y="2343705"/>
              <a:ext cx="523782" cy="852256"/>
            </a:xfrm>
            <a:prstGeom prst="chevron">
              <a:avLst/>
            </a:prstGeom>
            <a:solidFill>
              <a:srgbClr val="8EAADB"/>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sp>
          <p:nvSpPr>
            <p:cNvPr id="8" name="Arrow: Chevron 7">
              <a:extLst>
                <a:ext uri="{FF2B5EF4-FFF2-40B4-BE49-F238E27FC236}">
                  <a16:creationId xmlns:a16="http://schemas.microsoft.com/office/drawing/2014/main" id="{D984E2E8-C5EA-013C-CFDF-CCCF7C8B0167}"/>
                </a:ext>
              </a:extLst>
            </p:cNvPr>
            <p:cNvSpPr/>
            <p:nvPr/>
          </p:nvSpPr>
          <p:spPr>
            <a:xfrm>
              <a:off x="7302624" y="2343705"/>
              <a:ext cx="523782" cy="852256"/>
            </a:xfrm>
            <a:prstGeom prst="chevron">
              <a:avLst/>
            </a:prstGeom>
            <a:solidFill>
              <a:srgbClr val="D3DEF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grpSp>
      <p:sp>
        <p:nvSpPr>
          <p:cNvPr id="10" name="Rectangle 9">
            <a:extLst>
              <a:ext uri="{FF2B5EF4-FFF2-40B4-BE49-F238E27FC236}">
                <a16:creationId xmlns:a16="http://schemas.microsoft.com/office/drawing/2014/main" id="{726FF9DB-50F4-5C95-0ACC-17246A5B7CA3}"/>
              </a:ext>
            </a:extLst>
          </p:cNvPr>
          <p:cNvSpPr/>
          <p:nvPr/>
        </p:nvSpPr>
        <p:spPr>
          <a:xfrm>
            <a:off x="437125" y="2599502"/>
            <a:ext cx="6321740" cy="3663071"/>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71450" indent="-171450">
              <a:lnSpc>
                <a:spcPct val="85000"/>
              </a:lnSpc>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74738D7-ED40-2A76-FD16-17F1C6B2353E}"/>
              </a:ext>
            </a:extLst>
          </p:cNvPr>
          <p:cNvSpPr/>
          <p:nvPr/>
        </p:nvSpPr>
        <p:spPr>
          <a:xfrm>
            <a:off x="8024674" y="2620769"/>
            <a:ext cx="3763202" cy="3641804"/>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nSpc>
                <a:spcPct val="85000"/>
              </a:lnSpc>
            </a:pPr>
            <a:endParaRPr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a:lnSpc>
                <a:spcPct val="85000"/>
              </a:lnSpc>
            </a:pPr>
            <a:endParaRPr kumimoji="0" lang="en-US" sz="1600" b="1" i="1"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a:lnSpc>
                <a:spcPct val="85000"/>
              </a:lnSpc>
            </a:pPr>
            <a:endPar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a:lnSpc>
                <a:spcPct val="85000"/>
              </a:lnSpc>
            </a:pPr>
            <a:endParaRPr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7C0AC60-86B4-FE96-8BD2-0361F6FC7246}"/>
              </a:ext>
            </a:extLst>
          </p:cNvPr>
          <p:cNvSpPr txBox="1"/>
          <p:nvPr/>
        </p:nvSpPr>
        <p:spPr>
          <a:xfrm>
            <a:off x="511944" y="2775402"/>
            <a:ext cx="6096000" cy="3293209"/>
          </a:xfrm>
          <a:prstGeom prst="rect">
            <a:avLst/>
          </a:prstGeom>
          <a:noFill/>
        </p:spPr>
        <p:txBody>
          <a:bodyPr wrap="square">
            <a:spAutoFit/>
          </a:bodyPr>
          <a:lstStyle/>
          <a:p>
            <a:r>
              <a:rPr lang="en-US" sz="1600" dirty="0"/>
              <a:t>Interview requirements as cited in 7 C.F.R. 273.2(a)(2), 273.2(e), and 273.14(b)(3) requires an interview at initial application, expedited service, and recertifications. All households that submit a valid application, which includes a name, address,</a:t>
            </a:r>
          </a:p>
          <a:p>
            <a:r>
              <a:rPr lang="en-US" sz="1600" dirty="0"/>
              <a:t>and signature must be interviewed. Unless the household is interviewed on the same day they submit their application, an interview must be scheduled.</a:t>
            </a:r>
          </a:p>
          <a:p>
            <a:r>
              <a:rPr lang="en-US" sz="1600" dirty="0"/>
              <a:t>The interview is the most important step in the certification process for the Food and Nutrition Services (FNS). It is an opportunity to ensure the FNS applications are complete, to engage with applicants to fully understand their household circumstances, and to provide the assistance needed to understand their responsibilities in the certification process. </a:t>
            </a:r>
          </a:p>
        </p:txBody>
      </p:sp>
      <p:sp>
        <p:nvSpPr>
          <p:cNvPr id="16" name="TextBox 15">
            <a:extLst>
              <a:ext uri="{FF2B5EF4-FFF2-40B4-BE49-F238E27FC236}">
                <a16:creationId xmlns:a16="http://schemas.microsoft.com/office/drawing/2014/main" id="{E6BA73A3-592D-DA2D-9FFC-FAFEFD9A9FE2}"/>
              </a:ext>
            </a:extLst>
          </p:cNvPr>
          <p:cNvSpPr txBox="1"/>
          <p:nvPr/>
        </p:nvSpPr>
        <p:spPr>
          <a:xfrm>
            <a:off x="8128712" y="2697808"/>
            <a:ext cx="3567386" cy="3323987"/>
          </a:xfrm>
          <a:prstGeom prst="rect">
            <a:avLst/>
          </a:prstGeom>
          <a:noFill/>
        </p:spPr>
        <p:txBody>
          <a:bodyPr wrap="square" lIns="91440" tIns="45720" rIns="91440" bIns="45720" anchor="t">
            <a:spAutoFit/>
          </a:bodyPr>
          <a:lstStyle/>
          <a:p>
            <a:pPr marL="342900" indent="-342900">
              <a:buFont typeface="+mj-lt"/>
              <a:buAutoNum type="arabicPeriod"/>
            </a:pPr>
            <a:r>
              <a:rPr lang="en-US" sz="1500" b="1" dirty="0"/>
              <a:t>Explore</a:t>
            </a:r>
            <a:r>
              <a:rPr lang="en-US" sz="1500" dirty="0"/>
              <a:t> and clarify the household’s circumstances and identify information that needs to be verified.</a:t>
            </a:r>
            <a:endParaRPr lang="en-US" sz="1500" dirty="0">
              <a:cs typeface="Arial"/>
            </a:endParaRPr>
          </a:p>
          <a:p>
            <a:pPr marL="342900" indent="-342900">
              <a:buFont typeface="+mj-lt"/>
              <a:buAutoNum type="arabicPeriod"/>
            </a:pPr>
            <a:r>
              <a:rPr lang="en-US" sz="1500" b="1" dirty="0"/>
              <a:t>Screen</a:t>
            </a:r>
            <a:r>
              <a:rPr lang="en-US" sz="1500" dirty="0"/>
              <a:t> the household for expedited service, work requirement exemptions, and student requirements.</a:t>
            </a:r>
            <a:endParaRPr lang="en-US" sz="1500" dirty="0">
              <a:cs typeface="Arial"/>
            </a:endParaRPr>
          </a:p>
          <a:p>
            <a:pPr marL="342900" indent="-342900">
              <a:buFont typeface="+mj-lt"/>
              <a:buAutoNum type="arabicPeriod"/>
            </a:pPr>
            <a:r>
              <a:rPr lang="en-US" sz="1500" b="1" dirty="0"/>
              <a:t>Provide</a:t>
            </a:r>
            <a:r>
              <a:rPr lang="en-US" sz="1500" dirty="0"/>
              <a:t> information to the applicant household regarding its rights and responsibilities under the FNS regulations and explain FNS program requirements.</a:t>
            </a:r>
            <a:endParaRPr lang="en-US" sz="1500" dirty="0">
              <a:cs typeface="Arial"/>
            </a:endParaRPr>
          </a:p>
          <a:p>
            <a:pPr marL="342900" indent="-342900">
              <a:buAutoNum type="arabicPeriod"/>
            </a:pPr>
            <a:r>
              <a:rPr lang="en-US" sz="1500" b="1" dirty="0">
                <a:cs typeface="Arial"/>
              </a:rPr>
              <a:t>Inform </a:t>
            </a:r>
            <a:r>
              <a:rPr lang="en-US" sz="1500" dirty="0">
                <a:cs typeface="Arial"/>
              </a:rPr>
              <a:t>- interview requirement</a:t>
            </a:r>
          </a:p>
        </p:txBody>
      </p:sp>
    </p:spTree>
    <p:extLst>
      <p:ext uri="{BB962C8B-B14F-4D97-AF65-F5344CB8AC3E}">
        <p14:creationId xmlns:p14="http://schemas.microsoft.com/office/powerpoint/2010/main" val="141504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FD7220-4A5E-A520-E6D4-2D8D8275760C}"/>
              </a:ext>
            </a:extLst>
          </p:cNvPr>
          <p:cNvPicPr>
            <a:picLocks noChangeAspect="1"/>
          </p:cNvPicPr>
          <p:nvPr/>
        </p:nvPicPr>
        <p:blipFill>
          <a:blip r:embed="rId2"/>
          <a:stretch>
            <a:fillRect/>
          </a:stretch>
        </p:blipFill>
        <p:spPr>
          <a:xfrm>
            <a:off x="643467" y="866309"/>
            <a:ext cx="10905066" cy="5125380"/>
          </a:xfrm>
          <a:prstGeom prst="rect">
            <a:avLst/>
          </a:prstGeom>
        </p:spPr>
      </p:pic>
    </p:spTree>
    <p:extLst>
      <p:ext uri="{BB962C8B-B14F-4D97-AF65-F5344CB8AC3E}">
        <p14:creationId xmlns:p14="http://schemas.microsoft.com/office/powerpoint/2010/main" val="54682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5174C7-F0D0-7F47-A5EF-3F012FFE719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55174C7-F0D0-7F47-A5EF-3F012FFE719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AB2A723-C176-B344-BD95-D952322D0B6B}"/>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sym typeface="EYInterstate Light" panose="02000506000000020004" pitchFamily="2" charset="0"/>
            </a:endParaRPr>
          </a:p>
        </p:txBody>
      </p:sp>
      <p:pic>
        <p:nvPicPr>
          <p:cNvPr id="13" name="Picture 12">
            <a:extLst>
              <a:ext uri="{FF2B5EF4-FFF2-40B4-BE49-F238E27FC236}">
                <a16:creationId xmlns:a16="http://schemas.microsoft.com/office/drawing/2014/main" id="{46959C44-AF03-4342-A7FD-FD4782D7BD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0274" y="5578423"/>
            <a:ext cx="3197561" cy="1765581"/>
          </a:xfrm>
          <a:prstGeom prst="rect">
            <a:avLst/>
          </a:prstGeom>
        </p:spPr>
      </p:pic>
      <p:sp>
        <p:nvSpPr>
          <p:cNvPr id="16" name="Subtitle 6">
            <a:extLst>
              <a:ext uri="{FF2B5EF4-FFF2-40B4-BE49-F238E27FC236}">
                <a16:creationId xmlns:a16="http://schemas.microsoft.com/office/drawing/2014/main" id="{8A1A6BEF-2C6A-4698-94FF-C741A9E54AD9}"/>
              </a:ext>
            </a:extLst>
          </p:cNvPr>
          <p:cNvSpPr txBox="1">
            <a:spLocks/>
          </p:cNvSpPr>
          <p:nvPr/>
        </p:nvSpPr>
        <p:spPr>
          <a:xfrm>
            <a:off x="2319131" y="2198077"/>
            <a:ext cx="7060018" cy="2461846"/>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0"/>
              </a:spcBef>
              <a:defRPr/>
            </a:pPr>
            <a:r>
              <a:rPr lang="en-US" sz="4400" b="1" i="1" dirty="0">
                <a:solidFill>
                  <a:srgbClr val="034179"/>
                </a:solidFill>
                <a:cs typeface="Arial"/>
              </a:rPr>
              <a:t>NC Payment Accuracy Error</a:t>
            </a:r>
            <a:endParaRPr lang="en-US" dirty="0">
              <a:solidFill>
                <a:srgbClr val="000000"/>
              </a:solidFill>
              <a:cs typeface="Calibri" panose="020F0502020204030204"/>
            </a:endParaRPr>
          </a:p>
          <a:p>
            <a:pPr>
              <a:lnSpc>
                <a:spcPct val="150000"/>
              </a:lnSpc>
              <a:spcBef>
                <a:spcPts val="0"/>
              </a:spcBef>
              <a:defRPr/>
            </a:pPr>
            <a:r>
              <a:rPr lang="en-US" sz="4400" b="1" i="1" dirty="0">
                <a:solidFill>
                  <a:srgbClr val="034179"/>
                </a:solidFill>
                <a:cs typeface="Arial"/>
              </a:rPr>
              <a:t>Corrective Action Plan</a:t>
            </a:r>
          </a:p>
        </p:txBody>
      </p:sp>
    </p:spTree>
    <p:extLst>
      <p:ext uri="{BB962C8B-B14F-4D97-AF65-F5344CB8AC3E}">
        <p14:creationId xmlns:p14="http://schemas.microsoft.com/office/powerpoint/2010/main" val="39877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71C2-EFA2-6EFD-0F68-92012BE89634}"/>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B9B53AA-FA36-EB09-2B20-DA07424633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1B9B53AA-FA36-EB09-2B20-DA07424633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2DD496F5-D828-16EA-6527-398E7ED697AE}"/>
              </a:ext>
            </a:extLst>
          </p:cNvPr>
          <p:cNvSpPr>
            <a:spLocks noGrp="1"/>
          </p:cNvSpPr>
          <p:nvPr>
            <p:ph type="title"/>
          </p:nvPr>
        </p:nvSpPr>
        <p:spPr/>
        <p:txBody>
          <a:bodyPr vert="horz"/>
          <a:lstStyle/>
          <a:p>
            <a:r>
              <a:rPr lang="en-US" dirty="0">
                <a:latin typeface="Calibri" panose="020F0502020204030204" pitchFamily="34" charset="0"/>
                <a:cs typeface="Calibri" panose="020F0502020204030204" pitchFamily="34" charset="0"/>
              </a:rPr>
              <a:t>NC Payment Accuracy Corrective Action Plan</a:t>
            </a:r>
          </a:p>
        </p:txBody>
      </p:sp>
      <p:pic>
        <p:nvPicPr>
          <p:cNvPr id="48" name="Graphic 47" descr="Home with solid fill">
            <a:extLst>
              <a:ext uri="{FF2B5EF4-FFF2-40B4-BE49-F238E27FC236}">
                <a16:creationId xmlns:a16="http://schemas.microsoft.com/office/drawing/2014/main" id="{D3B45242-4CB1-8DE8-B787-DF98A37D1B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1424" y="6624904"/>
            <a:ext cx="152517" cy="152517"/>
          </a:xfrm>
          <a:prstGeom prst="rect">
            <a:avLst/>
          </a:prstGeom>
        </p:spPr>
      </p:pic>
      <p:sp>
        <p:nvSpPr>
          <p:cNvPr id="2" name="Rectangle 1">
            <a:extLst>
              <a:ext uri="{FF2B5EF4-FFF2-40B4-BE49-F238E27FC236}">
                <a16:creationId xmlns:a16="http://schemas.microsoft.com/office/drawing/2014/main" id="{129470A3-A015-509D-CEF3-F37991299303}"/>
              </a:ext>
            </a:extLst>
          </p:cNvPr>
          <p:cNvSpPr/>
          <p:nvPr/>
        </p:nvSpPr>
        <p:spPr>
          <a:xfrm>
            <a:off x="437125" y="987440"/>
            <a:ext cx="11350752" cy="1116568"/>
          </a:xfrm>
          <a:prstGeom prst="rect">
            <a:avLst/>
          </a:prstGeom>
          <a:solidFill>
            <a:srgbClr val="ADC1E5"/>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2400" b="1" i="1" dirty="0">
                <a:latin typeface="Calibri"/>
                <a:cs typeface="Calibri"/>
              </a:rPr>
              <a:t>NC DHHS needs each county’s help to reduce the Payment Accuracy Rate. </a:t>
            </a:r>
            <a:endParaRPr lang="en-US" sz="2400" b="1" i="1" dirty="0">
              <a:solidFill>
                <a:schemeClr val="tx1"/>
              </a:solidFill>
              <a:latin typeface="Calibri"/>
              <a:cs typeface="Calibri"/>
            </a:endParaRPr>
          </a:p>
        </p:txBody>
      </p:sp>
      <p:sp>
        <p:nvSpPr>
          <p:cNvPr id="4" name="Rectangle 3">
            <a:extLst>
              <a:ext uri="{FF2B5EF4-FFF2-40B4-BE49-F238E27FC236}">
                <a16:creationId xmlns:a16="http://schemas.microsoft.com/office/drawing/2014/main" id="{501C2D1D-5672-AF55-3D5C-5C3AF0601D55}"/>
              </a:ext>
            </a:extLst>
          </p:cNvPr>
          <p:cNvSpPr/>
          <p:nvPr/>
        </p:nvSpPr>
        <p:spPr>
          <a:xfrm>
            <a:off x="437125" y="2279907"/>
            <a:ext cx="6321741"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r>
              <a:rPr kumimoji="0" lang="en-US" b="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a:t>
            </a:r>
            <a:r>
              <a:rPr lang="en-US" b="1" kern="0" dirty="0">
                <a:solidFill>
                  <a:schemeClr val="bg1"/>
                </a:solidFill>
                <a:latin typeface="Calibri" panose="020F0502020204030204" pitchFamily="34" charset="0"/>
                <a:cs typeface="Calibri" panose="020F0502020204030204" pitchFamily="34" charset="0"/>
              </a:rPr>
              <a:t>Find</a:t>
            </a:r>
            <a:endParaRPr kumimoji="0" lang="en-US" b="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FCECA6D-056A-6D71-3D7A-4EFFEFB8F519}"/>
              </a:ext>
            </a:extLst>
          </p:cNvPr>
          <p:cNvSpPr/>
          <p:nvPr/>
        </p:nvSpPr>
        <p:spPr>
          <a:xfrm>
            <a:off x="8114190" y="2301173"/>
            <a:ext cx="3673686"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r>
              <a:rPr lang="en-US" b="1" kern="0" dirty="0">
                <a:solidFill>
                  <a:schemeClr val="bg1"/>
                </a:solidFill>
                <a:latin typeface="Calibri" panose="020F0502020204030204" pitchFamily="34" charset="0"/>
                <a:cs typeface="Calibri" panose="020F0502020204030204" pitchFamily="34" charset="0"/>
              </a:rPr>
              <a:t>County Required Action</a:t>
            </a:r>
            <a:endParaRPr kumimoji="0" lang="en-US" b="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E870CD40-43F6-9B71-F7A3-F9A40FBE6AB8}"/>
              </a:ext>
            </a:extLst>
          </p:cNvPr>
          <p:cNvGrpSpPr/>
          <p:nvPr/>
        </p:nvGrpSpPr>
        <p:grpSpPr>
          <a:xfrm>
            <a:off x="6891290" y="3495220"/>
            <a:ext cx="1090474" cy="852256"/>
            <a:chOff x="6735932" y="2343705"/>
            <a:chExt cx="1090474" cy="852256"/>
          </a:xfrm>
        </p:grpSpPr>
        <p:sp>
          <p:nvSpPr>
            <p:cNvPr id="6" name="Arrow: Chevron 5">
              <a:extLst>
                <a:ext uri="{FF2B5EF4-FFF2-40B4-BE49-F238E27FC236}">
                  <a16:creationId xmlns:a16="http://schemas.microsoft.com/office/drawing/2014/main" id="{E142AFD1-396E-243E-40C1-AE477F2388E3}"/>
                </a:ext>
              </a:extLst>
            </p:cNvPr>
            <p:cNvSpPr/>
            <p:nvPr/>
          </p:nvSpPr>
          <p:spPr>
            <a:xfrm>
              <a:off x="6735932" y="2343705"/>
              <a:ext cx="523782" cy="852256"/>
            </a:xfrm>
            <a:prstGeom prst="chevron">
              <a:avLst/>
            </a:prstGeom>
            <a:solidFill>
              <a:srgbClr val="4774C5"/>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sp>
          <p:nvSpPr>
            <p:cNvPr id="7" name="Arrow: Chevron 6">
              <a:extLst>
                <a:ext uri="{FF2B5EF4-FFF2-40B4-BE49-F238E27FC236}">
                  <a16:creationId xmlns:a16="http://schemas.microsoft.com/office/drawing/2014/main" id="{C9978590-1003-F5CC-1DBE-233906D60608}"/>
                </a:ext>
              </a:extLst>
            </p:cNvPr>
            <p:cNvSpPr/>
            <p:nvPr/>
          </p:nvSpPr>
          <p:spPr>
            <a:xfrm>
              <a:off x="7019278" y="2343705"/>
              <a:ext cx="523782" cy="852256"/>
            </a:xfrm>
            <a:prstGeom prst="chevron">
              <a:avLst/>
            </a:prstGeom>
            <a:solidFill>
              <a:srgbClr val="8EAADB"/>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sp>
          <p:nvSpPr>
            <p:cNvPr id="8" name="Arrow: Chevron 7">
              <a:extLst>
                <a:ext uri="{FF2B5EF4-FFF2-40B4-BE49-F238E27FC236}">
                  <a16:creationId xmlns:a16="http://schemas.microsoft.com/office/drawing/2014/main" id="{2382FD89-4B03-A7F4-2AAB-28BAFE7D8F59}"/>
                </a:ext>
              </a:extLst>
            </p:cNvPr>
            <p:cNvSpPr/>
            <p:nvPr/>
          </p:nvSpPr>
          <p:spPr>
            <a:xfrm>
              <a:off x="7302624" y="2343705"/>
              <a:ext cx="523782" cy="852256"/>
            </a:xfrm>
            <a:prstGeom prst="chevron">
              <a:avLst/>
            </a:prstGeom>
            <a:solidFill>
              <a:srgbClr val="D3DEF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dirty="0">
                <a:ln>
                  <a:noFill/>
                </a:ln>
                <a:solidFill>
                  <a:schemeClr val="bg1"/>
                </a:solidFill>
                <a:effectLst/>
                <a:uLnTx/>
                <a:uFillTx/>
              </a:endParaRPr>
            </a:p>
          </p:txBody>
        </p:sp>
      </p:grpSp>
      <p:sp>
        <p:nvSpPr>
          <p:cNvPr id="10" name="Rectangle 9">
            <a:extLst>
              <a:ext uri="{FF2B5EF4-FFF2-40B4-BE49-F238E27FC236}">
                <a16:creationId xmlns:a16="http://schemas.microsoft.com/office/drawing/2014/main" id="{1AD9BFB4-1B62-1060-E4A7-12FDB41EA80C}"/>
              </a:ext>
            </a:extLst>
          </p:cNvPr>
          <p:cNvSpPr/>
          <p:nvPr/>
        </p:nvSpPr>
        <p:spPr>
          <a:xfrm>
            <a:off x="437125" y="2599502"/>
            <a:ext cx="6321740" cy="3663071"/>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71450" indent="-171450">
              <a:lnSpc>
                <a:spcPct val="85000"/>
              </a:lnSpc>
              <a:buFont typeface="Arial" panose="020B0604020202020204" pitchFamily="34" charset="0"/>
              <a:buChar char="•"/>
            </a:pPr>
            <a:r>
              <a:rPr lang="en-US" sz="1600" b="1" i="1" dirty="0">
                <a:effectLst/>
                <a:latin typeface="Calibri"/>
                <a:ea typeface="Calibri" panose="020F0502020204030204" pitchFamily="34" charset="0"/>
                <a:cs typeface="Calibri"/>
              </a:rPr>
              <a:t>Agency </a:t>
            </a:r>
            <a:r>
              <a:rPr lang="en-US" sz="1600" b="1" i="1" dirty="0">
                <a:latin typeface="Calibri"/>
                <a:ea typeface="Calibri" panose="020F0502020204030204" pitchFamily="34" charset="0"/>
                <a:cs typeface="Calibri"/>
              </a:rPr>
              <a:t>cause error-</a:t>
            </a:r>
            <a:r>
              <a:rPr lang="en-US" sz="1600" b="1" i="1" dirty="0">
                <a:effectLst/>
                <a:latin typeface="Calibri"/>
                <a:ea typeface="Calibri" panose="020F0502020204030204" pitchFamily="34" charset="0"/>
                <a:cs typeface="Calibri"/>
              </a:rPr>
              <a:t>Wages/Salaries – root </a:t>
            </a:r>
            <a:r>
              <a:rPr lang="en-US" sz="1600" b="1" i="1" dirty="0">
                <a:latin typeface="Calibri"/>
                <a:ea typeface="Calibri" panose="020F0502020204030204" pitchFamily="34" charset="0"/>
                <a:cs typeface="Calibri"/>
              </a:rPr>
              <a:t>cause </a:t>
            </a:r>
            <a:r>
              <a:rPr lang="en-US" sz="1600" dirty="0">
                <a:solidFill>
                  <a:srgbClr val="000000"/>
                </a:solidFill>
                <a:effectLst/>
                <a:latin typeface="Calibri"/>
                <a:ea typeface="Times New Roman" panose="02020603050405020304" pitchFamily="18" charset="0"/>
                <a:cs typeface="Calibri"/>
              </a:rPr>
              <a:t>Misapplication of various aspects of policy including wages and salaries</a:t>
            </a:r>
            <a:r>
              <a:rPr lang="en-US" sz="1600" kern="0" dirty="0">
                <a:latin typeface="Calibri"/>
                <a:cs typeface="Calibri"/>
              </a:rPr>
              <a:t>. </a:t>
            </a:r>
            <a:endParaRPr lang="en-US" sz="1600" kern="0" dirty="0">
              <a:latin typeface="Calibri" panose="020F0502020204030204" pitchFamily="34" charset="0"/>
              <a:cs typeface="Calibri" panose="020F0502020204030204" pitchFamily="34" charset="0"/>
            </a:endParaRPr>
          </a:p>
          <a:p>
            <a:pPr marL="171450" indent="-171450">
              <a:lnSpc>
                <a:spcPct val="85000"/>
              </a:lnSpc>
              <a:buFont typeface="Arial" panose="020B0604020202020204" pitchFamily="34" charset="0"/>
              <a:buChar char="•"/>
            </a:pPr>
            <a:r>
              <a:rPr lang="en-US" sz="1600" b="1" dirty="0">
                <a:effectLst/>
                <a:latin typeface="Calibri"/>
                <a:ea typeface="Calibri" panose="020F0502020204030204" pitchFamily="34" charset="0"/>
                <a:cs typeface="Calibri"/>
              </a:rPr>
              <a:t>Client cause error- root </a:t>
            </a:r>
            <a:r>
              <a:rPr lang="en-US" sz="1600" b="1" dirty="0">
                <a:latin typeface="Calibri"/>
                <a:ea typeface="Calibri" panose="020F0502020204030204" pitchFamily="34" charset="0"/>
                <a:cs typeface="Calibri"/>
              </a:rPr>
              <a:t>cause- </a:t>
            </a:r>
            <a:r>
              <a:rPr lang="en-US" sz="1600" dirty="0">
                <a:effectLst/>
                <a:latin typeface="Calibri"/>
                <a:ea typeface="Calibri" panose="020F0502020204030204" pitchFamily="34" charset="0"/>
                <a:cs typeface="Calibri"/>
              </a:rPr>
              <a:t>Client failed to report changes in their income.</a:t>
            </a:r>
            <a:r>
              <a:rPr lang="en-US" sz="1600" dirty="0">
                <a:latin typeface="Calibri"/>
                <a:ea typeface="Calibri" panose="020F0502020204030204" pitchFamily="34" charset="0"/>
                <a:cs typeface="Calibri"/>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ct val="85000"/>
              </a:lnSpc>
              <a:buFont typeface="Arial" panose="020B0604020202020204" pitchFamily="34" charset="0"/>
              <a:buChar char="•"/>
            </a:pPr>
            <a:r>
              <a:rPr lang="en-US" sz="1600" b="1" kern="0" dirty="0">
                <a:latin typeface="Calibri"/>
                <a:cs typeface="Calibri"/>
              </a:rPr>
              <a:t>Agency cause error – Retirement, Survivor's, and Disability Insurance (Social Security) -  root cause-</a:t>
            </a:r>
          </a:p>
          <a:p>
            <a:pPr marL="628650" lvl="1" indent="-171450">
              <a:lnSpc>
                <a:spcPct val="85000"/>
              </a:lnSpc>
              <a:buFont typeface="Arial" panose="020B0604020202020204" pitchFamily="34" charset="0"/>
              <a:buChar char="•"/>
            </a:pPr>
            <a:r>
              <a:rPr lang="en-US" sz="1600" b="1" kern="0" dirty="0">
                <a:latin typeface="Calibri"/>
                <a:cs typeface="Calibri"/>
              </a:rPr>
              <a:t> </a:t>
            </a:r>
            <a:r>
              <a:rPr lang="en-US" sz="1600" dirty="0">
                <a:effectLst/>
                <a:latin typeface="Calibri"/>
                <a:ea typeface="Calibri" panose="020F0502020204030204" pitchFamily="34" charset="0"/>
                <a:cs typeface="Calibri"/>
              </a:rPr>
              <a:t>Local Agency caseworkers failed to review IEVS computer matches while determining eligibility for applications and recertifications.</a:t>
            </a:r>
            <a:r>
              <a:rPr lang="en-US" sz="1600" dirty="0">
                <a:latin typeface="Calibri"/>
                <a:ea typeface="Calibri" panose="020F0502020204030204" pitchFamily="34" charset="0"/>
                <a:cs typeface="Calibri"/>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628650" lvl="1" indent="-171450">
              <a:lnSpc>
                <a:spcPct val="85000"/>
              </a:lnSpc>
              <a:buFont typeface="Arial" panose="020B0604020202020204" pitchFamily="34" charset="0"/>
              <a:buChar char="•"/>
            </a:pPr>
            <a:r>
              <a:rPr lang="en-US" sz="1600" b="0" dirty="0">
                <a:solidFill>
                  <a:srgbClr val="000000"/>
                </a:solidFill>
                <a:effectLst/>
                <a:latin typeface="Calibri"/>
                <a:ea typeface="Times New Roman" panose="02020603050405020304" pitchFamily="18" charset="0"/>
                <a:cs typeface="Calibri"/>
              </a:rPr>
              <a:t>Client reported information was disregarded or not applied.</a:t>
            </a:r>
            <a:r>
              <a:rPr lang="en-US" sz="1600" b="1" dirty="0">
                <a:solidFill>
                  <a:srgbClr val="000000"/>
                </a:solidFill>
                <a:latin typeface="Calibri"/>
                <a:ea typeface="Times New Roman" panose="02020603050405020304" pitchFamily="18" charset="0"/>
                <a:cs typeface="Calibri"/>
              </a:rPr>
              <a:t> </a:t>
            </a:r>
            <a:r>
              <a:rPr lang="en-US" sz="1600" dirty="0">
                <a:latin typeface="Calibri"/>
                <a:ea typeface="Times New Roman" panose="02020603050405020304" pitchFamily="18" charset="0"/>
                <a:cs typeface="Calibri"/>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628650" lvl="1" indent="-171450">
              <a:lnSpc>
                <a:spcPct val="85000"/>
              </a:lnSpc>
              <a:buFont typeface="Arial" panose="020B0604020202020204" pitchFamily="34" charset="0"/>
              <a:buChar char="•"/>
            </a:pPr>
            <a:r>
              <a:rPr lang="en-US" sz="1600" dirty="0">
                <a:effectLst/>
                <a:latin typeface="Calibri"/>
                <a:ea typeface="Calibri" panose="020F0502020204030204" pitchFamily="34" charset="0"/>
                <a:cs typeface="Calibri"/>
              </a:rPr>
              <a:t>Agency failed to act on reported information and/or key in information clients reported on eligibility forms into the state eligibility system.</a:t>
            </a:r>
          </a:p>
          <a:p>
            <a:pPr marL="628650" lvl="1" indent="-171450">
              <a:lnSpc>
                <a:spcPct val="85000"/>
              </a:lnSpc>
              <a:buFont typeface="Arial" panose="020B0604020202020204" pitchFamily="34" charset="0"/>
              <a:buChar char="•"/>
            </a:pPr>
            <a:r>
              <a:rPr lang="en-US" sz="1600" dirty="0">
                <a:effectLst/>
                <a:latin typeface="Calibri"/>
                <a:ea typeface="Calibri" panose="020F0502020204030204" pitchFamily="34" charset="0"/>
                <a:cs typeface="Calibri"/>
              </a:rPr>
              <a:t>Local agency caseworkers misapplied policy when determining eligibility during applications, recertifications and change of circumstance</a:t>
            </a:r>
          </a:p>
          <a:p>
            <a:pPr marL="171450" indent="-171450">
              <a:lnSpc>
                <a:spcPct val="85000"/>
              </a:lnSpc>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85827AD8-251D-27D9-0331-A417C9D42046}"/>
              </a:ext>
            </a:extLst>
          </p:cNvPr>
          <p:cNvSpPr/>
          <p:nvPr/>
        </p:nvSpPr>
        <p:spPr>
          <a:xfrm>
            <a:off x="8114190" y="2620769"/>
            <a:ext cx="3673686" cy="3641804"/>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285750" indent="-285750">
              <a:lnSpc>
                <a:spcPct val="85000"/>
              </a:lnSpc>
              <a:buFont typeface="Wingdings" panose="05000000000000000000" pitchFamily="2" charset="2"/>
              <a:buChar char="q"/>
            </a:pPr>
            <a:r>
              <a:rPr lang="en-US" sz="1600" kern="0" dirty="0">
                <a:latin typeface="Calibri"/>
                <a:cs typeface="Calibri"/>
              </a:rPr>
              <a:t>Document the case record when base period income is not budgeted</a:t>
            </a:r>
            <a:endParaRPr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285750" indent="-285750">
              <a:lnSpc>
                <a:spcPct val="85000"/>
              </a:lnSpc>
              <a:buFont typeface="Wingdings" panose="05000000000000000000" pitchFamily="2" charset="2"/>
              <a:buChar char="q"/>
            </a:pPr>
            <a:r>
              <a:rPr lang="en-US" sz="1600" kern="0" dirty="0">
                <a:latin typeface="Calibri"/>
                <a:cs typeface="Calibri"/>
              </a:rPr>
              <a:t>Show calculations</a:t>
            </a:r>
          </a:p>
          <a:p>
            <a:pPr marL="285750" indent="-285750">
              <a:lnSpc>
                <a:spcPct val="85000"/>
              </a:lnSpc>
              <a:buFont typeface="Wingdings,Sans-Serif" panose="05000000000000000000" pitchFamily="2" charset="2"/>
              <a:buChar char="q"/>
            </a:pPr>
            <a:r>
              <a:rPr lang="en-US" sz="1600" kern="0" dirty="0">
                <a:latin typeface="Calibri"/>
                <a:cs typeface="Calibri"/>
              </a:rPr>
              <a:t>Address information reported on recertification forms, especially incomplete and/or conflicting information</a:t>
            </a:r>
            <a:r>
              <a:rPr lang="en-US" sz="1100" kern="0" dirty="0">
                <a:latin typeface="Calibri"/>
                <a:cs typeface="Calibri"/>
              </a:rPr>
              <a:t>.</a:t>
            </a:r>
          </a:p>
          <a:p>
            <a:pPr marL="285750" indent="-285750">
              <a:lnSpc>
                <a:spcPct val="85000"/>
              </a:lnSpc>
              <a:buFont typeface="Wingdings,Sans-Serif" panose="05000000000000000000" pitchFamily="2" charset="2"/>
              <a:buChar char="q"/>
            </a:pPr>
            <a:r>
              <a:rPr lang="en-US" sz="1600" kern="0" dirty="0">
                <a:latin typeface="Calibri"/>
                <a:cs typeface="Calibri"/>
              </a:rPr>
              <a:t>Review Online Verifications</a:t>
            </a:r>
          </a:p>
          <a:p>
            <a:pPr marL="285750" indent="-285750">
              <a:lnSpc>
                <a:spcPct val="85000"/>
              </a:lnSpc>
              <a:buFont typeface="Wingdings" panose="05000000000000000000" pitchFamily="2" charset="2"/>
              <a:buChar char="q"/>
            </a:pPr>
            <a:r>
              <a:rPr lang="en-US" sz="1600" kern="0" dirty="0">
                <a:latin typeface="Calibri"/>
                <a:cs typeface="Calibri"/>
              </a:rPr>
              <a:t>Explain change reporting requirements to clients during the interview.</a:t>
            </a:r>
          </a:p>
          <a:p>
            <a:pPr marL="285750" indent="-285750">
              <a:lnSpc>
                <a:spcPct val="85000"/>
              </a:lnSpc>
              <a:buFont typeface="Wingdings" panose="05000000000000000000" pitchFamily="2" charset="2"/>
              <a:buChar char="q"/>
            </a:pPr>
            <a:r>
              <a:rPr lang="en-US" sz="1600" kern="0" dirty="0">
                <a:latin typeface="Calibri"/>
                <a:cs typeface="Calibri"/>
              </a:rPr>
              <a:t>Attend the CQIS' Regional Quarterly meeting April 2024.</a:t>
            </a:r>
          </a:p>
        </p:txBody>
      </p:sp>
    </p:spTree>
    <p:extLst>
      <p:ext uri="{BB962C8B-B14F-4D97-AF65-F5344CB8AC3E}">
        <p14:creationId xmlns:p14="http://schemas.microsoft.com/office/powerpoint/2010/main" val="3968295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siKTzjaZontTkp36jGh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siKTzjaZontTkp36jGhI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siKTzjaZontTkp36jGh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siKTzjaZontTkp36jGhI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9AFA"/>
        </a:solidFill>
        <a:ln w="12700" cap="sq" cmpd="sng" algn="ctr">
          <a:noFill/>
          <a:prstDash val="solid"/>
          <a:miter lim="800000"/>
          <a:tailEnd type="none"/>
        </a:ln>
        <a:effectLst/>
      </a:spPr>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defPPr algn="ctr">
          <a:lnSpc>
            <a:spcPct val="85000"/>
          </a:lnSpc>
          <a:defRPr kumimoji="0" sz="1050" b="1" u="none" strike="noStrike" kern="0" cap="none" spc="0" normalizeH="0" baseline="0" noProof="0" dirty="0" smtClean="0">
            <a:ln>
              <a:noFill/>
            </a:ln>
            <a:solidFill>
              <a:schemeClr val="bg1"/>
            </a:solidFill>
            <a:effectLst/>
            <a:uLnTx/>
            <a:uFillTx/>
          </a:defRPr>
        </a:defPPr>
      </a:lst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0382D88265594DB2782AA072DD2635" ma:contentTypeVersion="17" ma:contentTypeDescription="Create a new document." ma:contentTypeScope="" ma:versionID="6a768183c19bcb7cac55d96ca8e6e2e4">
  <xsd:schema xmlns:xsd="http://www.w3.org/2001/XMLSchema" xmlns:xs="http://www.w3.org/2001/XMLSchema" xmlns:p="http://schemas.microsoft.com/office/2006/metadata/properties" xmlns:ns1="http://schemas.microsoft.com/sharepoint/v3" xmlns:ns2="d97e18ea-24bf-4f30-81bb-5f181c432c77" xmlns:ns3="96aa8099-6109-4187-9139-aa020cb62a96" targetNamespace="http://schemas.microsoft.com/office/2006/metadata/properties" ma:root="true" ma:fieldsID="69a8b885bdbdbe7e6d1f5da0467c0264" ns1:_="" ns2:_="" ns3:_="">
    <xsd:import namespace="http://schemas.microsoft.com/sharepoint/v3"/>
    <xsd:import namespace="d97e18ea-24bf-4f30-81bb-5f181c432c77"/>
    <xsd:import namespace="96aa8099-6109-4187-9139-aa020cb62a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RFA" minOccurs="0"/>
                <xsd:element ref="ns2:MediaLengthInSecond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e18ea-24bf-4f30-81bb-5f181c432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RFA" ma:index="19" nillable="true" ma:displayName="RFA" ma:format="DateOnly" ma:internalName="RFA">
      <xsd:simpleType>
        <xsd:restriction base="dms:DateTim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aa8099-6109-4187-9139-aa020cb62a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9d5d097-d419-47de-85ef-6052ff110692}" ma:internalName="TaxCatchAll" ma:showField="CatchAllData" ma:web="96aa8099-6109-4187-9139-aa020cb62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6aa8099-6109-4187-9139-aa020cb62a96" xsi:nil="true"/>
    <lcf76f155ced4ddcb4097134ff3c332f xmlns="d97e18ea-24bf-4f30-81bb-5f181c432c7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RFA xmlns="d97e18ea-24bf-4f30-81bb-5f181c432c77" xsi:nil="true"/>
    <SharedWithUsers xmlns="96aa8099-6109-4187-9139-aa020cb62a96">
      <UserInfo>
        <DisplayName>Butler, Robert</DisplayName>
        <AccountId>415</AccountId>
        <AccountType/>
      </UserInfo>
      <UserInfo>
        <DisplayName>Byers, Valerie P</DisplayName>
        <AccountId>20</AccountId>
        <AccountType/>
      </UserInfo>
      <UserInfo>
        <DisplayName>Hicks, Jerquitta C</DisplayName>
        <AccountId>21</AccountId>
        <AccountType/>
      </UserInfo>
      <UserInfo>
        <DisplayName>Moore, Pat</DisplayName>
        <AccountId>106</AccountId>
        <AccountType/>
      </UserInfo>
      <UserInfo>
        <DisplayName>Ervin, Cynthia D</DisplayName>
        <AccountId>230</AccountId>
        <AccountType/>
      </UserInfo>
    </SharedWithUsers>
  </documentManagement>
</p:properties>
</file>

<file path=customXml/itemProps1.xml><?xml version="1.0" encoding="utf-8"?>
<ds:datastoreItem xmlns:ds="http://schemas.openxmlformats.org/officeDocument/2006/customXml" ds:itemID="{C52F67A1-9867-4912-ABD4-3FEBF33F9711}">
  <ds:schemaRefs>
    <ds:schemaRef ds:uri="http://schemas.microsoft.com/sharepoint/v3/contenttype/forms"/>
  </ds:schemaRefs>
</ds:datastoreItem>
</file>

<file path=customXml/itemProps2.xml><?xml version="1.0" encoding="utf-8"?>
<ds:datastoreItem xmlns:ds="http://schemas.openxmlformats.org/officeDocument/2006/customXml" ds:itemID="{DC0A0138-11A0-41BF-8EC0-8C85BF21EE02}">
  <ds:schemaRefs>
    <ds:schemaRef ds:uri="96aa8099-6109-4187-9139-aa020cb62a96"/>
    <ds:schemaRef ds:uri="d97e18ea-24bf-4f30-81bb-5f181c432c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FBB9FD-9A24-4BEE-AA1E-EBF966AD5B76}">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sharepoint/v3"/>
    <ds:schemaRef ds:uri="http://schemas.microsoft.com/office/infopath/2007/PartnerControls"/>
    <ds:schemaRef ds:uri="96aa8099-6109-4187-9139-aa020cb62a96"/>
    <ds:schemaRef ds:uri="http://www.w3.org/XML/1998/namespace"/>
    <ds:schemaRef ds:uri="d97e18ea-24bf-4f30-81bb-5f181c432c7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940</Words>
  <Application>Microsoft Office PowerPoint</Application>
  <PresentationFormat>Widescreen</PresentationFormat>
  <Paragraphs>75</Paragraphs>
  <Slides>9</Slides>
  <Notes>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21" baseType="lpstr">
      <vt:lpstr>Arial</vt:lpstr>
      <vt:lpstr>Calibri</vt:lpstr>
      <vt:lpstr>Calibri Light</vt:lpstr>
      <vt:lpstr>EYInterstate Light</vt:lpstr>
      <vt:lpstr>Franklin Gothic Demi Cond</vt:lpstr>
      <vt:lpstr>Franklin Gothic Medium</vt:lpstr>
      <vt:lpstr>Times New Roman</vt:lpstr>
      <vt:lpstr>Wingdings</vt:lpstr>
      <vt:lpstr>Wingdings,Sans-Serif</vt:lpstr>
      <vt:lpstr>office theme</vt:lpstr>
      <vt:lpstr>13_Office Theme</vt:lpstr>
      <vt:lpstr>think-cell Slide</vt:lpstr>
      <vt:lpstr>PowerPoint Presentation</vt:lpstr>
      <vt:lpstr>PowerPoint Presentation</vt:lpstr>
      <vt:lpstr>SUN BUCKS Program Introduction</vt:lpstr>
      <vt:lpstr>Counties will play a pivotal role in the successful implementation of sun bucks</vt:lpstr>
      <vt:lpstr>PowerPoint Presentation</vt:lpstr>
      <vt:lpstr>NC administrative waiver – Interview- ends May 31, 2024</vt:lpstr>
      <vt:lpstr>PowerPoint Presentation</vt:lpstr>
      <vt:lpstr>PowerPoint Presentation</vt:lpstr>
      <vt:lpstr>NC Payment Accuracy Corrective 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 Hackman</dc:creator>
  <cp:lastModifiedBy>Ervin, Cynthia D</cp:lastModifiedBy>
  <cp:revision>28</cp:revision>
  <dcterms:created xsi:type="dcterms:W3CDTF">2013-07-15T20:26:40Z</dcterms:created>
  <dcterms:modified xsi:type="dcterms:W3CDTF">2024-03-12T11:55:05Z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0x010100030382D88265594DB2782AA072DD2635</vt:lpwstr>
  </property>
  <property fmtid="{D5CDD505-2E9C-101B-9397-08002B2CF9AE}" pid="3" name="MediaServiceImageTags">
    <vt:lpwstr/>
  </property>
</Properties>
</file>