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4"/>
  </p:sldMasterIdLst>
  <p:notesMasterIdLst>
    <p:notesMasterId r:id="rId69"/>
  </p:notesMasterIdLst>
  <p:handoutMasterIdLst>
    <p:handoutMasterId r:id="rId70"/>
  </p:handoutMasterIdLst>
  <p:sldIdLst>
    <p:sldId id="584" r:id="rId5"/>
    <p:sldId id="626" r:id="rId6"/>
    <p:sldId id="623" r:id="rId7"/>
    <p:sldId id="628" r:id="rId8"/>
    <p:sldId id="601" r:id="rId9"/>
    <p:sldId id="629" r:id="rId10"/>
    <p:sldId id="645" r:id="rId11"/>
    <p:sldId id="660" r:id="rId12"/>
    <p:sldId id="632" r:id="rId13"/>
    <p:sldId id="696" r:id="rId14"/>
    <p:sldId id="658" r:id="rId15"/>
    <p:sldId id="634" r:id="rId16"/>
    <p:sldId id="633" r:id="rId17"/>
    <p:sldId id="637" r:id="rId18"/>
    <p:sldId id="661" r:id="rId19"/>
    <p:sldId id="689" r:id="rId20"/>
    <p:sldId id="694" r:id="rId21"/>
    <p:sldId id="697" r:id="rId22"/>
    <p:sldId id="635" r:id="rId23"/>
    <p:sldId id="662" r:id="rId24"/>
    <p:sldId id="636" r:id="rId25"/>
    <p:sldId id="699" r:id="rId26"/>
    <p:sldId id="700" r:id="rId27"/>
    <p:sldId id="695" r:id="rId28"/>
    <p:sldId id="646" r:id="rId29"/>
    <p:sldId id="648" r:id="rId30"/>
    <p:sldId id="656" r:id="rId31"/>
    <p:sldId id="666" r:id="rId32"/>
    <p:sldId id="665" r:id="rId33"/>
    <p:sldId id="669" r:id="rId34"/>
    <p:sldId id="685" r:id="rId35"/>
    <p:sldId id="686" r:id="rId36"/>
    <p:sldId id="670" r:id="rId37"/>
    <p:sldId id="649" r:id="rId38"/>
    <p:sldId id="650" r:id="rId39"/>
    <p:sldId id="701" r:id="rId40"/>
    <p:sldId id="683" r:id="rId41"/>
    <p:sldId id="684" r:id="rId42"/>
    <p:sldId id="663" r:id="rId43"/>
    <p:sldId id="692" r:id="rId44"/>
    <p:sldId id="693" r:id="rId45"/>
    <p:sldId id="651" r:id="rId46"/>
    <p:sldId id="653" r:id="rId47"/>
    <p:sldId id="667" r:id="rId48"/>
    <p:sldId id="668" r:id="rId49"/>
    <p:sldId id="680" r:id="rId50"/>
    <p:sldId id="675" r:id="rId51"/>
    <p:sldId id="691" r:id="rId52"/>
    <p:sldId id="698" r:id="rId53"/>
    <p:sldId id="652" r:id="rId54"/>
    <p:sldId id="657" r:id="rId55"/>
    <p:sldId id="674" r:id="rId56"/>
    <p:sldId id="671" r:id="rId57"/>
    <p:sldId id="664" r:id="rId58"/>
    <p:sldId id="672" r:id="rId59"/>
    <p:sldId id="673" r:id="rId60"/>
    <p:sldId id="677" r:id="rId61"/>
    <p:sldId id="638" r:id="rId62"/>
    <p:sldId id="678" r:id="rId63"/>
    <p:sldId id="682" r:id="rId64"/>
    <p:sldId id="676" r:id="rId65"/>
    <p:sldId id="641" r:id="rId66"/>
    <p:sldId id="642" r:id="rId67"/>
    <p:sldId id="690" r:id="rId68"/>
  </p:sldIdLst>
  <p:sldSz cx="9144000" cy="6858000" type="screen4x3"/>
  <p:notesSz cx="6946900" cy="92075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Elizabeth Section" id="{756CB81E-EBC7-4039-A8B3-4790283F6AB5}">
          <p14:sldIdLst>
            <p14:sldId id="584"/>
            <p14:sldId id="626"/>
            <p14:sldId id="623"/>
            <p14:sldId id="628"/>
            <p14:sldId id="601"/>
            <p14:sldId id="629"/>
            <p14:sldId id="645"/>
            <p14:sldId id="660"/>
          </p14:sldIdLst>
        </p14:section>
        <p14:section name="Donna" id="{F1C3DF7A-1C55-43BE-A703-54640ACEB7EF}">
          <p14:sldIdLst>
            <p14:sldId id="632"/>
            <p14:sldId id="696"/>
            <p14:sldId id="658"/>
            <p14:sldId id="634"/>
            <p14:sldId id="633"/>
            <p14:sldId id="637"/>
            <p14:sldId id="661"/>
            <p14:sldId id="689"/>
            <p14:sldId id="694"/>
            <p14:sldId id="697"/>
            <p14:sldId id="635"/>
            <p14:sldId id="662"/>
            <p14:sldId id="636"/>
            <p14:sldId id="699"/>
            <p14:sldId id="700"/>
            <p14:sldId id="695"/>
            <p14:sldId id="646"/>
            <p14:sldId id="648"/>
            <p14:sldId id="656"/>
          </p14:sldIdLst>
        </p14:section>
        <p14:section name="Tarcia" id="{90E68F12-0670-4A80-B187-552B7F7ECE29}">
          <p14:sldIdLst>
            <p14:sldId id="666"/>
            <p14:sldId id="665"/>
            <p14:sldId id="669"/>
            <p14:sldId id="685"/>
            <p14:sldId id="686"/>
            <p14:sldId id="670"/>
            <p14:sldId id="649"/>
            <p14:sldId id="650"/>
            <p14:sldId id="701"/>
            <p14:sldId id="683"/>
            <p14:sldId id="684"/>
            <p14:sldId id="663"/>
            <p14:sldId id="692"/>
            <p14:sldId id="693"/>
            <p14:sldId id="651"/>
            <p14:sldId id="653"/>
            <p14:sldId id="667"/>
            <p14:sldId id="668"/>
            <p14:sldId id="680"/>
          </p14:sldIdLst>
        </p14:section>
        <p14:section name="Lauren" id="{07ED00BA-C8E2-4DC6-BFAC-7127B3950BEB}">
          <p14:sldIdLst>
            <p14:sldId id="675"/>
            <p14:sldId id="691"/>
            <p14:sldId id="698"/>
            <p14:sldId id="652"/>
            <p14:sldId id="657"/>
            <p14:sldId id="674"/>
            <p14:sldId id="671"/>
            <p14:sldId id="664"/>
            <p14:sldId id="672"/>
            <p14:sldId id="673"/>
            <p14:sldId id="677"/>
            <p14:sldId id="638"/>
            <p14:sldId id="678"/>
            <p14:sldId id="682"/>
            <p14:sldId id="676"/>
            <p14:sldId id="641"/>
            <p14:sldId id="642"/>
            <p14:sldId id="690"/>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99" userDrawn="1">
          <p15:clr>
            <a:srgbClr val="A4A3A4"/>
          </p15:clr>
        </p15:guide>
        <p15:guide id="2" pos="218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00"/>
    <a:srgbClr val="FFFF99"/>
    <a:srgbClr val="FFCC00"/>
    <a:srgbClr val="FF99FF"/>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48" autoAdjust="0"/>
    <p:restoredTop sz="73321" autoAdjust="0"/>
  </p:normalViewPr>
  <p:slideViewPr>
    <p:cSldViewPr>
      <p:cViewPr>
        <p:scale>
          <a:sx n="90" d="100"/>
          <a:sy n="90" d="100"/>
        </p:scale>
        <p:origin x="-2244" y="-72"/>
      </p:cViewPr>
      <p:guideLst>
        <p:guide orient="horz" pos="2160"/>
        <p:guide pos="2880"/>
      </p:guideLst>
    </p:cSldViewPr>
  </p:slideViewPr>
  <p:outlineViewPr>
    <p:cViewPr>
      <p:scale>
        <a:sx n="33" d="100"/>
        <a:sy n="33" d="100"/>
      </p:scale>
      <p:origin x="0" y="-25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756" y="108"/>
      </p:cViewPr>
      <p:guideLst>
        <p:guide orient="horz" pos="2899"/>
        <p:guide pos="218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 Type="http://schemas.openxmlformats.org/officeDocument/2006/relationships/slide" Target="slides/slide3.xml"/><Relationship Id="rId71"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handoutMaster" Target="handoutMasters/handoutMaster1.xml"/><Relationship Id="rId75"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3" y="4"/>
            <a:ext cx="3009636" cy="46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50" tIns="46379" rIns="92750" bIns="46379" numCol="1" anchor="t" anchorCtr="0" compatLnSpc="1">
            <a:prstTxWarp prst="textNoShape">
              <a:avLst/>
            </a:prstTxWarp>
          </a:bodyPr>
          <a:lstStyle>
            <a:lvl1pPr defTabSz="927570">
              <a:defRPr sz="1200"/>
            </a:lvl1pPr>
          </a:lstStyle>
          <a:p>
            <a:pPr>
              <a:defRPr/>
            </a:pPr>
            <a:endParaRPr lang="en-US" dirty="0"/>
          </a:p>
        </p:txBody>
      </p:sp>
      <p:sp>
        <p:nvSpPr>
          <p:cNvPr id="90115" name="Rectangle 3"/>
          <p:cNvSpPr>
            <a:spLocks noGrp="1" noChangeArrowheads="1"/>
          </p:cNvSpPr>
          <p:nvPr>
            <p:ph type="dt" sz="quarter" idx="1"/>
          </p:nvPr>
        </p:nvSpPr>
        <p:spPr bwMode="auto">
          <a:xfrm>
            <a:off x="3935681" y="4"/>
            <a:ext cx="3009636" cy="46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50" tIns="46379" rIns="92750" bIns="46379" numCol="1" anchor="t" anchorCtr="0" compatLnSpc="1">
            <a:prstTxWarp prst="textNoShape">
              <a:avLst/>
            </a:prstTxWarp>
          </a:bodyPr>
          <a:lstStyle>
            <a:lvl1pPr algn="r" defTabSz="927570">
              <a:defRPr sz="1200"/>
            </a:lvl1pPr>
          </a:lstStyle>
          <a:p>
            <a:pPr>
              <a:defRPr/>
            </a:pPr>
            <a:fld id="{958F5346-9692-4978-A173-60BA7D22C050}" type="datetime1">
              <a:rPr lang="en-US" smtClean="0"/>
              <a:t>11/14/2017</a:t>
            </a:fld>
            <a:endParaRPr lang="en-US" dirty="0"/>
          </a:p>
        </p:txBody>
      </p:sp>
      <p:sp>
        <p:nvSpPr>
          <p:cNvPr id="90116" name="Rectangle 4"/>
          <p:cNvSpPr>
            <a:spLocks noGrp="1" noChangeArrowheads="1"/>
          </p:cNvSpPr>
          <p:nvPr>
            <p:ph type="ftr" sz="quarter" idx="2"/>
          </p:nvPr>
        </p:nvSpPr>
        <p:spPr bwMode="auto">
          <a:xfrm>
            <a:off x="3" y="8745625"/>
            <a:ext cx="3009636" cy="46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50" tIns="46379" rIns="92750" bIns="46379" numCol="1" anchor="b" anchorCtr="0" compatLnSpc="1">
            <a:prstTxWarp prst="textNoShape">
              <a:avLst/>
            </a:prstTxWarp>
          </a:bodyPr>
          <a:lstStyle>
            <a:lvl1pPr defTabSz="927570">
              <a:defRPr sz="1200"/>
            </a:lvl1pPr>
          </a:lstStyle>
          <a:p>
            <a:pPr>
              <a:defRPr/>
            </a:pPr>
            <a:r>
              <a:rPr lang="en-US" dirty="0"/>
              <a:t>Division of Child Development and Early Education</a:t>
            </a:r>
          </a:p>
        </p:txBody>
      </p:sp>
      <p:sp>
        <p:nvSpPr>
          <p:cNvPr id="90117" name="Rectangle 5"/>
          <p:cNvSpPr>
            <a:spLocks noGrp="1" noChangeArrowheads="1"/>
          </p:cNvSpPr>
          <p:nvPr>
            <p:ph type="sldNum" sz="quarter" idx="3"/>
          </p:nvPr>
        </p:nvSpPr>
        <p:spPr bwMode="auto">
          <a:xfrm>
            <a:off x="3935681" y="8745625"/>
            <a:ext cx="3009636" cy="46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50" tIns="46379" rIns="92750" bIns="46379" numCol="1" anchor="b" anchorCtr="0" compatLnSpc="1">
            <a:prstTxWarp prst="textNoShape">
              <a:avLst/>
            </a:prstTxWarp>
          </a:bodyPr>
          <a:lstStyle>
            <a:lvl1pPr algn="r" defTabSz="927570">
              <a:defRPr sz="1200"/>
            </a:lvl1pPr>
          </a:lstStyle>
          <a:p>
            <a:pPr>
              <a:defRPr/>
            </a:pPr>
            <a:fld id="{BA5B33F1-B3BC-4CC5-BCB3-259F03FC9FDF}" type="slidenum">
              <a:rPr lang="en-US"/>
              <a:pPr>
                <a:defRPr/>
              </a:pPr>
              <a:t>‹#›</a:t>
            </a:fld>
            <a:endParaRPr lang="en-US" dirty="0"/>
          </a:p>
        </p:txBody>
      </p:sp>
    </p:spTree>
    <p:extLst>
      <p:ext uri="{BB962C8B-B14F-4D97-AF65-F5344CB8AC3E}">
        <p14:creationId xmlns:p14="http://schemas.microsoft.com/office/powerpoint/2010/main" val="332732077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3" y="4"/>
            <a:ext cx="3009636" cy="460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50" tIns="46379" rIns="92750" bIns="46379" numCol="1" anchor="t" anchorCtr="0" compatLnSpc="1">
            <a:prstTxWarp prst="textNoShape">
              <a:avLst/>
            </a:prstTxWarp>
          </a:bodyPr>
          <a:lstStyle>
            <a:lvl1pPr defTabSz="927570">
              <a:defRPr sz="1200"/>
            </a:lvl1pPr>
          </a:lstStyle>
          <a:p>
            <a:pPr>
              <a:defRPr/>
            </a:pPr>
            <a:endParaRPr lang="en-US" dirty="0"/>
          </a:p>
        </p:txBody>
      </p:sp>
      <p:sp>
        <p:nvSpPr>
          <p:cNvPr id="4" name="Slide Image Placeholder 3"/>
          <p:cNvSpPr>
            <a:spLocks noGrp="1" noRot="1" noChangeAspect="1"/>
          </p:cNvSpPr>
          <p:nvPr>
            <p:ph type="sldImg" idx="2"/>
          </p:nvPr>
        </p:nvSpPr>
        <p:spPr>
          <a:xfrm>
            <a:off x="1173163" y="690563"/>
            <a:ext cx="4600575" cy="3451225"/>
          </a:xfrm>
          <a:prstGeom prst="rect">
            <a:avLst/>
          </a:prstGeom>
          <a:noFill/>
          <a:ln w="12700">
            <a:solidFill>
              <a:prstClr val="black"/>
            </a:solidFill>
          </a:ln>
        </p:spPr>
        <p:txBody>
          <a:bodyPr vert="horz" lIns="91643" tIns="45822" rIns="91643" bIns="45822" rtlCol="0" anchor="ctr"/>
          <a:lstStyle/>
          <a:p>
            <a:pPr lvl="0"/>
            <a:endParaRPr lang="en-US" noProof="0" dirty="0"/>
          </a:p>
        </p:txBody>
      </p:sp>
      <p:sp>
        <p:nvSpPr>
          <p:cNvPr id="5" name="Notes Placeholder 4"/>
          <p:cNvSpPr>
            <a:spLocks noGrp="1"/>
          </p:cNvSpPr>
          <p:nvPr>
            <p:ph type="body" sz="quarter" idx="3"/>
          </p:nvPr>
        </p:nvSpPr>
        <p:spPr bwMode="auto">
          <a:xfrm>
            <a:off x="694534" y="4373608"/>
            <a:ext cx="5557837" cy="414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50" tIns="46379" rIns="92750" bIns="4637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3" y="8745625"/>
            <a:ext cx="3397338" cy="460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50" tIns="46379" rIns="92750" bIns="46379" numCol="1" anchor="b" anchorCtr="0" compatLnSpc="1">
            <a:prstTxWarp prst="textNoShape">
              <a:avLst/>
            </a:prstTxWarp>
          </a:bodyPr>
          <a:lstStyle>
            <a:lvl1pPr defTabSz="927570">
              <a:defRPr sz="1000" baseline="0"/>
            </a:lvl1pPr>
          </a:lstStyle>
          <a:p>
            <a:pPr>
              <a:defRPr/>
            </a:pPr>
            <a:r>
              <a:rPr lang="en-US" dirty="0"/>
              <a:t>Division of Child Development and Early Education</a:t>
            </a:r>
          </a:p>
        </p:txBody>
      </p:sp>
      <p:sp>
        <p:nvSpPr>
          <p:cNvPr id="8" name="Slide Number Placeholder 7"/>
          <p:cNvSpPr>
            <a:spLocks noGrp="1"/>
          </p:cNvSpPr>
          <p:nvPr>
            <p:ph type="sldNum" sz="quarter" idx="5"/>
          </p:nvPr>
        </p:nvSpPr>
        <p:spPr>
          <a:xfrm>
            <a:off x="3935681" y="8745625"/>
            <a:ext cx="3009636" cy="460297"/>
          </a:xfrm>
          <a:prstGeom prst="rect">
            <a:avLst/>
          </a:prstGeom>
        </p:spPr>
        <p:txBody>
          <a:bodyPr vert="horz" lIns="91671" tIns="45834" rIns="91671" bIns="45834" rtlCol="0" anchor="b"/>
          <a:lstStyle>
            <a:lvl1pPr algn="r">
              <a:defRPr sz="1200"/>
            </a:lvl1pPr>
          </a:lstStyle>
          <a:p>
            <a:fld id="{25B35CCA-FEB2-4FCC-A00C-DE02E6D75D3C}" type="slidenum">
              <a:rPr lang="en-US" smtClean="0"/>
              <a:t>‹#›</a:t>
            </a:fld>
            <a:endParaRPr lang="en-US" dirty="0"/>
          </a:p>
        </p:txBody>
      </p:sp>
      <p:sp>
        <p:nvSpPr>
          <p:cNvPr id="9" name="Date Placeholder 8"/>
          <p:cNvSpPr>
            <a:spLocks noGrp="1"/>
          </p:cNvSpPr>
          <p:nvPr>
            <p:ph type="dt" idx="1"/>
          </p:nvPr>
        </p:nvSpPr>
        <p:spPr>
          <a:xfrm>
            <a:off x="3935680" y="4"/>
            <a:ext cx="3009636" cy="460297"/>
          </a:xfrm>
          <a:prstGeom prst="rect">
            <a:avLst/>
          </a:prstGeom>
        </p:spPr>
        <p:txBody>
          <a:bodyPr vert="horz" lIns="91681" tIns="45840" rIns="91681" bIns="45840" rtlCol="0"/>
          <a:lstStyle>
            <a:lvl1pPr algn="r">
              <a:defRPr sz="1200"/>
            </a:lvl1pPr>
          </a:lstStyle>
          <a:p>
            <a:fld id="{736A287D-9DF3-48D0-9B2B-FF5EEC48E150}" type="datetime1">
              <a:rPr lang="en-US" smtClean="0"/>
              <a:t>11/14/2017</a:t>
            </a:fld>
            <a:endParaRPr lang="en-US" dirty="0"/>
          </a:p>
        </p:txBody>
      </p:sp>
    </p:spTree>
    <p:extLst>
      <p:ext uri="{BB962C8B-B14F-4D97-AF65-F5344CB8AC3E}">
        <p14:creationId xmlns:p14="http://schemas.microsoft.com/office/powerpoint/2010/main" val="1712424598"/>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mailto:DCDEE.Subsidy.Submissions@dhhs.nc.gov"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3" Type="http://schemas.openxmlformats.org/officeDocument/2006/relationships/hyperlink" Target="mailto:DCDEE.Subsidy.submissions@dhhs.nc.gov" TargetMode="External"/><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4531" y="4226910"/>
            <a:ext cx="5557837" cy="4142663"/>
          </a:xfrm>
        </p:spPr>
        <p:txBody>
          <a:bodyPr/>
          <a:lstStyle/>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a:t>
            </a:fld>
            <a:endParaRPr lang="en-US" dirty="0"/>
          </a:p>
        </p:txBody>
      </p:sp>
      <p:sp>
        <p:nvSpPr>
          <p:cNvPr id="6" name="Date Placeholder 5"/>
          <p:cNvSpPr>
            <a:spLocks noGrp="1"/>
          </p:cNvSpPr>
          <p:nvPr>
            <p:ph type="dt" idx="12"/>
          </p:nvPr>
        </p:nvSpPr>
        <p:spPr/>
        <p:txBody>
          <a:bodyPr/>
          <a:lstStyle/>
          <a:p>
            <a:fld id="{8C287EDF-6C2C-410E-8172-79830F653DD6}" type="datetime1">
              <a:rPr lang="en-US" smtClean="0"/>
              <a:t>11/14/2017</a:t>
            </a:fld>
            <a:endParaRPr lang="en-US" dirty="0"/>
          </a:p>
        </p:txBody>
      </p:sp>
    </p:spTree>
    <p:extLst>
      <p:ext uri="{BB962C8B-B14F-4D97-AF65-F5344CB8AC3E}">
        <p14:creationId xmlns:p14="http://schemas.microsoft.com/office/powerpoint/2010/main" val="2200252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Admin Letter #10-16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DCDL 2017-#03</a:t>
            </a:r>
          </a:p>
          <a:p>
            <a:r>
              <a:rPr lang="en-US" b="1" dirty="0"/>
              <a:t>Timeline for completing redeterminations-</a:t>
            </a:r>
          </a:p>
          <a:p>
            <a:r>
              <a:rPr lang="en-US" b="0" dirty="0"/>
              <a:t>Redeterminations are not to be initiated any earlier than 45 calendar days prior to expiration.</a:t>
            </a:r>
          </a:p>
          <a:p>
            <a:endParaRPr lang="en-US" b="0" dirty="0"/>
          </a:p>
          <a:p>
            <a:r>
              <a:rPr lang="en-US" b="0" dirty="0"/>
              <a:t>Written notifications will be generated through central print in NC FAST and mailed to recipients on the fifteenth (15th) calendar day of the month prior to the expiration of the certification period. </a:t>
            </a:r>
          </a:p>
          <a:p>
            <a:endParaRPr lang="en-US" b="0" dirty="0"/>
          </a:p>
          <a:p>
            <a:r>
              <a:rPr lang="en-US" b="0" dirty="0"/>
              <a:t>A recipient may come to the Local Purchasing Agency (LPA) up to forty-five (45) calendar days prior to the expiration of their certification period. </a:t>
            </a:r>
          </a:p>
          <a:p>
            <a:endParaRPr lang="en-US" b="0" dirty="0"/>
          </a:p>
          <a:p>
            <a:r>
              <a:rPr lang="en-US" b="0" dirty="0"/>
              <a:t>If the recipient does not have a recertification form, the child care worker would print the recertification form and allow the recipient to complete and leave it at the LPA. Child care workers should refer to policies regarding annual redetermination in Administrative Letter #05-16. </a:t>
            </a:r>
          </a:p>
          <a:p>
            <a:endParaRPr lang="en-US" b="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10</a:t>
            </a:fld>
            <a:endParaRPr lang="en-US" dirty="0"/>
          </a:p>
        </p:txBody>
      </p:sp>
      <p:sp>
        <p:nvSpPr>
          <p:cNvPr id="6" name="Date Placeholder 5"/>
          <p:cNvSpPr>
            <a:spLocks noGrp="1"/>
          </p:cNvSpPr>
          <p:nvPr>
            <p:ph type="dt" idx="12"/>
          </p:nvPr>
        </p:nvSpPr>
        <p:spPr/>
        <p:txBody>
          <a:bodyPr/>
          <a:lstStyle/>
          <a:p>
            <a:fld id="{A6EEDC5D-E0F9-43A5-8AF9-583189124844}" type="datetime1">
              <a:rPr lang="en-US" smtClean="0"/>
              <a:t>11/14/2017</a:t>
            </a:fld>
            <a:endParaRPr lang="en-US" dirty="0"/>
          </a:p>
        </p:txBody>
      </p:sp>
    </p:spTree>
    <p:extLst>
      <p:ext uri="{BB962C8B-B14F-4D97-AF65-F5344CB8AC3E}">
        <p14:creationId xmlns:p14="http://schemas.microsoft.com/office/powerpoint/2010/main" val="66222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Admin Letter #05-16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Annual Redetermination of Eligibility-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When completing recerts by mail/phone, verifications must be provided at least thirty calendar days, prior to the eligibility expiration date.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When a mail rectification process has been requested by the recipient, the child care worker will mail the application, along with the instructions to the recipient.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The recipient must mail back the packet and all verifications/documentation to the child care worker.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Phone redeterminations will be conducted by appointment.  Phone interviews require the recipient to sign the redetermination application completed during the phone interview prior to the ending date of the eligibility period.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When there is insufficient time to complete the mailing process the child care worker will inform the recipient that an office visit is necessary to complete the redetermination.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dirty="0"/>
              <a:t>When recerts are turned in after the 17</a:t>
            </a:r>
            <a:r>
              <a:rPr lang="en-US" b="0" baseline="30000" dirty="0"/>
              <a:t>th</a:t>
            </a:r>
            <a:r>
              <a:rPr lang="en-US" b="0" dirty="0"/>
              <a:t> of the month, NC FAST gives the recipient a 10-day notice and parent fee does not increase until the following month after recert.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11</a:t>
            </a:fld>
            <a:endParaRPr lang="en-US" dirty="0"/>
          </a:p>
        </p:txBody>
      </p:sp>
      <p:sp>
        <p:nvSpPr>
          <p:cNvPr id="6" name="Date Placeholder 5"/>
          <p:cNvSpPr>
            <a:spLocks noGrp="1"/>
          </p:cNvSpPr>
          <p:nvPr>
            <p:ph type="dt" idx="12"/>
          </p:nvPr>
        </p:nvSpPr>
        <p:spPr/>
        <p:txBody>
          <a:bodyPr/>
          <a:lstStyle/>
          <a:p>
            <a:fld id="{55946EBA-601B-4E20-A05E-56218AF6D7D5}" type="datetime1">
              <a:rPr lang="en-US" smtClean="0"/>
              <a:t>11/14/2017</a:t>
            </a:fld>
            <a:endParaRPr lang="en-US" dirty="0"/>
          </a:p>
        </p:txBody>
      </p:sp>
    </p:spTree>
    <p:extLst>
      <p:ext uri="{BB962C8B-B14F-4D97-AF65-F5344CB8AC3E}">
        <p14:creationId xmlns:p14="http://schemas.microsoft.com/office/powerpoint/2010/main" val="1602267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Admin Letters #01-16 and #02-17</a:t>
            </a:r>
          </a:p>
          <a:p>
            <a:r>
              <a:rPr lang="en-US" b="1" baseline="0" dirty="0"/>
              <a:t>Self/Gainful Employment- </a:t>
            </a:r>
          </a:p>
          <a:p>
            <a:r>
              <a:rPr lang="en-US" b="0" baseline="0" dirty="0"/>
              <a:t>Gainful Employment Definition- Making at least minimum wage.</a:t>
            </a:r>
          </a:p>
          <a:p>
            <a:endParaRPr lang="en-US" b="1" baseline="0" dirty="0"/>
          </a:p>
          <a:p>
            <a:r>
              <a:rPr lang="en-US" b="0" baseline="0" dirty="0"/>
              <a:t>If the gross amount of income is less than minimum wage based on the number of hours the parent/responsible adult states they work, the hourly wage is determined by taking the gross income and dividing it by the current minimum wage.  These hours are used to determine the gainful employment hours for determining the level of care and parent fee.</a:t>
            </a:r>
          </a:p>
          <a:p>
            <a:endParaRPr lang="en-US" b="0" baseline="0" dirty="0"/>
          </a:p>
          <a:p>
            <a:r>
              <a:rPr lang="en-US" b="0" baseline="0" dirty="0"/>
              <a:t>If the recipient has been in business for less than 12 months at time of eligibility determination, gainful employment will be evaluated at redetermination.  If at redetermination, gainful employment has not been established, the need for care and the level of care will be re-evaluated.  </a:t>
            </a:r>
          </a:p>
          <a:p>
            <a:endParaRPr lang="en-US" b="0" baseline="0" dirty="0"/>
          </a:p>
          <a:p>
            <a:r>
              <a:rPr lang="en-US" b="0" baseline="0" dirty="0"/>
              <a:t>If a recipient becomes self-employed during their eligibility period, the eligibility period dates must remain the same.  Eligibility cannot be reviewed prior to the end of the 12 month eligibility period.</a:t>
            </a:r>
          </a:p>
          <a:p>
            <a:endParaRPr lang="en-US" b="0" baseline="0" dirty="0"/>
          </a:p>
          <a:p>
            <a:r>
              <a:rPr lang="en-US" b="0" baseline="0" dirty="0"/>
              <a:t>The recipient is required to report changes in accordance with Recipient Responsibilities requirements.</a:t>
            </a:r>
          </a:p>
          <a:p>
            <a:endParaRPr lang="en-US" b="0" baseline="0" dirty="0"/>
          </a:p>
          <a:p>
            <a:r>
              <a:rPr lang="en-US" sz="1200" b="0" kern="1200" dirty="0">
                <a:solidFill>
                  <a:schemeClr val="tx1"/>
                </a:solidFill>
                <a:effectLst/>
                <a:latin typeface="+mn-lt"/>
                <a:ea typeface="+mn-ea"/>
                <a:cs typeface="+mn-cs"/>
              </a:rPr>
              <a:t>The recipient may pro-rate their anticipated income at application and if they submit actual income that is different the county will react to the change.  Gainful employment cannot be determined until after the client has been in business 12 months.</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As far as FNS, we do not deem the self-employment income since the two programs allow different expenses.  In order for the recipient to receive the actual deductions from the income they must submit the actual expense receipts.  Otherwise, the county will allow the 20% deduction that the NCFAST system will take.  If a client has been self-employed for over a year the county must determine if they are gainfully employed.</a:t>
            </a:r>
          </a:p>
          <a:p>
            <a:r>
              <a:rPr lang="en-US" sz="1200" b="0" kern="1200" dirty="0">
                <a:solidFill>
                  <a:schemeClr val="tx1"/>
                </a:solidFill>
                <a:effectLst/>
                <a:latin typeface="+mn-lt"/>
                <a:ea typeface="+mn-ea"/>
                <a:cs typeface="+mn-cs"/>
              </a:rPr>
              <a:t> </a:t>
            </a:r>
          </a:p>
          <a:p>
            <a:r>
              <a:rPr lang="en-US" sz="1200" b="0" kern="1200" dirty="0">
                <a:solidFill>
                  <a:schemeClr val="tx1"/>
                </a:solidFill>
                <a:effectLst/>
                <a:latin typeface="+mn-lt"/>
                <a:ea typeface="+mn-ea"/>
                <a:cs typeface="+mn-cs"/>
              </a:rPr>
              <a:t>Deductions for self-employment- Schedule C line #7 of tax return.  You would take 20% off of that amount ( the system will do this for you in NCFAST) </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If the recipient wants to use actual allowable expenses you would have to have the actual receipts. SCCA does not allow deductions for depreciation.</a:t>
            </a:r>
            <a:endParaRPr lang="en-US" b="0" baseline="0" dirty="0"/>
          </a:p>
          <a:p>
            <a:endParaRPr lang="en-US" b="1"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12</a:t>
            </a:fld>
            <a:endParaRPr lang="en-US" dirty="0"/>
          </a:p>
        </p:txBody>
      </p:sp>
      <p:sp>
        <p:nvSpPr>
          <p:cNvPr id="6" name="Date Placeholder 5"/>
          <p:cNvSpPr>
            <a:spLocks noGrp="1"/>
          </p:cNvSpPr>
          <p:nvPr>
            <p:ph type="dt" idx="12"/>
          </p:nvPr>
        </p:nvSpPr>
        <p:spPr/>
        <p:txBody>
          <a:bodyPr/>
          <a:lstStyle/>
          <a:p>
            <a:fld id="{E61336FD-3974-4757-8F62-6F67EC610145}" type="datetime1">
              <a:rPr lang="en-US" smtClean="0"/>
              <a:t>11/14/2017</a:t>
            </a:fld>
            <a:endParaRPr lang="en-US" dirty="0"/>
          </a:p>
        </p:txBody>
      </p:sp>
    </p:spTree>
    <p:extLst>
      <p:ext uri="{BB962C8B-B14F-4D97-AF65-F5344CB8AC3E}">
        <p14:creationId xmlns:p14="http://schemas.microsoft.com/office/powerpoint/2010/main" val="738660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Admin Letter #5-16</a:t>
            </a:r>
          </a:p>
          <a:p>
            <a:r>
              <a:rPr lang="en-US" b="1" dirty="0"/>
              <a:t>Graduated Phase</a:t>
            </a:r>
            <a:r>
              <a:rPr lang="en-US" b="1" baseline="0" dirty="0"/>
              <a:t> Out- </a:t>
            </a:r>
            <a:r>
              <a:rPr lang="en-US" baseline="0" dirty="0"/>
              <a:t>CCDF Provision and in Rule 10.1007</a:t>
            </a:r>
          </a:p>
          <a:p>
            <a:r>
              <a:rPr lang="en-US" baseline="0" dirty="0"/>
              <a:t>In alignment with new Federal statute, change in policy and procedures will allow the DCDEE maximum flexibility in provision of services. These policies do not affect services provided without regard to income including CPS and CWS. </a:t>
            </a:r>
          </a:p>
          <a:p>
            <a:endParaRPr lang="en-US" baseline="0" dirty="0"/>
          </a:p>
          <a:p>
            <a:r>
              <a:rPr lang="en-US" baseline="0" dirty="0"/>
              <a:t>This change in policy was made to support families that are over the Federal income guidelines but at or below 85% of State Median Income. </a:t>
            </a:r>
          </a:p>
          <a:p>
            <a:endParaRPr lang="en-US" baseline="0" dirty="0"/>
          </a:p>
          <a:p>
            <a:r>
              <a:rPr lang="en-US" baseline="0" dirty="0"/>
              <a:t>Graduated 90-day phase out period occurs at redetermination, families’ gross countable monthly income exceeds Federal Poverty Levels of 133% for school age children or 200% for preschool age children and children with special needs whose income meets the federal income threshold of 85% State Median Income.</a:t>
            </a:r>
          </a:p>
          <a:p>
            <a:endParaRPr lang="en-US" baseline="0" dirty="0"/>
          </a:p>
          <a:p>
            <a:r>
              <a:rPr lang="en-US" baseline="0" dirty="0"/>
              <a:t>If a recipient is at the last month of graduated phaseout, and there is a decrease in income, a new application is needed.</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13</a:t>
            </a:fld>
            <a:endParaRPr lang="en-US" dirty="0"/>
          </a:p>
        </p:txBody>
      </p:sp>
      <p:sp>
        <p:nvSpPr>
          <p:cNvPr id="6" name="Date Placeholder 5"/>
          <p:cNvSpPr>
            <a:spLocks noGrp="1"/>
          </p:cNvSpPr>
          <p:nvPr>
            <p:ph type="dt" idx="12"/>
          </p:nvPr>
        </p:nvSpPr>
        <p:spPr/>
        <p:txBody>
          <a:bodyPr/>
          <a:lstStyle/>
          <a:p>
            <a:fld id="{AC3A17AB-1C3E-4A72-A00F-551DB7E31431}" type="datetime1">
              <a:rPr lang="en-US" smtClean="0"/>
              <a:t>11/14/2017</a:t>
            </a:fld>
            <a:endParaRPr lang="en-US" dirty="0"/>
          </a:p>
        </p:txBody>
      </p:sp>
    </p:spTree>
    <p:extLst>
      <p:ext uri="{BB962C8B-B14F-4D97-AF65-F5344CB8AC3E}">
        <p14:creationId xmlns:p14="http://schemas.microsoft.com/office/powerpoint/2010/main" val="3402576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90-day</a:t>
            </a:r>
            <a:r>
              <a:rPr lang="en-US" baseline="0" dirty="0"/>
              <a:t> Transition- </a:t>
            </a:r>
            <a:r>
              <a:rPr lang="en-US" dirty="0"/>
              <a:t>Admin Letter</a:t>
            </a:r>
            <a:r>
              <a:rPr lang="en-US" baseline="0" dirty="0"/>
              <a:t> #04-16, 05-16 *** REVISED LETTER**** 04-17</a:t>
            </a:r>
            <a:endParaRPr lang="en-US" dirty="0"/>
          </a:p>
          <a:p>
            <a:endParaRPr lang="en-US" baseline="0" dirty="0"/>
          </a:p>
          <a:p>
            <a:r>
              <a:rPr lang="en-US" sz="1200" b="1" kern="1200" dirty="0">
                <a:solidFill>
                  <a:schemeClr val="tx1"/>
                </a:solidFill>
                <a:effectLst/>
                <a:latin typeface="+mn-lt"/>
                <a:ea typeface="+mn-ea"/>
                <a:cs typeface="+mn-cs"/>
              </a:rPr>
              <a:t>90 days of continued child care assistance </a:t>
            </a:r>
            <a:r>
              <a:rPr lang="en-US" sz="1200" kern="1200" dirty="0">
                <a:solidFill>
                  <a:schemeClr val="tx1"/>
                </a:solidFill>
                <a:effectLst/>
                <a:latin typeface="+mn-lt"/>
                <a:ea typeface="+mn-ea"/>
                <a:cs typeface="+mn-cs"/>
              </a:rPr>
              <a:t>for the following instances when the parent is currently receiving child care assistance and is:</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Seeking employment following a job loss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Transitions between training or education activities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Job search following the 20 month post-secondary education time limit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Medical/Maternity Leave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Interruption in work for a seasonal worker between regular work seasons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Student break or holiday for a parent participating in training or education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Any other interruption in work, training, or education hours that does not exceed 90 days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Continuation of the service may be extended beyond 90 days if the agency determines such extension is warranted.  </a:t>
            </a:r>
          </a:p>
          <a:p>
            <a:r>
              <a:rPr lang="en-US" sz="1200" kern="1200" dirty="0">
                <a:solidFill>
                  <a:schemeClr val="tx1"/>
                </a:solidFill>
                <a:effectLst/>
                <a:latin typeface="+mn-lt"/>
                <a:ea typeface="+mn-ea"/>
                <a:cs typeface="+mn-cs"/>
              </a:rPr>
              <a:t>The reason for the extension must be documented in the client's record.</a:t>
            </a:r>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14</a:t>
            </a:fld>
            <a:endParaRPr lang="en-US" dirty="0"/>
          </a:p>
        </p:txBody>
      </p:sp>
      <p:sp>
        <p:nvSpPr>
          <p:cNvPr id="6" name="Date Placeholder 5"/>
          <p:cNvSpPr>
            <a:spLocks noGrp="1"/>
          </p:cNvSpPr>
          <p:nvPr>
            <p:ph type="dt" idx="12"/>
          </p:nvPr>
        </p:nvSpPr>
        <p:spPr/>
        <p:txBody>
          <a:bodyPr/>
          <a:lstStyle/>
          <a:p>
            <a:fld id="{2878AD11-4975-4539-839B-B7C578309E6F}" type="datetime1">
              <a:rPr lang="en-US" smtClean="0"/>
              <a:t>11/14/2017</a:t>
            </a:fld>
            <a:endParaRPr lang="en-US" dirty="0"/>
          </a:p>
        </p:txBody>
      </p:sp>
    </p:spTree>
    <p:extLst>
      <p:ext uri="{BB962C8B-B14F-4D97-AF65-F5344CB8AC3E}">
        <p14:creationId xmlns:p14="http://schemas.microsoft.com/office/powerpoint/2010/main" val="1912820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#05-17</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When a recipient has a temporary break in the ongoing status of their employment, education, or skills training, the recipient shall receive a 90-day transition period.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During this 90-day transition period, the recipient may or may not choose to utilize child care assistance.  If the recipient chooses to utilize child care assistance during this time, payment shall continue with no interruption.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If the recipient chooses not to utilize child care assistance during this time, payment shall be placed in a suspended status.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recipient shall be informed that the child care provider is not required to hold an empty slot while payment is suspended and the recipient might have to choose another provider when services are reinstated if the original provider no longer has a vacancy.  At the end of the 90-day transition period, child care assistance and payment shall be reinstated and the recipient shall not be placed on the waiting list.  This includes medical/maternity leave, temporary breaks during the summer months for teachers and students and any other situation that qualifies for 90-day transition.   </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15</a:t>
            </a:fld>
            <a:endParaRPr lang="en-US" dirty="0"/>
          </a:p>
        </p:txBody>
      </p:sp>
      <p:sp>
        <p:nvSpPr>
          <p:cNvPr id="6" name="Date Placeholder 5"/>
          <p:cNvSpPr>
            <a:spLocks noGrp="1"/>
          </p:cNvSpPr>
          <p:nvPr>
            <p:ph type="dt" idx="12"/>
          </p:nvPr>
        </p:nvSpPr>
        <p:spPr/>
        <p:txBody>
          <a:bodyPr/>
          <a:lstStyle/>
          <a:p>
            <a:fld id="{153816A1-DDC6-4BA7-96A7-3847ACAAC142}" type="datetime1">
              <a:rPr lang="en-US" smtClean="0"/>
              <a:t>11/14/2017</a:t>
            </a:fld>
            <a:endParaRPr lang="en-US" dirty="0"/>
          </a:p>
        </p:txBody>
      </p:sp>
    </p:spTree>
    <p:extLst>
      <p:ext uri="{BB962C8B-B14F-4D97-AF65-F5344CB8AC3E}">
        <p14:creationId xmlns:p14="http://schemas.microsoft.com/office/powerpoint/2010/main" val="2649121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Admin Letter #09-16</a:t>
            </a:r>
          </a:p>
          <a:p>
            <a:r>
              <a:rPr lang="en-US" baseline="0" dirty="0"/>
              <a:t>Chapter 8 of the revised Subsidized Child Care Assistance Program Online Manual</a:t>
            </a:r>
          </a:p>
          <a:p>
            <a:r>
              <a:rPr lang="en-US" b="1" baseline="0" dirty="0"/>
              <a:t>Parental Fees:</a:t>
            </a:r>
            <a:r>
              <a:rPr lang="en-US" baseline="0" dirty="0"/>
              <a:t> NC FAST will calculate the parental fee and assess the fee amount.  Once the parental fee is assessed, the recipient is responsible for paying the parental fee directly to the child care provider.</a:t>
            </a:r>
          </a:p>
          <a:p>
            <a:r>
              <a:rPr lang="en-US" b="1" baseline="0" dirty="0"/>
              <a:t>Assessing Parental Fees: </a:t>
            </a:r>
            <a:r>
              <a:rPr lang="en-US" baseline="0" dirty="0"/>
              <a:t>To determine the parental fee, the child care worker will multiply the family’s gross monthly countable income by ten percent (10%) up to a maximum income limit. </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16</a:t>
            </a:fld>
            <a:endParaRPr lang="en-US" dirty="0"/>
          </a:p>
        </p:txBody>
      </p:sp>
      <p:sp>
        <p:nvSpPr>
          <p:cNvPr id="6" name="Date Placeholder 5"/>
          <p:cNvSpPr>
            <a:spLocks noGrp="1"/>
          </p:cNvSpPr>
          <p:nvPr>
            <p:ph type="dt" idx="12"/>
          </p:nvPr>
        </p:nvSpPr>
        <p:spPr/>
        <p:txBody>
          <a:bodyPr/>
          <a:lstStyle/>
          <a:p>
            <a:fld id="{F76843D9-6F3E-4A45-BF49-4EEA21E4F9BB}" type="datetime1">
              <a:rPr lang="en-US" smtClean="0"/>
              <a:t>11/14/2017</a:t>
            </a:fld>
            <a:endParaRPr lang="en-US" dirty="0"/>
          </a:p>
        </p:txBody>
      </p:sp>
    </p:spTree>
    <p:extLst>
      <p:ext uri="{BB962C8B-B14F-4D97-AF65-F5344CB8AC3E}">
        <p14:creationId xmlns:p14="http://schemas.microsoft.com/office/powerpoint/2010/main" val="1114447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Admin Letters #05-15 and 09-16</a:t>
            </a:r>
          </a:p>
          <a:p>
            <a:r>
              <a:rPr lang="en-US" sz="1200" dirty="0"/>
              <a:t>Chapter 8 of revised Subsidized Child Care Assistance Program Online Manual.</a:t>
            </a:r>
          </a:p>
          <a:p>
            <a:r>
              <a:rPr lang="en-US" sz="1200" dirty="0"/>
              <a:t> </a:t>
            </a:r>
          </a:p>
          <a:p>
            <a:r>
              <a:rPr lang="en-US" sz="1200" b="1" dirty="0"/>
              <a:t>Not Assessing Parental</a:t>
            </a:r>
            <a:r>
              <a:rPr lang="en-US" sz="1200" b="1" baseline="0" dirty="0"/>
              <a:t> Fees: </a:t>
            </a:r>
            <a:r>
              <a:rPr lang="en-US" sz="1200" b="0" baseline="0" dirty="0"/>
              <a:t>When an application for subsidized child care assistance for children is being taken, the child care worker will not assess a parental fee for the reasons listed under the new policy. </a:t>
            </a:r>
          </a:p>
          <a:p>
            <a:endParaRPr lang="en-US" sz="1200" b="0" baseline="0" dirty="0"/>
          </a:p>
          <a:p>
            <a:r>
              <a:rPr lang="en-US" sz="1200" b="1" baseline="0" dirty="0"/>
              <a:t>NOTE:</a:t>
            </a:r>
            <a:r>
              <a:rPr lang="en-US" sz="1200" b="0" baseline="0" dirty="0"/>
              <a:t> if a child returns home and is no longer in the custody of the department of social services, the parent’s income must be considered to determine eligibility for services.</a:t>
            </a:r>
          </a:p>
          <a:p>
            <a:endParaRPr lang="en-US" sz="1200" b="0" baseline="0" dirty="0"/>
          </a:p>
          <a:p>
            <a:endParaRPr lang="en-US" sz="1200" b="1" dirty="0"/>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17</a:t>
            </a:fld>
            <a:endParaRPr lang="en-US" dirty="0"/>
          </a:p>
        </p:txBody>
      </p:sp>
      <p:sp>
        <p:nvSpPr>
          <p:cNvPr id="6" name="Date Placeholder 5"/>
          <p:cNvSpPr>
            <a:spLocks noGrp="1"/>
          </p:cNvSpPr>
          <p:nvPr>
            <p:ph type="dt" idx="12"/>
          </p:nvPr>
        </p:nvSpPr>
        <p:spPr/>
        <p:txBody>
          <a:bodyPr/>
          <a:lstStyle/>
          <a:p>
            <a:fld id="{1E4564BA-865E-4910-9711-3D093C3E2F5B}" type="datetime1">
              <a:rPr lang="en-US" smtClean="0"/>
              <a:t>11/14/2017</a:t>
            </a:fld>
            <a:endParaRPr lang="en-US" dirty="0"/>
          </a:p>
        </p:txBody>
      </p:sp>
    </p:spTree>
    <p:extLst>
      <p:ext uri="{BB962C8B-B14F-4D97-AF65-F5344CB8AC3E}">
        <p14:creationId xmlns:p14="http://schemas.microsoft.com/office/powerpoint/2010/main" val="34690922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#03-17</a:t>
            </a:r>
          </a:p>
          <a:p>
            <a:r>
              <a:rPr lang="en-US" b="1" dirty="0"/>
              <a:t>Parental Fee’s w/ Graduated Phase Out- (refer back to slide 13)</a:t>
            </a:r>
          </a:p>
          <a:p>
            <a:r>
              <a:rPr lang="en-US" dirty="0"/>
              <a:t>At the time of the redetermination, the family income shall be compared to 85% State Median Income (SMI). </a:t>
            </a:r>
          </a:p>
          <a:p>
            <a:endParaRPr lang="en-US" dirty="0"/>
          </a:p>
          <a:p>
            <a:r>
              <a:rPr lang="en-US" dirty="0"/>
              <a:t>If income is less than 85% SMI but exceeds the Federal Poverty Level (FPL) limits, the family will be given a graduated phase out period of 90 days during which child care subsidy services continue with adjustment of the parental fee. </a:t>
            </a:r>
          </a:p>
          <a:p>
            <a:endParaRPr lang="en-US" dirty="0"/>
          </a:p>
          <a:p>
            <a:r>
              <a:rPr lang="en-US" dirty="0"/>
              <a:t>A Child Care Action Notice (CCAN) will be sent to notify recipients and providers of the increase in the parental fee due to new reported income.  </a:t>
            </a:r>
          </a:p>
          <a:p>
            <a:endParaRPr lang="en-US" dirty="0"/>
          </a:p>
          <a:p>
            <a:r>
              <a:rPr lang="en-US" dirty="0"/>
              <a:t>When the family income exceeds 85% at redetermination, a ten (10) work day notice will be issued to terminate services.</a:t>
            </a:r>
          </a:p>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18</a:t>
            </a:fld>
            <a:endParaRPr lang="en-US" dirty="0"/>
          </a:p>
        </p:txBody>
      </p:sp>
      <p:sp>
        <p:nvSpPr>
          <p:cNvPr id="6" name="Date Placeholder 5"/>
          <p:cNvSpPr>
            <a:spLocks noGrp="1"/>
          </p:cNvSpPr>
          <p:nvPr>
            <p:ph type="dt" idx="12"/>
          </p:nvPr>
        </p:nvSpPr>
        <p:spPr/>
        <p:txBody>
          <a:bodyPr/>
          <a:lstStyle/>
          <a:p>
            <a:fld id="{7ED64DC3-4665-4178-9F8D-6B019E3804C5}" type="datetime1">
              <a:rPr lang="en-US" smtClean="0"/>
              <a:t>11/14/2017</a:t>
            </a:fld>
            <a:endParaRPr lang="en-US" dirty="0"/>
          </a:p>
        </p:txBody>
      </p:sp>
    </p:spTree>
    <p:extLst>
      <p:ext uri="{BB962C8B-B14F-4D97-AF65-F5344CB8AC3E}">
        <p14:creationId xmlns:p14="http://schemas.microsoft.com/office/powerpoint/2010/main" val="40425817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a:t>
            </a:r>
            <a:r>
              <a:rPr lang="en-US" baseline="0" dirty="0"/>
              <a:t> #02-16</a:t>
            </a:r>
          </a:p>
          <a:p>
            <a:r>
              <a:rPr lang="en-US" b="1" baseline="0" dirty="0"/>
              <a:t>Parental Fee Adjustments- </a:t>
            </a:r>
          </a:p>
          <a:p>
            <a:r>
              <a:rPr lang="en-US" b="0" baseline="0" dirty="0"/>
              <a:t>Any increase in parental fee will begin the first of the month following a 10 workday notice period after the change is reported.  </a:t>
            </a:r>
          </a:p>
          <a:p>
            <a:endParaRPr lang="en-US" b="0" baseline="0" dirty="0"/>
          </a:p>
          <a:p>
            <a:r>
              <a:rPr lang="en-US" b="0" baseline="0" dirty="0"/>
              <a:t>Any decrease in parental fee will begin in the month that the change is reported.</a:t>
            </a:r>
          </a:p>
          <a:p>
            <a:endParaRPr lang="en-US" b="0" baseline="0" dirty="0"/>
          </a:p>
          <a:p>
            <a:r>
              <a:rPr lang="en-US" b="0" baseline="0" dirty="0"/>
              <a:t>Recipients are to report any changes to child care worker as stated in the Recipient Responsibilities for Subsidized Child Care Services (DCDEE-0106).  </a:t>
            </a:r>
          </a:p>
          <a:p>
            <a:endParaRPr lang="en-US" b="0" baseline="0" dirty="0"/>
          </a:p>
          <a:p>
            <a:r>
              <a:rPr lang="en-US" b="0" baseline="0" dirty="0"/>
              <a:t>The child care worker must recalculate parental fees. </a:t>
            </a:r>
          </a:p>
          <a:p>
            <a:endParaRPr lang="en-US" b="0" baseline="0" dirty="0"/>
          </a:p>
          <a:p>
            <a:r>
              <a:rPr lang="en-US" b="0" baseline="0" dirty="0"/>
              <a:t>The parental fee change and the date the change is effective must be documented on the Child Care Action Notice (DCDEE-0450), and sent to both the parent/responsible adult and the provider.   </a:t>
            </a:r>
          </a:p>
          <a:p>
            <a:endParaRPr lang="en-US" b="0" baseline="0" dirty="0"/>
          </a:p>
          <a:p>
            <a:r>
              <a:rPr lang="en-US" sz="1200" dirty="0"/>
              <a:t>Admin Letter</a:t>
            </a:r>
            <a:r>
              <a:rPr lang="en-US" sz="1200" baseline="0" dirty="0"/>
              <a:t> #06-15</a:t>
            </a:r>
            <a:endParaRPr lang="en-US" sz="1200" dirty="0"/>
          </a:p>
          <a:p>
            <a:r>
              <a:rPr lang="en-US" sz="1200" b="1" dirty="0"/>
              <a:t>Parental fee start date- </a:t>
            </a:r>
            <a:r>
              <a:rPr lang="en-US" sz="1200" dirty="0"/>
              <a:t>It is the responsibility of the provider to establish policy for collecting</a:t>
            </a:r>
            <a:r>
              <a:rPr lang="en-US" sz="1200" baseline="0" dirty="0"/>
              <a:t> parental fees.</a:t>
            </a:r>
            <a:endParaRPr lang="en-US" sz="1200" dirty="0"/>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19</a:t>
            </a:fld>
            <a:endParaRPr lang="en-US" dirty="0"/>
          </a:p>
        </p:txBody>
      </p:sp>
      <p:sp>
        <p:nvSpPr>
          <p:cNvPr id="6" name="Date Placeholder 5"/>
          <p:cNvSpPr>
            <a:spLocks noGrp="1"/>
          </p:cNvSpPr>
          <p:nvPr>
            <p:ph type="dt" idx="12"/>
          </p:nvPr>
        </p:nvSpPr>
        <p:spPr/>
        <p:txBody>
          <a:bodyPr/>
          <a:lstStyle/>
          <a:p>
            <a:fld id="{520B89BB-55CF-45C9-986B-D860058E8F95}" type="datetime1">
              <a:rPr lang="en-US" smtClean="0"/>
              <a:t>11/14/2017</a:t>
            </a:fld>
            <a:endParaRPr lang="en-US" dirty="0"/>
          </a:p>
        </p:txBody>
      </p:sp>
    </p:spTree>
    <p:extLst>
      <p:ext uri="{BB962C8B-B14F-4D97-AF65-F5344CB8AC3E}">
        <p14:creationId xmlns:p14="http://schemas.microsoft.com/office/powerpoint/2010/main" val="385260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4531" y="4226910"/>
            <a:ext cx="5557837" cy="4142663"/>
          </a:xfrm>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a:t>
            </a:fld>
            <a:endParaRPr lang="en-US" dirty="0"/>
          </a:p>
        </p:txBody>
      </p:sp>
      <p:sp>
        <p:nvSpPr>
          <p:cNvPr id="6" name="Date Placeholder 5"/>
          <p:cNvSpPr>
            <a:spLocks noGrp="1"/>
          </p:cNvSpPr>
          <p:nvPr>
            <p:ph type="dt" idx="12"/>
          </p:nvPr>
        </p:nvSpPr>
        <p:spPr/>
        <p:txBody>
          <a:bodyPr/>
          <a:lstStyle/>
          <a:p>
            <a:fld id="{2F86DFF3-C84F-4B8A-A4A9-C44A200773C7}" type="datetime1">
              <a:rPr lang="en-US" smtClean="0"/>
              <a:t>11/14/2017</a:t>
            </a:fld>
            <a:endParaRPr lang="en-US" dirty="0"/>
          </a:p>
        </p:txBody>
      </p:sp>
    </p:spTree>
    <p:extLst>
      <p:ext uri="{BB962C8B-B14F-4D97-AF65-F5344CB8AC3E}">
        <p14:creationId xmlns:p14="http://schemas.microsoft.com/office/powerpoint/2010/main" val="1673521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Admin Letter</a:t>
            </a:r>
            <a:r>
              <a:rPr lang="en-US" sz="1200" baseline="0" dirty="0"/>
              <a:t> #06-15</a:t>
            </a:r>
            <a:endParaRPr lang="en-US" sz="1200" dirty="0"/>
          </a:p>
          <a:p>
            <a:r>
              <a:rPr lang="en-US" sz="1200" b="1" dirty="0"/>
              <a:t>Reduction in parental fee- </a:t>
            </a:r>
            <a:r>
              <a:rPr lang="en-US" sz="1200" dirty="0"/>
              <a:t>The CCAN (DCDEE-0450)</a:t>
            </a:r>
            <a:r>
              <a:rPr lang="en-US" sz="1200" baseline="0" dirty="0"/>
              <a:t> is sent but does not require a ten (10) workday notice. </a:t>
            </a:r>
            <a:endParaRPr lang="en-US" sz="1200" dirty="0"/>
          </a:p>
          <a:p>
            <a:r>
              <a:rPr lang="en-US" sz="1200" b="1" dirty="0"/>
              <a:t>Collection of unpaid parental fees- </a:t>
            </a:r>
            <a:r>
              <a:rPr lang="en-US" sz="1200" b="0" dirty="0"/>
              <a:t>Providers can allow parental</a:t>
            </a:r>
            <a:r>
              <a:rPr lang="en-US" sz="1200" b="0" baseline="0" dirty="0"/>
              <a:t> fees to go unpaid for one (1) month prior to requesting termination.</a:t>
            </a:r>
            <a:endParaRPr lang="en-US" sz="1200" b="1" dirty="0"/>
          </a:p>
          <a:p>
            <a:r>
              <a:rPr lang="en-US" sz="1200" dirty="0"/>
              <a:t> </a:t>
            </a:r>
            <a:endParaRPr lang="en-US" dirty="0"/>
          </a:p>
          <a:p>
            <a:r>
              <a:rPr lang="en-US" dirty="0"/>
              <a:t>Admin Letter #03-17</a:t>
            </a:r>
          </a:p>
          <a:p>
            <a:r>
              <a:rPr lang="en-US" b="1" dirty="0"/>
              <a:t>Rounding the Daily Parental Fee </a:t>
            </a:r>
          </a:p>
          <a:p>
            <a:r>
              <a:rPr lang="en-US" b="0" dirty="0"/>
              <a:t>Daily parental fees must be rounded to the nearest cent.</a:t>
            </a:r>
          </a:p>
          <a:p>
            <a:r>
              <a:rPr lang="en-US" b="0" dirty="0"/>
              <a:t>NC FAST will calculate daily parental fees and round to the nearest cent. </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20</a:t>
            </a:fld>
            <a:endParaRPr lang="en-US" dirty="0"/>
          </a:p>
        </p:txBody>
      </p:sp>
      <p:sp>
        <p:nvSpPr>
          <p:cNvPr id="6" name="Date Placeholder 5"/>
          <p:cNvSpPr>
            <a:spLocks noGrp="1"/>
          </p:cNvSpPr>
          <p:nvPr>
            <p:ph type="dt" idx="12"/>
          </p:nvPr>
        </p:nvSpPr>
        <p:spPr/>
        <p:txBody>
          <a:bodyPr/>
          <a:lstStyle/>
          <a:p>
            <a:fld id="{5BD49C5C-A77B-467D-AFAA-6CD606FAC0FE}" type="datetime1">
              <a:rPr lang="en-US" smtClean="0"/>
              <a:t>11/14/2017</a:t>
            </a:fld>
            <a:endParaRPr lang="en-US" dirty="0"/>
          </a:p>
        </p:txBody>
      </p:sp>
    </p:spTree>
    <p:extLst>
      <p:ext uri="{BB962C8B-B14F-4D97-AF65-F5344CB8AC3E}">
        <p14:creationId xmlns:p14="http://schemas.microsoft.com/office/powerpoint/2010/main" val="23415974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a:t>
            </a:r>
            <a:r>
              <a:rPr lang="en-US" baseline="0" dirty="0"/>
              <a:t> #04-16</a:t>
            </a:r>
          </a:p>
          <a:p>
            <a:r>
              <a:rPr lang="en-US" b="1" baseline="0" dirty="0"/>
              <a:t>Blended Rate- </a:t>
            </a:r>
          </a:p>
          <a:p>
            <a:r>
              <a:rPr lang="en-US" b="1" baseline="0" dirty="0"/>
              <a:t>83% of the Full-time approved subsidy rate and paid the entire year.  It includes: </a:t>
            </a:r>
          </a:p>
          <a:p>
            <a:endParaRPr lang="en-US" b="1" baseline="0" dirty="0"/>
          </a:p>
          <a:p>
            <a:pPr lvl="1"/>
            <a:r>
              <a:rPr lang="en-US" b="0" baseline="0" dirty="0"/>
              <a:t>15 School Holidays</a:t>
            </a:r>
          </a:p>
          <a:p>
            <a:pPr lvl="1"/>
            <a:r>
              <a:rPr lang="en-US" b="0" baseline="0" dirty="0"/>
              <a:t>15 Emergency Closure Days</a:t>
            </a:r>
          </a:p>
          <a:p>
            <a:pPr lvl="1"/>
            <a:r>
              <a:rPr lang="en-US" b="0" baseline="0" dirty="0"/>
              <a:t>10 Teacher work days</a:t>
            </a:r>
          </a:p>
          <a:p>
            <a:r>
              <a:rPr lang="en-US" b="1" baseline="0" dirty="0"/>
              <a:t>Blended rate does not apply when level of care exceeds 100%.</a:t>
            </a:r>
          </a:p>
          <a:p>
            <a:endParaRPr lang="en-US" b="1" baseline="0" dirty="0"/>
          </a:p>
          <a:p>
            <a:r>
              <a:rPr lang="en-US" b="0" baseline="0" dirty="0"/>
              <a:t>Preschool Children:</a:t>
            </a:r>
          </a:p>
          <a:p>
            <a:endParaRPr lang="en-US" b="0" baseline="0" dirty="0"/>
          </a:p>
          <a:p>
            <a:r>
              <a:rPr lang="en-US" b="0" baseline="0" dirty="0"/>
              <a:t>Preschool age children attending a part-day program such as Early Head Start, Head Start, NC Pre-K, Title I, special education class rooms in the public school receiving before, after, or before and after care also needing care at the 100% level in summer and on teacher work day, holidays, and emergency closings (including inclement weather days) will be paid at the blended rate for their age group for the entire year.</a:t>
            </a:r>
          </a:p>
          <a:p>
            <a:endParaRPr lang="en-US" b="0" baseline="0" dirty="0"/>
          </a:p>
          <a:p>
            <a:r>
              <a:rPr lang="en-US" b="0" baseline="0" dirty="0"/>
              <a:t>Preschool age children attending a part-day program such as Early Head Start, Head Start, NC Pre-K, Title I, special education class rooms in the public school receiving before, after, or before and after care also needing care at less than 100%, in summer and on teacher work day, holidays, and emergency closings (including inclement weather days) will be paid at the level of care needed for each time period covered.  Children in this circumstance will not be paid at the blended rate.</a:t>
            </a:r>
          </a:p>
          <a:p>
            <a:endParaRPr lang="en-US" b="0" baseline="0" dirty="0"/>
          </a:p>
          <a:p>
            <a:r>
              <a:rPr lang="en-US" b="0" baseline="0" dirty="0"/>
              <a:t>Note: For those participating facilities in counties having Early Head Start-Child Care Partnership grants, enrolled children will be paid at the 100% rate for the Early Head Start portion of the day.  This payment will include care provided before, after, and before &amp; after Early Head Start hours. </a:t>
            </a:r>
          </a:p>
          <a:p>
            <a:endParaRPr lang="en-US" b="0" baseline="0" dirty="0"/>
          </a:p>
          <a:p>
            <a:r>
              <a:rPr lang="en-US" b="0" baseline="0" dirty="0"/>
              <a:t>School age children:</a:t>
            </a:r>
          </a:p>
          <a:p>
            <a:endParaRPr lang="en-US" b="0" baseline="0" dirty="0"/>
          </a:p>
          <a:p>
            <a:r>
              <a:rPr lang="en-US" b="0" baseline="0" dirty="0"/>
              <a:t>School age children who need care for wraparound and full time summer care will receive the blended rate for the entire year.</a:t>
            </a:r>
          </a:p>
          <a:p>
            <a:endParaRPr lang="en-US" b="0" baseline="0" dirty="0"/>
          </a:p>
          <a:p>
            <a:r>
              <a:rPr lang="en-US" b="0" baseline="0" dirty="0"/>
              <a:t>School age children who need less than 100% care in the summer months will be paid at 75% for the entire year. </a:t>
            </a:r>
          </a:p>
          <a:p>
            <a:endParaRPr lang="en-US" b="0" baseline="0" dirty="0"/>
          </a:p>
          <a:p>
            <a:r>
              <a:rPr lang="en-US" b="0" baseline="0" dirty="0"/>
              <a:t>Children who need before, after, or before &amp; after school care only during the school year who do not need care on teacher work days, holidays, and emergency closures are paid at the 75% rate.  Children who need before, after, or before &amp; after school care only during the school year who do need care on teacher work days, holidays, and emergency closings are also paid at the 75% rate.</a:t>
            </a:r>
          </a:p>
          <a:p>
            <a:endParaRPr lang="en-US" b="0" baseline="0" dirty="0"/>
          </a:p>
          <a:p>
            <a:r>
              <a:rPr lang="en-US" b="0" baseline="0" dirty="0"/>
              <a:t>Children who need care only on teacher work days, holidays, and emergency closings are paid a daily rate based upon their level of care.</a:t>
            </a:r>
          </a:p>
          <a:p>
            <a:endParaRPr lang="en-US" b="0" baseline="0" dirty="0"/>
          </a:p>
          <a:p>
            <a:r>
              <a:rPr lang="en-US" b="0" baseline="0" dirty="0"/>
              <a:t>Children who need care in summer and on teacher work days, holidays, and emergency closings receive payment based upon the plan of care for the summer and the daily rate based on the level of care during the school year.</a:t>
            </a:r>
          </a:p>
          <a:p>
            <a:endParaRPr lang="en-US" b="0" baseline="0" dirty="0"/>
          </a:p>
          <a:p>
            <a:r>
              <a:rPr lang="en-US" b="0" baseline="0" dirty="0"/>
              <a:t>Payment for Children who need care only in the summer is based on the level of care approved for the children.</a:t>
            </a:r>
          </a:p>
          <a:p>
            <a:endParaRPr lang="en-US" b="0" baseline="0" dirty="0"/>
          </a:p>
          <a:p>
            <a:r>
              <a:rPr lang="en-US" b="0" baseline="0" dirty="0"/>
              <a:t>Payments for children approved for levels of care exceeding 100% are paid based on the level of care.  The blended rate does not apply.</a:t>
            </a:r>
          </a:p>
          <a:p>
            <a:endParaRPr lang="en-US" b="0" baseline="0" dirty="0"/>
          </a:p>
          <a:p>
            <a:r>
              <a:rPr lang="en-US" b="0" baseline="0" dirty="0"/>
              <a:t>Programs Operating Only In the Summer: </a:t>
            </a:r>
          </a:p>
          <a:p>
            <a:endParaRPr lang="en-US" b="0" baseline="0" dirty="0"/>
          </a:p>
          <a:p>
            <a:r>
              <a:rPr lang="en-US" b="0" baseline="0" dirty="0"/>
              <a:t>Programs operating only in the summer receive payment based the level of care approved for the children.</a:t>
            </a:r>
          </a:p>
          <a:p>
            <a:endParaRPr lang="en-US" b="0" baseline="0" dirty="0"/>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21</a:t>
            </a:fld>
            <a:endParaRPr lang="en-US" dirty="0"/>
          </a:p>
        </p:txBody>
      </p:sp>
      <p:sp>
        <p:nvSpPr>
          <p:cNvPr id="6" name="Date Placeholder 5"/>
          <p:cNvSpPr>
            <a:spLocks noGrp="1"/>
          </p:cNvSpPr>
          <p:nvPr>
            <p:ph type="dt" idx="12"/>
          </p:nvPr>
        </p:nvSpPr>
        <p:spPr/>
        <p:txBody>
          <a:bodyPr/>
          <a:lstStyle/>
          <a:p>
            <a:fld id="{C72D3C1B-9EED-49BD-8063-DCDA7C433195}" type="datetime1">
              <a:rPr lang="en-US" smtClean="0"/>
              <a:t>11/14/2017</a:t>
            </a:fld>
            <a:endParaRPr lang="en-US" dirty="0"/>
          </a:p>
        </p:txBody>
      </p:sp>
    </p:spTree>
    <p:extLst>
      <p:ext uri="{BB962C8B-B14F-4D97-AF65-F5344CB8AC3E}">
        <p14:creationId xmlns:p14="http://schemas.microsoft.com/office/powerpoint/2010/main" val="10448607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a:t>
            </a:r>
            <a:r>
              <a:rPr lang="en-US" baseline="0" dirty="0"/>
              <a:t> #04-16</a:t>
            </a:r>
          </a:p>
          <a:p>
            <a:r>
              <a:rPr lang="en-US" baseline="0" dirty="0"/>
              <a:t>Read slide</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22</a:t>
            </a:fld>
            <a:endParaRPr lang="en-US" dirty="0"/>
          </a:p>
        </p:txBody>
      </p:sp>
      <p:sp>
        <p:nvSpPr>
          <p:cNvPr id="6" name="Date Placeholder 5"/>
          <p:cNvSpPr>
            <a:spLocks noGrp="1"/>
          </p:cNvSpPr>
          <p:nvPr>
            <p:ph type="dt" idx="12"/>
          </p:nvPr>
        </p:nvSpPr>
        <p:spPr/>
        <p:txBody>
          <a:bodyPr/>
          <a:lstStyle/>
          <a:p>
            <a:fld id="{6080AD86-5A64-42A9-9773-C3AB7F902968}" type="datetime1">
              <a:rPr lang="en-US" smtClean="0"/>
              <a:t>11/14/2017</a:t>
            </a:fld>
            <a:endParaRPr lang="en-US" dirty="0"/>
          </a:p>
        </p:txBody>
      </p:sp>
    </p:spTree>
    <p:extLst>
      <p:ext uri="{BB962C8B-B14F-4D97-AF65-F5344CB8AC3E}">
        <p14:creationId xmlns:p14="http://schemas.microsoft.com/office/powerpoint/2010/main" val="11154136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a:t>
            </a:r>
            <a:r>
              <a:rPr lang="en-US" baseline="0" dirty="0"/>
              <a:t> #04-16</a:t>
            </a:r>
          </a:p>
          <a:p>
            <a:endParaRPr lang="en-US" baseline="0" dirty="0"/>
          </a:p>
          <a:p>
            <a:r>
              <a:rPr lang="en-US" baseline="0" dirty="0"/>
              <a:t>Children who qualify for a Blended Rate can </a:t>
            </a:r>
            <a:r>
              <a:rPr lang="en-US" b="1" baseline="0" dirty="0"/>
              <a:t>ONLY</a:t>
            </a:r>
            <a:r>
              <a:rPr lang="en-US" baseline="0" dirty="0"/>
              <a:t> attend a provider that who is eligible to be paid a blended rate. </a:t>
            </a:r>
          </a:p>
          <a:p>
            <a:endParaRPr lang="en-US" baseline="0" dirty="0"/>
          </a:p>
          <a:p>
            <a:r>
              <a:rPr lang="en-US" baseline="0" dirty="0"/>
              <a:t>The user will not be able to select a provider for a child who qualifies for a Blended Rate if the provider does not meet these qualifications listed on the slide.</a:t>
            </a:r>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23</a:t>
            </a:fld>
            <a:endParaRPr lang="en-US" dirty="0"/>
          </a:p>
        </p:txBody>
      </p:sp>
      <p:sp>
        <p:nvSpPr>
          <p:cNvPr id="6" name="Date Placeholder 5"/>
          <p:cNvSpPr>
            <a:spLocks noGrp="1"/>
          </p:cNvSpPr>
          <p:nvPr>
            <p:ph type="dt" idx="12"/>
          </p:nvPr>
        </p:nvSpPr>
        <p:spPr/>
        <p:txBody>
          <a:bodyPr/>
          <a:lstStyle/>
          <a:p>
            <a:fld id="{C373E0CF-5617-49D0-B9E7-D684EF2836C8}" type="datetime1">
              <a:rPr lang="en-US" smtClean="0"/>
              <a:t>11/14/2017</a:t>
            </a:fld>
            <a:endParaRPr lang="en-US" dirty="0"/>
          </a:p>
        </p:txBody>
      </p:sp>
    </p:spTree>
    <p:extLst>
      <p:ext uri="{BB962C8B-B14F-4D97-AF65-F5344CB8AC3E}">
        <p14:creationId xmlns:p14="http://schemas.microsoft.com/office/powerpoint/2010/main" val="4208973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#09-16</a:t>
            </a:r>
          </a:p>
          <a:p>
            <a:r>
              <a:rPr lang="en-US" b="1" dirty="0"/>
              <a:t>Parental Fee w/ Blended Rate- Read slide</a:t>
            </a:r>
          </a:p>
          <a:p>
            <a:endParaRPr lang="en-US" b="1" dirty="0"/>
          </a:p>
          <a:p>
            <a:r>
              <a:rPr lang="en-US" b="1" dirty="0"/>
              <a:t>Future Functionality:</a:t>
            </a:r>
          </a:p>
          <a:p>
            <a:r>
              <a:rPr lang="en-US" b="1" dirty="0"/>
              <a:t>Legislation issued</a:t>
            </a:r>
            <a:r>
              <a:rPr lang="en-US" b="1" baseline="0" dirty="0"/>
              <a:t> regarding 83% Parental Fee with Blended Rate</a:t>
            </a:r>
          </a:p>
          <a:p>
            <a:r>
              <a:rPr lang="en-US" b="0" dirty="0"/>
              <a:t>Senate Bill 257 SECTION 11B.3.(b)  Fees for families who are required to share in the cost of care are established based on ten percent (10%) of gross family income. </a:t>
            </a:r>
          </a:p>
          <a:p>
            <a:endParaRPr lang="en-US" b="0" dirty="0"/>
          </a:p>
          <a:p>
            <a:r>
              <a:rPr lang="en-US" b="0" dirty="0"/>
              <a:t>When care is received at the blended rate, the co‑payment shall be eighty‑three percent (83%) of the full‑time co‑payment. </a:t>
            </a:r>
          </a:p>
          <a:p>
            <a:endParaRPr lang="en-US" b="0" dirty="0"/>
          </a:p>
          <a:p>
            <a:r>
              <a:rPr lang="en-US" b="0" dirty="0"/>
              <a:t>Co‑payments for part‑time care shall be seventy‑five percent (75%) of the full‑time co‑payment.</a:t>
            </a:r>
          </a:p>
          <a:p>
            <a:endParaRPr lang="en-US"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24</a:t>
            </a:fld>
            <a:endParaRPr lang="en-US" dirty="0"/>
          </a:p>
        </p:txBody>
      </p:sp>
      <p:sp>
        <p:nvSpPr>
          <p:cNvPr id="6" name="Date Placeholder 5"/>
          <p:cNvSpPr>
            <a:spLocks noGrp="1"/>
          </p:cNvSpPr>
          <p:nvPr>
            <p:ph type="dt" idx="12"/>
          </p:nvPr>
        </p:nvSpPr>
        <p:spPr/>
        <p:txBody>
          <a:bodyPr/>
          <a:lstStyle/>
          <a:p>
            <a:fld id="{83B5C108-98E5-45C4-AD79-81B1677F6E93}" type="datetime1">
              <a:rPr lang="en-US" smtClean="0"/>
              <a:t>11/14/2017</a:t>
            </a:fld>
            <a:endParaRPr lang="en-US" dirty="0"/>
          </a:p>
        </p:txBody>
      </p:sp>
    </p:spTree>
    <p:extLst>
      <p:ext uri="{BB962C8B-B14F-4D97-AF65-F5344CB8AC3E}">
        <p14:creationId xmlns:p14="http://schemas.microsoft.com/office/powerpoint/2010/main" val="27555651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Department of Defense (DoD) </a:t>
            </a:r>
            <a:r>
              <a:rPr lang="en-US" baseline="0" dirty="0"/>
              <a:t>Session Law 2014-214 section 12B.9(a) </a:t>
            </a:r>
          </a:p>
          <a:p>
            <a:r>
              <a:rPr lang="en-US" baseline="0" dirty="0"/>
              <a:t>As used in this section, the phrase "Department of Defense-certified child care facility" shall include child development centers, family child care homes, and school-aged child care facilities operated aboard a military installation/base under the authorization of the United States Department of Defense (Department of Defense) certified by the Department of Defense.</a:t>
            </a:r>
          </a:p>
          <a:p>
            <a:endParaRPr lang="en-US" baseline="0" dirty="0"/>
          </a:p>
          <a:p>
            <a:r>
              <a:rPr lang="en-US" baseline="0" dirty="0"/>
              <a:t>Admin Letter #07-16</a:t>
            </a:r>
          </a:p>
          <a:p>
            <a:r>
              <a:rPr lang="en-US" b="1" dirty="0"/>
              <a:t>Out of State Providers- Read Slide</a:t>
            </a:r>
          </a:p>
          <a:p>
            <a:r>
              <a:rPr lang="en-US" dirty="0"/>
              <a:t>The LPA must verify all data bases such as monitoring compliance history and complaints.  </a:t>
            </a:r>
          </a:p>
          <a:p>
            <a:endParaRPr lang="en-US" dirty="0"/>
          </a:p>
          <a:p>
            <a:r>
              <a:rPr lang="en-US" dirty="0"/>
              <a:t>Copies of each verification/certificates, must be on file with DCDEE.  </a:t>
            </a:r>
          </a:p>
          <a:p>
            <a:endParaRPr lang="en-US" dirty="0"/>
          </a:p>
          <a:p>
            <a:r>
              <a:rPr lang="en-US" dirty="0"/>
              <a:t>All provider inspections must be done annually.  </a:t>
            </a:r>
          </a:p>
          <a:p>
            <a:endParaRPr lang="en-US" dirty="0"/>
          </a:p>
          <a:p>
            <a:r>
              <a:rPr lang="en-US" dirty="0"/>
              <a:t>Payments will be made after the submission of all required documents to DCDEE. </a:t>
            </a:r>
          </a:p>
        </p:txBody>
      </p:sp>
      <p:sp>
        <p:nvSpPr>
          <p:cNvPr id="4" name="Footer Placeholder 3"/>
          <p:cNvSpPr>
            <a:spLocks noGrp="1"/>
          </p:cNvSpPr>
          <p:nvPr>
            <p:ph type="ftr" sz="quarter" idx="10"/>
          </p:nvPr>
        </p:nvSpPr>
        <p:spPr/>
        <p:txBody>
          <a:bodyPr/>
          <a:lstStyle/>
          <a:p>
            <a:pPr>
              <a:defRPr/>
            </a:pPr>
            <a:r>
              <a:rPr lang="en-US" dirty="0"/>
              <a:t>Division of Child Development and Early Education</a:t>
            </a:r>
          </a:p>
        </p:txBody>
      </p:sp>
      <p:sp>
        <p:nvSpPr>
          <p:cNvPr id="5" name="Slide Number Placeholder 4"/>
          <p:cNvSpPr>
            <a:spLocks noGrp="1"/>
          </p:cNvSpPr>
          <p:nvPr>
            <p:ph type="sldNum" sz="quarter" idx="11"/>
          </p:nvPr>
        </p:nvSpPr>
        <p:spPr/>
        <p:txBody>
          <a:bodyPr/>
          <a:lstStyle/>
          <a:p>
            <a:fld id="{25B35CCA-FEB2-4FCC-A00C-DE02E6D75D3C}" type="slidenum">
              <a:rPr lang="en-US" smtClean="0"/>
              <a:t>25</a:t>
            </a:fld>
            <a:endParaRPr lang="en-US" dirty="0"/>
          </a:p>
        </p:txBody>
      </p:sp>
      <p:sp>
        <p:nvSpPr>
          <p:cNvPr id="6" name="Date Placeholder 5"/>
          <p:cNvSpPr>
            <a:spLocks noGrp="1"/>
          </p:cNvSpPr>
          <p:nvPr>
            <p:ph type="dt" idx="12"/>
          </p:nvPr>
        </p:nvSpPr>
        <p:spPr/>
        <p:txBody>
          <a:bodyPr/>
          <a:lstStyle/>
          <a:p>
            <a:fld id="{35283DB5-3D89-40F5-9418-470F8140BA9E}" type="datetime1">
              <a:rPr lang="en-US" smtClean="0"/>
              <a:t>11/14/2017</a:t>
            </a:fld>
            <a:endParaRPr lang="en-US" dirty="0"/>
          </a:p>
        </p:txBody>
      </p:sp>
    </p:spTree>
    <p:extLst>
      <p:ext uri="{BB962C8B-B14F-4D97-AF65-F5344CB8AC3E}">
        <p14:creationId xmlns:p14="http://schemas.microsoft.com/office/powerpoint/2010/main" val="8882933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Admin Letter #</a:t>
            </a:r>
            <a:r>
              <a:rPr lang="en-US" dirty="0"/>
              <a:t>02-16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Changing Providers- </a:t>
            </a:r>
            <a:r>
              <a:rPr lang="en-US" b="0" dirty="0"/>
              <a:t>If</a:t>
            </a:r>
            <a:r>
              <a:rPr lang="en-US" b="0" baseline="0" dirty="0"/>
              <a:t> a parent or responsible adult decides that a program does not meet the needs of their child(ren), the child care worker should assist the family in making the changes to a new provider by issuing a new voucher.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baseline="0" dirty="0"/>
              <a:t>The eligibility period does not change although a new voucher is issued.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baseline="0" dirty="0"/>
              <a:t>Child care workers are encouraged to assist parents or responsible adults with understanding how to choose high quality care that meets the need of their child(ren).</a:t>
            </a:r>
            <a:endParaRPr lang="en-US" b="1"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26</a:t>
            </a:fld>
            <a:endParaRPr lang="en-US" dirty="0"/>
          </a:p>
        </p:txBody>
      </p:sp>
      <p:sp>
        <p:nvSpPr>
          <p:cNvPr id="6" name="Date Placeholder 5"/>
          <p:cNvSpPr>
            <a:spLocks noGrp="1"/>
          </p:cNvSpPr>
          <p:nvPr>
            <p:ph type="dt" idx="12"/>
          </p:nvPr>
        </p:nvSpPr>
        <p:spPr/>
        <p:txBody>
          <a:bodyPr/>
          <a:lstStyle/>
          <a:p>
            <a:fld id="{5C583521-56E2-4DCA-907A-D1CCD144F23A}" type="datetime1">
              <a:rPr lang="en-US" smtClean="0"/>
              <a:t>11/14/2017</a:t>
            </a:fld>
            <a:endParaRPr lang="en-US" dirty="0"/>
          </a:p>
        </p:txBody>
      </p:sp>
    </p:spTree>
    <p:extLst>
      <p:ext uri="{BB962C8B-B14F-4D97-AF65-F5344CB8AC3E}">
        <p14:creationId xmlns:p14="http://schemas.microsoft.com/office/powerpoint/2010/main" val="2032634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#02-17 </a:t>
            </a:r>
          </a:p>
          <a:p>
            <a:r>
              <a:rPr lang="en-US" sz="1200" b="1" kern="1200" dirty="0">
                <a:solidFill>
                  <a:schemeClr val="tx1"/>
                </a:solidFill>
                <a:effectLst/>
                <a:latin typeface="+mn-lt"/>
                <a:ea typeface="+mn-ea"/>
                <a:cs typeface="+mn-cs"/>
              </a:rPr>
              <a:t>Alternate Providers- </a:t>
            </a:r>
            <a:r>
              <a:rPr lang="en-US" sz="1200" kern="1200" dirty="0">
                <a:solidFill>
                  <a:schemeClr val="tx1"/>
                </a:solidFill>
                <a:effectLst/>
                <a:latin typeface="+mn-lt"/>
                <a:ea typeface="+mn-ea"/>
                <a:cs typeface="+mn-cs"/>
              </a:rPr>
              <a:t>Provider must be approved to receive subsidy payments and enrolled in the NC FAST Provider Portal.</a:t>
            </a:r>
          </a:p>
          <a:p>
            <a:endParaRPr lang="en-US" sz="1200" kern="1200" dirty="0">
              <a:solidFill>
                <a:schemeClr val="tx1"/>
              </a:solidFill>
              <a:effectLst/>
              <a:latin typeface="+mn-lt"/>
              <a:ea typeface="+mn-ea"/>
              <a:cs typeface="+mn-cs"/>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Alternate providers are chosen when the primary provider is closed and the recipient needs care during the period of time the primary provider is closed.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After the recipient has chosen an alternate provider, payment for the primary provider will be suspended in NC FAST via an action notice for the period of time that the primary provider will be closed.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A voucher will be issued for the alternate provider covering the same period of time as the suspension for the primary provider.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The alternate provider must be attached to the primary provider’s plan of care in NC FAST.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During the period of time that the primary provider is closed, the primary provider would select ‘Provider Closure’ or ‘Not Scheduled’ in the NC FAST Provider Portal.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The alternate provider will record attendance for the period of time that they provide care for the child. </a:t>
            </a:r>
          </a:p>
          <a:p>
            <a:pPr marL="457200" marR="0">
              <a:spcBef>
                <a:spcPts val="0"/>
              </a:spcBef>
              <a:spcAft>
                <a:spcPts val="0"/>
              </a:spcAft>
            </a:pPr>
            <a:endParaRPr lang="en-US" sz="1200" dirty="0">
              <a:effectLst/>
              <a:latin typeface="Arial Narrow" panose="020B0606020202030204" pitchFamily="34"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Alternate providers will only be paid by attendance.  </a:t>
            </a:r>
            <a:endParaRPr lang="en-US" sz="1050" dirty="0">
              <a:effectLst/>
              <a:latin typeface="Times New Roman" panose="02020603050405020304" pitchFamily="18" charset="0"/>
              <a:ea typeface="Times New Roman" panose="02020603050405020304" pitchFamily="18" charset="0"/>
            </a:endParaRPr>
          </a:p>
          <a:p>
            <a:pPr marL="228600" marR="0">
              <a:spcBef>
                <a:spcPts val="0"/>
              </a:spcBef>
              <a:spcAft>
                <a:spcPts val="0"/>
              </a:spcAft>
            </a:pPr>
            <a:r>
              <a:rPr lang="en-US" sz="1200" dirty="0">
                <a:effectLst/>
                <a:latin typeface="Arial Narrow" panose="020B0606020202030204" pitchFamily="34" charset="0"/>
                <a:ea typeface="Times New Roman" panose="02020603050405020304" pitchFamily="18" charset="0"/>
              </a:rPr>
              <a:t> </a:t>
            </a:r>
            <a:endParaRPr lang="en-US" sz="1050" dirty="0">
              <a:effectLst/>
              <a:latin typeface="Times New Roman" panose="02020603050405020304" pitchFamily="18" charset="0"/>
              <a:ea typeface="Times New Roman" panose="02020603050405020304" pitchFamily="18" charset="0"/>
            </a:endParaRPr>
          </a:p>
          <a:p>
            <a:pPr marL="457200" marR="0">
              <a:spcBef>
                <a:spcPts val="0"/>
              </a:spcBef>
              <a:spcAft>
                <a:spcPts val="0"/>
              </a:spcAft>
            </a:pPr>
            <a:r>
              <a:rPr lang="en-US" sz="1200" dirty="0">
                <a:effectLst/>
                <a:latin typeface="Arial Narrow" panose="020B0606020202030204" pitchFamily="34" charset="0"/>
                <a:ea typeface="Times New Roman" panose="02020603050405020304" pitchFamily="18" charset="0"/>
              </a:rPr>
              <a:t>Start dates for care and end dates for care will be printed on the Action Notice that is sent to the primary provider indicating the period of care. At the end of time of closure for the primary provider, the worker will ensure that the primary provider is available for care.  If the primary provider is available, care can continue based on the original voucher issued to the primary provider.  If the primary provider is not available, the voucher for the alternate provider can be extended if less than 30 calendar days.  If the primary provider’s time of closure exceeds 30 calendar days, the ten-day notice policy would apply.  The notice should be sent on the last day and the recipient must select a new provider.  The recipient may or may not choose the alternate provider as their new primary provider.  Once the recipient has selected a new provider, a new voucher will be issued in NC FAST.  </a:t>
            </a:r>
            <a:endParaRPr lang="en-US" sz="1050" dirty="0">
              <a:effectLst/>
              <a:latin typeface="Times New Roman" panose="02020603050405020304" pitchFamily="18" charset="0"/>
              <a:ea typeface="Times New Roman" panose="02020603050405020304" pitchFamily="18" charset="0"/>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27</a:t>
            </a:fld>
            <a:endParaRPr lang="en-US" dirty="0"/>
          </a:p>
        </p:txBody>
      </p:sp>
      <p:sp>
        <p:nvSpPr>
          <p:cNvPr id="6" name="Date Placeholder 5"/>
          <p:cNvSpPr>
            <a:spLocks noGrp="1"/>
          </p:cNvSpPr>
          <p:nvPr>
            <p:ph type="dt" idx="12"/>
          </p:nvPr>
        </p:nvSpPr>
        <p:spPr/>
        <p:txBody>
          <a:bodyPr/>
          <a:lstStyle/>
          <a:p>
            <a:fld id="{1EAC2F90-FA88-450B-83B2-75EBB7E09A1E}" type="datetime1">
              <a:rPr lang="en-US" smtClean="0"/>
              <a:t>11/14/2017</a:t>
            </a:fld>
            <a:endParaRPr lang="en-US" dirty="0"/>
          </a:p>
        </p:txBody>
      </p:sp>
    </p:spTree>
    <p:extLst>
      <p:ext uri="{BB962C8B-B14F-4D97-AF65-F5344CB8AC3E}">
        <p14:creationId xmlns:p14="http://schemas.microsoft.com/office/powerpoint/2010/main" val="42000722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02-17</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All applications for child care services will be processed through NC FAST.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recipient will be required to sign the last page of the Intake Application that is generated in NC FAST.  The DCDEE-0456 Application for Child Care Services will only be used in two circumstances.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One is when the recipient mails a printed DCDEE 0456 to the local DSS/LPA to apply for child care services.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other circumstance is when child care is needed for a child in foster care.  A referral from the Department of Social Services (DSS) Social Worker must be made in these cases and the DCDEE 0456 must be signed by the DSS Social Worker.    </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28</a:t>
            </a:fld>
            <a:endParaRPr lang="en-US" dirty="0"/>
          </a:p>
        </p:txBody>
      </p:sp>
      <p:sp>
        <p:nvSpPr>
          <p:cNvPr id="6" name="Date Placeholder 5"/>
          <p:cNvSpPr>
            <a:spLocks noGrp="1"/>
          </p:cNvSpPr>
          <p:nvPr>
            <p:ph type="dt" idx="12"/>
          </p:nvPr>
        </p:nvSpPr>
        <p:spPr/>
        <p:txBody>
          <a:bodyPr/>
          <a:lstStyle/>
          <a:p>
            <a:fld id="{146C8F3C-81C0-448C-895D-DB6F3B2F502D}" type="datetime1">
              <a:rPr lang="en-US" smtClean="0"/>
              <a:t>11/14/2017</a:t>
            </a:fld>
            <a:endParaRPr lang="en-US" dirty="0"/>
          </a:p>
        </p:txBody>
      </p:sp>
    </p:spTree>
    <p:extLst>
      <p:ext uri="{BB962C8B-B14F-4D97-AF65-F5344CB8AC3E}">
        <p14:creationId xmlns:p14="http://schemas.microsoft.com/office/powerpoint/2010/main" val="1612741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02-17</a:t>
            </a:r>
          </a:p>
          <a:p>
            <a:endParaRPr lang="en-US" dirty="0"/>
          </a:p>
          <a:p>
            <a:r>
              <a:rPr lang="en-US" sz="1200" kern="1200" dirty="0">
                <a:solidFill>
                  <a:schemeClr val="tx1"/>
                </a:solidFill>
                <a:effectLst/>
                <a:latin typeface="+mn-lt"/>
                <a:ea typeface="+mn-ea"/>
                <a:cs typeface="+mn-cs"/>
              </a:rPr>
              <a:t>Through NC FAST, there can be one (1) application for a family that has more than one (1) case.  If a recipient applies for services for his/her own child in addition to a child whom they are the nonparent caretaker, there will be one (1) application and two (2) cases. The exception to this would be for foster children who are in the legal custody of DSS.  In these situations, the Foster Care Social Worker is required to apply for child care services. </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29</a:t>
            </a:fld>
            <a:endParaRPr lang="en-US" dirty="0"/>
          </a:p>
        </p:txBody>
      </p:sp>
      <p:sp>
        <p:nvSpPr>
          <p:cNvPr id="6" name="Date Placeholder 5"/>
          <p:cNvSpPr>
            <a:spLocks noGrp="1"/>
          </p:cNvSpPr>
          <p:nvPr>
            <p:ph type="dt" idx="12"/>
          </p:nvPr>
        </p:nvSpPr>
        <p:spPr/>
        <p:txBody>
          <a:bodyPr/>
          <a:lstStyle/>
          <a:p>
            <a:fld id="{A17DAFA5-B46D-4DF3-A32C-BDB2F2F383FC}" type="datetime1">
              <a:rPr lang="en-US" smtClean="0"/>
              <a:t>11/14/2017</a:t>
            </a:fld>
            <a:endParaRPr lang="en-US" dirty="0"/>
          </a:p>
        </p:txBody>
      </p:sp>
    </p:spTree>
    <p:extLst>
      <p:ext uri="{BB962C8B-B14F-4D97-AF65-F5344CB8AC3E}">
        <p14:creationId xmlns:p14="http://schemas.microsoft.com/office/powerpoint/2010/main" val="4123358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4531" y="4226910"/>
            <a:ext cx="5557837" cy="4142663"/>
          </a:xfrm>
        </p:spPr>
        <p:txBody>
          <a:bodyPr/>
          <a:lstStyle/>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a:t>
            </a:fld>
            <a:endParaRPr lang="en-US" dirty="0"/>
          </a:p>
        </p:txBody>
      </p:sp>
      <p:sp>
        <p:nvSpPr>
          <p:cNvPr id="6" name="Date Placeholder 5"/>
          <p:cNvSpPr>
            <a:spLocks noGrp="1"/>
          </p:cNvSpPr>
          <p:nvPr>
            <p:ph type="dt" idx="12"/>
          </p:nvPr>
        </p:nvSpPr>
        <p:spPr/>
        <p:txBody>
          <a:bodyPr/>
          <a:lstStyle/>
          <a:p>
            <a:fld id="{0FA087DC-4418-4F61-A160-8C865CED0D34}" type="datetime1">
              <a:rPr lang="en-US" smtClean="0"/>
              <a:t>11/14/2017</a:t>
            </a:fld>
            <a:endParaRPr lang="en-US" dirty="0"/>
          </a:p>
        </p:txBody>
      </p:sp>
    </p:spTree>
    <p:extLst>
      <p:ext uri="{BB962C8B-B14F-4D97-AF65-F5344CB8AC3E}">
        <p14:creationId xmlns:p14="http://schemas.microsoft.com/office/powerpoint/2010/main" val="1216766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02-17</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30</a:t>
            </a:fld>
            <a:endParaRPr lang="en-US" dirty="0"/>
          </a:p>
        </p:txBody>
      </p:sp>
      <p:sp>
        <p:nvSpPr>
          <p:cNvPr id="6" name="Date Placeholder 5"/>
          <p:cNvSpPr>
            <a:spLocks noGrp="1"/>
          </p:cNvSpPr>
          <p:nvPr>
            <p:ph type="dt" idx="12"/>
          </p:nvPr>
        </p:nvSpPr>
        <p:spPr/>
        <p:txBody>
          <a:bodyPr/>
          <a:lstStyle/>
          <a:p>
            <a:fld id="{FF53BBE1-FE21-485C-BAF5-9BDADF67892E}" type="datetime1">
              <a:rPr lang="en-US" smtClean="0"/>
              <a:t>11/14/2017</a:t>
            </a:fld>
            <a:endParaRPr lang="en-US" dirty="0"/>
          </a:p>
        </p:txBody>
      </p:sp>
    </p:spTree>
    <p:extLst>
      <p:ext uri="{BB962C8B-B14F-4D97-AF65-F5344CB8AC3E}">
        <p14:creationId xmlns:p14="http://schemas.microsoft.com/office/powerpoint/2010/main" val="21018723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Admin Letter #08-15 Effective January 4, 2016  CCDF</a:t>
            </a:r>
            <a:r>
              <a:rPr lang="en-US" baseline="0" dirty="0"/>
              <a:t> Requirement </a:t>
            </a:r>
          </a:p>
          <a:p>
            <a:r>
              <a:rPr lang="en-US" dirty="0"/>
              <a:t> </a:t>
            </a:r>
          </a:p>
          <a:p>
            <a:endParaRPr lang="en-US" baseline="0" dirty="0"/>
          </a:p>
          <a:p>
            <a:r>
              <a:rPr lang="en-US" baseline="0" dirty="0"/>
              <a:t>At the time of application and redetermination, families will be asked to declare if they have assets in excess of $1 Mil. </a:t>
            </a:r>
            <a:endParaRPr lang="en-US"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31</a:t>
            </a:fld>
            <a:endParaRPr lang="en-US" dirty="0"/>
          </a:p>
        </p:txBody>
      </p:sp>
      <p:sp>
        <p:nvSpPr>
          <p:cNvPr id="6" name="Date Placeholder 5"/>
          <p:cNvSpPr>
            <a:spLocks noGrp="1"/>
          </p:cNvSpPr>
          <p:nvPr>
            <p:ph type="dt" idx="12"/>
          </p:nvPr>
        </p:nvSpPr>
        <p:spPr/>
        <p:txBody>
          <a:bodyPr/>
          <a:lstStyle/>
          <a:p>
            <a:fld id="{BCB22D2E-EAFC-493E-967D-679DDCF130F9}" type="datetime1">
              <a:rPr lang="en-US" smtClean="0"/>
              <a:t>11/14/2017</a:t>
            </a:fld>
            <a:endParaRPr lang="en-US" dirty="0"/>
          </a:p>
        </p:txBody>
      </p:sp>
    </p:spTree>
    <p:extLst>
      <p:ext uri="{BB962C8B-B14F-4D97-AF65-F5344CB8AC3E}">
        <p14:creationId xmlns:p14="http://schemas.microsoft.com/office/powerpoint/2010/main" val="33704688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#08-15 Effective January 2, 2016  </a:t>
            </a:r>
          </a:p>
          <a:p>
            <a:endParaRPr lang="en-US" dirty="0"/>
          </a:p>
          <a:p>
            <a:r>
              <a:rPr lang="en-US" dirty="0"/>
              <a:t>When new recipients are determined eligible,</a:t>
            </a:r>
            <a:r>
              <a:rPr lang="en-US" baseline="0" dirty="0"/>
              <a:t> the certification period end date will be the last day of the month of eligibility. This is also true at redetermination. All ending certification dates must be at the end of the month regardless of weekends and holidays. </a:t>
            </a:r>
          </a:p>
          <a:p>
            <a:endParaRPr lang="en-US" baseline="0" dirty="0"/>
          </a:p>
          <a:p>
            <a:r>
              <a:rPr lang="en-US" baseline="0" dirty="0"/>
              <a:t>Example June 27 would be now June 30</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32</a:t>
            </a:fld>
            <a:endParaRPr lang="en-US" dirty="0"/>
          </a:p>
        </p:txBody>
      </p:sp>
      <p:sp>
        <p:nvSpPr>
          <p:cNvPr id="6" name="Date Placeholder 5"/>
          <p:cNvSpPr>
            <a:spLocks noGrp="1"/>
          </p:cNvSpPr>
          <p:nvPr>
            <p:ph type="dt" idx="12"/>
          </p:nvPr>
        </p:nvSpPr>
        <p:spPr/>
        <p:txBody>
          <a:bodyPr/>
          <a:lstStyle/>
          <a:p>
            <a:fld id="{571F4603-D1A2-480D-B9AD-798B9B118754}" type="datetime1">
              <a:rPr lang="en-US" smtClean="0"/>
              <a:t>11/14/2017</a:t>
            </a:fld>
            <a:endParaRPr lang="en-US" dirty="0"/>
          </a:p>
        </p:txBody>
      </p:sp>
    </p:spTree>
    <p:extLst>
      <p:ext uri="{BB962C8B-B14F-4D97-AF65-F5344CB8AC3E}">
        <p14:creationId xmlns:p14="http://schemas.microsoft.com/office/powerpoint/2010/main" val="19297298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a:t>
            </a:r>
            <a:r>
              <a:rPr lang="en-US"/>
              <a:t>#01-17 </a:t>
            </a:r>
            <a:r>
              <a:rPr lang="en-US" dirty="0"/>
              <a:t>Eff. </a:t>
            </a:r>
            <a:r>
              <a:rPr lang="en-US" sz="1200" kern="1200" dirty="0">
                <a:solidFill>
                  <a:schemeClr val="tx1"/>
                </a:solidFill>
                <a:effectLst/>
                <a:latin typeface="+mn-lt"/>
                <a:ea typeface="+mn-ea"/>
                <a:cs typeface="+mn-cs"/>
              </a:rPr>
              <a:t>The First Month a Payment is Processed through NC FAST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child care worker will assist the recipient with selecting a child care arrangement of the recipient’s choice.  After the recipient has made a provider choice, the voucher will be generated through NC FAST and the child care worker will print the voucher and have the recipient sign the voucher before the voucher is electronically submitted to the child care provider through the NC FAST Provider Portal. </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33</a:t>
            </a:fld>
            <a:endParaRPr lang="en-US" dirty="0"/>
          </a:p>
        </p:txBody>
      </p:sp>
      <p:sp>
        <p:nvSpPr>
          <p:cNvPr id="6" name="Date Placeholder 5"/>
          <p:cNvSpPr>
            <a:spLocks noGrp="1"/>
          </p:cNvSpPr>
          <p:nvPr>
            <p:ph type="dt" idx="12"/>
          </p:nvPr>
        </p:nvSpPr>
        <p:spPr/>
        <p:txBody>
          <a:bodyPr/>
          <a:lstStyle/>
          <a:p>
            <a:fld id="{36D0DCEC-9365-4231-88DB-5BBC77F506CF}" type="datetime1">
              <a:rPr lang="en-US" smtClean="0"/>
              <a:t>11/14/2017</a:t>
            </a:fld>
            <a:endParaRPr lang="en-US" dirty="0"/>
          </a:p>
        </p:txBody>
      </p:sp>
    </p:spTree>
    <p:extLst>
      <p:ext uri="{BB962C8B-B14F-4D97-AF65-F5344CB8AC3E}">
        <p14:creationId xmlns:p14="http://schemas.microsoft.com/office/powerpoint/2010/main" val="37640301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Admin Letter #03-16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baseline="0" dirty="0"/>
              <a:t>Foster Care- </a:t>
            </a:r>
            <a:r>
              <a:rPr lang="en-US" baseline="0" dirty="0"/>
              <a:t>When voucher is issued, it will be signed by DSS social worker or its designee.</a:t>
            </a:r>
          </a:p>
          <a:p>
            <a:pPr marL="457200" marR="0">
              <a:spcBef>
                <a:spcPts val="0"/>
              </a:spcBef>
              <a:spcAft>
                <a:spcPts val="0"/>
              </a:spcAft>
            </a:pPr>
            <a:endParaRPr lang="en-US" sz="1200" dirty="0">
              <a:effectLst/>
              <a:latin typeface="Arial Narrow" panose="020B0606020202030204" pitchFamily="34" charset="0"/>
              <a:ea typeface="MS Mincho" panose="02020609040205080304" pitchFamily="49" charset="-128"/>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Admin Letter #05-16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baseline="0" dirty="0"/>
              <a:t>Definition of Foster Parent- </a:t>
            </a:r>
            <a:r>
              <a:rPr lang="en-US" baseline="0" dirty="0"/>
              <a:t>Foster Parent is defined as anyone other than that child’s parent (s) or legal custodian (s) who is providing full time care for a child who is in the custody of a North Carolina County Department of Social Services.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457200" marR="0">
              <a:spcBef>
                <a:spcPts val="0"/>
              </a:spcBef>
              <a:spcAft>
                <a:spcPts val="0"/>
              </a:spcAft>
            </a:pPr>
            <a:endParaRPr lang="en-US" sz="1200" dirty="0">
              <a:effectLst/>
              <a:latin typeface="Arial Narrow" panose="020B0606020202030204" pitchFamily="34" charset="0"/>
              <a:ea typeface="MS Mincho" panose="02020609040205080304" pitchFamily="49" charset="-128"/>
              <a:cs typeface="Arial" panose="020B0604020202020204" pitchFamily="34" charset="0"/>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34</a:t>
            </a:fld>
            <a:endParaRPr lang="en-US" dirty="0"/>
          </a:p>
        </p:txBody>
      </p:sp>
      <p:sp>
        <p:nvSpPr>
          <p:cNvPr id="6" name="Date Placeholder 5"/>
          <p:cNvSpPr>
            <a:spLocks noGrp="1"/>
          </p:cNvSpPr>
          <p:nvPr>
            <p:ph type="dt" idx="12"/>
          </p:nvPr>
        </p:nvSpPr>
        <p:spPr/>
        <p:txBody>
          <a:bodyPr/>
          <a:lstStyle/>
          <a:p>
            <a:fld id="{E4A5D4C5-F10B-48F6-9DE2-F88420A29E8B}" type="datetime1">
              <a:rPr lang="en-US" smtClean="0"/>
              <a:t>11/14/2017</a:t>
            </a:fld>
            <a:endParaRPr lang="en-US" dirty="0"/>
          </a:p>
        </p:txBody>
      </p:sp>
    </p:spTree>
    <p:extLst>
      <p:ext uri="{BB962C8B-B14F-4D97-AF65-F5344CB8AC3E}">
        <p14:creationId xmlns:p14="http://schemas.microsoft.com/office/powerpoint/2010/main" val="38019149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 02-16</a:t>
            </a:r>
          </a:p>
          <a:p>
            <a:r>
              <a:rPr lang="en-US" b="1" dirty="0"/>
              <a:t>Post-Secondary Education- </a:t>
            </a:r>
          </a:p>
          <a:p>
            <a:r>
              <a:rPr lang="en-US" dirty="0"/>
              <a:t>Some foster parents have multiple foster children who are in separate child care cases.  In this type of situation, the foster parent would still receive 20 months of care regardless of the number of foster children in the home.   </a:t>
            </a:r>
          </a:p>
          <a:p>
            <a:r>
              <a:rPr lang="en-US" dirty="0"/>
              <a:t> </a:t>
            </a:r>
          </a:p>
          <a:p>
            <a:r>
              <a:rPr lang="en-US" dirty="0"/>
              <a:t>In order to come into compliance with Session Law 2011 – 145, child care workers must review current post-secondary education and skills training cases and issue 10 workday notices of termination to recipients who have reached their twenty (20) month time limit.</a:t>
            </a:r>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35</a:t>
            </a:fld>
            <a:endParaRPr lang="en-US" dirty="0"/>
          </a:p>
        </p:txBody>
      </p:sp>
      <p:sp>
        <p:nvSpPr>
          <p:cNvPr id="6" name="Date Placeholder 5"/>
          <p:cNvSpPr>
            <a:spLocks noGrp="1"/>
          </p:cNvSpPr>
          <p:nvPr>
            <p:ph type="dt" idx="12"/>
          </p:nvPr>
        </p:nvSpPr>
        <p:spPr/>
        <p:txBody>
          <a:bodyPr/>
          <a:lstStyle/>
          <a:p>
            <a:fld id="{3D50E1C4-489D-4177-8309-33462688D4D5}" type="datetime1">
              <a:rPr lang="en-US" smtClean="0"/>
              <a:t>11/14/2017</a:t>
            </a:fld>
            <a:endParaRPr lang="en-US" dirty="0"/>
          </a:p>
        </p:txBody>
      </p:sp>
    </p:spTree>
    <p:extLst>
      <p:ext uri="{BB962C8B-B14F-4D97-AF65-F5344CB8AC3E}">
        <p14:creationId xmlns:p14="http://schemas.microsoft.com/office/powerpoint/2010/main" val="27589208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#05-17</a:t>
            </a:r>
          </a:p>
          <a:p>
            <a:r>
              <a:rPr lang="en-US" b="1" dirty="0"/>
              <a:t>Coding Foster Care with Education as the Need- </a:t>
            </a:r>
            <a:r>
              <a:rPr lang="en-US" dirty="0"/>
              <a:t>The child care caseworker must code foster care cases with post-secondary education as the only need to Developmental Needs.  The child care caseworker must continue to manually track the 20-month time limit per instructions in Dear County Director Letter 2016-#07.</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36</a:t>
            </a:fld>
            <a:endParaRPr lang="en-US" dirty="0"/>
          </a:p>
        </p:txBody>
      </p:sp>
      <p:sp>
        <p:nvSpPr>
          <p:cNvPr id="6" name="Date Placeholder 5"/>
          <p:cNvSpPr>
            <a:spLocks noGrp="1"/>
          </p:cNvSpPr>
          <p:nvPr>
            <p:ph type="dt" idx="12"/>
          </p:nvPr>
        </p:nvSpPr>
        <p:spPr/>
        <p:txBody>
          <a:bodyPr/>
          <a:lstStyle/>
          <a:p>
            <a:fld id="{02D5DB45-1756-421D-86E7-BB19870EB0BD}" type="datetime1">
              <a:rPr lang="en-US" smtClean="0"/>
              <a:t>11/14/2017</a:t>
            </a:fld>
            <a:endParaRPr lang="en-US" dirty="0"/>
          </a:p>
        </p:txBody>
      </p:sp>
    </p:spTree>
    <p:extLst>
      <p:ext uri="{BB962C8B-B14F-4D97-AF65-F5344CB8AC3E}">
        <p14:creationId xmlns:p14="http://schemas.microsoft.com/office/powerpoint/2010/main" val="7092268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New policy requires all DSS/LPA’s to prioritize vulnerable populations including families experiencing homelessness.  This policy also requires DSS/LPAs to add prioritization of this population to their local policies.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DSS/LPAs will now use the 4% set aside to serve vulnerable populations which includes children identified as having special needs and children and families experiencing homelessness or those who are in a temporary living situation.  Counties must establish a separate waiting list for children and families who are in one of these vulnerable populations.  Payment for these services is made with the vulnerable population set-aside.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Once the minimum set-aside amount is encumbered, families experiencing homelessness who are currently being served should be served with funds in the DSS/LPAs regular subsidy allocation.  DSS/LPAs may continue to serve new families experiencing homelessness who apply, as long as the DSS/LPA does not overspend their regular subsidy allocation.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DSS/LPAs will also need to submit their local plan on how they will maintain their waiting list and homeless population prioritization set aside.  Proposed local plans must be submitted to DCDEE by December 31, 2017.  Plans can be submitted by mail to the Subsidy Services Section at 2201 Mail Service Center Raleigh, NC 27699 or by email at </a:t>
            </a:r>
            <a:r>
              <a:rPr lang="en-US" sz="1200" u="sng" kern="1200" dirty="0">
                <a:solidFill>
                  <a:schemeClr val="tx1"/>
                </a:solidFill>
                <a:effectLst/>
                <a:latin typeface="+mn-lt"/>
                <a:ea typeface="+mn-ea"/>
                <a:cs typeface="+mn-cs"/>
                <a:hlinkClick r:id="rId3"/>
              </a:rPr>
              <a:t>DCDEE.Subsidy.Submissions@dhhs.nc.gov</a:t>
            </a:r>
            <a:r>
              <a:rPr lang="en-US" sz="1200" kern="1200" dirty="0">
                <a:solidFill>
                  <a:schemeClr val="tx1"/>
                </a:solidFill>
                <a:effectLst/>
                <a:latin typeface="+mn-lt"/>
                <a:ea typeface="+mn-ea"/>
                <a:cs typeface="+mn-cs"/>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There is a CR in place that to make it so that children coded as homeless will fall into that 4 % set </a:t>
            </a:r>
            <a:r>
              <a:rPr lang="en-US" sz="1200" kern="1200" dirty="0" err="1">
                <a:solidFill>
                  <a:schemeClr val="tx1"/>
                </a:solidFill>
                <a:effectLst/>
                <a:latin typeface="+mn-lt"/>
                <a:ea typeface="+mn-ea"/>
                <a:cs typeface="+mn-cs"/>
              </a:rPr>
              <a:t>adide</a:t>
            </a: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Admin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Ltr</a:t>
            </a:r>
            <a:r>
              <a:rPr lang="en-US" sz="1200" kern="1200" baseline="0" dirty="0">
                <a:solidFill>
                  <a:schemeClr val="tx1"/>
                </a:solidFill>
                <a:effectLst/>
                <a:latin typeface="+mn-lt"/>
                <a:ea typeface="+mn-ea"/>
                <a:cs typeface="+mn-cs"/>
              </a:rPr>
              <a:t> #08-15 Effective January 4, 2016 CCDF Requirement </a:t>
            </a:r>
          </a:p>
          <a:p>
            <a:endParaRPr lang="en-US" sz="1200" kern="1200" baseline="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Child Care and Development Fund Act of 2014 states:</a:t>
            </a:r>
          </a:p>
          <a:p>
            <a:r>
              <a:rPr lang="en-US" sz="1200" kern="1200" dirty="0">
                <a:solidFill>
                  <a:schemeClr val="tx1"/>
                </a:solidFill>
                <a:effectLst/>
                <a:latin typeface="+mn-lt"/>
                <a:ea typeface="+mn-ea"/>
                <a:cs typeface="+mn-cs"/>
              </a:rPr>
              <a:t>Section 658E. Application and Plan. Section 3B Child Care Services and related activities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In General - The State shall use amounts provided to the State for each fiscal year under this subchapter for child care services.  Activities that improve the quality or availability of such services of homeless children while required documentation is obtained, training and technical assistance on identifying and serving homeless children and their families.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SECTION 725 of the McKinney-Vento Homeless Assistance Act defines Homeless as:</a:t>
            </a:r>
          </a:p>
          <a:p>
            <a:r>
              <a:rPr lang="en-US" sz="1200" kern="1200" dirty="0">
                <a:solidFill>
                  <a:schemeClr val="tx1"/>
                </a:solidFill>
                <a:effectLst/>
                <a:latin typeface="+mn-lt"/>
                <a:ea typeface="+mn-ea"/>
                <a:cs typeface="+mn-cs"/>
              </a:rPr>
              <a:t>(2) The term homeless children and youths' —</a:t>
            </a:r>
          </a:p>
          <a:p>
            <a:r>
              <a:rPr lang="en-US" sz="1200" kern="1200" dirty="0">
                <a:solidFill>
                  <a:schemeClr val="tx1"/>
                </a:solidFill>
                <a:effectLst/>
                <a:latin typeface="+mn-lt"/>
                <a:ea typeface="+mn-ea"/>
                <a:cs typeface="+mn-cs"/>
              </a:rPr>
              <a:t>(A) Means individuals who lack a fixed, regular, and adequate nighttime residence (within the meaning of section 103(a) (1)); and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 Includes —</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children and youths who are sharing the housing of other persons due to loss of housing, economic hardship, or a similar reason; are living in motels, hotels, trailer parks, or camping grounds due to the lack of alternative adequate accommodations; are living in emergency or transitional shelters; are abandoned in hospitals; or are awaiting foster care placement;</a:t>
            </a:r>
          </a:p>
          <a:p>
            <a:r>
              <a:rPr lang="en-US" sz="1200" kern="1200" dirty="0">
                <a:solidFill>
                  <a:schemeClr val="tx1"/>
                </a:solidFill>
                <a:effectLst/>
                <a:latin typeface="+mn-lt"/>
                <a:ea typeface="+mn-ea"/>
                <a:cs typeface="+mn-cs"/>
              </a:rPr>
              <a:t>(ii) children and youths who have a primary nighttime residence that is a public or private place not designed for or ordinarily used as a regular sleeping accommodation for human beings (within the meaning of section 103(a)(2)(C));</a:t>
            </a:r>
          </a:p>
          <a:p>
            <a:r>
              <a:rPr lang="en-US" sz="1200" kern="1200" dirty="0">
                <a:solidFill>
                  <a:schemeClr val="tx1"/>
                </a:solidFill>
                <a:effectLst/>
                <a:latin typeface="+mn-lt"/>
                <a:ea typeface="+mn-ea"/>
                <a:cs typeface="+mn-cs"/>
              </a:rPr>
              <a:t>(iii) children and youths who are living in cars, parks, public spaces, abandoned buildings, substandard housing, bus or train stations, or similar settings; and</a:t>
            </a:r>
          </a:p>
          <a:p>
            <a:r>
              <a:rPr lang="en-US" sz="1200" kern="1200" dirty="0">
                <a:solidFill>
                  <a:schemeClr val="tx1"/>
                </a:solidFill>
                <a:effectLst/>
                <a:latin typeface="+mn-lt"/>
                <a:ea typeface="+mn-ea"/>
                <a:cs typeface="+mn-cs"/>
              </a:rPr>
              <a:t>(iv) migratory children (as such term is defined in section 1309 of the Elementary and Secondary Education Act of 1965) who qualify as homeless for the purposes of this subtitle because the children are living in circumstances described in clauses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through (iii).</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37</a:t>
            </a:fld>
            <a:endParaRPr lang="en-US" dirty="0"/>
          </a:p>
        </p:txBody>
      </p:sp>
      <p:sp>
        <p:nvSpPr>
          <p:cNvPr id="6" name="Date Placeholder 5"/>
          <p:cNvSpPr>
            <a:spLocks noGrp="1"/>
          </p:cNvSpPr>
          <p:nvPr>
            <p:ph type="dt" idx="12"/>
          </p:nvPr>
        </p:nvSpPr>
        <p:spPr/>
        <p:txBody>
          <a:bodyPr/>
          <a:lstStyle/>
          <a:p>
            <a:fld id="{616184FE-931D-408E-9821-72B254FAC3FA}" type="datetime1">
              <a:rPr lang="en-US" smtClean="0"/>
              <a:t>11/14/2017</a:t>
            </a:fld>
            <a:endParaRPr lang="en-US" dirty="0"/>
          </a:p>
        </p:txBody>
      </p:sp>
    </p:spTree>
    <p:extLst>
      <p:ext uri="{BB962C8B-B14F-4D97-AF65-F5344CB8AC3E}">
        <p14:creationId xmlns:p14="http://schemas.microsoft.com/office/powerpoint/2010/main" val="32955445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#08-15 Effective January 4, 2016 Legislative Change</a:t>
            </a:r>
          </a:p>
          <a:p>
            <a:r>
              <a:rPr lang="en-US" dirty="0"/>
              <a:t>General</a:t>
            </a:r>
            <a:r>
              <a:rPr lang="en-US" baseline="0" dirty="0"/>
              <a:t> Assembly S.L. 2014-100</a:t>
            </a:r>
          </a:p>
          <a:p>
            <a:r>
              <a:rPr lang="en-US" sz="1200" b="1" kern="1200" dirty="0">
                <a:solidFill>
                  <a:schemeClr val="tx1"/>
                </a:solidFill>
                <a:effectLst/>
                <a:latin typeface="+mn-lt"/>
                <a:ea typeface="+mn-ea"/>
                <a:cs typeface="+mn-cs"/>
              </a:rPr>
              <a:t>SECTION 12C.3. (b) </a:t>
            </a:r>
            <a:r>
              <a:rPr lang="en-US" sz="1200" kern="1200" dirty="0">
                <a:solidFill>
                  <a:schemeClr val="tx1"/>
                </a:solidFill>
                <a:effectLst/>
                <a:latin typeface="+mn-lt"/>
                <a:ea typeface="+mn-ea"/>
                <a:cs typeface="+mn-cs"/>
              </a:rPr>
              <a:t>Beginning October 1, 2014, or upon federal approval, the Eastern Band of Cherokee Indians may begin assuming the responsibility for the Supplemental Nutrition Assistance Program (SNAP). When the Eastern Band of Cherokee Indians assumes responsibility for SNAP, then any State statutes, portions of statutes, or rules relating to the provision of social services regarding SNAP services by a county department of social services for members of the Eastern Band of Cherokee Indians shall no longer apply to the Tribe, and the functions, administration, and funding requirements relating to those social services are thereby delegated to the Eastern Band of Cherokee Indians.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 later than October 1, 2015, and with the exception of services related to special  assistance, child care, and adult care homes, the Eastern Band of Cherokee Indians may assume  responsibility for other programs as described under G.S. 108A-25(e), enacted in subsection (c) 3of this section. When the Eastern Band of Cherokee Indians assumes responsibility for any of those other programs, then any State statutes, portions of statutes, or rules relating to the 40 provision of services for those programs by a county department of social services for members of the Eastern Band of Cherokee Indians shall no longer apply to the Tribe, and the functions, administration, and funding requirements relating to those programs are thereby delegated to the Eastern Band of Cherokee Indians</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38</a:t>
            </a:fld>
            <a:endParaRPr lang="en-US" dirty="0"/>
          </a:p>
        </p:txBody>
      </p:sp>
      <p:sp>
        <p:nvSpPr>
          <p:cNvPr id="6" name="Date Placeholder 5"/>
          <p:cNvSpPr>
            <a:spLocks noGrp="1"/>
          </p:cNvSpPr>
          <p:nvPr>
            <p:ph type="dt" idx="12"/>
          </p:nvPr>
        </p:nvSpPr>
        <p:spPr/>
        <p:txBody>
          <a:bodyPr/>
          <a:lstStyle/>
          <a:p>
            <a:fld id="{52D90C66-87BB-4C64-BDA7-C7659548FF74}" type="datetime1">
              <a:rPr lang="en-US" smtClean="0"/>
              <a:t>11/14/2017</a:t>
            </a:fld>
            <a:endParaRPr lang="en-US" dirty="0"/>
          </a:p>
        </p:txBody>
      </p:sp>
    </p:spTree>
    <p:extLst>
      <p:ext uri="{BB962C8B-B14F-4D97-AF65-F5344CB8AC3E}">
        <p14:creationId xmlns:p14="http://schemas.microsoft.com/office/powerpoint/2010/main" val="22074514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05-17</a:t>
            </a:r>
          </a:p>
          <a:p>
            <a:endParaRPr lang="en-US" dirty="0"/>
          </a:p>
          <a:p>
            <a:r>
              <a:rPr lang="en-US" sz="1200" kern="1200" dirty="0">
                <a:solidFill>
                  <a:schemeClr val="tx1"/>
                </a:solidFill>
                <a:effectLst/>
                <a:latin typeface="+mn-lt"/>
                <a:ea typeface="+mn-ea"/>
                <a:cs typeface="+mn-cs"/>
              </a:rPr>
              <a:t>New policy states that one of the following citizenship criteria must be met: a. Child is a U.S. Citizen or b. Child is a legal U.S. Non-Citizen (residing in the U.S. legally). Examples of a child who is a legal U.S. Non-Citizen shall include but is not limited to: </a:t>
            </a:r>
            <a:endParaRPr lang="en-US" sz="1050" kern="1200" dirty="0">
              <a:solidFill>
                <a:schemeClr val="tx1"/>
              </a:solidFill>
              <a:effectLst/>
              <a:latin typeface="+mn-lt"/>
              <a:ea typeface="+mn-ea"/>
              <a:cs typeface="+mn-cs"/>
            </a:endParaRPr>
          </a:p>
          <a:p>
            <a:pPr marL="1600200" lvl="3" indent="-228600">
              <a:buFont typeface="+mj-lt"/>
              <a:buAutoNum type="arabicPeriod"/>
            </a:pPr>
            <a:r>
              <a:rPr lang="en-US" sz="1200" kern="1200" dirty="0">
                <a:solidFill>
                  <a:schemeClr val="tx1"/>
                </a:solidFill>
                <a:effectLst/>
                <a:latin typeface="+mn-lt"/>
                <a:ea typeface="+mn-ea"/>
                <a:cs typeface="+mn-cs"/>
              </a:rPr>
              <a:t>Refugee</a:t>
            </a:r>
            <a:endParaRPr lang="en-US" sz="1050" kern="1200" dirty="0">
              <a:solidFill>
                <a:schemeClr val="tx1"/>
              </a:solidFill>
              <a:effectLst/>
              <a:latin typeface="+mn-lt"/>
              <a:ea typeface="+mn-ea"/>
              <a:cs typeface="+mn-cs"/>
            </a:endParaRPr>
          </a:p>
          <a:p>
            <a:pPr marL="1600200" lvl="3" indent="-228600">
              <a:buFont typeface="+mj-lt"/>
              <a:buAutoNum type="arabicPeriod"/>
            </a:pPr>
            <a:r>
              <a:rPr lang="en-US" sz="1200" kern="1200" dirty="0">
                <a:solidFill>
                  <a:schemeClr val="tx1"/>
                </a:solidFill>
                <a:effectLst/>
                <a:latin typeface="+mn-lt"/>
                <a:ea typeface="+mn-ea"/>
                <a:cs typeface="+mn-cs"/>
              </a:rPr>
              <a:t>US Citizen/Naturalized Citizen</a:t>
            </a:r>
            <a:endParaRPr lang="en-US" sz="1050" kern="1200" dirty="0">
              <a:solidFill>
                <a:schemeClr val="tx1"/>
              </a:solidFill>
              <a:effectLst/>
              <a:latin typeface="+mn-lt"/>
              <a:ea typeface="+mn-ea"/>
              <a:cs typeface="+mn-cs"/>
            </a:endParaRPr>
          </a:p>
          <a:p>
            <a:pPr marL="1600200" lvl="3" indent="-228600">
              <a:buFont typeface="+mj-lt"/>
              <a:buAutoNum type="arabicPeriod"/>
            </a:pPr>
            <a:r>
              <a:rPr lang="en-US" sz="1200" kern="1200" dirty="0">
                <a:solidFill>
                  <a:schemeClr val="tx1"/>
                </a:solidFill>
                <a:effectLst/>
                <a:latin typeface="+mn-lt"/>
                <a:ea typeface="+mn-ea"/>
                <a:cs typeface="+mn-cs"/>
              </a:rPr>
              <a:t>US Non-Citizen National</a:t>
            </a:r>
            <a:endParaRPr lang="en-US" sz="1050" kern="1200" dirty="0">
              <a:solidFill>
                <a:schemeClr val="tx1"/>
              </a:solidFill>
              <a:effectLst/>
              <a:latin typeface="+mn-lt"/>
              <a:ea typeface="+mn-ea"/>
              <a:cs typeface="+mn-cs"/>
            </a:endParaRPr>
          </a:p>
          <a:p>
            <a:pPr marL="1600200" lvl="3" indent="-228600">
              <a:buFont typeface="+mj-lt"/>
              <a:buAutoNum type="arabicPeriod"/>
            </a:pPr>
            <a:r>
              <a:rPr lang="en-US" sz="1200" kern="1200" dirty="0">
                <a:solidFill>
                  <a:schemeClr val="tx1"/>
                </a:solidFill>
                <a:effectLst/>
                <a:latin typeface="+mn-lt"/>
                <a:ea typeface="+mn-ea"/>
                <a:cs typeface="+mn-cs"/>
              </a:rPr>
              <a:t>Documented Alien</a:t>
            </a:r>
            <a:endParaRPr lang="en-US" sz="1050" kern="1200" dirty="0">
              <a:solidFill>
                <a:schemeClr val="tx1"/>
              </a:solidFill>
              <a:effectLst/>
              <a:latin typeface="+mn-lt"/>
              <a:ea typeface="+mn-ea"/>
              <a:cs typeface="+mn-cs"/>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39</a:t>
            </a:fld>
            <a:endParaRPr lang="en-US" dirty="0"/>
          </a:p>
        </p:txBody>
      </p:sp>
      <p:sp>
        <p:nvSpPr>
          <p:cNvPr id="6" name="Date Placeholder 5"/>
          <p:cNvSpPr>
            <a:spLocks noGrp="1"/>
          </p:cNvSpPr>
          <p:nvPr>
            <p:ph type="dt" idx="12"/>
          </p:nvPr>
        </p:nvSpPr>
        <p:spPr/>
        <p:txBody>
          <a:bodyPr/>
          <a:lstStyle/>
          <a:p>
            <a:fld id="{6D5FC580-255E-4B50-9AE5-32EA6AC374BE}" type="datetime1">
              <a:rPr lang="en-US" smtClean="0"/>
              <a:t>11/14/2017</a:t>
            </a:fld>
            <a:endParaRPr lang="en-US" dirty="0"/>
          </a:p>
        </p:txBody>
      </p:sp>
    </p:spTree>
    <p:extLst>
      <p:ext uri="{BB962C8B-B14F-4D97-AF65-F5344CB8AC3E}">
        <p14:creationId xmlns:p14="http://schemas.microsoft.com/office/powerpoint/2010/main" val="2693325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Chapter 3 SCCA Program Manual </a:t>
            </a:r>
          </a:p>
          <a:p>
            <a:endParaRPr lang="en-US" b="1" dirty="0"/>
          </a:p>
          <a:p>
            <a:r>
              <a:rPr lang="en-US" b="1" dirty="0"/>
              <a:t>ROLE OF THE DIVISION OF</a:t>
            </a:r>
            <a:r>
              <a:rPr lang="en-US" b="1" baseline="0" dirty="0"/>
              <a:t> </a:t>
            </a:r>
            <a:r>
              <a:rPr lang="en-US" b="1" dirty="0"/>
              <a:t>CHILD DEVELOPMENT AND EARLY EDUCATION </a:t>
            </a:r>
          </a:p>
          <a:p>
            <a:endParaRPr lang="en-US" dirty="0"/>
          </a:p>
          <a:p>
            <a:r>
              <a:rPr lang="en-US" dirty="0"/>
              <a:t>The Division of Child Development and Early Education was formed within the </a:t>
            </a:r>
          </a:p>
          <a:p>
            <a:r>
              <a:rPr lang="en-US" dirty="0"/>
              <a:t>Department of Health and Human Services to regulate early childhood services </a:t>
            </a:r>
          </a:p>
          <a:p>
            <a:r>
              <a:rPr lang="en-US" dirty="0"/>
              <a:t>for all children in North Carolina and to oversee the SCC Program and the North </a:t>
            </a:r>
          </a:p>
          <a:p>
            <a:r>
              <a:rPr lang="en-US" dirty="0"/>
              <a:t>Carolina Pre-Kindergarten (NC Pre-K) Program.  </a:t>
            </a:r>
          </a:p>
          <a:p>
            <a:endParaRPr lang="en-US" dirty="0"/>
          </a:p>
          <a:p>
            <a:r>
              <a:rPr lang="en-US" dirty="0"/>
              <a:t>DCDEE issues policy for the provision of child care services, prepares required reports related to the </a:t>
            </a:r>
          </a:p>
          <a:p>
            <a:r>
              <a:rPr lang="en-US" dirty="0"/>
              <a:t>expenditure of state and federal funds and monitors for program and fiscal compliance. </a:t>
            </a:r>
          </a:p>
          <a:p>
            <a:endParaRPr lang="en-US" dirty="0"/>
          </a:p>
          <a:p>
            <a:r>
              <a:rPr lang="en-US" dirty="0"/>
              <a:t>DCDEE develops, implements, and coordinates initiatives that address improving the quality and increasing the availability of child care and enhancing the lives of families in North Carolina.  </a:t>
            </a:r>
          </a:p>
          <a:p>
            <a:pPr lvl="1"/>
            <a:r>
              <a:rPr lang="en-US" dirty="0"/>
              <a:t>These initiatives include programs that offer child care resource and referral, school-age child care services, and the inclusion of children with special needs.  </a:t>
            </a:r>
          </a:p>
          <a:p>
            <a:r>
              <a:rPr lang="en-US" dirty="0"/>
              <a:t>Collaborates with the North Carolina Partnership for Children in the administration and implementation of the Smart Start Program. </a:t>
            </a:r>
          </a:p>
          <a:p>
            <a:endParaRPr lang="en-US" dirty="0"/>
          </a:p>
          <a:p>
            <a:r>
              <a:rPr lang="en-US" sz="1200" b="1" kern="1200" dirty="0">
                <a:solidFill>
                  <a:schemeClr val="tx1"/>
                </a:solidFill>
                <a:effectLst/>
                <a:latin typeface="+mn-lt"/>
                <a:ea typeface="+mn-ea"/>
                <a:cs typeface="+mn-cs"/>
              </a:rPr>
              <a:t>Subsidy Services Section </a:t>
            </a:r>
            <a:r>
              <a:rPr lang="en-US" sz="1200" kern="1200" dirty="0">
                <a:solidFill>
                  <a:schemeClr val="tx1"/>
                </a:solidFill>
                <a:effectLst/>
                <a:latin typeface="+mn-lt"/>
                <a:ea typeface="+mn-ea"/>
                <a:cs typeface="+mn-cs"/>
              </a:rPr>
              <a:t>- The Subsidy Services Section administers the allocation and reallocation of child care subsidy funds through funding authorizations and contracts.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Staff are responsible for developing, implementing, and interpreting policy for the SCC Program. Policy is made available to county departments of social services and other LPA’s through this manual, policy change notices, section letters, administrative letters, and memoranda. </a:t>
            </a:r>
          </a:p>
          <a:p>
            <a:endParaRPr lang="en-US" dirty="0"/>
          </a:p>
          <a:p>
            <a:endParaRPr lang="en-US" dirty="0">
              <a:highlight>
                <a:srgbClr val="FFFF00"/>
              </a:highlight>
            </a:endParaRPr>
          </a:p>
          <a:p>
            <a:endParaRPr lang="en-US" dirty="0">
              <a:highlight>
                <a:srgbClr val="FFFF00"/>
              </a:highlight>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a:t>
            </a:fld>
            <a:endParaRPr lang="en-US" dirty="0"/>
          </a:p>
        </p:txBody>
      </p:sp>
      <p:sp>
        <p:nvSpPr>
          <p:cNvPr id="6" name="Date Placeholder 5"/>
          <p:cNvSpPr>
            <a:spLocks noGrp="1"/>
          </p:cNvSpPr>
          <p:nvPr>
            <p:ph type="dt" idx="12"/>
          </p:nvPr>
        </p:nvSpPr>
        <p:spPr/>
        <p:txBody>
          <a:bodyPr/>
          <a:lstStyle/>
          <a:p>
            <a:fld id="{3ECD907B-B9E7-440B-85D7-18EA72C5F038}" type="datetime1">
              <a:rPr lang="en-US" smtClean="0"/>
              <a:t>11/14/2017</a:t>
            </a:fld>
            <a:endParaRPr lang="en-US" dirty="0"/>
          </a:p>
        </p:txBody>
      </p:sp>
    </p:spTree>
    <p:extLst>
      <p:ext uri="{BB962C8B-B14F-4D97-AF65-F5344CB8AC3E}">
        <p14:creationId xmlns:p14="http://schemas.microsoft.com/office/powerpoint/2010/main" val="16127633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t>Admin Letter 04-15</a:t>
            </a:r>
          </a:p>
          <a:p>
            <a:endParaRPr lang="en-US"/>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40</a:t>
            </a:fld>
            <a:endParaRPr lang="en-US" dirty="0"/>
          </a:p>
        </p:txBody>
      </p:sp>
      <p:sp>
        <p:nvSpPr>
          <p:cNvPr id="6" name="Date Placeholder 5"/>
          <p:cNvSpPr>
            <a:spLocks noGrp="1"/>
          </p:cNvSpPr>
          <p:nvPr>
            <p:ph type="dt" idx="12"/>
          </p:nvPr>
        </p:nvSpPr>
        <p:spPr/>
        <p:txBody>
          <a:bodyPr/>
          <a:lstStyle/>
          <a:p>
            <a:fld id="{2BB97EAF-A54C-44EA-8F6C-D068F15C935C}" type="datetime1">
              <a:rPr lang="en-US" smtClean="0"/>
              <a:t>11/14/2017</a:t>
            </a:fld>
            <a:endParaRPr lang="en-US" dirty="0"/>
          </a:p>
        </p:txBody>
      </p:sp>
    </p:spTree>
    <p:extLst>
      <p:ext uri="{BB962C8B-B14F-4D97-AF65-F5344CB8AC3E}">
        <p14:creationId xmlns:p14="http://schemas.microsoft.com/office/powerpoint/2010/main" val="35483822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Letter 04-15</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41</a:t>
            </a:fld>
            <a:endParaRPr lang="en-US" dirty="0"/>
          </a:p>
        </p:txBody>
      </p:sp>
      <p:sp>
        <p:nvSpPr>
          <p:cNvPr id="6" name="Date Placeholder 5"/>
          <p:cNvSpPr>
            <a:spLocks noGrp="1"/>
          </p:cNvSpPr>
          <p:nvPr>
            <p:ph type="dt" idx="12"/>
          </p:nvPr>
        </p:nvSpPr>
        <p:spPr/>
        <p:txBody>
          <a:bodyPr/>
          <a:lstStyle/>
          <a:p>
            <a:fld id="{ED329BF2-2C96-4A69-A1D4-E94ABFE80436}" type="datetime1">
              <a:rPr lang="en-US" smtClean="0"/>
              <a:t>11/14/2017</a:t>
            </a:fld>
            <a:endParaRPr lang="en-US" dirty="0"/>
          </a:p>
        </p:txBody>
      </p:sp>
    </p:spTree>
    <p:extLst>
      <p:ext uri="{BB962C8B-B14F-4D97-AF65-F5344CB8AC3E}">
        <p14:creationId xmlns:p14="http://schemas.microsoft.com/office/powerpoint/2010/main" val="11655046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10-day Notice of Termination- Admin Letter #05-16</a:t>
            </a:r>
          </a:p>
          <a:p>
            <a:endParaRPr lang="en-US" baseline="0" dirty="0"/>
          </a:p>
          <a:p>
            <a:r>
              <a:rPr lang="en-US" baseline="0" dirty="0"/>
              <a:t>These three scenarios will be given a 10-day notice instead of a 5-day notice</a:t>
            </a:r>
          </a:p>
          <a:p>
            <a:endParaRPr lang="en-US" baseline="0" dirty="0"/>
          </a:p>
          <a:p>
            <a:r>
              <a:rPr lang="en-US" dirty="0"/>
              <a:t>Previous policy says : These scenarios use to be 5 day notices but now these situations will be</a:t>
            </a:r>
            <a:r>
              <a:rPr lang="en-US" baseline="0" dirty="0"/>
              <a:t> given a 10 day notice</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42</a:t>
            </a:fld>
            <a:endParaRPr lang="en-US" dirty="0"/>
          </a:p>
        </p:txBody>
      </p:sp>
      <p:sp>
        <p:nvSpPr>
          <p:cNvPr id="6" name="Date Placeholder 5"/>
          <p:cNvSpPr>
            <a:spLocks noGrp="1"/>
          </p:cNvSpPr>
          <p:nvPr>
            <p:ph type="dt" idx="12"/>
          </p:nvPr>
        </p:nvSpPr>
        <p:spPr/>
        <p:txBody>
          <a:bodyPr/>
          <a:lstStyle/>
          <a:p>
            <a:fld id="{39B78F5D-B3B4-4688-B21A-E57262F988D2}" type="datetime1">
              <a:rPr lang="en-US" smtClean="0"/>
              <a:t>11/14/2017</a:t>
            </a:fld>
            <a:endParaRPr lang="en-US" dirty="0"/>
          </a:p>
        </p:txBody>
      </p:sp>
    </p:spTree>
    <p:extLst>
      <p:ext uri="{BB962C8B-B14F-4D97-AF65-F5344CB8AC3E}">
        <p14:creationId xmlns:p14="http://schemas.microsoft.com/office/powerpoint/2010/main" val="14563907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Waiting List- Admin Letter # 10-16</a:t>
            </a:r>
          </a:p>
          <a:p>
            <a:endParaRPr 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Waiting List Survey will be conducted twice per year during the months of March and September.  The LPA will allow fourteen (14) calendar days for recipients to respond.</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43</a:t>
            </a:fld>
            <a:endParaRPr lang="en-US" dirty="0"/>
          </a:p>
        </p:txBody>
      </p:sp>
      <p:sp>
        <p:nvSpPr>
          <p:cNvPr id="6" name="Date Placeholder 5"/>
          <p:cNvSpPr>
            <a:spLocks noGrp="1"/>
          </p:cNvSpPr>
          <p:nvPr>
            <p:ph type="dt" idx="12"/>
          </p:nvPr>
        </p:nvSpPr>
        <p:spPr/>
        <p:txBody>
          <a:bodyPr/>
          <a:lstStyle/>
          <a:p>
            <a:fld id="{96B944F4-59A3-4DB9-B883-76477A6817D1}" type="datetime1">
              <a:rPr lang="en-US" smtClean="0"/>
              <a:t>11/14/2017</a:t>
            </a:fld>
            <a:endParaRPr lang="en-US" dirty="0"/>
          </a:p>
        </p:txBody>
      </p:sp>
    </p:spTree>
    <p:extLst>
      <p:ext uri="{BB962C8B-B14F-4D97-AF65-F5344CB8AC3E}">
        <p14:creationId xmlns:p14="http://schemas.microsoft.com/office/powerpoint/2010/main" val="6112650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44</a:t>
            </a:fld>
            <a:endParaRPr lang="en-US" dirty="0"/>
          </a:p>
        </p:txBody>
      </p:sp>
      <p:sp>
        <p:nvSpPr>
          <p:cNvPr id="6" name="Date Placeholder 5"/>
          <p:cNvSpPr>
            <a:spLocks noGrp="1"/>
          </p:cNvSpPr>
          <p:nvPr>
            <p:ph type="dt" idx="12"/>
          </p:nvPr>
        </p:nvSpPr>
        <p:spPr/>
        <p:txBody>
          <a:bodyPr/>
          <a:lstStyle/>
          <a:p>
            <a:fld id="{218F6707-5B21-4993-98C0-49302BE9FDC1}" type="datetime1">
              <a:rPr lang="en-US" smtClean="0"/>
              <a:t>11/14/2017</a:t>
            </a:fld>
            <a:endParaRPr lang="en-US" dirty="0"/>
          </a:p>
        </p:txBody>
      </p:sp>
    </p:spTree>
    <p:extLst>
      <p:ext uri="{BB962C8B-B14F-4D97-AF65-F5344CB8AC3E}">
        <p14:creationId xmlns:p14="http://schemas.microsoft.com/office/powerpoint/2010/main" val="26968312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02-17</a:t>
            </a:r>
          </a:p>
          <a:p>
            <a:endParaRPr lang="en-US" dirty="0"/>
          </a:p>
          <a:p>
            <a:r>
              <a:rPr lang="en-US" sz="1200" kern="1200" dirty="0">
                <a:solidFill>
                  <a:schemeClr val="tx1"/>
                </a:solidFill>
                <a:effectLst/>
                <a:latin typeface="+mn-lt"/>
                <a:ea typeface="+mn-ea"/>
                <a:cs typeface="+mn-cs"/>
              </a:rPr>
              <a:t>Data from NC FAST will allow counties to track the amount of funds obligated for the certification period of each case.  Counties will use this information to control the number of new cases that can be added within their allocation.</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45</a:t>
            </a:fld>
            <a:endParaRPr lang="en-US" dirty="0"/>
          </a:p>
        </p:txBody>
      </p:sp>
      <p:sp>
        <p:nvSpPr>
          <p:cNvPr id="6" name="Date Placeholder 5"/>
          <p:cNvSpPr>
            <a:spLocks noGrp="1"/>
          </p:cNvSpPr>
          <p:nvPr>
            <p:ph type="dt" idx="12"/>
          </p:nvPr>
        </p:nvSpPr>
        <p:spPr/>
        <p:txBody>
          <a:bodyPr/>
          <a:lstStyle/>
          <a:p>
            <a:fld id="{20B628F5-CC1D-4765-8C3B-EADAABECCECB}" type="datetime1">
              <a:rPr lang="en-US" smtClean="0"/>
              <a:t>11/14/2017</a:t>
            </a:fld>
            <a:endParaRPr lang="en-US" dirty="0"/>
          </a:p>
        </p:txBody>
      </p:sp>
    </p:spTree>
    <p:extLst>
      <p:ext uri="{BB962C8B-B14F-4D97-AF65-F5344CB8AC3E}">
        <p14:creationId xmlns:p14="http://schemas.microsoft.com/office/powerpoint/2010/main" val="42772205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baseline="0" dirty="0"/>
              <a:t> #</a:t>
            </a:r>
            <a:r>
              <a:rPr lang="en-US" dirty="0"/>
              <a:t>08-16 issued November 4, 2016;</a:t>
            </a:r>
            <a:r>
              <a:rPr lang="en-US" baseline="0" dirty="0"/>
              <a:t> Effective upon receipt ?? This is a Future CCDF?? </a:t>
            </a:r>
          </a:p>
          <a:p>
            <a:endParaRPr lang="en-US" baseline="0" dirty="0"/>
          </a:p>
          <a:p>
            <a:r>
              <a:rPr lang="en-US" sz="1200" kern="1200" dirty="0">
                <a:solidFill>
                  <a:schemeClr val="tx1"/>
                </a:solidFill>
                <a:effectLst/>
                <a:latin typeface="+mn-lt"/>
                <a:ea typeface="+mn-ea"/>
                <a:cs typeface="+mn-cs"/>
              </a:rPr>
              <a:t>New policy requires that during the eligibility period, any changes that occur that may impact the recipient’s eligibility are required to be reported.  The following items are required to be reported by recipients during the twelve month eligibility period to verify continued need or eligibility. </a:t>
            </a:r>
          </a:p>
          <a:p>
            <a:r>
              <a:rPr lang="en-US" sz="1200" kern="1200" dirty="0">
                <a:solidFill>
                  <a:schemeClr val="tx1"/>
                </a:solidFill>
                <a:effectLst/>
                <a:latin typeface="+mn-lt"/>
                <a:ea typeface="+mn-ea"/>
                <a:cs typeface="+mn-cs"/>
              </a:rPr>
              <a:t> </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46</a:t>
            </a:fld>
            <a:endParaRPr lang="en-US" dirty="0"/>
          </a:p>
        </p:txBody>
      </p:sp>
      <p:sp>
        <p:nvSpPr>
          <p:cNvPr id="6" name="Date Placeholder 5"/>
          <p:cNvSpPr>
            <a:spLocks noGrp="1"/>
          </p:cNvSpPr>
          <p:nvPr>
            <p:ph type="dt" idx="12"/>
          </p:nvPr>
        </p:nvSpPr>
        <p:spPr/>
        <p:txBody>
          <a:bodyPr/>
          <a:lstStyle/>
          <a:p>
            <a:fld id="{2997A8FF-1D3A-40F3-B231-EB6BEDD6864A}" type="datetime1">
              <a:rPr lang="en-US" smtClean="0"/>
              <a:t>11/14/2017</a:t>
            </a:fld>
            <a:endParaRPr lang="en-US" dirty="0"/>
          </a:p>
        </p:txBody>
      </p:sp>
    </p:spTree>
    <p:extLst>
      <p:ext uri="{BB962C8B-B14F-4D97-AF65-F5344CB8AC3E}">
        <p14:creationId xmlns:p14="http://schemas.microsoft.com/office/powerpoint/2010/main" val="36789235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Admin </a:t>
            </a:r>
            <a:r>
              <a:rPr lang="en-US" dirty="0" err="1"/>
              <a:t>Ltr</a:t>
            </a:r>
            <a:r>
              <a:rPr lang="en-US" dirty="0"/>
              <a:t> #10-16</a:t>
            </a:r>
            <a:r>
              <a:rPr lang="en-US" baseline="0" dirty="0"/>
              <a:t> Eff. Upon the Implementation of NC FAST </a:t>
            </a: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47</a:t>
            </a:fld>
            <a:endParaRPr lang="en-US" dirty="0"/>
          </a:p>
        </p:txBody>
      </p:sp>
      <p:sp>
        <p:nvSpPr>
          <p:cNvPr id="6" name="Date Placeholder 5"/>
          <p:cNvSpPr>
            <a:spLocks noGrp="1"/>
          </p:cNvSpPr>
          <p:nvPr>
            <p:ph type="dt" idx="12"/>
          </p:nvPr>
        </p:nvSpPr>
        <p:spPr/>
        <p:txBody>
          <a:bodyPr/>
          <a:lstStyle/>
          <a:p>
            <a:fld id="{B2895995-5D47-4FFE-9546-C7F1A1EA9AC0}" type="datetime1">
              <a:rPr lang="en-US" smtClean="0"/>
              <a:t>11/14/2017</a:t>
            </a:fld>
            <a:endParaRPr lang="en-US" dirty="0"/>
          </a:p>
        </p:txBody>
      </p:sp>
    </p:spTree>
    <p:extLst>
      <p:ext uri="{BB962C8B-B14F-4D97-AF65-F5344CB8AC3E}">
        <p14:creationId xmlns:p14="http://schemas.microsoft.com/office/powerpoint/2010/main" val="28925359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#10-16</a:t>
            </a:r>
            <a:r>
              <a:rPr lang="en-US" baseline="0" dirty="0"/>
              <a:t> Eff. Upon the Implementation of NC FAST </a:t>
            </a:r>
          </a:p>
          <a:p>
            <a:r>
              <a:rPr lang="en-US" sz="1200" kern="1200" dirty="0">
                <a:solidFill>
                  <a:schemeClr val="tx1"/>
                </a:solidFill>
                <a:effectLst/>
                <a:latin typeface="+mn-lt"/>
                <a:ea typeface="+mn-ea"/>
                <a:cs typeface="+mn-cs"/>
              </a:rPr>
              <a:t>In order to access the NC FAST Provider Portal, providers must do the following: </a:t>
            </a:r>
          </a:p>
          <a:p>
            <a:r>
              <a:rPr lang="en-US" sz="1200" kern="1200" dirty="0">
                <a:solidFill>
                  <a:schemeClr val="tx1"/>
                </a:solidFill>
                <a:effectLst/>
                <a:latin typeface="+mn-lt"/>
                <a:ea typeface="+mn-ea"/>
                <a:cs typeface="+mn-cs"/>
              </a:rPr>
              <a:t>1.</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Create an NCID.  </a:t>
            </a:r>
          </a:p>
          <a:p>
            <a:pPr lvl="0"/>
            <a:r>
              <a:rPr lang="en-US" sz="1200" kern="1200" dirty="0">
                <a:solidFill>
                  <a:schemeClr val="tx1"/>
                </a:solidFill>
                <a:effectLst/>
                <a:latin typeface="+mn-lt"/>
                <a:ea typeface="+mn-ea"/>
                <a:cs typeface="+mn-cs"/>
              </a:rPr>
              <a:t>2. Enroll in Direct Deposit. </a:t>
            </a:r>
          </a:p>
          <a:p>
            <a:r>
              <a:rPr lang="en-US" sz="1200" kern="1200" dirty="0">
                <a:solidFill>
                  <a:schemeClr val="tx1"/>
                </a:solidFill>
                <a:effectLst/>
                <a:latin typeface="+mn-lt"/>
                <a:ea typeface="+mn-ea"/>
                <a:cs typeface="+mn-cs"/>
              </a:rPr>
              <a:t>3.</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Review and sign the provider agreement.  </a:t>
            </a:r>
          </a:p>
          <a:p>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NCID: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Providers may designate more than one individual to use the Provider Portal on behalf of their facility. It will be important to determine who will be designated to perform the above activities. To create a Business NCID, go to the North Carolina Identity Management (NCID) website at https://ncid.nc.gov. Each person who creates a Business NCID must have a valid email address.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Direct Deposit: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FIS is the current direct deposit processor. Providers will be able to follow a simple process in order to enroll. </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48</a:t>
            </a:fld>
            <a:endParaRPr lang="en-US" dirty="0"/>
          </a:p>
        </p:txBody>
      </p:sp>
      <p:sp>
        <p:nvSpPr>
          <p:cNvPr id="6" name="Date Placeholder 5"/>
          <p:cNvSpPr>
            <a:spLocks noGrp="1"/>
          </p:cNvSpPr>
          <p:nvPr>
            <p:ph type="dt" idx="12"/>
          </p:nvPr>
        </p:nvSpPr>
        <p:spPr/>
        <p:txBody>
          <a:bodyPr/>
          <a:lstStyle/>
          <a:p>
            <a:fld id="{BBD4FDF9-0818-4548-862F-3C2D2FAC46B1}" type="datetime1">
              <a:rPr lang="en-US" smtClean="0"/>
              <a:t>11/14/2017</a:t>
            </a:fld>
            <a:endParaRPr lang="en-US" dirty="0"/>
          </a:p>
        </p:txBody>
      </p:sp>
    </p:spTree>
    <p:extLst>
      <p:ext uri="{BB962C8B-B14F-4D97-AF65-F5344CB8AC3E}">
        <p14:creationId xmlns:p14="http://schemas.microsoft.com/office/powerpoint/2010/main" val="20418519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#01-17 Eff. </a:t>
            </a:r>
            <a:r>
              <a:rPr lang="en-US" sz="1200" kern="1200" dirty="0">
                <a:solidFill>
                  <a:schemeClr val="tx1"/>
                </a:solidFill>
                <a:effectLst/>
                <a:latin typeface="+mn-lt"/>
                <a:ea typeface="+mn-ea"/>
                <a:cs typeface="+mn-cs"/>
              </a:rPr>
              <a:t>The First Month a Payment is Processed through NC FAST </a:t>
            </a:r>
          </a:p>
          <a:p>
            <a:endParaRPr lang="en-US" dirty="0"/>
          </a:p>
          <a:p>
            <a:r>
              <a:rPr lang="en-US" sz="1200" kern="1200" dirty="0">
                <a:solidFill>
                  <a:schemeClr val="tx1"/>
                </a:solidFill>
                <a:effectLst/>
                <a:latin typeface="+mn-lt"/>
                <a:ea typeface="+mn-ea"/>
                <a:cs typeface="+mn-cs"/>
              </a:rPr>
              <a:t>Once the parent signs the voucher, the LPA will acknowledge the parents’ signature by indicating the action in NC FAST. The status of the voucher will then change to pending provider signature. The provider then accepts or rejects the voucher through the NC FAST Provider Portal.  This updates the status in NC FAST.  If the provider has not enrolled, the voucher will also be pending provider enrollment.</a:t>
            </a:r>
          </a:p>
          <a:p>
            <a:r>
              <a:rPr lang="en-US" sz="1200" kern="1200" dirty="0">
                <a:solidFill>
                  <a:schemeClr val="tx1"/>
                </a:solidFill>
                <a:effectLst/>
                <a:latin typeface="+mn-lt"/>
                <a:ea typeface="+mn-ea"/>
                <a:cs typeface="+mn-cs"/>
              </a:rPr>
              <a:t> </a:t>
            </a:r>
            <a:endParaRPr lang="en-US" dirty="0">
              <a:effectLst/>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49</a:t>
            </a:fld>
            <a:endParaRPr lang="en-US" dirty="0"/>
          </a:p>
        </p:txBody>
      </p:sp>
      <p:sp>
        <p:nvSpPr>
          <p:cNvPr id="6" name="Date Placeholder 5"/>
          <p:cNvSpPr>
            <a:spLocks noGrp="1"/>
          </p:cNvSpPr>
          <p:nvPr>
            <p:ph type="dt" idx="12"/>
          </p:nvPr>
        </p:nvSpPr>
        <p:spPr/>
        <p:txBody>
          <a:bodyPr/>
          <a:lstStyle/>
          <a:p>
            <a:fld id="{015220B1-2CA2-41D7-9E4C-1C830CB99356}" type="datetime1">
              <a:rPr lang="en-US" smtClean="0"/>
              <a:t>11/14/2017</a:t>
            </a:fld>
            <a:endParaRPr lang="en-US" dirty="0"/>
          </a:p>
        </p:txBody>
      </p:sp>
    </p:spTree>
    <p:extLst>
      <p:ext uri="{BB962C8B-B14F-4D97-AF65-F5344CB8AC3E}">
        <p14:creationId xmlns:p14="http://schemas.microsoft.com/office/powerpoint/2010/main" val="1707535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What is CCDBG reauthorization?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Child Care and Development Block Grant (CCDBG) Act is the law (along with Section 418 of the Social Security Act) that authorizes the federal child care subsidy program known as Child Care and Development Fund (CCDF).</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 November 19, 2014, the President signed into law bipartisan legislation that reauthorized the CCDBG Act for the first time since 1996. The law made many important statutory changes focused on reforming child care in this country to better support the success of both parents and children in low-income families and increase their access to healthy, safe, high quality child care. The final rule published by HHS updates the CCDF regulations to provide detail and clarification based on the law.</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the Child Care and Development Fund (CCDF)?</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CCDF is a federal and state partnership program (over $5 billion in federal funding) authorized under the Child Care and Development Block Grant Act (CCDBG) and administered by states, territories, and tribes with funding and support from the Administration for Children and Families’ Office of Child Care. States use CCDF to provide financial assistance to low-income families to access child care so they can work or attend a job training or educational program.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CCDF program helps fund child care assistance for 1.4 million children, under age 13, each month.</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addition, states use the CCDF to invest in quality to benefit millions more children by building the skills and qualifications of the teacher workforce, supporting child care programs to achieve higher standards, and providing consumer education to help parents select child care that meets their families’ needs.</a:t>
            </a:r>
          </a:p>
          <a:p>
            <a:endParaRPr lang="en-US" sz="1200" kern="1200" dirty="0">
              <a:solidFill>
                <a:schemeClr val="tx1"/>
              </a:solidFill>
              <a:effectLst/>
              <a:latin typeface="+mn-lt"/>
              <a:ea typeface="+mn-ea"/>
              <a:cs typeface="+mn-cs"/>
            </a:endParaRP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a:t>
            </a:fld>
            <a:endParaRPr lang="en-US" dirty="0"/>
          </a:p>
        </p:txBody>
      </p:sp>
      <p:sp>
        <p:nvSpPr>
          <p:cNvPr id="6" name="Date Placeholder 5"/>
          <p:cNvSpPr>
            <a:spLocks noGrp="1"/>
          </p:cNvSpPr>
          <p:nvPr>
            <p:ph type="dt" idx="12"/>
          </p:nvPr>
        </p:nvSpPr>
        <p:spPr/>
        <p:txBody>
          <a:bodyPr/>
          <a:lstStyle/>
          <a:p>
            <a:fld id="{2D702CEB-1742-4C65-A157-5B542F0E9726}" type="datetime1">
              <a:rPr lang="en-US" smtClean="0"/>
              <a:t>11/14/2017</a:t>
            </a:fld>
            <a:endParaRPr lang="en-US" dirty="0"/>
          </a:p>
        </p:txBody>
      </p:sp>
    </p:spTree>
    <p:extLst>
      <p:ext uri="{BB962C8B-B14F-4D97-AF65-F5344CB8AC3E}">
        <p14:creationId xmlns:p14="http://schemas.microsoft.com/office/powerpoint/2010/main" val="23528748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Provider Rate Change- Admin Letter #05-16</a:t>
            </a:r>
            <a:endParaRPr lang="en-US"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50</a:t>
            </a:fld>
            <a:endParaRPr lang="en-US" dirty="0"/>
          </a:p>
        </p:txBody>
      </p:sp>
      <p:sp>
        <p:nvSpPr>
          <p:cNvPr id="6" name="Date Placeholder 5"/>
          <p:cNvSpPr>
            <a:spLocks noGrp="1"/>
          </p:cNvSpPr>
          <p:nvPr>
            <p:ph type="dt" idx="12"/>
          </p:nvPr>
        </p:nvSpPr>
        <p:spPr/>
        <p:txBody>
          <a:bodyPr/>
          <a:lstStyle/>
          <a:p>
            <a:fld id="{7719230F-1E42-4642-AAC0-AF13DFD84B3D}" type="datetime1">
              <a:rPr lang="en-US" smtClean="0"/>
              <a:t>11/14/2017</a:t>
            </a:fld>
            <a:endParaRPr lang="en-US" dirty="0"/>
          </a:p>
        </p:txBody>
      </p:sp>
    </p:spTree>
    <p:extLst>
      <p:ext uri="{BB962C8B-B14F-4D97-AF65-F5344CB8AC3E}">
        <p14:creationId xmlns:p14="http://schemas.microsoft.com/office/powerpoint/2010/main" val="316454674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Admin Letter #04-16</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baseline="0" dirty="0"/>
              <a:t>Provider Closings with Pay-  </a:t>
            </a:r>
            <a:r>
              <a:rPr lang="en-US" b="0" baseline="0" dirty="0"/>
              <a:t>Providers will enroll annually through the NC FAST Provider Portal.  Providers will not have to list their closure days in advance, however, they will indicate type of closing on their attendance rosters.  NC Fast will pay the first 15 days.  Subsidy policy requires that payment for provider closures is only authorized for days that private paying parents are required to pay.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aseline="0" dirty="0"/>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51</a:t>
            </a:fld>
            <a:endParaRPr lang="en-US" dirty="0"/>
          </a:p>
        </p:txBody>
      </p:sp>
      <p:sp>
        <p:nvSpPr>
          <p:cNvPr id="6" name="Date Placeholder 5"/>
          <p:cNvSpPr>
            <a:spLocks noGrp="1"/>
          </p:cNvSpPr>
          <p:nvPr>
            <p:ph type="dt" idx="12"/>
          </p:nvPr>
        </p:nvSpPr>
        <p:spPr/>
        <p:txBody>
          <a:bodyPr/>
          <a:lstStyle/>
          <a:p>
            <a:fld id="{68D5FE63-3A7E-4B46-9E7B-BF2A609CCB67}" type="datetime1">
              <a:rPr lang="en-US" smtClean="0"/>
              <a:t>11/14/2017</a:t>
            </a:fld>
            <a:endParaRPr lang="en-US" dirty="0"/>
          </a:p>
        </p:txBody>
      </p:sp>
    </p:spTree>
    <p:extLst>
      <p:ext uri="{BB962C8B-B14F-4D97-AF65-F5344CB8AC3E}">
        <p14:creationId xmlns:p14="http://schemas.microsoft.com/office/powerpoint/2010/main" val="18571217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Admin</a:t>
            </a:r>
            <a:r>
              <a:rPr lang="en-US" baseline="0" dirty="0"/>
              <a:t> </a:t>
            </a:r>
            <a:r>
              <a:rPr lang="en-US" baseline="0" dirty="0" err="1"/>
              <a:t>Ltr</a:t>
            </a:r>
            <a:r>
              <a:rPr lang="en-US" baseline="0" dirty="0"/>
              <a:t> #</a:t>
            </a:r>
            <a:r>
              <a:rPr lang="en-US" dirty="0"/>
              <a:t>08-15 Effective</a:t>
            </a:r>
            <a:r>
              <a:rPr lang="en-US" baseline="0" dirty="0"/>
              <a:t> January 4, 2016 NCFAST </a:t>
            </a:r>
          </a:p>
          <a:p>
            <a:endParaRPr lang="en-US" baseline="0" dirty="0"/>
          </a:p>
          <a:p>
            <a:r>
              <a:rPr lang="en-US" baseline="0" dirty="0"/>
              <a:t>Return of Vouchers: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parent/responsible adult and provider must sign the voucher within 30 calendar days.  If the voucher is not signed by both the parent/responsible adult and the provider by the 30th calendar day, the voucher is cancelled.  After the voucher is cancelled, the parent/responsible adult may request a new voucher.   If the voucher is reissued within 60 calendar days of the initial voucher issuance date, the new voucher will have the same start date as the initial voucher, unless the child(</a:t>
            </a:r>
            <a:r>
              <a:rPr lang="en-US" sz="1200" kern="1200" dirty="0" err="1">
                <a:solidFill>
                  <a:schemeClr val="tx1"/>
                </a:solidFill>
                <a:effectLst/>
                <a:latin typeface="+mn-lt"/>
                <a:ea typeface="+mn-ea"/>
                <a:cs typeface="+mn-cs"/>
              </a:rPr>
              <a:t>ren</a:t>
            </a:r>
            <a:r>
              <a:rPr lang="en-US" sz="1200" kern="1200" dirty="0">
                <a:solidFill>
                  <a:schemeClr val="tx1"/>
                </a:solidFill>
                <a:effectLst/>
                <a:latin typeface="+mn-lt"/>
                <a:ea typeface="+mn-ea"/>
                <a:cs typeface="+mn-cs"/>
              </a:rPr>
              <a:t>) started care at a later date.  The voucher period includes the initial issuance of the voucher and the reissuance of the voucher and is limited to 60 calendar days.  The voucher must be signed by the parent/responsible adult and provider and the provider must be enrolled during the 60 calendar day timeframe.  The reissued voucher return date cannot go beyond 60 calendar days of the initial voucher issuance.  If the new voucher is not signed by the parent/responsible adult and the provider by the 60th calendar day, the voucher is cancelled.  For any voucher requested after the 60th calendar day of the initial voucher issuance, the begin date is the date of the request.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parent/responsible adult’s choice of provider is not enrolled in subsidy, the caseworker will be required to contact the parent/responsible adult and the provider to inform them that the provider must enroll within 30 calendar days or the voucher will be cancelled.   Also, the voucher must be signed by the parent/responsible adult and the provider.  After the parent/responsible adult signs the voucher, it cannot be sent to the provider for signature until the provider enrolls.  If the provider does not enroll within 30 calendar days, the voucher is cancelled.  If the provider enrolls after 60 calendar days, the voucher start date will be the date that the parent requests the new voucher.</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52</a:t>
            </a:fld>
            <a:endParaRPr lang="en-US" dirty="0"/>
          </a:p>
        </p:txBody>
      </p:sp>
      <p:sp>
        <p:nvSpPr>
          <p:cNvPr id="6" name="Date Placeholder 5"/>
          <p:cNvSpPr>
            <a:spLocks noGrp="1"/>
          </p:cNvSpPr>
          <p:nvPr>
            <p:ph type="dt" idx="12"/>
          </p:nvPr>
        </p:nvSpPr>
        <p:spPr/>
        <p:txBody>
          <a:bodyPr/>
          <a:lstStyle/>
          <a:p>
            <a:fld id="{AD5B7254-4744-49FE-86EB-747121865E67}" type="datetime1">
              <a:rPr lang="en-US" smtClean="0"/>
              <a:t>11/14/2017</a:t>
            </a:fld>
            <a:endParaRPr lang="en-US" dirty="0"/>
          </a:p>
        </p:txBody>
      </p:sp>
    </p:spTree>
    <p:extLst>
      <p:ext uri="{BB962C8B-B14F-4D97-AF65-F5344CB8AC3E}">
        <p14:creationId xmlns:p14="http://schemas.microsoft.com/office/powerpoint/2010/main" val="3029595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#01-17 Eff. </a:t>
            </a:r>
            <a:r>
              <a:rPr lang="en-US" sz="1200" kern="1200" dirty="0">
                <a:solidFill>
                  <a:schemeClr val="tx1"/>
                </a:solidFill>
                <a:effectLst/>
                <a:latin typeface="+mn-lt"/>
                <a:ea typeface="+mn-ea"/>
                <a:cs typeface="+mn-cs"/>
              </a:rPr>
              <a:t>The First Month a Payment is Processed through NC FAST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Payment will not be made for </a:t>
            </a:r>
            <a:r>
              <a:rPr lang="en-US" sz="1200" kern="1200" dirty="0" err="1">
                <a:solidFill>
                  <a:schemeClr val="tx1"/>
                </a:solidFill>
                <a:effectLst/>
                <a:latin typeface="+mn-lt"/>
                <a:ea typeface="+mn-ea"/>
                <a:cs typeface="+mn-cs"/>
              </a:rPr>
              <a:t>unsubmitted</a:t>
            </a:r>
            <a:r>
              <a:rPr lang="en-US" sz="1200" kern="1200" dirty="0">
                <a:solidFill>
                  <a:schemeClr val="tx1"/>
                </a:solidFill>
                <a:effectLst/>
                <a:latin typeface="+mn-lt"/>
                <a:ea typeface="+mn-ea"/>
                <a:cs typeface="+mn-cs"/>
              </a:rPr>
              <a:t> rosters. There will only be three (3) months of rosters available at any time in the NC FAST Provider Portal.  These three (3) months consist of the current month and two previous months.  There will be no payments made for any attendance rosters that are prior to the two previous months. Attendance rosters older than two (2) previous months will cycle out on the last day of the month. </a:t>
            </a:r>
          </a:p>
          <a:p>
            <a:endParaRPr lang="en-US" sz="1200" kern="1200" dirty="0">
              <a:solidFill>
                <a:schemeClr val="tx1"/>
              </a:solidFill>
              <a:effectLst/>
              <a:latin typeface="+mn-lt"/>
              <a:ea typeface="+mn-ea"/>
              <a:cs typeface="+mn-cs"/>
            </a:endParaRP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53</a:t>
            </a:fld>
            <a:endParaRPr lang="en-US" dirty="0"/>
          </a:p>
        </p:txBody>
      </p:sp>
      <p:sp>
        <p:nvSpPr>
          <p:cNvPr id="6" name="Date Placeholder 5"/>
          <p:cNvSpPr>
            <a:spLocks noGrp="1"/>
          </p:cNvSpPr>
          <p:nvPr>
            <p:ph type="dt" idx="12"/>
          </p:nvPr>
        </p:nvSpPr>
        <p:spPr/>
        <p:txBody>
          <a:bodyPr/>
          <a:lstStyle/>
          <a:p>
            <a:fld id="{2704B9CA-C67B-429D-9957-C0B837EB2EFB}" type="datetime1">
              <a:rPr lang="en-US" smtClean="0"/>
              <a:t>11/14/2017</a:t>
            </a:fld>
            <a:endParaRPr lang="en-US" dirty="0"/>
          </a:p>
        </p:txBody>
      </p:sp>
    </p:spTree>
    <p:extLst>
      <p:ext uri="{BB962C8B-B14F-4D97-AF65-F5344CB8AC3E}">
        <p14:creationId xmlns:p14="http://schemas.microsoft.com/office/powerpoint/2010/main" val="245699268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03-17</a:t>
            </a:r>
          </a:p>
          <a:p>
            <a:endParaRPr lang="en-US" dirty="0"/>
          </a:p>
          <a:p>
            <a:r>
              <a:rPr lang="en-US" sz="1200" kern="1200" dirty="0">
                <a:solidFill>
                  <a:schemeClr val="tx1"/>
                </a:solidFill>
                <a:effectLst/>
                <a:latin typeface="+mn-lt"/>
                <a:ea typeface="+mn-ea"/>
                <a:cs typeface="+mn-cs"/>
              </a:rPr>
              <a:t>The new license number could be the result of a location change, ownership change, a change in the type of program, or any other change that effects the facility’s license to operate.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54</a:t>
            </a:fld>
            <a:endParaRPr lang="en-US" dirty="0"/>
          </a:p>
        </p:txBody>
      </p:sp>
      <p:sp>
        <p:nvSpPr>
          <p:cNvPr id="6" name="Date Placeholder 5"/>
          <p:cNvSpPr>
            <a:spLocks noGrp="1"/>
          </p:cNvSpPr>
          <p:nvPr>
            <p:ph type="dt" idx="12"/>
          </p:nvPr>
        </p:nvSpPr>
        <p:spPr/>
        <p:txBody>
          <a:bodyPr/>
          <a:lstStyle/>
          <a:p>
            <a:fld id="{1FB14184-4EA9-4BD7-B5A8-F320CD72943C}" type="datetime1">
              <a:rPr lang="en-US" smtClean="0"/>
              <a:t>11/14/2017</a:t>
            </a:fld>
            <a:endParaRPr lang="en-US" dirty="0"/>
          </a:p>
        </p:txBody>
      </p:sp>
    </p:spTree>
    <p:extLst>
      <p:ext uri="{BB962C8B-B14F-4D97-AF65-F5344CB8AC3E}">
        <p14:creationId xmlns:p14="http://schemas.microsoft.com/office/powerpoint/2010/main" val="7682121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#01-17 Eff. </a:t>
            </a:r>
            <a:r>
              <a:rPr lang="en-US" sz="1200" kern="1200" dirty="0">
                <a:solidFill>
                  <a:schemeClr val="tx1"/>
                </a:solidFill>
                <a:effectLst/>
                <a:latin typeface="+mn-lt"/>
                <a:ea typeface="+mn-ea"/>
                <a:cs typeface="+mn-cs"/>
              </a:rPr>
              <a:t>The First Month a Payment is Processed through NC FAST </a:t>
            </a:r>
          </a:p>
          <a:p>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Providers will indicate in the Provider Portal if the provider charges based on attendance only.  Providers who charge only on the basis of attendance, will not be paid for any days a child does not attend the child care facility. This includes when the child is absent, provider closures, emergency closures, provider holidays, and any day the facility is closed. </a:t>
            </a:r>
          </a:p>
          <a:p>
            <a:endParaRPr lang="en-US" sz="1200" kern="1200" dirty="0">
              <a:solidFill>
                <a:schemeClr val="tx1"/>
              </a:solidFill>
              <a:effectLst/>
              <a:latin typeface="+mn-lt"/>
              <a:ea typeface="+mn-ea"/>
              <a:cs typeface="+mn-cs"/>
            </a:endParaRPr>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55</a:t>
            </a:fld>
            <a:endParaRPr lang="en-US" dirty="0"/>
          </a:p>
        </p:txBody>
      </p:sp>
      <p:sp>
        <p:nvSpPr>
          <p:cNvPr id="6" name="Date Placeholder 5"/>
          <p:cNvSpPr>
            <a:spLocks noGrp="1"/>
          </p:cNvSpPr>
          <p:nvPr>
            <p:ph type="dt" idx="12"/>
          </p:nvPr>
        </p:nvSpPr>
        <p:spPr/>
        <p:txBody>
          <a:bodyPr/>
          <a:lstStyle/>
          <a:p>
            <a:fld id="{71E7D79E-748B-49CA-A57B-C10053BB9CF2}" type="datetime1">
              <a:rPr lang="en-US" smtClean="0"/>
              <a:t>11/14/2017</a:t>
            </a:fld>
            <a:endParaRPr lang="en-US" dirty="0"/>
          </a:p>
        </p:txBody>
      </p:sp>
    </p:spTree>
    <p:extLst>
      <p:ext uri="{BB962C8B-B14F-4D97-AF65-F5344CB8AC3E}">
        <p14:creationId xmlns:p14="http://schemas.microsoft.com/office/powerpoint/2010/main" val="193235390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baseline="0" dirty="0"/>
              <a:t> #</a:t>
            </a:r>
            <a:r>
              <a:rPr lang="en-US" dirty="0"/>
              <a:t>10-16 Eff. Upon the Implementation of NC FAST</a:t>
            </a:r>
            <a:r>
              <a:rPr lang="en-US" baseline="0" dirty="0"/>
              <a:t> </a:t>
            </a:r>
            <a:endParaRPr lang="en-US" dirty="0"/>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To calculate the daily rate, divide the Monthly Approved Rate by 21.67 and round the daily rate to the nearest cent.  </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56</a:t>
            </a:fld>
            <a:endParaRPr lang="en-US" dirty="0"/>
          </a:p>
        </p:txBody>
      </p:sp>
      <p:sp>
        <p:nvSpPr>
          <p:cNvPr id="6" name="Date Placeholder 5"/>
          <p:cNvSpPr>
            <a:spLocks noGrp="1"/>
          </p:cNvSpPr>
          <p:nvPr>
            <p:ph type="dt" idx="12"/>
          </p:nvPr>
        </p:nvSpPr>
        <p:spPr/>
        <p:txBody>
          <a:bodyPr/>
          <a:lstStyle/>
          <a:p>
            <a:fld id="{BABD96F9-59EB-4694-BCCE-AD9D77B3F593}" type="datetime1">
              <a:rPr lang="en-US" smtClean="0"/>
              <a:t>11/14/2017</a:t>
            </a:fld>
            <a:endParaRPr lang="en-US" dirty="0"/>
          </a:p>
        </p:txBody>
      </p:sp>
    </p:spTree>
    <p:extLst>
      <p:ext uri="{BB962C8B-B14F-4D97-AF65-F5344CB8AC3E}">
        <p14:creationId xmlns:p14="http://schemas.microsoft.com/office/powerpoint/2010/main" val="2257391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 </a:t>
            </a:r>
            <a:r>
              <a:rPr lang="en-US" dirty="0" err="1"/>
              <a:t>Ltr</a:t>
            </a:r>
            <a:r>
              <a:rPr lang="en-US" dirty="0"/>
              <a:t> #10-16 Eff. Upon the Implementation of NC FAST </a:t>
            </a:r>
          </a:p>
          <a:p>
            <a:endParaRPr lang="en-US" dirty="0"/>
          </a:p>
          <a:p>
            <a:r>
              <a:rPr lang="en-US" sz="1200" kern="1200" dirty="0">
                <a:solidFill>
                  <a:schemeClr val="tx1"/>
                </a:solidFill>
                <a:effectLst/>
                <a:latin typeface="+mn-lt"/>
                <a:ea typeface="+mn-ea"/>
                <a:cs typeface="+mn-cs"/>
              </a:rPr>
              <a:t>Child care rates and star levels will be put into NC FAST and updated as changes occur.  When providers qualify for a Smart Start enhancement payment, the enhancement payment will be paid through NCFAST based on the star level and the age of children for all providers that meet the criteria throughout the county.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NOTE:</a:t>
            </a:r>
            <a:r>
              <a:rPr lang="en-US" sz="1200" kern="1200" dirty="0">
                <a:solidFill>
                  <a:schemeClr val="tx1"/>
                </a:solidFill>
                <a:effectLst/>
                <a:latin typeface="+mn-lt"/>
                <a:ea typeface="+mn-ea"/>
                <a:cs typeface="+mn-cs"/>
              </a:rPr>
              <a:t> Smart Start funds cannot be used for school-age children nor can they be used to pay for Child Protective Services (CPS) or Child Welfare Services (CWS).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Enhancements-</a:t>
            </a:r>
            <a:r>
              <a:rPr lang="en-US" sz="1200" kern="1200" baseline="0" dirty="0">
                <a:solidFill>
                  <a:schemeClr val="tx1"/>
                </a:solidFill>
                <a:effectLst/>
                <a:latin typeface="+mn-lt"/>
                <a:ea typeface="+mn-ea"/>
                <a:cs typeface="+mn-cs"/>
              </a:rPr>
              <a:t> NC FAST future functionality will allow for payment based on attendance. </a:t>
            </a:r>
          </a:p>
          <a:p>
            <a:r>
              <a:rPr lang="en-US" sz="1200" kern="1200" baseline="0" dirty="0">
                <a:solidFill>
                  <a:schemeClr val="tx1"/>
                </a:solidFill>
                <a:effectLst/>
                <a:latin typeface="+mn-lt"/>
                <a:ea typeface="+mn-ea"/>
                <a:cs typeface="+mn-cs"/>
              </a:rPr>
              <a:t>	Currently there is a defect-the system prorates based on the day the worker configures the enhancement</a:t>
            </a:r>
          </a:p>
          <a:p>
            <a:r>
              <a:rPr lang="en-US" sz="1200" kern="1200" baseline="0" dirty="0">
                <a:solidFill>
                  <a:schemeClr val="tx1"/>
                </a:solidFill>
                <a:effectLst/>
                <a:latin typeface="+mn-lt"/>
                <a:ea typeface="+mn-ea"/>
                <a:cs typeface="+mn-cs"/>
              </a:rPr>
              <a:t>	Work Around: worker can future date or complete the configuration on the first of the month</a:t>
            </a:r>
          </a:p>
          <a:p>
            <a:endParaRPr lang="en-US" sz="1200" kern="1200" dirty="0">
              <a:solidFill>
                <a:schemeClr val="tx1"/>
              </a:solidFill>
              <a:effectLst/>
              <a:latin typeface="+mn-lt"/>
              <a:ea typeface="+mn-ea"/>
              <a:cs typeface="+mn-cs"/>
            </a:endParaRP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57</a:t>
            </a:fld>
            <a:endParaRPr lang="en-US" dirty="0"/>
          </a:p>
        </p:txBody>
      </p:sp>
      <p:sp>
        <p:nvSpPr>
          <p:cNvPr id="6" name="Date Placeholder 5"/>
          <p:cNvSpPr>
            <a:spLocks noGrp="1"/>
          </p:cNvSpPr>
          <p:nvPr>
            <p:ph type="dt" idx="12"/>
          </p:nvPr>
        </p:nvSpPr>
        <p:spPr/>
        <p:txBody>
          <a:bodyPr/>
          <a:lstStyle/>
          <a:p>
            <a:fld id="{EA70DA94-7EF8-47D1-9431-202ADD48692D}" type="datetime1">
              <a:rPr lang="en-US" smtClean="0"/>
              <a:t>11/14/2017</a:t>
            </a:fld>
            <a:endParaRPr lang="en-US" dirty="0"/>
          </a:p>
        </p:txBody>
      </p:sp>
    </p:spTree>
    <p:extLst>
      <p:ext uri="{BB962C8B-B14F-4D97-AF65-F5344CB8AC3E}">
        <p14:creationId xmlns:p14="http://schemas.microsoft.com/office/powerpoint/2010/main" val="189956674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Discounts,</a:t>
            </a:r>
            <a:r>
              <a:rPr lang="en-US" baseline="0" dirty="0"/>
              <a:t> Scholarships &amp; Sliding Fees- </a:t>
            </a:r>
            <a:r>
              <a:rPr lang="en-US" dirty="0"/>
              <a:t>Admin Letter</a:t>
            </a:r>
            <a:r>
              <a:rPr lang="en-US" baseline="0" dirty="0"/>
              <a:t> # 05-16</a:t>
            </a:r>
          </a:p>
          <a:p>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58</a:t>
            </a:fld>
            <a:endParaRPr lang="en-US" dirty="0"/>
          </a:p>
        </p:txBody>
      </p:sp>
      <p:sp>
        <p:nvSpPr>
          <p:cNvPr id="6" name="Date Placeholder 5"/>
          <p:cNvSpPr>
            <a:spLocks noGrp="1"/>
          </p:cNvSpPr>
          <p:nvPr>
            <p:ph type="dt" idx="12"/>
          </p:nvPr>
        </p:nvSpPr>
        <p:spPr/>
        <p:txBody>
          <a:bodyPr/>
          <a:lstStyle/>
          <a:p>
            <a:fld id="{3383D952-DDF8-4961-8626-7B09AD0FFBB5}" type="datetime1">
              <a:rPr lang="en-US" smtClean="0"/>
              <a:t>11/14/2017</a:t>
            </a:fld>
            <a:endParaRPr lang="en-US" dirty="0"/>
          </a:p>
        </p:txBody>
      </p:sp>
    </p:spTree>
    <p:extLst>
      <p:ext uri="{BB962C8B-B14F-4D97-AF65-F5344CB8AC3E}">
        <p14:creationId xmlns:p14="http://schemas.microsoft.com/office/powerpoint/2010/main" val="128356057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a:t>
            </a:r>
            <a:r>
              <a:rPr lang="en-US" baseline="0" dirty="0"/>
              <a:t> </a:t>
            </a:r>
            <a:r>
              <a:rPr lang="en-US" baseline="0" dirty="0" err="1"/>
              <a:t>Ltr</a:t>
            </a:r>
            <a:r>
              <a:rPr lang="en-US" baseline="0" dirty="0"/>
              <a:t> # </a:t>
            </a:r>
            <a:r>
              <a:rPr lang="en-US" dirty="0"/>
              <a:t>10-16 Eff. </a:t>
            </a:r>
            <a:r>
              <a:rPr lang="en-US" sz="1200" kern="1200" dirty="0">
                <a:solidFill>
                  <a:schemeClr val="tx1"/>
                </a:solidFill>
                <a:effectLst/>
                <a:latin typeface="+mn-lt"/>
                <a:ea typeface="+mn-ea"/>
                <a:cs typeface="+mn-cs"/>
              </a:rPr>
              <a:t>Upon Implementation of NC FAST  </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Providers will enter their rates into the NC FAST Provider Portal.  Once rates are entered, providers will submit them.  If an incorrect rate is entered and rates have been submitted, the provider cannot make corrections.  The provider must contact their county’s LPA Provider Manager to make any corrections that need to be made.</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59</a:t>
            </a:fld>
            <a:endParaRPr lang="en-US" dirty="0"/>
          </a:p>
        </p:txBody>
      </p:sp>
      <p:sp>
        <p:nvSpPr>
          <p:cNvPr id="6" name="Date Placeholder 5"/>
          <p:cNvSpPr>
            <a:spLocks noGrp="1"/>
          </p:cNvSpPr>
          <p:nvPr>
            <p:ph type="dt" idx="12"/>
          </p:nvPr>
        </p:nvSpPr>
        <p:spPr/>
        <p:txBody>
          <a:bodyPr/>
          <a:lstStyle/>
          <a:p>
            <a:fld id="{A431F00F-11FE-4BF8-9C9C-B2852F95A0C6}" type="datetime1">
              <a:rPr lang="en-US" smtClean="0"/>
              <a:t>11/14/2017</a:t>
            </a:fld>
            <a:endParaRPr lang="en-US" dirty="0"/>
          </a:p>
        </p:txBody>
      </p:sp>
    </p:spTree>
    <p:extLst>
      <p:ext uri="{BB962C8B-B14F-4D97-AF65-F5344CB8AC3E}">
        <p14:creationId xmlns:p14="http://schemas.microsoft.com/office/powerpoint/2010/main" val="182539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State developed,</a:t>
            </a:r>
            <a:r>
              <a:rPr lang="en-US" baseline="0" dirty="0"/>
              <a:t> implemented and revised</a:t>
            </a:r>
            <a:r>
              <a:rPr lang="en-US" dirty="0"/>
              <a:t> subsidy policies in order to align with the CCDF requirements.</a:t>
            </a:r>
            <a:r>
              <a:rPr lang="en-US" baseline="0" dirty="0"/>
              <a:t>  These policies include: </a:t>
            </a:r>
            <a:r>
              <a:rPr lang="en-US" dirty="0"/>
              <a:t>Family Friendly Policies, Payment Rates and Practices, alternative reimbursement rates for providers, contracting with community-based organizations, and offering child care vouchers to parents to increase the supply and improve the quality of child care.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State must ensure that a substantial portion of remaining CCDBG funds are used to provide assistance to other low-income working families including or in addition to the categories of families with children described below:</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 </a:t>
            </a:r>
          </a:p>
          <a:p>
            <a:r>
              <a:rPr lang="en-US" dirty="0"/>
              <a:t>• Children in underserved areas </a:t>
            </a:r>
          </a:p>
          <a:p>
            <a:r>
              <a:rPr lang="en-US" dirty="0"/>
              <a:t>• Infants and toddlers </a:t>
            </a:r>
          </a:p>
          <a:p>
            <a:r>
              <a:rPr lang="en-US" dirty="0"/>
              <a:t>• Children with disabilities </a:t>
            </a:r>
          </a:p>
          <a:p>
            <a:r>
              <a:rPr lang="en-US" dirty="0"/>
              <a:t>• Children who receive care during non-traditional hours.</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a:t>
            </a:fld>
            <a:endParaRPr lang="en-US" dirty="0"/>
          </a:p>
        </p:txBody>
      </p:sp>
      <p:sp>
        <p:nvSpPr>
          <p:cNvPr id="6" name="Date Placeholder 5"/>
          <p:cNvSpPr>
            <a:spLocks noGrp="1"/>
          </p:cNvSpPr>
          <p:nvPr>
            <p:ph type="dt" idx="12"/>
          </p:nvPr>
        </p:nvSpPr>
        <p:spPr/>
        <p:txBody>
          <a:bodyPr/>
          <a:lstStyle/>
          <a:p>
            <a:fld id="{CE9D3F97-1C47-4FF5-8F6B-024DE7FDA9D3}" type="datetime1">
              <a:rPr lang="en-US" smtClean="0"/>
              <a:t>11/14/2017</a:t>
            </a:fld>
            <a:endParaRPr lang="en-US" dirty="0"/>
          </a:p>
        </p:txBody>
      </p:sp>
    </p:spTree>
    <p:extLst>
      <p:ext uri="{BB962C8B-B14F-4D97-AF65-F5344CB8AC3E}">
        <p14:creationId xmlns:p14="http://schemas.microsoft.com/office/powerpoint/2010/main" val="13487588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Legislative</a:t>
            </a:r>
            <a:r>
              <a:rPr lang="en-US" baseline="0" dirty="0"/>
              <a:t> Changes </a:t>
            </a:r>
            <a:endParaRPr lang="en-US" dirty="0"/>
          </a:p>
          <a:p>
            <a:r>
              <a:rPr lang="en-US" dirty="0"/>
              <a:t>Admin </a:t>
            </a:r>
            <a:r>
              <a:rPr lang="en-US" dirty="0" err="1"/>
              <a:t>Ltr</a:t>
            </a:r>
            <a:r>
              <a:rPr lang="en-US" baseline="0" dirty="0"/>
              <a:t> # </a:t>
            </a:r>
            <a:r>
              <a:rPr lang="en-US" dirty="0"/>
              <a:t>07-17 Effective</a:t>
            </a:r>
            <a:r>
              <a:rPr lang="en-US" baseline="0" dirty="0"/>
              <a:t> October 1, 2017</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 The new rates are effective October 1, 2017, as specified by the General Assembly in Session Law 2017-57, the budget bill for 2017-2018 </a:t>
            </a:r>
            <a:r>
              <a:rPr lang="en-US" sz="1200" dirty="0">
                <a:ea typeface="+mn-ea"/>
                <a:cs typeface="+mn-cs"/>
              </a:rPr>
              <a:t>Based upon the data from the 2015 Market Rate Survey.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DCDL 2017-#01</a:t>
            </a:r>
            <a:r>
              <a:rPr lang="en-US" sz="1200" kern="1200" baseline="0" dirty="0">
                <a:solidFill>
                  <a:schemeClr val="tx1"/>
                </a:solidFill>
                <a:effectLst/>
                <a:latin typeface="+mn-lt"/>
                <a:ea typeface="+mn-ea"/>
                <a:cs typeface="+mn-cs"/>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 In addition, the revised limits apply to families currently receiving assistance whose annual redetermination of eligibility occurs on or after April 1, 2017. The new limits also apply to families who report income changes on or after April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a:t>
            </a:r>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60</a:t>
            </a:fld>
            <a:endParaRPr lang="en-US" dirty="0"/>
          </a:p>
        </p:txBody>
      </p:sp>
      <p:sp>
        <p:nvSpPr>
          <p:cNvPr id="6" name="Date Placeholder 5"/>
          <p:cNvSpPr>
            <a:spLocks noGrp="1"/>
          </p:cNvSpPr>
          <p:nvPr>
            <p:ph type="dt" idx="12"/>
          </p:nvPr>
        </p:nvSpPr>
        <p:spPr/>
        <p:txBody>
          <a:bodyPr/>
          <a:lstStyle/>
          <a:p>
            <a:fld id="{E7754FFC-DC30-4427-961F-8FA0B26211D7}" type="datetime1">
              <a:rPr lang="en-US" smtClean="0"/>
              <a:t>11/14/2017</a:t>
            </a:fld>
            <a:endParaRPr lang="en-US" dirty="0"/>
          </a:p>
        </p:txBody>
      </p:sp>
    </p:spTree>
    <p:extLst>
      <p:ext uri="{BB962C8B-B14F-4D97-AF65-F5344CB8AC3E}">
        <p14:creationId xmlns:p14="http://schemas.microsoft.com/office/powerpoint/2010/main" val="167775963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a:t>
            </a:r>
            <a:r>
              <a:rPr lang="en-US" baseline="0" dirty="0"/>
              <a:t> Letter 06-17</a:t>
            </a:r>
          </a:p>
          <a:p>
            <a:endParaRPr lang="en-US" baseline="0" dirty="0"/>
          </a:p>
          <a:p>
            <a:r>
              <a:rPr lang="en-US" sz="1200" kern="1200" dirty="0">
                <a:solidFill>
                  <a:schemeClr val="tx1"/>
                </a:solidFill>
                <a:effectLst/>
                <a:latin typeface="+mn-lt"/>
                <a:ea typeface="+mn-ea"/>
                <a:cs typeface="+mn-cs"/>
              </a:rPr>
              <a:t>Please refer to each Administrative Letter or chapter in the online manual and follow procedures accordingly.  Counties will also need to submit their local plan on how they will maintain their waiting list and special needs set aside.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Plans can be submitted by mail to the Subsidy Services Section at 2201 Mail Service Center Raleigh, NC 27699. Or by email at </a:t>
            </a:r>
            <a:r>
              <a:rPr lang="en-US" sz="1200" kern="1200" dirty="0">
                <a:solidFill>
                  <a:schemeClr val="tx1"/>
                </a:solidFill>
                <a:effectLst/>
                <a:latin typeface="+mn-lt"/>
                <a:ea typeface="+mn-ea"/>
                <a:cs typeface="+mn-cs"/>
                <a:hlinkClick r:id="rId3"/>
              </a:rPr>
              <a:t>DCDEE.Subsidy.submissions@dhhs.nc.gov</a:t>
            </a:r>
            <a:r>
              <a:rPr lang="en-US" sz="1200" kern="1200" dirty="0">
                <a:solidFill>
                  <a:schemeClr val="tx1"/>
                </a:solidFill>
                <a:effectLst/>
                <a:latin typeface="+mn-lt"/>
                <a:ea typeface="+mn-ea"/>
                <a:cs typeface="+mn-cs"/>
              </a:rPr>
              <a:t>. The Subsidy Services Consultant will follow the Division’s approval process. The Division issues an approval letter with the local policies to the LPA. The letter must be kept on file with the final version of the approved local policies. Signatures of the director of the LPA and Board Chair and date are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required on the final copy of the policies which must be maintained in the LPA’s office. LPAs must develop a uniform manner to notify parents and providers of local policies and provide a copy of local approved plans to their Subsidy Services Consultant.</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NOTE:</a:t>
            </a:r>
            <a:r>
              <a:rPr lang="en-US" sz="1200" kern="1200" dirty="0">
                <a:solidFill>
                  <a:schemeClr val="tx1"/>
                </a:solidFill>
                <a:effectLst/>
                <a:latin typeface="+mn-lt"/>
                <a:ea typeface="+mn-ea"/>
                <a:cs typeface="+mn-cs"/>
              </a:rPr>
              <a:t> The local plans cannot be implemented by the LPA until the Division issues the approval letter.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Please submit your local plan on these two policies to the Subsidy Services Section of the Division of Child Development and Early Education by </a:t>
            </a:r>
            <a:r>
              <a:rPr lang="en-US" sz="1200" b="1" kern="1200" dirty="0">
                <a:solidFill>
                  <a:schemeClr val="tx1"/>
                </a:solidFill>
                <a:effectLst/>
                <a:latin typeface="+mn-lt"/>
                <a:ea typeface="+mn-ea"/>
                <a:cs typeface="+mn-cs"/>
              </a:rPr>
              <a:t>December 31, 2017</a:t>
            </a:r>
            <a:r>
              <a:rPr lang="en-US" sz="1200" kern="1200" dirty="0">
                <a:solidFill>
                  <a:schemeClr val="tx1"/>
                </a:solidFill>
                <a:effectLst/>
                <a:latin typeface="+mn-lt"/>
                <a:ea typeface="+mn-ea"/>
                <a:cs typeface="+mn-cs"/>
              </a:rPr>
              <a:t>. </a:t>
            </a:r>
          </a:p>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61</a:t>
            </a:fld>
            <a:endParaRPr lang="en-US" dirty="0"/>
          </a:p>
        </p:txBody>
      </p:sp>
      <p:sp>
        <p:nvSpPr>
          <p:cNvPr id="6" name="Date Placeholder 5"/>
          <p:cNvSpPr>
            <a:spLocks noGrp="1"/>
          </p:cNvSpPr>
          <p:nvPr>
            <p:ph type="dt" idx="12"/>
          </p:nvPr>
        </p:nvSpPr>
        <p:spPr/>
        <p:txBody>
          <a:bodyPr/>
          <a:lstStyle/>
          <a:p>
            <a:fld id="{7848D3B7-58AC-4DDC-AE8A-4E6250606B21}" type="datetime1">
              <a:rPr lang="en-US" smtClean="0"/>
              <a:t>11/14/2017</a:t>
            </a:fld>
            <a:endParaRPr lang="en-US" dirty="0"/>
          </a:p>
        </p:txBody>
      </p:sp>
    </p:spTree>
    <p:extLst>
      <p:ext uri="{BB962C8B-B14F-4D97-AF65-F5344CB8AC3E}">
        <p14:creationId xmlns:p14="http://schemas.microsoft.com/office/powerpoint/2010/main" val="8495448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62</a:t>
            </a:fld>
            <a:endParaRPr lang="en-US" dirty="0"/>
          </a:p>
        </p:txBody>
      </p:sp>
      <p:sp>
        <p:nvSpPr>
          <p:cNvPr id="6" name="Date Placeholder 5"/>
          <p:cNvSpPr>
            <a:spLocks noGrp="1"/>
          </p:cNvSpPr>
          <p:nvPr>
            <p:ph type="dt" idx="12"/>
          </p:nvPr>
        </p:nvSpPr>
        <p:spPr/>
        <p:txBody>
          <a:bodyPr/>
          <a:lstStyle/>
          <a:p>
            <a:fld id="{72804779-8EF0-4AD2-B858-9149EA534B84}" type="datetime1">
              <a:rPr lang="en-US" smtClean="0"/>
              <a:t>11/14/2017</a:t>
            </a:fld>
            <a:endParaRPr lang="en-US" dirty="0"/>
          </a:p>
        </p:txBody>
      </p:sp>
    </p:spTree>
    <p:extLst>
      <p:ext uri="{BB962C8B-B14F-4D97-AF65-F5344CB8AC3E}">
        <p14:creationId xmlns:p14="http://schemas.microsoft.com/office/powerpoint/2010/main" val="398957934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63</a:t>
            </a:fld>
            <a:endParaRPr lang="en-US" dirty="0"/>
          </a:p>
        </p:txBody>
      </p:sp>
      <p:sp>
        <p:nvSpPr>
          <p:cNvPr id="6" name="Date Placeholder 5"/>
          <p:cNvSpPr>
            <a:spLocks noGrp="1"/>
          </p:cNvSpPr>
          <p:nvPr>
            <p:ph type="dt" idx="12"/>
          </p:nvPr>
        </p:nvSpPr>
        <p:spPr/>
        <p:txBody>
          <a:bodyPr/>
          <a:lstStyle/>
          <a:p>
            <a:fld id="{AAF21B65-C044-4BD1-A8BB-A7D2F41255B0}" type="datetime1">
              <a:rPr lang="en-US" smtClean="0"/>
              <a:t>11/14/2017</a:t>
            </a:fld>
            <a:endParaRPr lang="en-US" dirty="0"/>
          </a:p>
        </p:txBody>
      </p:sp>
    </p:spTree>
    <p:extLst>
      <p:ext uri="{BB962C8B-B14F-4D97-AF65-F5344CB8AC3E}">
        <p14:creationId xmlns:p14="http://schemas.microsoft.com/office/powerpoint/2010/main" val="417450713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64</a:t>
            </a:fld>
            <a:endParaRPr lang="en-US" dirty="0"/>
          </a:p>
        </p:txBody>
      </p:sp>
      <p:sp>
        <p:nvSpPr>
          <p:cNvPr id="6" name="Date Placeholder 5"/>
          <p:cNvSpPr>
            <a:spLocks noGrp="1"/>
          </p:cNvSpPr>
          <p:nvPr>
            <p:ph type="dt" idx="12"/>
          </p:nvPr>
        </p:nvSpPr>
        <p:spPr/>
        <p:txBody>
          <a:bodyPr/>
          <a:lstStyle/>
          <a:p>
            <a:fld id="{863F0403-00DD-4500-825F-67477EE0D279}" type="datetime1">
              <a:rPr lang="en-US" smtClean="0"/>
              <a:t>11/14/2017</a:t>
            </a:fld>
            <a:endParaRPr lang="en-US" dirty="0"/>
          </a:p>
        </p:txBody>
      </p:sp>
    </p:spTree>
    <p:extLst>
      <p:ext uri="{BB962C8B-B14F-4D97-AF65-F5344CB8AC3E}">
        <p14:creationId xmlns:p14="http://schemas.microsoft.com/office/powerpoint/2010/main" val="4077334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North Carolina Families Accessing Services through Technology (NC FAST) is a program designed to improve the way the NC Department of Health and Human Services and county departments of social services do business. </a:t>
            </a:r>
          </a:p>
          <a:p>
            <a:endParaRPr lang="en-US" dirty="0"/>
          </a:p>
          <a:p>
            <a:r>
              <a:rPr lang="en-US" dirty="0"/>
              <a:t>In support of our effort to improve the integration of services that are provided at the local level, the Division of Child Development and Early Education (DCDEE) continues work on the subsidized child care component of NC FAST. This project is designed to improve and streamline our application process, provide better case management capabilities across services, and ultimately incorporate a new process for collecting and assuring time and attendance within the subsidized child care program.</a:t>
            </a:r>
          </a:p>
          <a:p>
            <a:endParaRPr lang="en-US" dirty="0"/>
          </a:p>
          <a:p>
            <a:r>
              <a:rPr lang="en-US" dirty="0"/>
              <a:t>NC FAST will include a provider self-service component known as the Provider Portal. This portal is</a:t>
            </a:r>
            <a:r>
              <a:rPr lang="en-US" baseline="0" dirty="0"/>
              <a:t> </a:t>
            </a:r>
            <a:r>
              <a:rPr lang="en-US" dirty="0"/>
              <a:t>used by providers to enroll in </a:t>
            </a:r>
            <a:r>
              <a:rPr lang="en-US" b="0" dirty="0"/>
              <a:t>the Subsidized Child Care Assistance Program.</a:t>
            </a:r>
          </a:p>
        </p:txBody>
      </p:sp>
      <p:sp>
        <p:nvSpPr>
          <p:cNvPr id="4" name="Footer Placeholder 3"/>
          <p:cNvSpPr>
            <a:spLocks noGrp="1"/>
          </p:cNvSpPr>
          <p:nvPr>
            <p:ph type="ftr" sz="quarter" idx="10"/>
          </p:nvPr>
        </p:nvSpPr>
        <p:spPr/>
        <p:txBody>
          <a:bodyPr/>
          <a:lstStyle/>
          <a:p>
            <a:pPr>
              <a:defRPr/>
            </a:pPr>
            <a:r>
              <a:rPr lang="en-US" dirty="0"/>
              <a:t>Division of Child Development and Early Education</a:t>
            </a:r>
          </a:p>
        </p:txBody>
      </p:sp>
      <p:sp>
        <p:nvSpPr>
          <p:cNvPr id="5" name="Slide Number Placeholder 4"/>
          <p:cNvSpPr>
            <a:spLocks noGrp="1"/>
          </p:cNvSpPr>
          <p:nvPr>
            <p:ph type="sldNum" sz="quarter" idx="11"/>
          </p:nvPr>
        </p:nvSpPr>
        <p:spPr/>
        <p:txBody>
          <a:bodyPr/>
          <a:lstStyle/>
          <a:p>
            <a:fld id="{25B35CCA-FEB2-4FCC-A00C-DE02E6D75D3C}" type="slidenum">
              <a:rPr lang="en-US" smtClean="0"/>
              <a:t>7</a:t>
            </a:fld>
            <a:endParaRPr lang="en-US" dirty="0"/>
          </a:p>
        </p:txBody>
      </p:sp>
      <p:sp>
        <p:nvSpPr>
          <p:cNvPr id="6" name="Date Placeholder 5"/>
          <p:cNvSpPr>
            <a:spLocks noGrp="1"/>
          </p:cNvSpPr>
          <p:nvPr>
            <p:ph type="dt" idx="12"/>
          </p:nvPr>
        </p:nvSpPr>
        <p:spPr/>
        <p:txBody>
          <a:bodyPr/>
          <a:lstStyle/>
          <a:p>
            <a:fld id="{34E21802-5D0B-4D3C-934A-CB1465D8A06F}" type="datetime1">
              <a:rPr lang="en-US" smtClean="0"/>
              <a:t>11/14/2017</a:t>
            </a:fld>
            <a:endParaRPr lang="en-US" dirty="0"/>
          </a:p>
        </p:txBody>
      </p:sp>
    </p:spTree>
    <p:extLst>
      <p:ext uri="{BB962C8B-B14F-4D97-AF65-F5344CB8AC3E}">
        <p14:creationId xmlns:p14="http://schemas.microsoft.com/office/powerpoint/2010/main" val="3652457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8</a:t>
            </a:fld>
            <a:endParaRPr lang="en-US" dirty="0"/>
          </a:p>
        </p:txBody>
      </p:sp>
      <p:sp>
        <p:nvSpPr>
          <p:cNvPr id="6" name="Date Placeholder 5"/>
          <p:cNvSpPr>
            <a:spLocks noGrp="1"/>
          </p:cNvSpPr>
          <p:nvPr>
            <p:ph type="dt" idx="12"/>
          </p:nvPr>
        </p:nvSpPr>
        <p:spPr/>
        <p:txBody>
          <a:bodyPr/>
          <a:lstStyle/>
          <a:p>
            <a:fld id="{620E00F4-7990-40CB-AE00-F12087C332E9}" type="datetime1">
              <a:rPr lang="en-US" smtClean="0"/>
              <a:t>11/14/2017</a:t>
            </a:fld>
            <a:endParaRPr lang="en-US" dirty="0"/>
          </a:p>
        </p:txBody>
      </p:sp>
    </p:spTree>
    <p:extLst>
      <p:ext uri="{BB962C8B-B14F-4D97-AF65-F5344CB8AC3E}">
        <p14:creationId xmlns:p14="http://schemas.microsoft.com/office/powerpoint/2010/main" val="31589221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a:t>
            </a:r>
            <a:r>
              <a:rPr lang="en-US" baseline="0" dirty="0"/>
              <a:t> Letter 08-16 </a:t>
            </a:r>
          </a:p>
          <a:p>
            <a:r>
              <a:rPr lang="en-US" baseline="0" dirty="0"/>
              <a:t>Child Care Rule 10.1007</a:t>
            </a:r>
          </a:p>
          <a:p>
            <a:endParaRPr lang="en-US" baseline="0" dirty="0"/>
          </a:p>
          <a:p>
            <a:r>
              <a:rPr lang="en-US" sz="1200" kern="1200" dirty="0">
                <a:solidFill>
                  <a:srgbClr val="FF0000"/>
                </a:solidFill>
                <a:effectLst/>
                <a:highlight>
                  <a:srgbClr val="FFFF00"/>
                </a:highlight>
                <a:latin typeface="+mn-lt"/>
                <a:ea typeface="+mn-ea"/>
                <a:cs typeface="+mn-cs"/>
              </a:rPr>
              <a:t>Change in income reported during the eligibility period shall be compared to the 85% SMI.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income reported exceeds the State’s limits of 133% (school-age) or 200% (birth-5yrs) of the Federal Poverty Level (FPL) but is at or below 85% of the SMI, </a:t>
            </a:r>
            <a:r>
              <a:rPr lang="en-US" sz="1200" b="1" u="sng" kern="1200" dirty="0">
                <a:solidFill>
                  <a:schemeClr val="tx1"/>
                </a:solidFill>
                <a:effectLst/>
                <a:latin typeface="+mn-lt"/>
                <a:ea typeface="+mn-ea"/>
                <a:cs typeface="+mn-cs"/>
              </a:rPr>
              <a:t>the client’s eligibility must not change and shall continue through the end of the certification period. </a:t>
            </a:r>
          </a:p>
          <a:p>
            <a:endParaRPr lang="en-US" sz="1200" b="1" u="sng"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child care worker must re-evaluate and follow current policy regarding parent fee and level of care.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At redetermination, income must be re-evaluated. If the income still exceeds 133% or 200% of the FPL and is at or below 85% of the SMI, the recipient shall receive a Graduated Phase Out of 90 calendar days.</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Examples to terminate service: no longer need care/service, or over income.</a:t>
            </a:r>
            <a:endParaRPr lang="en-US" baseline="0" dirty="0"/>
          </a:p>
        </p:txBody>
      </p:sp>
      <p:sp>
        <p:nvSpPr>
          <p:cNvPr id="4" name="Footer Placeholder 3"/>
          <p:cNvSpPr>
            <a:spLocks noGrp="1"/>
          </p:cNvSpPr>
          <p:nvPr>
            <p:ph type="ftr" sz="quarter" idx="10"/>
          </p:nvPr>
        </p:nvSpPr>
        <p:spPr/>
        <p:txBody>
          <a:bodyPr/>
          <a:lstStyle/>
          <a:p>
            <a:pPr>
              <a:defRPr/>
            </a:pPr>
            <a:r>
              <a:rPr lang="en-US"/>
              <a:t>Division of Child Development and Early Education</a:t>
            </a:r>
            <a:endParaRPr lang="en-US" dirty="0"/>
          </a:p>
        </p:txBody>
      </p:sp>
      <p:sp>
        <p:nvSpPr>
          <p:cNvPr id="5" name="Slide Number Placeholder 4"/>
          <p:cNvSpPr>
            <a:spLocks noGrp="1"/>
          </p:cNvSpPr>
          <p:nvPr>
            <p:ph type="sldNum" sz="quarter" idx="11"/>
          </p:nvPr>
        </p:nvSpPr>
        <p:spPr/>
        <p:txBody>
          <a:bodyPr/>
          <a:lstStyle/>
          <a:p>
            <a:fld id="{25B35CCA-FEB2-4FCC-A00C-DE02E6D75D3C}" type="slidenum">
              <a:rPr lang="en-US" smtClean="0"/>
              <a:t>9</a:t>
            </a:fld>
            <a:endParaRPr lang="en-US" dirty="0"/>
          </a:p>
        </p:txBody>
      </p:sp>
      <p:sp>
        <p:nvSpPr>
          <p:cNvPr id="6" name="Date Placeholder 5"/>
          <p:cNvSpPr>
            <a:spLocks noGrp="1"/>
          </p:cNvSpPr>
          <p:nvPr>
            <p:ph type="dt" idx="12"/>
          </p:nvPr>
        </p:nvSpPr>
        <p:spPr/>
        <p:txBody>
          <a:bodyPr/>
          <a:lstStyle/>
          <a:p>
            <a:fld id="{8DF2954D-EFD9-4797-A986-4000F77FD8AC}" type="datetime1">
              <a:rPr lang="en-US" smtClean="0"/>
              <a:t>11/14/2017</a:t>
            </a:fld>
            <a:endParaRPr lang="en-US" dirty="0"/>
          </a:p>
        </p:txBody>
      </p:sp>
    </p:spTree>
    <p:extLst>
      <p:ext uri="{BB962C8B-B14F-4D97-AF65-F5344CB8AC3E}">
        <p14:creationId xmlns:p14="http://schemas.microsoft.com/office/powerpoint/2010/main" val="17436138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8"/>
          <p:cNvSpPr>
            <a:spLocks noChangeShapeType="1"/>
          </p:cNvSpPr>
          <p:nvPr userDrawn="1"/>
        </p:nvSpPr>
        <p:spPr bwMode="auto">
          <a:xfrm>
            <a:off x="457200" y="1524000"/>
            <a:ext cx="8229600" cy="0"/>
          </a:xfrm>
          <a:prstGeom prst="line">
            <a:avLst/>
          </a:prstGeom>
          <a:noFill/>
          <a:ln w="3175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5" name="Picture 77" descr="dcd logo trans 1"/>
          <p:cNvPicPr>
            <a:picLocks noChangeAspect="1" noChangeArrowheads="1"/>
          </p:cNvPicPr>
          <p:nvPr userDrawn="1"/>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76200" y="381000"/>
            <a:ext cx="2743200" cy="81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914"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a:t>Click to edit Master title style</a:t>
            </a:r>
          </a:p>
        </p:txBody>
      </p:sp>
      <p:sp>
        <p:nvSpPr>
          <p:cNvPr id="7891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6" name="Rectangle 74"/>
          <p:cNvSpPr>
            <a:spLocks noGrp="1" noChangeArrowheads="1"/>
          </p:cNvSpPr>
          <p:nvPr>
            <p:ph type="ftr" sz="quarter" idx="10"/>
          </p:nvPr>
        </p:nvSpPr>
        <p:spPr bwMode="auto">
          <a:xfrm>
            <a:off x="6248400" y="6172200"/>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Tree>
    <p:extLst>
      <p:ext uri="{BB962C8B-B14F-4D97-AF65-F5344CB8AC3E}">
        <p14:creationId xmlns:p14="http://schemas.microsoft.com/office/powerpoint/2010/main" val="31930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3469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192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a:p>
        </p:txBody>
      </p:sp>
    </p:spTree>
    <p:extLst>
      <p:ext uri="{BB962C8B-B14F-4D97-AF65-F5344CB8AC3E}">
        <p14:creationId xmlns:p14="http://schemas.microsoft.com/office/powerpoint/2010/main" val="740159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557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057961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2589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6539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12672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13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6653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62722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Freeform 2"/>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p>
        </p:txBody>
      </p:sp>
      <p:sp>
        <p:nvSpPr>
          <p:cNvPr id="77891" name="Rectangle 67"/>
          <p:cNvSpPr>
            <a:spLocks noGrp="1" noChangeArrowheads="1"/>
          </p:cNvSpPr>
          <p:nvPr>
            <p:ph type="title"/>
          </p:nvPr>
        </p:nvSpPr>
        <p:spPr bwMode="auto">
          <a:xfrm>
            <a:off x="2438400" y="228600"/>
            <a:ext cx="65532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7892" name="Rectangle 6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Line 8"/>
          <p:cNvSpPr>
            <a:spLocks noChangeShapeType="1"/>
          </p:cNvSpPr>
          <p:nvPr userDrawn="1"/>
        </p:nvSpPr>
        <p:spPr bwMode="auto">
          <a:xfrm>
            <a:off x="457200" y="1524000"/>
            <a:ext cx="8229600" cy="0"/>
          </a:xfrm>
          <a:prstGeom prst="line">
            <a:avLst/>
          </a:prstGeom>
          <a:noFill/>
          <a:ln w="3175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030" name="Picture 77" descr="dcd logo trans 1"/>
          <p:cNvPicPr>
            <a:picLocks noChangeAspect="1" noChangeArrowheads="1"/>
          </p:cNvPicPr>
          <p:nvPr userDrawn="1"/>
        </p:nvPicPr>
        <p:blipFill>
          <a:blip r:embed="rId14">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76200" y="381000"/>
            <a:ext cx="2743200" cy="81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4157"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 id="2147484156"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3.xml.rels><?xml version="1.0" encoding="UTF-8" standalone="yes"?>
<Relationships xmlns="http://schemas.openxmlformats.org/package/2006/relationships"><Relationship Id="rId3" Type="http://schemas.openxmlformats.org/officeDocument/2006/relationships/hyperlink" Target="https://ncid.nc.gov/" TargetMode="External"/><Relationship Id="rId7" Type="http://schemas.openxmlformats.org/officeDocument/2006/relationships/image" Target="../media/image4.jpg"/><Relationship Id="rId2" Type="http://schemas.openxmlformats.org/officeDocument/2006/relationships/notesSlide" Target="../notesSlides/notesSlide63.xml"/><Relationship Id="rId1" Type="http://schemas.openxmlformats.org/officeDocument/2006/relationships/slideLayout" Target="../slideLayouts/slideLayout2.xml"/><Relationship Id="rId6" Type="http://schemas.openxmlformats.org/officeDocument/2006/relationships/hyperlink" Target="http://www.ebtedge.com/" TargetMode="External"/><Relationship Id="rId5" Type="http://schemas.openxmlformats.org/officeDocument/2006/relationships/hyperlink" Target="http://ncchildcare.nc.gov/Providers/pv_Providercontacts.asp" TargetMode="External"/><Relationship Id="rId4" Type="http://schemas.openxmlformats.org/officeDocument/2006/relationships/hyperlink" Target="mailto:its.incidents@its.nc.gov" TargetMode="External"/></Relationships>
</file>

<file path=ppt/slides/_rels/slide64.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mailto:DCDEE.Subsidy.Policy.Help@dhhs.nc.gov" TargetMode="External"/><Relationship Id="rId7" Type="http://schemas.openxmlformats.org/officeDocument/2006/relationships/hyperlink" Target="mailto:Lauren.Davis@dhhs.nc.gov"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 Id="rId6" Type="http://schemas.openxmlformats.org/officeDocument/2006/relationships/hyperlink" Target="mailto:Tarcia.Williams@dhhs.nc.gov" TargetMode="External"/><Relationship Id="rId5" Type="http://schemas.openxmlformats.org/officeDocument/2006/relationships/hyperlink" Target="mailto:Donna.Lipscomb@dhhs.nc.gov" TargetMode="External"/><Relationship Id="rId4" Type="http://schemas.openxmlformats.org/officeDocument/2006/relationships/hyperlink" Target="mailto:Elizabeth.Everette@dhhs.nc.gov"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log do Evangelista .:: Agosto 2009"/>
          <p:cNvPicPr>
            <a:picLocks noChangeAspect="1"/>
          </p:cNvPicPr>
          <p:nvPr/>
        </p:nvPicPr>
        <p:blipFill rotWithShape="1">
          <a:blip r:embed="rId3">
            <a:extLst>
              <a:ext uri="{28A0092B-C50C-407E-A947-70E740481C1C}">
                <a14:useLocalDpi xmlns:a14="http://schemas.microsoft.com/office/drawing/2010/main" val="0"/>
              </a:ext>
            </a:extLst>
          </a:blip>
          <a:srcRect b="13615"/>
          <a:stretch/>
        </p:blipFill>
        <p:spPr>
          <a:xfrm>
            <a:off x="533400" y="1828801"/>
            <a:ext cx="8163341" cy="4693921"/>
          </a:xfrm>
          <a:prstGeom prst="rect">
            <a:avLst/>
          </a:prstGeom>
        </p:spPr>
      </p:pic>
      <p:sp>
        <p:nvSpPr>
          <p:cNvPr id="2" name="Title 1"/>
          <p:cNvSpPr>
            <a:spLocks noGrp="1"/>
          </p:cNvSpPr>
          <p:nvPr>
            <p:ph type="title"/>
          </p:nvPr>
        </p:nvSpPr>
        <p:spPr/>
        <p:txBody>
          <a:bodyPr/>
          <a:lstStyle/>
          <a:p>
            <a:r>
              <a:rPr lang="en-US" sz="3600" b="1" dirty="0">
                <a:effectLst>
                  <a:outerShdw blurRad="38100" dist="38100" dir="2700000" algn="tl">
                    <a:srgbClr val="000000">
                      <a:alpha val="43137"/>
                    </a:srgbClr>
                  </a:outerShdw>
                </a:effectLst>
              </a:rPr>
              <a:t>2017 Social Services Institute</a:t>
            </a:r>
          </a:p>
        </p:txBody>
      </p:sp>
      <p:sp>
        <p:nvSpPr>
          <p:cNvPr id="3" name="Content Placeholder 2"/>
          <p:cNvSpPr>
            <a:spLocks noGrp="1"/>
          </p:cNvSpPr>
          <p:nvPr>
            <p:ph idx="1"/>
          </p:nvPr>
        </p:nvSpPr>
        <p:spPr>
          <a:xfrm>
            <a:off x="-76200" y="1828801"/>
            <a:ext cx="8534400" cy="838199"/>
          </a:xfrm>
        </p:spPr>
        <p:txBody>
          <a:bodyPr numCol="1"/>
          <a:lstStyle/>
          <a:p>
            <a:pPr marL="914400" lvl="2" indent="0">
              <a:buClr>
                <a:srgbClr val="66FF99"/>
              </a:buClr>
              <a:buNone/>
            </a:pPr>
            <a:r>
              <a:rPr lang="en-US" sz="2800" dirty="0">
                <a:effectLst>
                  <a:outerShdw blurRad="38100" dist="38100" dir="2700000" algn="tl">
                    <a:srgbClr val="000000">
                      <a:alpha val="43137"/>
                    </a:srgbClr>
                  </a:outerShdw>
                </a:effectLst>
              </a:rPr>
              <a:t>Spotlight on Subsidized Child Care Assistance</a:t>
            </a:r>
          </a:p>
        </p:txBody>
      </p:sp>
    </p:spTree>
    <p:extLst>
      <p:ext uri="{BB962C8B-B14F-4D97-AF65-F5344CB8AC3E}">
        <p14:creationId xmlns:p14="http://schemas.microsoft.com/office/powerpoint/2010/main" val="27620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029200"/>
          </a:xfrm>
        </p:spPr>
        <p:txBody>
          <a:bodyPr/>
          <a:lstStyle/>
          <a:p>
            <a:r>
              <a:rPr lang="en-US" sz="2800" b="1" dirty="0"/>
              <a:t>Timeline for completing redeterminations</a:t>
            </a:r>
          </a:p>
          <a:p>
            <a:pPr lvl="1" indent="-342900">
              <a:buFont typeface="Courier New" panose="02070309020205020404" pitchFamily="49" charset="0"/>
              <a:buChar char="o"/>
            </a:pPr>
            <a:r>
              <a:rPr lang="en-US" sz="2400" dirty="0"/>
              <a:t>Policy requires redetermination not be initiated any earlier than forty-five (45) calendar days prior to the expiration of the recipient’s certification period. Recipients will receive written notification of the expiration of their certification period. </a:t>
            </a:r>
          </a:p>
          <a:p>
            <a:pPr lvl="1" indent="-342900">
              <a:buFont typeface="Courier New" panose="02070309020205020404" pitchFamily="49" charset="0"/>
              <a:buChar char="o"/>
            </a:pPr>
            <a:r>
              <a:rPr lang="en-US" sz="2400" dirty="0"/>
              <a:t>This written notification will also include a request that the recipient complete and sign a new application in order to complete eligibility redetermination. </a:t>
            </a:r>
          </a:p>
          <a:p>
            <a:pPr lvl="1" indent="-342900">
              <a:buFont typeface="Courier New" panose="02070309020205020404" pitchFamily="49" charset="0"/>
              <a:buChar char="o"/>
            </a:pPr>
            <a:r>
              <a:rPr lang="en-US" sz="2400" dirty="0"/>
              <a:t>Written notifications will be mailed to the most recently reported home address. </a:t>
            </a:r>
          </a:p>
          <a:p>
            <a:pPr marL="400050" lvl="1" indent="0" algn="r">
              <a:buNone/>
            </a:pPr>
            <a:r>
              <a:rPr lang="en-US" sz="2400" dirty="0"/>
              <a:t>Admin Letter #10-16</a:t>
            </a:r>
          </a:p>
          <a:p>
            <a:pPr marL="400050" lvl="1" indent="0" algn="r">
              <a:buNone/>
            </a:pPr>
            <a:endParaRPr lang="en-US" sz="2400" dirty="0"/>
          </a:p>
          <a:p>
            <a:pPr marL="0" indent="0">
              <a:buNone/>
            </a:pPr>
            <a:endParaRPr lang="en-US" b="1" dirty="0"/>
          </a:p>
          <a:p>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87617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Annual Redetermination of Eligibility</a:t>
            </a:r>
          </a:p>
          <a:p>
            <a:pPr lvl="1" indent="-342900">
              <a:buFont typeface="Arial" panose="020B0604020202020204" pitchFamily="34" charset="0"/>
              <a:buChar char="•"/>
            </a:pPr>
            <a:r>
              <a:rPr lang="en-US" sz="2400" dirty="0"/>
              <a:t>Complete the redetermination process by mail or phone upon request. </a:t>
            </a:r>
          </a:p>
          <a:p>
            <a:pPr lvl="1" indent="-342900">
              <a:buFont typeface="Arial" panose="020B0604020202020204" pitchFamily="34" charset="0"/>
              <a:buChar char="•"/>
            </a:pPr>
            <a:r>
              <a:rPr lang="en-US" sz="2400" dirty="0"/>
              <a:t>Application must be postmarked no later than the last day of the eligibility period.  </a:t>
            </a:r>
          </a:p>
          <a:p>
            <a:pPr lvl="1" indent="-342900">
              <a:buFont typeface="Arial" panose="020B0604020202020204" pitchFamily="34" charset="0"/>
              <a:buChar char="•"/>
            </a:pPr>
            <a:r>
              <a:rPr lang="en-US" sz="2400" dirty="0"/>
              <a:t>Verifications needed to redetermine eligibility must be provided within 30 calendar days of the date of the signature on the redetermination application.  </a:t>
            </a:r>
          </a:p>
          <a:p>
            <a:pPr lvl="1">
              <a:buFont typeface="Arial" panose="020B0604020202020204" pitchFamily="34" charset="0"/>
              <a:buChar char="•"/>
            </a:pPr>
            <a:endParaRPr lang="en-US" sz="3200" b="1" dirty="0"/>
          </a:p>
          <a:p>
            <a:pPr marL="0" indent="0" algn="r">
              <a:buNone/>
            </a:pPr>
            <a:r>
              <a:rPr lang="en-US" sz="2400" dirty="0"/>
              <a:t>Admin Letter #05-16</a:t>
            </a:r>
          </a:p>
          <a:p>
            <a:pPr marL="0" indent="0" algn="r">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263756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800" dirty="0"/>
          </a:p>
          <a:p>
            <a:endParaRPr lang="en-US" sz="2000" dirty="0">
              <a:cs typeface="Arial"/>
            </a:endParaRPr>
          </a:p>
          <a:p>
            <a:r>
              <a:rPr lang="en-US" sz="2400" b="1" dirty="0"/>
              <a:t>Gainful Employment Definition</a:t>
            </a:r>
          </a:p>
          <a:p>
            <a:pPr marL="400050" lvl="1" indent="0">
              <a:buNone/>
            </a:pPr>
            <a:r>
              <a:rPr lang="en-US" sz="2000" dirty="0"/>
              <a:t>Policy states that Local Purchasing Agencies (LPA) no longer have the option to define gainful employment.  Gainful Employment is defined as making at least minimum wage and would also apply to employment outside of Self-Employment.</a:t>
            </a:r>
            <a:r>
              <a:rPr lang="en-US" sz="2400" dirty="0"/>
              <a:t> </a:t>
            </a:r>
          </a:p>
          <a:p>
            <a:pPr marL="400050" lvl="1" indent="0">
              <a:buNone/>
            </a:pPr>
            <a:endParaRPr lang="en-US" sz="2400" dirty="0"/>
          </a:p>
          <a:p>
            <a:r>
              <a:rPr lang="en-US" sz="2400" b="1" dirty="0"/>
              <a:t>Self/Gainful Employment</a:t>
            </a:r>
          </a:p>
          <a:p>
            <a:pPr marL="400050" lvl="1" indent="0">
              <a:buNone/>
            </a:pPr>
            <a:r>
              <a:rPr lang="en-US" sz="2000" dirty="0"/>
              <a:t>Newly self-employed individuals receive 12 months to allow time to establish gainful employment. </a:t>
            </a:r>
            <a:endParaRPr lang="en-US" sz="2400" dirty="0"/>
          </a:p>
          <a:p>
            <a:pPr marL="400050" lvl="1" indent="0" algn="r">
              <a:buNone/>
            </a:pPr>
            <a:r>
              <a:rPr lang="en-US" sz="2400" dirty="0">
                <a:cs typeface="Arial"/>
              </a:rPr>
              <a:t>Admin Letters #01-16 and #02-17</a:t>
            </a:r>
          </a:p>
          <a:p>
            <a:pPr marL="400050" lvl="1" indent="0" algn="r">
              <a:buNone/>
            </a:pPr>
            <a:endParaRPr lang="en-US" sz="2400" dirty="0">
              <a:cs typeface="Arial"/>
            </a:endParaRPr>
          </a:p>
          <a:p>
            <a:endParaRPr lang="en-US" sz="2400" dirty="0"/>
          </a:p>
          <a:p>
            <a:endParaRPr lang="en-US" sz="2000" b="1" dirty="0"/>
          </a:p>
          <a:p>
            <a:endParaRPr lang="en-US" sz="2000" b="1" dirty="0"/>
          </a:p>
          <a:p>
            <a:endParaRPr lang="en-US" sz="2000" b="1" dirty="0"/>
          </a:p>
          <a:p>
            <a:pPr marL="0" indent="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159733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a:xfrm>
            <a:off x="457200" y="1600200"/>
            <a:ext cx="8229600" cy="4953000"/>
          </a:xfrm>
        </p:spPr>
        <p:txBody>
          <a:bodyPr/>
          <a:lstStyle/>
          <a:p>
            <a:endParaRPr lang="en-US" sz="2000" dirty="0"/>
          </a:p>
          <a:p>
            <a:r>
              <a:rPr lang="en-US" sz="2800" b="1" dirty="0"/>
              <a:t>Graduated Phase Out</a:t>
            </a:r>
          </a:p>
          <a:p>
            <a:pPr marL="400050" lvl="1" indent="0">
              <a:buNone/>
            </a:pPr>
            <a:r>
              <a:rPr lang="en-US" sz="2400" dirty="0"/>
              <a:t>The Graduated Phase Out of Eligibility was created for families that are over State Eligibility income criteria but at or below 85% of State Median Income (SMI). This applies when a family's gross countable monthly income exceeds Federal Poverty Levels (FPL) of: </a:t>
            </a:r>
            <a:endParaRPr lang="en-US" sz="2400" dirty="0">
              <a:cs typeface="Arial"/>
            </a:endParaRPr>
          </a:p>
          <a:p>
            <a:pPr lvl="1" indent="-342900">
              <a:buFont typeface="Arial" panose="020B0604020202020204" pitchFamily="34" charset="0"/>
              <a:buChar char="•"/>
            </a:pPr>
            <a:r>
              <a:rPr lang="en-US" sz="2400" dirty="0"/>
              <a:t>133% for school age children </a:t>
            </a:r>
          </a:p>
          <a:p>
            <a:pPr lvl="1" indent="-342900">
              <a:buFont typeface="Arial" panose="020B0604020202020204" pitchFamily="34" charset="0"/>
              <a:buChar char="•"/>
            </a:pPr>
            <a:r>
              <a:rPr lang="en-US" sz="2400" dirty="0"/>
              <a:t>200% for preschool age children </a:t>
            </a:r>
            <a:r>
              <a:rPr lang="en-US" sz="2400" dirty="0">
                <a:cs typeface="Arial"/>
              </a:rPr>
              <a:t>(0-5) and </a:t>
            </a:r>
            <a:r>
              <a:rPr lang="en-US" sz="2400" dirty="0"/>
              <a:t>children with special needs</a:t>
            </a:r>
            <a:endParaRPr lang="en-US" sz="2400" dirty="0">
              <a:cs typeface="Arial"/>
            </a:endParaRPr>
          </a:p>
          <a:p>
            <a:pPr marL="400050" lvl="1" indent="0">
              <a:buNone/>
            </a:pPr>
            <a:endParaRPr lang="en-US" sz="2400" dirty="0"/>
          </a:p>
          <a:p>
            <a:pPr marL="400050" lvl="1" indent="0" algn="r">
              <a:buNone/>
            </a:pPr>
            <a:r>
              <a:rPr lang="en-US" sz="2400" dirty="0"/>
              <a:t>Admin Letter #05-16</a:t>
            </a:r>
          </a:p>
          <a:p>
            <a:pPr marL="400050" lvl="1" indent="0" algn="r">
              <a:buNone/>
            </a:pPr>
            <a:endParaRPr lang="en-US" sz="2400" dirty="0"/>
          </a:p>
          <a:p>
            <a:pPr marL="0" indent="0">
              <a:buNone/>
            </a:pPr>
            <a:endParaRPr lang="en-US" sz="2000" dirty="0">
              <a:cs typeface="Arial"/>
            </a:endParaRP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922803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1000" dirty="0"/>
          </a:p>
          <a:p>
            <a:r>
              <a:rPr lang="en-US" sz="2800" b="1" dirty="0"/>
              <a:t>90 Day Transition</a:t>
            </a:r>
          </a:p>
          <a:p>
            <a:pPr marL="400050" lvl="1" indent="0">
              <a:buNone/>
            </a:pPr>
            <a:r>
              <a:rPr lang="en-US" sz="2400" dirty="0"/>
              <a:t>Policy requires 90 days of continued child care assistance for the following instances when the parent is currently receiving child care assistance.</a:t>
            </a:r>
          </a:p>
          <a:p>
            <a:pPr lvl="1">
              <a:buFont typeface="Arial" panose="020B0604020202020204" pitchFamily="34" charset="0"/>
              <a:buChar char="•"/>
            </a:pPr>
            <a:r>
              <a:rPr lang="en-US" sz="1600" dirty="0"/>
              <a:t>Seeking employment following a job loss </a:t>
            </a:r>
          </a:p>
          <a:p>
            <a:pPr lvl="1">
              <a:buFont typeface="Arial" panose="020B0604020202020204" pitchFamily="34" charset="0"/>
              <a:buChar char="•"/>
            </a:pPr>
            <a:r>
              <a:rPr lang="en-US" sz="1600" dirty="0"/>
              <a:t>Transitions between training or education activities</a:t>
            </a:r>
          </a:p>
          <a:p>
            <a:pPr lvl="1">
              <a:buFont typeface="Arial" panose="020B0604020202020204" pitchFamily="34" charset="0"/>
              <a:buChar char="•"/>
            </a:pPr>
            <a:r>
              <a:rPr lang="en-US" sz="1600" dirty="0"/>
              <a:t>Job search following the 20 month post-secondary education time limit</a:t>
            </a:r>
          </a:p>
          <a:p>
            <a:pPr lvl="1">
              <a:buFont typeface="Arial" panose="020B0604020202020204" pitchFamily="34" charset="0"/>
              <a:buChar char="•"/>
            </a:pPr>
            <a:r>
              <a:rPr lang="en-US" sz="1600" dirty="0"/>
              <a:t>Medical/Maternity Leave</a:t>
            </a:r>
          </a:p>
          <a:p>
            <a:pPr lvl="1">
              <a:buFont typeface="Arial" panose="020B0604020202020204" pitchFamily="34" charset="0"/>
              <a:buChar char="•"/>
            </a:pPr>
            <a:r>
              <a:rPr lang="en-US" sz="1600" dirty="0"/>
              <a:t>Interruption in work for a seasonal worker between regular work seasons</a:t>
            </a:r>
          </a:p>
          <a:p>
            <a:pPr lvl="1">
              <a:buFont typeface="Arial" panose="020B0604020202020204" pitchFamily="34" charset="0"/>
              <a:buChar char="•"/>
            </a:pPr>
            <a:r>
              <a:rPr lang="en-US" sz="1600" dirty="0"/>
              <a:t>Student break or holiday for a parent participating in training or education</a:t>
            </a:r>
          </a:p>
          <a:p>
            <a:pPr lvl="1">
              <a:buFont typeface="Arial" panose="020B0604020202020204" pitchFamily="34" charset="0"/>
              <a:buChar char="•"/>
            </a:pPr>
            <a:r>
              <a:rPr lang="en-US" sz="1600" dirty="0"/>
              <a:t>Any other interruption in work, training, or education hours that does not exceed 90 days.</a:t>
            </a:r>
          </a:p>
          <a:p>
            <a:pPr marL="457200" lvl="1" indent="0" algn="r">
              <a:buNone/>
            </a:pPr>
            <a:r>
              <a:rPr lang="nb-NO" sz="1600" dirty="0"/>
              <a:t>Admin Letter #04-16, 05-16 *** REVISED LETTER**** 04-17</a:t>
            </a:r>
          </a:p>
          <a:p>
            <a:pPr lvl="1" algn="r">
              <a:buFont typeface="Arial" panose="020B0604020202020204" pitchFamily="34" charset="0"/>
              <a:buChar char="•"/>
            </a:pPr>
            <a:endParaRPr lang="en-US" sz="1600" dirty="0"/>
          </a:p>
          <a:p>
            <a:endParaRPr lang="en-US" sz="1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053900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effectLst>
                  <a:outerShdw blurRad="38100" dist="38100" dir="2700000" algn="tl">
                    <a:srgbClr val="000000">
                      <a:alpha val="43137"/>
                    </a:srgbClr>
                  </a:outerShdw>
                </a:effectLst>
              </a:rPr>
              <a:t>Payment Suspension </a:t>
            </a:r>
          </a:p>
          <a:p>
            <a:pPr marL="400050" lvl="1" indent="0">
              <a:buNone/>
            </a:pPr>
            <a:r>
              <a:rPr lang="en-US" sz="2400" dirty="0">
                <a:effectLst>
                  <a:outerShdw blurRad="38100" dist="38100" dir="2700000" algn="tl">
                    <a:srgbClr val="000000">
                      <a:alpha val="43137"/>
                    </a:srgbClr>
                  </a:outerShdw>
                </a:effectLst>
              </a:rPr>
              <a:t>If the recipient chooses not to utilize child care assistance during a 90 day transition period, payment shall be placed in a suspended status.  Temporary Break includes:</a:t>
            </a:r>
          </a:p>
          <a:p>
            <a:pPr lvl="1" indent="-342900">
              <a:buFont typeface="Arial" panose="020B0604020202020204" pitchFamily="34" charset="0"/>
              <a:buChar char="•"/>
            </a:pPr>
            <a:r>
              <a:rPr lang="en-US" sz="2400" dirty="0">
                <a:effectLst>
                  <a:outerShdw blurRad="38100" dist="38100" dir="2700000" algn="tl">
                    <a:srgbClr val="000000">
                      <a:alpha val="43137"/>
                    </a:srgbClr>
                  </a:outerShdw>
                </a:effectLst>
              </a:rPr>
              <a:t>Employment</a:t>
            </a:r>
          </a:p>
          <a:p>
            <a:pPr lvl="1" indent="-342900">
              <a:buFont typeface="Arial" panose="020B0604020202020204" pitchFamily="34" charset="0"/>
              <a:buChar char="•"/>
            </a:pPr>
            <a:r>
              <a:rPr lang="en-US" sz="2400" dirty="0">
                <a:effectLst>
                  <a:outerShdw blurRad="38100" dist="38100" dir="2700000" algn="tl">
                    <a:srgbClr val="000000">
                      <a:alpha val="43137"/>
                    </a:srgbClr>
                  </a:outerShdw>
                </a:effectLst>
              </a:rPr>
              <a:t>Education</a:t>
            </a:r>
          </a:p>
          <a:p>
            <a:pPr lvl="1" indent="-342900">
              <a:buFont typeface="Arial" panose="020B0604020202020204" pitchFamily="34" charset="0"/>
              <a:buChar char="•"/>
            </a:pPr>
            <a:r>
              <a:rPr lang="en-US" sz="2400" dirty="0">
                <a:effectLst>
                  <a:outerShdw blurRad="38100" dist="38100" dir="2700000" algn="tl">
                    <a:srgbClr val="000000">
                      <a:alpha val="43137"/>
                    </a:srgbClr>
                  </a:outerShdw>
                </a:effectLst>
              </a:rPr>
              <a:t>Skills Training</a:t>
            </a:r>
          </a:p>
          <a:p>
            <a:pPr marL="400050" lvl="1" indent="0">
              <a:buNone/>
            </a:pPr>
            <a:endParaRPr lang="en-US" sz="2400" dirty="0">
              <a:effectLst>
                <a:outerShdw blurRad="38100" dist="38100" dir="2700000" algn="tl">
                  <a:srgbClr val="000000">
                    <a:alpha val="43137"/>
                  </a:srgbClr>
                </a:outerShdw>
              </a:effectLst>
            </a:endParaRPr>
          </a:p>
          <a:p>
            <a:pPr marL="400050" lvl="1" indent="0" algn="r">
              <a:buNone/>
            </a:pPr>
            <a:r>
              <a:rPr lang="en-US" dirty="0">
                <a:effectLst>
                  <a:outerShdw blurRad="38100" dist="38100" dir="2700000" algn="tl">
                    <a:srgbClr val="000000">
                      <a:alpha val="43137"/>
                    </a:srgbClr>
                  </a:outerShdw>
                </a:effectLst>
              </a:rPr>
              <a:t>Admin Letter #05-17</a:t>
            </a:r>
          </a:p>
          <a:p>
            <a:pPr marL="400050" lvl="1" indent="0" algn="r">
              <a:buNone/>
            </a:pPr>
            <a:endParaRPr lang="en-US" sz="3200" dirty="0">
              <a:effectLst>
                <a:outerShdw blurRad="38100" dist="38100" dir="2700000" algn="tl">
                  <a:srgbClr val="000000">
                    <a:alpha val="43137"/>
                  </a:srgbClr>
                </a:outerShdw>
              </a:effectLst>
            </a:endParaRP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470761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1000" dirty="0"/>
          </a:p>
          <a:p>
            <a:r>
              <a:rPr lang="en-US" sz="2400" b="1" dirty="0">
                <a:effectLst>
                  <a:outerShdw blurRad="38100" dist="38100" dir="2700000" algn="tl">
                    <a:srgbClr val="000000">
                      <a:alpha val="43137"/>
                    </a:srgbClr>
                  </a:outerShdw>
                </a:effectLst>
              </a:rPr>
              <a:t>Parental Fees</a:t>
            </a:r>
          </a:p>
          <a:p>
            <a:pPr marL="400050" lvl="1" indent="0">
              <a:buNone/>
            </a:pPr>
            <a:r>
              <a:rPr lang="en-US" sz="2000" dirty="0">
                <a:effectLst>
                  <a:outerShdw blurRad="38100" dist="38100" dir="2700000" algn="tl">
                    <a:srgbClr val="000000">
                      <a:alpha val="43137"/>
                    </a:srgbClr>
                  </a:outerShdw>
                </a:effectLst>
              </a:rPr>
              <a:t>Recipients will be responsible for paying parental fees of any amount that are assessed by the child care worker. NC FAST will automatically calculate the parental fee and assess the fee amount.</a:t>
            </a:r>
          </a:p>
          <a:p>
            <a:pPr marL="400050" lvl="1" indent="0">
              <a:buNone/>
            </a:pPr>
            <a:r>
              <a:rPr lang="en-US" sz="2000" dirty="0">
                <a:effectLst>
                  <a:outerShdw blurRad="38100" dist="38100" dir="2700000" algn="tl">
                    <a:srgbClr val="000000">
                      <a:alpha val="43137"/>
                    </a:srgbClr>
                  </a:outerShdw>
                </a:effectLst>
              </a:rPr>
              <a:t>NOTE: Previous policy stated $5.00 or less would not be assessed. </a:t>
            </a:r>
          </a:p>
          <a:p>
            <a:r>
              <a:rPr lang="en-US" sz="2400" b="1" dirty="0">
                <a:effectLst>
                  <a:outerShdw blurRad="38100" dist="38100" dir="2700000" algn="tl">
                    <a:srgbClr val="000000">
                      <a:alpha val="43137"/>
                    </a:srgbClr>
                  </a:outerShdw>
                </a:effectLst>
              </a:rPr>
              <a:t>Assessing Parental Fees</a:t>
            </a:r>
          </a:p>
          <a:p>
            <a:pPr marL="400050" lvl="1" indent="0">
              <a:buNone/>
            </a:pPr>
            <a:r>
              <a:rPr lang="en-US" sz="2000" dirty="0">
                <a:effectLst>
                  <a:outerShdw blurRad="38100" dist="38100" dir="2700000" algn="tl">
                    <a:srgbClr val="000000">
                      <a:alpha val="43137"/>
                    </a:srgbClr>
                  </a:outerShdw>
                </a:effectLst>
              </a:rPr>
              <a:t>There is one (1) parental fee for families receiving subsidized child care assistance, regardless of the number of children in care and regardless of the hours of care needed. In cases wherein the parental fee exceeds the cost of care, services cannot be authorized.</a:t>
            </a:r>
          </a:p>
          <a:p>
            <a:pPr marL="400050" lvl="1" indent="0">
              <a:buNone/>
            </a:pPr>
            <a:endParaRPr lang="en-US" sz="2000" dirty="0">
              <a:effectLst>
                <a:outerShdw blurRad="38100" dist="38100" dir="2700000" algn="tl">
                  <a:srgbClr val="000000">
                    <a:alpha val="43137"/>
                  </a:srgbClr>
                </a:outerShdw>
              </a:effectLst>
            </a:endParaRPr>
          </a:p>
          <a:p>
            <a:pPr marL="400050" lvl="1" indent="0" algn="r">
              <a:buNone/>
            </a:pPr>
            <a:r>
              <a:rPr lang="en-US" sz="2400" dirty="0">
                <a:effectLst>
                  <a:outerShdw blurRad="38100" dist="38100" dir="2700000" algn="tl">
                    <a:srgbClr val="000000">
                      <a:alpha val="43137"/>
                    </a:srgbClr>
                  </a:outerShdw>
                </a:effectLst>
              </a:rPr>
              <a:t>Admin Letter #09-16</a:t>
            </a:r>
          </a:p>
          <a:p>
            <a:pPr marL="400050" lvl="1" indent="0" algn="r">
              <a:buNone/>
            </a:pPr>
            <a:r>
              <a:rPr lang="en-US" sz="2400" dirty="0">
                <a:effectLst>
                  <a:outerShdw blurRad="38100" dist="38100" dir="2700000" algn="tl">
                    <a:srgbClr val="000000">
                      <a:alpha val="43137"/>
                    </a:srgbClr>
                  </a:outerShdw>
                </a:effectLst>
              </a:rPr>
              <a:t> </a:t>
            </a:r>
          </a:p>
          <a:p>
            <a:pPr marL="0" indent="0">
              <a:buNone/>
            </a:pPr>
            <a:endParaRPr lang="en-US" sz="2000" b="1" dirty="0"/>
          </a:p>
          <a:p>
            <a:pPr marL="0" indent="0">
              <a:buNone/>
            </a:pPr>
            <a:endParaRPr lang="en-US" sz="2000" b="1" dirty="0"/>
          </a:p>
          <a:p>
            <a:pPr marL="0" indent="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460181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1000" dirty="0"/>
          </a:p>
          <a:p>
            <a:r>
              <a:rPr lang="en-US" sz="2800" b="1" dirty="0"/>
              <a:t>Not Assessing Parental Fees</a:t>
            </a:r>
          </a:p>
          <a:p>
            <a:pPr marL="400050" lvl="1" indent="0">
              <a:buNone/>
            </a:pPr>
            <a:r>
              <a:rPr lang="en-US" sz="2000" dirty="0"/>
              <a:t>Policy requires parental fees to be waived when the following apply:</a:t>
            </a:r>
          </a:p>
          <a:p>
            <a:pPr lvl="1">
              <a:buClr>
                <a:srgbClr val="66FF99"/>
              </a:buClr>
              <a:buSzPct val="75000"/>
              <a:buFont typeface="Wingdings" panose="05000000000000000000" pitchFamily="2" charset="2"/>
              <a:buChar char="Ø"/>
            </a:pPr>
            <a:r>
              <a:rPr lang="en-US" sz="1800" dirty="0"/>
              <a:t>Child care services are provided in conjunction with a child protective services plan to enable the child to remain in his/her own home;</a:t>
            </a:r>
          </a:p>
          <a:p>
            <a:pPr lvl="1">
              <a:buClr>
                <a:srgbClr val="66FF99"/>
              </a:buClr>
              <a:buSzPct val="75000"/>
              <a:buFont typeface="Wingdings" panose="05000000000000000000" pitchFamily="2" charset="2"/>
              <a:buChar char="Ø"/>
            </a:pPr>
            <a:r>
              <a:rPr lang="en-US" sz="1800" dirty="0"/>
              <a:t>Services are needed to support child welfare services as described in Chapter 5: Establishing Need and a Plan of Care;</a:t>
            </a:r>
          </a:p>
          <a:p>
            <a:pPr lvl="1">
              <a:buClr>
                <a:srgbClr val="66FF99"/>
              </a:buClr>
              <a:buSzPct val="75000"/>
              <a:buFont typeface="Wingdings" panose="05000000000000000000" pitchFamily="2" charset="2"/>
              <a:buChar char="Ø"/>
            </a:pPr>
            <a:r>
              <a:rPr lang="en-US" sz="1800" dirty="0"/>
              <a:t>Children who are receiving foster care services and need child care services. The foster children must be in the custody of the county department of social services and</a:t>
            </a:r>
          </a:p>
          <a:p>
            <a:pPr lvl="2">
              <a:buClr>
                <a:srgbClr val="66FF99"/>
              </a:buClr>
              <a:buSzPct val="75000"/>
              <a:buFont typeface="Wingdings" panose="05000000000000000000" pitchFamily="2" charset="2"/>
              <a:buChar char="Ø"/>
            </a:pPr>
            <a:r>
              <a:rPr lang="en-US" sz="1600" dirty="0"/>
              <a:t>Residing in a licensed foster care home, or placed with an adult other than their parents.</a:t>
            </a:r>
          </a:p>
          <a:p>
            <a:pPr lvl="1">
              <a:buClr>
                <a:srgbClr val="66FF99"/>
              </a:buClr>
              <a:buSzPct val="75000"/>
              <a:buFont typeface="Wingdings" panose="05000000000000000000" pitchFamily="2" charset="2"/>
              <a:buChar char="Ø"/>
            </a:pPr>
            <a:endParaRPr lang="en-US" sz="1800" dirty="0"/>
          </a:p>
          <a:p>
            <a:pPr lvl="1">
              <a:buClr>
                <a:srgbClr val="66FF99"/>
              </a:buClr>
              <a:buSzPct val="75000"/>
              <a:buFont typeface="Wingdings" panose="05000000000000000000" pitchFamily="2" charset="2"/>
              <a:buChar char="Ø"/>
            </a:pPr>
            <a:endParaRPr lang="en-US" sz="1800" dirty="0"/>
          </a:p>
          <a:p>
            <a:pPr marL="457200" lvl="1" indent="0" algn="r">
              <a:buClr>
                <a:srgbClr val="66FF99"/>
              </a:buClr>
              <a:buSzPct val="75000"/>
              <a:buNone/>
            </a:pPr>
            <a:r>
              <a:rPr lang="en-US" sz="2000" dirty="0"/>
              <a:t>Admin Letters #05-15 and 09-16</a:t>
            </a:r>
          </a:p>
          <a:p>
            <a:pPr marL="457200" lvl="1" indent="0" algn="r">
              <a:buClr>
                <a:srgbClr val="66FF99"/>
              </a:buClr>
              <a:buSzPct val="7500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358404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029200"/>
          </a:xfrm>
        </p:spPr>
        <p:txBody>
          <a:bodyPr/>
          <a:lstStyle/>
          <a:p>
            <a:r>
              <a:rPr lang="en-US" sz="2800" b="1" dirty="0"/>
              <a:t>Parental Fee’s w/ Graduated Phase Out</a:t>
            </a:r>
          </a:p>
          <a:p>
            <a:pPr marL="400050" lvl="1" indent="0">
              <a:buNone/>
            </a:pPr>
            <a:r>
              <a:rPr lang="en-US" sz="2400" dirty="0"/>
              <a:t>At the time of graduated phase out, parental fees will increase to reflect the family’s new reported income.</a:t>
            </a:r>
          </a:p>
          <a:p>
            <a:pPr marL="0" indent="0">
              <a:buNone/>
            </a:pPr>
            <a:endParaRPr lang="en-US" sz="1600" dirty="0"/>
          </a:p>
          <a:p>
            <a:pPr marL="400050" lvl="1" indent="0" algn="r">
              <a:buClr>
                <a:srgbClr val="CCECFF"/>
              </a:buClr>
              <a:buNone/>
            </a:pPr>
            <a:endParaRPr lang="en-US" sz="2400" dirty="0"/>
          </a:p>
          <a:p>
            <a:pPr marL="400050" lvl="1" indent="0" algn="r">
              <a:buNone/>
            </a:pPr>
            <a:endParaRPr lang="en-US" sz="2400" dirty="0">
              <a:cs typeface="Arial"/>
            </a:endParaRPr>
          </a:p>
          <a:p>
            <a:pPr marL="400050" lvl="1" indent="0" algn="r">
              <a:buNone/>
            </a:pPr>
            <a:endParaRPr lang="en-US" sz="2400" dirty="0"/>
          </a:p>
          <a:p>
            <a:pPr marL="400050" lvl="1" indent="0" algn="r">
              <a:buNone/>
            </a:pPr>
            <a:endParaRPr lang="en-US" sz="2400" dirty="0"/>
          </a:p>
          <a:p>
            <a:pPr marL="400050" lvl="1" indent="0" algn="r">
              <a:buNone/>
            </a:pPr>
            <a:endParaRPr lang="en-US" sz="2400" dirty="0"/>
          </a:p>
          <a:p>
            <a:pPr marL="400050" lvl="1" indent="0" algn="r">
              <a:buNone/>
            </a:pPr>
            <a:endParaRPr lang="en-US" sz="2400" dirty="0"/>
          </a:p>
          <a:p>
            <a:pPr marL="400050" lvl="1" indent="0" algn="r">
              <a:buNone/>
            </a:pPr>
            <a:r>
              <a:rPr lang="en-US" sz="2400" dirty="0"/>
              <a:t>Admin Letter #03-17</a:t>
            </a:r>
            <a:endParaRPr lang="en-US" dirty="0"/>
          </a:p>
          <a:p>
            <a:pPr marL="400050" lvl="1" indent="0" algn="r">
              <a:buNone/>
            </a:pPr>
            <a:endParaRPr lang="en-US" sz="2400" dirty="0"/>
          </a:p>
          <a:p>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725315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105400"/>
          </a:xfrm>
        </p:spPr>
        <p:txBody>
          <a:bodyPr/>
          <a:lstStyle/>
          <a:p>
            <a:r>
              <a:rPr lang="en-US" sz="2400" b="1" dirty="0"/>
              <a:t>Parental Fee Adjustment</a:t>
            </a:r>
          </a:p>
          <a:p>
            <a:pPr marL="400050" lvl="1" indent="0">
              <a:buNone/>
            </a:pPr>
            <a:r>
              <a:rPr lang="en-US" sz="2000" dirty="0"/>
              <a:t>Policy requires the recalculation of parental fees for any increase or decrease in countable monthly income.</a:t>
            </a:r>
          </a:p>
          <a:p>
            <a:pPr marL="400050" lvl="1" indent="0">
              <a:buNone/>
            </a:pPr>
            <a:r>
              <a:rPr lang="en-US" sz="2000" b="1" dirty="0"/>
              <a:t>NOTE:</a:t>
            </a:r>
            <a:r>
              <a:rPr lang="en-US" sz="2000" dirty="0"/>
              <a:t> Previous policy stated it was a $100.00 limit</a:t>
            </a:r>
          </a:p>
          <a:p>
            <a:pPr lvl="1" indent="-342900">
              <a:buFont typeface="Arial" panose="020B0604020202020204" pitchFamily="34" charset="0"/>
              <a:buChar char="•"/>
            </a:pPr>
            <a:r>
              <a:rPr lang="en-US" sz="2000" dirty="0"/>
              <a:t>Increase in parental fee will begin the first of the month following a 10 workday notice period after the change is reported. </a:t>
            </a:r>
          </a:p>
          <a:p>
            <a:pPr lvl="1" indent="-342900">
              <a:buFont typeface="Arial" panose="020B0604020202020204" pitchFamily="34" charset="0"/>
              <a:buChar char="•"/>
            </a:pPr>
            <a:r>
              <a:rPr lang="en-US" sz="2000" dirty="0"/>
              <a:t>Decrease in parental fee will begin in the month that the change is reported.</a:t>
            </a:r>
          </a:p>
          <a:p>
            <a:r>
              <a:rPr lang="en-US" sz="2400" b="1" dirty="0"/>
              <a:t>Parental fee start date</a:t>
            </a:r>
          </a:p>
          <a:p>
            <a:pPr marL="400050" lvl="1" indent="0">
              <a:buNone/>
            </a:pPr>
            <a:r>
              <a:rPr lang="en-US" sz="2000" dirty="0"/>
              <a:t>Policy requires parental fees for new applicants to be effective on the first day the child attends care.</a:t>
            </a:r>
            <a:endParaRPr lang="en-US" sz="2400" dirty="0"/>
          </a:p>
          <a:p>
            <a:pPr marL="0" indent="0">
              <a:buNone/>
            </a:pPr>
            <a:endParaRPr lang="en-US" sz="2000" dirty="0"/>
          </a:p>
          <a:p>
            <a:pPr marL="0" indent="0">
              <a:buNone/>
            </a:pPr>
            <a:endParaRPr lang="en-US" sz="2000" dirty="0"/>
          </a:p>
          <a:p>
            <a:pPr marL="0" indent="0" algn="r">
              <a:buNone/>
            </a:pPr>
            <a:r>
              <a:rPr lang="en-US" sz="2000" dirty="0"/>
              <a:t>Admin Letter #02-16</a:t>
            </a:r>
          </a:p>
          <a:p>
            <a:pPr marL="0" indent="0" algn="r">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21469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
        <p:nvSpPr>
          <p:cNvPr id="2" name="Title 1"/>
          <p:cNvSpPr>
            <a:spLocks noGrp="1"/>
          </p:cNvSpPr>
          <p:nvPr>
            <p:ph type="title"/>
          </p:nvPr>
        </p:nvSpPr>
        <p:spPr>
          <a:xfrm>
            <a:off x="2438400" y="228600"/>
            <a:ext cx="4724400" cy="1139825"/>
          </a:xfrm>
        </p:spPr>
        <p:txBody>
          <a:bodyPr/>
          <a:lstStyle/>
          <a:p>
            <a:r>
              <a:rPr lang="en-US" sz="3600" dirty="0">
                <a:effectLst>
                  <a:outerShdw blurRad="38100" dist="38100" dir="2700000" algn="tl">
                    <a:srgbClr val="000000">
                      <a:alpha val="43137"/>
                    </a:srgbClr>
                  </a:outerShdw>
                </a:effectLst>
              </a:rPr>
              <a:t>Welcome</a:t>
            </a:r>
          </a:p>
        </p:txBody>
      </p:sp>
      <p:sp>
        <p:nvSpPr>
          <p:cNvPr id="3" name="Content Placeholder 2"/>
          <p:cNvSpPr>
            <a:spLocks noGrp="1"/>
          </p:cNvSpPr>
          <p:nvPr>
            <p:ph idx="1"/>
          </p:nvPr>
        </p:nvSpPr>
        <p:spPr>
          <a:xfrm>
            <a:off x="304800" y="1828800"/>
            <a:ext cx="8458200" cy="4800601"/>
          </a:xfrm>
        </p:spPr>
        <p:txBody>
          <a:bodyPr numCol="1"/>
          <a:lstStyle/>
          <a:p>
            <a:pPr marL="457200" lvl="1" indent="0">
              <a:buClr>
                <a:srgbClr val="66FF99"/>
              </a:buClr>
              <a:buNone/>
            </a:pPr>
            <a:r>
              <a:rPr lang="en-US" dirty="0">
                <a:effectLst>
                  <a:outerShdw blurRad="38100" dist="38100" dir="2700000" algn="tl">
                    <a:srgbClr val="000000">
                      <a:alpha val="43137"/>
                    </a:srgbClr>
                  </a:outerShdw>
                </a:effectLst>
              </a:rPr>
              <a:t>The objective of today’s meeting is to discuss policy changes to the Subsidized Child Care Assistance (SCCA) Program to align with the Child Care Development Block Grant (CCDBG) Act of 2014 and the implementation of North Carolina Families Accessing Services through Technology (NC FAST)</a:t>
            </a:r>
          </a:p>
          <a:p>
            <a:pPr lvl="1">
              <a:buClr>
                <a:srgbClr val="66FF99"/>
              </a:buClr>
              <a:buFont typeface="Wingdings" panose="05000000000000000000" pitchFamily="2" charset="2"/>
              <a:buChar char="Ø"/>
            </a:pPr>
            <a:endParaRPr lang="en-US" sz="3200" dirty="0">
              <a:effectLst/>
              <a:latin typeface="Calibri" panose="020F0502020204030204" pitchFamily="34" charset="0"/>
            </a:endParaRPr>
          </a:p>
        </p:txBody>
      </p:sp>
    </p:spTree>
    <p:extLst>
      <p:ext uri="{BB962C8B-B14F-4D97-AF65-F5344CB8AC3E}">
        <p14:creationId xmlns:p14="http://schemas.microsoft.com/office/powerpoint/2010/main" val="4091325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105400"/>
          </a:xfrm>
        </p:spPr>
        <p:txBody>
          <a:bodyPr/>
          <a:lstStyle/>
          <a:p>
            <a:r>
              <a:rPr lang="en-US" sz="2400" b="1" dirty="0"/>
              <a:t>Reduction in parental fee</a:t>
            </a:r>
          </a:p>
          <a:p>
            <a:pPr marL="400050" lvl="1" indent="0">
              <a:buNone/>
            </a:pPr>
            <a:r>
              <a:rPr lang="en-US" sz="2000" dirty="0"/>
              <a:t>Policy allows the decreased parental fee to be effective the first day of the current month only.</a:t>
            </a:r>
          </a:p>
          <a:p>
            <a:pPr marL="0" indent="0">
              <a:buNone/>
            </a:pPr>
            <a:endParaRPr lang="en-US" sz="1200" dirty="0"/>
          </a:p>
          <a:p>
            <a:r>
              <a:rPr lang="en-US" sz="2400" b="1" dirty="0"/>
              <a:t>Collection of unpaid parental fees</a:t>
            </a:r>
          </a:p>
          <a:p>
            <a:pPr marL="400050" lvl="1" indent="0">
              <a:buNone/>
            </a:pPr>
            <a:r>
              <a:rPr lang="en-US" sz="2000" dirty="0"/>
              <a:t>Policy limits collection of past due parental fees to one (1) month prior to the provider’s request for termination of services.</a:t>
            </a:r>
          </a:p>
          <a:p>
            <a:pPr marL="0" indent="0">
              <a:buNone/>
            </a:pPr>
            <a:endParaRPr lang="en-US" sz="1200" dirty="0"/>
          </a:p>
          <a:p>
            <a:r>
              <a:rPr lang="en-US" sz="2400" b="1" dirty="0">
                <a:effectLst>
                  <a:outerShdw blurRad="38100" dist="38100" dir="2700000" algn="tl">
                    <a:srgbClr val="000000">
                      <a:alpha val="43137"/>
                    </a:srgbClr>
                  </a:outerShdw>
                </a:effectLst>
              </a:rPr>
              <a:t>Rounding the Daily Parental Fee </a:t>
            </a:r>
          </a:p>
          <a:p>
            <a:pPr marL="400050" lvl="1" indent="0">
              <a:buNone/>
            </a:pPr>
            <a:r>
              <a:rPr lang="en-US" sz="2000" dirty="0"/>
              <a:t>Daily parental fees must be rounded to the nearest cent.</a:t>
            </a:r>
          </a:p>
          <a:p>
            <a:pPr marL="400050" lvl="1" indent="0">
              <a:buNone/>
            </a:pPr>
            <a:endParaRPr lang="en-US" sz="2000" dirty="0"/>
          </a:p>
          <a:p>
            <a:pPr marL="0" indent="0">
              <a:buNone/>
            </a:pPr>
            <a:r>
              <a:rPr lang="en-US" sz="2400" b="1" dirty="0"/>
              <a:t>Note:</a:t>
            </a:r>
            <a:r>
              <a:rPr lang="en-US" sz="2400" dirty="0"/>
              <a:t> This is done automatically through NC FAST</a:t>
            </a:r>
          </a:p>
          <a:p>
            <a:pPr marL="0" indent="0">
              <a:buNone/>
            </a:pPr>
            <a:endParaRPr lang="en-US" sz="2000" dirty="0"/>
          </a:p>
          <a:p>
            <a:pPr marL="0" indent="0" algn="r">
              <a:buNone/>
            </a:pPr>
            <a:r>
              <a:rPr lang="en-US" sz="2800" dirty="0"/>
              <a:t>Admin Letter #06-15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276932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1000" dirty="0"/>
          </a:p>
          <a:p>
            <a:r>
              <a:rPr lang="en-US" sz="2800" b="1" dirty="0"/>
              <a:t>Blended Rate</a:t>
            </a:r>
          </a:p>
          <a:p>
            <a:pPr marL="400050" lvl="1" indent="0">
              <a:buNone/>
            </a:pPr>
            <a:r>
              <a:rPr lang="en-US" sz="2400" dirty="0"/>
              <a:t>Payment rates for some preschoolers and school age children are changed to a blended rate</a:t>
            </a:r>
            <a:r>
              <a:rPr lang="en-US" sz="2000" dirty="0"/>
              <a:t>.  </a:t>
            </a:r>
          </a:p>
          <a:p>
            <a:pPr lvl="1">
              <a:buClr>
                <a:srgbClr val="66FF99"/>
              </a:buClr>
              <a:buSzPct val="75000"/>
              <a:buFont typeface="Wingdings" panose="05000000000000000000" pitchFamily="2" charset="2"/>
              <a:buChar char="Ø"/>
            </a:pPr>
            <a:r>
              <a:rPr lang="en-US" sz="2000" dirty="0"/>
              <a:t>The blended rate is 83% of the provider’s full-time approved subsidy rate.  The 83% rate takes into account care provided for fifteen (15) school holidays, ten (10) teacher work days, and fifteen (15) emergency closure days </a:t>
            </a:r>
          </a:p>
          <a:p>
            <a:pPr lvl="1">
              <a:buClr>
                <a:srgbClr val="66FF99"/>
              </a:buClr>
              <a:buSzPct val="75000"/>
              <a:buFont typeface="Wingdings" panose="05000000000000000000" pitchFamily="2" charset="2"/>
              <a:buChar char="Ø"/>
            </a:pPr>
            <a:r>
              <a:rPr lang="en-US" sz="2000" dirty="0"/>
              <a:t>For children who need full time summer care, a wraparound plan during the school year, and care during school closure days, a blended rate of 83% of the full time provider’s approved subsidy rate for the specific age group will be paid for the entire year.</a:t>
            </a:r>
            <a:endParaRPr lang="en-US" sz="2000" dirty="0">
              <a:cs typeface="Arial"/>
            </a:endParaRPr>
          </a:p>
          <a:p>
            <a:pPr marL="457200" lvl="1" indent="0">
              <a:buClr>
                <a:srgbClr val="66FF99"/>
              </a:buClr>
              <a:buSzPct val="75000"/>
              <a:buNone/>
            </a:pPr>
            <a:endParaRPr lang="en-US" sz="2000" dirty="0"/>
          </a:p>
          <a:p>
            <a:pPr marL="457200" lvl="1" indent="0" algn="r">
              <a:buClr>
                <a:srgbClr val="66FF99"/>
              </a:buClr>
              <a:buSzPct val="75000"/>
              <a:buNone/>
            </a:pPr>
            <a:r>
              <a:rPr lang="en-US" sz="2000" dirty="0"/>
              <a:t>Admin Letter #04-16</a:t>
            </a:r>
          </a:p>
          <a:p>
            <a:pPr marL="457200" lvl="1" indent="0" algn="r">
              <a:buClr>
                <a:srgbClr val="66FF99"/>
              </a:buClr>
              <a:buSzPct val="7500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191713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r>
              <a:rPr lang="en-US" sz="2400" b="1" dirty="0"/>
              <a:t>Blended Rate</a:t>
            </a:r>
          </a:p>
          <a:p>
            <a:pPr marL="457200" lvl="1" indent="0">
              <a:buClr>
                <a:srgbClr val="66FF99"/>
              </a:buClr>
              <a:buSzPct val="75000"/>
              <a:buNone/>
            </a:pPr>
            <a:r>
              <a:rPr lang="en-US" sz="2000" u="sng" dirty="0"/>
              <a:t>Children who qualify for a Blended Rate</a:t>
            </a:r>
          </a:p>
          <a:p>
            <a:pPr lvl="1">
              <a:buClr>
                <a:srgbClr val="66FF99"/>
              </a:buClr>
              <a:buSzPct val="75000"/>
              <a:buFont typeface="Arial" panose="020B0604020202020204" pitchFamily="34" charset="0"/>
              <a:buChar char="•"/>
            </a:pPr>
            <a:r>
              <a:rPr lang="en-US" sz="2000" dirty="0"/>
              <a:t>Child attends the provider year-round</a:t>
            </a:r>
          </a:p>
          <a:p>
            <a:pPr lvl="1">
              <a:buClr>
                <a:srgbClr val="66FF99"/>
              </a:buClr>
              <a:buSzPct val="75000"/>
              <a:buFont typeface="Arial" panose="020B0604020202020204" pitchFamily="34" charset="0"/>
              <a:buChar char="•"/>
            </a:pPr>
            <a:r>
              <a:rPr lang="en-US" sz="2000" dirty="0"/>
              <a:t>Child attends the provider for either Before, After, or Before and After School care during the school year </a:t>
            </a:r>
          </a:p>
          <a:p>
            <a:pPr lvl="1">
              <a:buClr>
                <a:srgbClr val="66FF99"/>
              </a:buClr>
              <a:buSzPct val="75000"/>
              <a:buFont typeface="Arial" panose="020B0604020202020204" pitchFamily="34" charset="0"/>
              <a:buChar char="•"/>
            </a:pPr>
            <a:r>
              <a:rPr lang="en-US" sz="2000" dirty="0"/>
              <a:t>Child attends the provider on school closure days (Inclement Weather days, Teacher Workdays, or Holidays)</a:t>
            </a:r>
          </a:p>
          <a:p>
            <a:pPr lvl="1">
              <a:buClr>
                <a:srgbClr val="66FF99"/>
              </a:buClr>
              <a:buSzPct val="75000"/>
              <a:buFont typeface="Arial" panose="020B0604020202020204" pitchFamily="34" charset="0"/>
              <a:buChar char="•"/>
            </a:pPr>
            <a:r>
              <a:rPr lang="en-US" sz="2000" dirty="0"/>
              <a:t>Child attends full-time during Summer/Track-out</a:t>
            </a:r>
          </a:p>
          <a:p>
            <a:pPr marL="457200" lvl="1" indent="0">
              <a:buClr>
                <a:srgbClr val="66FF99"/>
              </a:buClr>
              <a:buSzPct val="75000"/>
              <a:buNone/>
            </a:pPr>
            <a:endParaRPr lang="en-US" sz="1600" dirty="0"/>
          </a:p>
          <a:p>
            <a:pPr marL="457200" lvl="1" indent="0">
              <a:buClr>
                <a:srgbClr val="66FF99"/>
              </a:buClr>
              <a:buSzPct val="75000"/>
              <a:buNone/>
            </a:pPr>
            <a:endParaRPr lang="en-US" sz="1400" dirty="0"/>
          </a:p>
          <a:p>
            <a:pPr marL="457200" lvl="1" indent="0">
              <a:buClr>
                <a:srgbClr val="66FF99"/>
              </a:buClr>
              <a:buSzPct val="75000"/>
              <a:buNone/>
            </a:pPr>
            <a:endParaRPr lang="en-US" sz="1400" dirty="0"/>
          </a:p>
          <a:p>
            <a:pPr marL="457200" lvl="1" indent="0">
              <a:buClr>
                <a:srgbClr val="66FF99"/>
              </a:buClr>
              <a:buSzPct val="75000"/>
              <a:buNone/>
            </a:pPr>
            <a:endParaRPr lang="en-US" sz="1400" dirty="0"/>
          </a:p>
          <a:p>
            <a:pPr marL="457200" lvl="1" indent="0">
              <a:buClr>
                <a:srgbClr val="66FF99"/>
              </a:buClr>
              <a:buSzPct val="75000"/>
              <a:buNone/>
            </a:pPr>
            <a:endParaRPr lang="en-US" sz="1400" dirty="0"/>
          </a:p>
          <a:p>
            <a:pPr marL="457200" lvl="1" indent="0">
              <a:buClr>
                <a:srgbClr val="66FF99"/>
              </a:buClr>
              <a:buSzPct val="75000"/>
              <a:buNone/>
            </a:pPr>
            <a:endParaRPr lang="en-US" sz="1800" dirty="0"/>
          </a:p>
          <a:p>
            <a:pPr marL="457200" lvl="1" indent="0" algn="r">
              <a:buClr>
                <a:srgbClr val="66FF99"/>
              </a:buClr>
              <a:buSzPct val="75000"/>
              <a:buNone/>
            </a:pPr>
            <a:r>
              <a:rPr lang="en-US" sz="1800" dirty="0"/>
              <a:t>Admin Letter #04-16</a:t>
            </a:r>
          </a:p>
          <a:p>
            <a:pPr marL="457200" lvl="1" indent="0" algn="r">
              <a:buClr>
                <a:srgbClr val="66FF99"/>
              </a:buClr>
              <a:buSzPct val="7500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964042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r>
              <a:rPr lang="en-US" sz="2400" b="1" dirty="0"/>
              <a:t>Blended Rate</a:t>
            </a:r>
          </a:p>
          <a:p>
            <a:pPr marL="457200" lvl="1" indent="0">
              <a:buClr>
                <a:srgbClr val="66FF99"/>
              </a:buClr>
              <a:buSzPct val="75000"/>
              <a:buNone/>
            </a:pPr>
            <a:r>
              <a:rPr lang="en-US" sz="2400" u="sng" dirty="0"/>
              <a:t>Providers who qualify to care for children who are eligible for a Blended Rate</a:t>
            </a:r>
          </a:p>
          <a:p>
            <a:pPr lvl="1">
              <a:buClr>
                <a:srgbClr val="66FF99"/>
              </a:buClr>
              <a:buSzPct val="75000"/>
              <a:buFont typeface="Arial" panose="020B0604020202020204" pitchFamily="34" charset="0"/>
              <a:buChar char="•"/>
            </a:pPr>
            <a:r>
              <a:rPr lang="en-US" sz="2400" dirty="0"/>
              <a:t>Provides care during at least one of the following school closure days: Inclement Weather days, Teacher Workdays, or Holidays</a:t>
            </a:r>
          </a:p>
          <a:p>
            <a:pPr lvl="1">
              <a:buClr>
                <a:srgbClr val="66FF99"/>
              </a:buClr>
              <a:buSzPct val="75000"/>
              <a:buFont typeface="Arial" panose="020B0604020202020204" pitchFamily="34" charset="0"/>
              <a:buChar char="•"/>
            </a:pPr>
            <a:r>
              <a:rPr lang="en-US" sz="2400" dirty="0"/>
              <a:t>Provides full-time care during the Summer/Track-out</a:t>
            </a:r>
          </a:p>
          <a:p>
            <a:pPr lvl="1">
              <a:buClr>
                <a:srgbClr val="66FF99"/>
              </a:buClr>
              <a:buSzPct val="75000"/>
              <a:buFont typeface="Arial" panose="020B0604020202020204" pitchFamily="34" charset="0"/>
              <a:buChar char="•"/>
            </a:pPr>
            <a:r>
              <a:rPr lang="en-US" sz="2400" dirty="0"/>
              <a:t>Provides the appropriate services</a:t>
            </a:r>
          </a:p>
          <a:p>
            <a:pPr lvl="2" indent="-285750">
              <a:buClr>
                <a:srgbClr val="66FF99"/>
              </a:buClr>
              <a:buSzPct val="75000"/>
              <a:buFont typeface="Arial" panose="020B0604020202020204" pitchFamily="34" charset="0"/>
              <a:buChar char="•"/>
            </a:pPr>
            <a:r>
              <a:rPr lang="en-US" sz="1800" dirty="0"/>
              <a:t>For pre-school age children: provides 3 Yr. Old, 4 Yr. Old, or 5 Yr. Old services</a:t>
            </a:r>
          </a:p>
          <a:p>
            <a:pPr lvl="2" indent="-285750">
              <a:buClr>
                <a:srgbClr val="66FF99"/>
              </a:buClr>
              <a:buSzPct val="75000"/>
              <a:buFont typeface="Arial" panose="020B0604020202020204" pitchFamily="34" charset="0"/>
              <a:buChar char="•"/>
            </a:pPr>
            <a:r>
              <a:rPr lang="en-US" sz="1800" dirty="0"/>
              <a:t>For school age children: provides Before, After, or Before and After School services</a:t>
            </a:r>
            <a:endParaRPr lang="en-US" sz="1400" dirty="0"/>
          </a:p>
          <a:p>
            <a:pPr marL="857250" lvl="2" indent="0" algn="r">
              <a:buClr>
                <a:srgbClr val="66FF99"/>
              </a:buClr>
              <a:buSzPct val="75000"/>
              <a:buNone/>
            </a:pPr>
            <a:r>
              <a:rPr lang="en-US" sz="1800" dirty="0"/>
              <a:t>Admin Letter #04-16</a:t>
            </a:r>
          </a:p>
          <a:p>
            <a:pPr lvl="2" indent="-285750" algn="r">
              <a:buClr>
                <a:srgbClr val="66FF99"/>
              </a:buClr>
              <a:buSzPct val="75000"/>
              <a:buFont typeface="Arial" panose="020B0604020202020204" pitchFamily="34" charset="0"/>
              <a:buChar char="•"/>
            </a:pPr>
            <a:endParaRPr lang="en-US" sz="1400" dirty="0"/>
          </a:p>
          <a:p>
            <a:pPr lvl="2" indent="-285750">
              <a:buClr>
                <a:srgbClr val="66FF99"/>
              </a:buClr>
              <a:buSzPct val="75000"/>
              <a:buFont typeface="Arial" panose="020B0604020202020204" pitchFamily="34" charset="0"/>
              <a:buChar char="•"/>
            </a:pPr>
            <a:endParaRPr lang="en-US" sz="1400" dirty="0"/>
          </a:p>
          <a:p>
            <a:pPr marL="457200" lvl="1" indent="0">
              <a:buClr>
                <a:srgbClr val="66FF99"/>
              </a:buClr>
              <a:buSzPct val="75000"/>
              <a:buNone/>
            </a:pPr>
            <a:endParaRPr lang="en-US" sz="1800" dirty="0"/>
          </a:p>
          <a:p>
            <a:pPr marL="457200" lvl="1" indent="0" algn="r">
              <a:buClr>
                <a:srgbClr val="66FF99"/>
              </a:buClr>
              <a:buSzPct val="75000"/>
              <a:buNone/>
            </a:pPr>
            <a:r>
              <a:rPr lang="en-US" sz="1800" dirty="0"/>
              <a:t>Admin Letter #04-16</a:t>
            </a:r>
          </a:p>
          <a:p>
            <a:pPr marL="457200" lvl="1" indent="0" algn="r">
              <a:buClr>
                <a:srgbClr val="66FF99"/>
              </a:buClr>
              <a:buSzPct val="7500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6195445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dirty="0"/>
              <a:t>Policy Update</a:t>
            </a:r>
          </a:p>
        </p:txBody>
      </p:sp>
      <p:sp>
        <p:nvSpPr>
          <p:cNvPr id="3" name="Content Placeholder 2"/>
          <p:cNvSpPr>
            <a:spLocks noGrp="1"/>
          </p:cNvSpPr>
          <p:nvPr>
            <p:ph idx="1"/>
          </p:nvPr>
        </p:nvSpPr>
        <p:spPr/>
        <p:txBody>
          <a:bodyPr/>
          <a:lstStyle/>
          <a:p>
            <a:r>
              <a:rPr lang="en-US" sz="2800" b="1" dirty="0"/>
              <a:t>Parental Fee w/ Blended Rate</a:t>
            </a:r>
          </a:p>
          <a:p>
            <a:pPr marL="400050" lvl="1" indent="0">
              <a:buNone/>
            </a:pPr>
            <a:r>
              <a:rPr lang="en-US" sz="2400" dirty="0"/>
              <a:t>When a provider is paid based on a blended rate, the parental fee will be 75%.  The parental fee will apply to the entire eligibility period.      </a:t>
            </a:r>
          </a:p>
          <a:p>
            <a:r>
              <a:rPr lang="en-US" sz="2800" b="1" dirty="0"/>
              <a:t>Future Functionality</a:t>
            </a:r>
            <a:r>
              <a:rPr lang="en-US" sz="2800" dirty="0"/>
              <a:t>:</a:t>
            </a:r>
          </a:p>
          <a:p>
            <a:r>
              <a:rPr lang="en-US" sz="2400" dirty="0"/>
              <a:t>Parent fee with Blended Rate will be 83% of the full-time co-payment which is consistent with legislation.</a:t>
            </a:r>
            <a:endParaRPr lang="en-US" sz="2400" dirty="0">
              <a:cs typeface="Arial"/>
            </a:endParaRPr>
          </a:p>
          <a:p>
            <a:pPr marL="0" indent="0">
              <a:buNone/>
            </a:pPr>
            <a:endParaRPr lang="en-US" dirty="0"/>
          </a:p>
          <a:p>
            <a:pPr marL="0" indent="0" algn="r">
              <a:buNone/>
            </a:pPr>
            <a:r>
              <a:rPr lang="en-US" sz="2400" dirty="0"/>
              <a:t>Admin Letter #09-16</a:t>
            </a:r>
          </a:p>
          <a:p>
            <a:pPr marL="0" indent="0" algn="r">
              <a:buNone/>
            </a:pPr>
            <a:endParaRPr lang="en-US" sz="24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500791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3886200"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105400"/>
          </a:xfrm>
        </p:spPr>
        <p:txBody>
          <a:bodyPr/>
          <a:lstStyle/>
          <a:p>
            <a:r>
              <a:rPr lang="en-US" sz="2800" b="1" dirty="0"/>
              <a:t>Department of Defense (DoD</a:t>
            </a:r>
            <a:r>
              <a:rPr lang="en-US" sz="2800" dirty="0"/>
              <a:t>)</a:t>
            </a:r>
          </a:p>
          <a:p>
            <a:pPr marL="400050" lvl="1" indent="0">
              <a:buNone/>
            </a:pPr>
            <a:r>
              <a:rPr lang="en-US" sz="2400" dirty="0">
                <a:cs typeface="Arial"/>
              </a:rPr>
              <a:t>DoD-certified child care facilities shall file with the Department a notice of intent to operate a child care facility in a form determined by the DoD The Department shall then issue a NC child care license to the DoD-certified child care facility.</a:t>
            </a:r>
          </a:p>
          <a:p>
            <a:r>
              <a:rPr lang="en-US" sz="2800" b="1" dirty="0"/>
              <a:t>Out of State Providers</a:t>
            </a:r>
            <a:endParaRPr lang="en-US" sz="2800" dirty="0">
              <a:cs typeface="Arial"/>
            </a:endParaRPr>
          </a:p>
          <a:p>
            <a:pPr marL="400050" lvl="1" indent="0">
              <a:buNone/>
            </a:pPr>
            <a:r>
              <a:rPr lang="en-US" sz="2400" dirty="0"/>
              <a:t>Providers may request contracting as an Out of State Provider. Out of State Providers will be paid at the 1 star market rate or private paying rate whichever is lowest.  </a:t>
            </a:r>
          </a:p>
          <a:p>
            <a:pPr marL="0" indent="0" algn="r">
              <a:buNone/>
            </a:pPr>
            <a:r>
              <a:rPr lang="en-US" sz="2000" dirty="0"/>
              <a:t>DoD-Session Law 2014-214 section 12B.9(a) </a:t>
            </a:r>
          </a:p>
          <a:p>
            <a:pPr marL="0" indent="0" algn="r">
              <a:buNone/>
            </a:pPr>
            <a:r>
              <a:rPr lang="en-US" sz="2000" dirty="0"/>
              <a:t>OSP- Admin Letter #07-16</a:t>
            </a:r>
          </a:p>
          <a:p>
            <a:pPr marL="0" indent="0" algn="r">
              <a:buNone/>
            </a:pPr>
            <a:endParaRPr lang="en-US" sz="24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468236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105400"/>
          </a:xfrm>
        </p:spPr>
        <p:txBody>
          <a:bodyPr/>
          <a:lstStyle/>
          <a:p>
            <a:r>
              <a:rPr lang="en-US" sz="2800" b="1" dirty="0"/>
              <a:t>Changing Providers</a:t>
            </a:r>
          </a:p>
          <a:p>
            <a:pPr marL="400050" lvl="1" indent="0">
              <a:buNone/>
            </a:pPr>
            <a:r>
              <a:rPr lang="en-US" sz="2400" dirty="0"/>
              <a:t>Policy states that LPAs can no longer limit the number of times a parent/responsible adult can change providers.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r">
              <a:buNone/>
            </a:pPr>
            <a:r>
              <a:rPr lang="en-US" sz="2400" dirty="0"/>
              <a:t>Admin Letter #02-16</a:t>
            </a:r>
          </a:p>
          <a:p>
            <a:pPr marL="0" indent="0" algn="r">
              <a:buNone/>
            </a:pPr>
            <a:endParaRPr lang="en-US" sz="24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1653529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029200"/>
          </a:xfrm>
        </p:spPr>
        <p:txBody>
          <a:bodyPr/>
          <a:lstStyle/>
          <a:p>
            <a:r>
              <a:rPr lang="en-US" sz="2800" b="1" dirty="0"/>
              <a:t>Alternate Providers</a:t>
            </a:r>
          </a:p>
          <a:p>
            <a:pPr marL="400050" lvl="1" indent="0">
              <a:buNone/>
            </a:pPr>
            <a:r>
              <a:rPr lang="en-US" sz="2400" dirty="0"/>
              <a:t>When the primary child care provider is not able to provide care for less than 30 calendar days, the recipient can choose to have care provided by an alternate provider.</a:t>
            </a:r>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lgn="r">
              <a:buNone/>
            </a:pPr>
            <a:r>
              <a:rPr lang="en-US" sz="2400" dirty="0"/>
              <a:t>Admin Letter #02-17 </a:t>
            </a:r>
          </a:p>
          <a:p>
            <a:pPr marL="400050" lvl="1" indent="0" algn="r">
              <a:buNone/>
            </a:pPr>
            <a:r>
              <a:rPr lang="en-US" sz="2400" dirty="0"/>
              <a:t> </a:t>
            </a: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634413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Use of Application </a:t>
            </a:r>
            <a:endParaRPr lang="en-US" sz="2800" dirty="0"/>
          </a:p>
          <a:p>
            <a:pPr marL="457200" lvl="1" indent="0">
              <a:buClr>
                <a:srgbClr val="66FF99"/>
              </a:buClr>
              <a:buSzPct val="75000"/>
              <a:buNone/>
            </a:pPr>
            <a:r>
              <a:rPr lang="en-US" sz="2400" dirty="0">
                <a:ea typeface="+mn-ea"/>
                <a:cs typeface="+mn-cs"/>
              </a:rPr>
              <a:t>All applications for child care services will be processed through NC FAST. </a:t>
            </a:r>
          </a:p>
          <a:p>
            <a:pPr lvl="1">
              <a:buClr>
                <a:srgbClr val="66FF99"/>
              </a:buClr>
              <a:buSzPct val="75000"/>
              <a:buFont typeface="Wingdings" panose="05000000000000000000" pitchFamily="2" charset="2"/>
              <a:buChar char="Ø"/>
            </a:pPr>
            <a:r>
              <a:rPr lang="en-US" sz="2400" dirty="0">
                <a:ea typeface="+mn-ea"/>
                <a:cs typeface="+mn-cs"/>
              </a:rPr>
              <a:t>Policy does require the last page of the application in NC FAST to be printed and signed.</a:t>
            </a:r>
            <a:endParaRPr lang="en-US" sz="2400" dirty="0">
              <a:ea typeface="+mn-ea"/>
              <a:cs typeface="Arial"/>
            </a:endParaRPr>
          </a:p>
          <a:p>
            <a:pPr>
              <a:buClr>
                <a:srgbClr val="66FF99"/>
              </a:buClr>
              <a:buSzPct val="75000"/>
            </a:pPr>
            <a:r>
              <a:rPr lang="en-US" sz="2800" dirty="0">
                <a:ea typeface="+mn-ea"/>
                <a:cs typeface="+mn-cs"/>
              </a:rPr>
              <a:t>The DCDEE 0456 Application for Child Care Services will only be used in two circumstances.</a:t>
            </a:r>
          </a:p>
          <a:p>
            <a:pPr lvl="1">
              <a:buClr>
                <a:srgbClr val="66FF99"/>
              </a:buClr>
              <a:buSzPct val="75000"/>
              <a:buFont typeface="Wingdings" panose="05000000000000000000" pitchFamily="2" charset="2"/>
              <a:buChar char="Ø"/>
            </a:pPr>
            <a:r>
              <a:rPr lang="en-US" sz="2000" dirty="0">
                <a:ea typeface="+mn-ea"/>
                <a:cs typeface="+mn-cs"/>
              </a:rPr>
              <a:t>Recipient mails a printed DCDEE 0456.</a:t>
            </a:r>
          </a:p>
          <a:p>
            <a:pPr lvl="1">
              <a:buClr>
                <a:srgbClr val="66FF99"/>
              </a:buClr>
              <a:buSzPct val="75000"/>
              <a:buFont typeface="Wingdings" panose="05000000000000000000" pitchFamily="2" charset="2"/>
              <a:buChar char="Ø"/>
            </a:pPr>
            <a:r>
              <a:rPr lang="en-US" sz="2000" dirty="0">
                <a:ea typeface="+mn-ea"/>
                <a:cs typeface="+mn-cs"/>
              </a:rPr>
              <a:t>When child care is needed for a child in foster care.</a:t>
            </a:r>
            <a:endParaRPr lang="en-US" sz="2400" dirty="0">
              <a:ea typeface="+mn-ea"/>
              <a:cs typeface="+mn-cs"/>
            </a:endParaRPr>
          </a:p>
          <a:p>
            <a:pPr marL="457200" lvl="1" indent="0" algn="r">
              <a:buClr>
                <a:srgbClr val="66FF99"/>
              </a:buClr>
              <a:buSzPct val="75000"/>
              <a:buNone/>
            </a:pPr>
            <a:r>
              <a:rPr lang="en-US" sz="2400" dirty="0">
                <a:ea typeface="+mn-ea"/>
                <a:cs typeface="+mn-cs"/>
              </a:rPr>
              <a:t>Admin Letter  #02-17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7258353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One Application for more than one case </a:t>
            </a:r>
          </a:p>
          <a:p>
            <a:pPr marL="457200" lvl="1" indent="0">
              <a:buNone/>
            </a:pPr>
            <a:r>
              <a:rPr lang="en-US" sz="2400" dirty="0">
                <a:ea typeface="+mn-ea"/>
                <a:cs typeface="+mn-cs"/>
              </a:rPr>
              <a:t>A</a:t>
            </a:r>
            <a:r>
              <a:rPr lang="en-US" sz="2400" dirty="0">
                <a:effectLst>
                  <a:outerShdw blurRad="38100" dist="38100" dir="2700000" algn="tl">
                    <a:srgbClr val="000000">
                      <a:alpha val="43137"/>
                    </a:srgbClr>
                  </a:outerShdw>
                </a:effectLst>
              </a:rPr>
              <a:t> </a:t>
            </a:r>
            <a:r>
              <a:rPr lang="en-US" sz="2400" dirty="0">
                <a:ea typeface="+mn-ea"/>
                <a:cs typeface="+mn-cs"/>
              </a:rPr>
              <a:t>recipient can submit one application for all children in the household.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r">
              <a:buNone/>
            </a:pPr>
            <a:r>
              <a:rPr lang="en-US" sz="2400" dirty="0"/>
              <a:t>Admin Letter #02-17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751259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91686"/>
            <a:ext cx="4267201" cy="1076739"/>
          </a:xfrm>
        </p:spPr>
        <p:txBody>
          <a:bodyPr/>
          <a:lstStyle/>
          <a:p>
            <a:r>
              <a:rPr lang="en-US" sz="3600" dirty="0">
                <a:effectLst>
                  <a:outerShdw blurRad="38100" dist="38100" dir="2700000" algn="tl">
                    <a:srgbClr val="000000">
                      <a:alpha val="43137"/>
                    </a:srgbClr>
                  </a:outerShdw>
                </a:effectLst>
              </a:rPr>
              <a:t>Topics of Discussion</a:t>
            </a:r>
          </a:p>
        </p:txBody>
      </p:sp>
      <p:sp>
        <p:nvSpPr>
          <p:cNvPr id="3" name="Content Placeholder 2"/>
          <p:cNvSpPr>
            <a:spLocks noGrp="1"/>
          </p:cNvSpPr>
          <p:nvPr>
            <p:ph idx="1"/>
          </p:nvPr>
        </p:nvSpPr>
        <p:spPr>
          <a:xfrm>
            <a:off x="0" y="1828800"/>
            <a:ext cx="9144000" cy="4800601"/>
          </a:xfrm>
        </p:spPr>
        <p:txBody>
          <a:bodyPr numCol="1"/>
          <a:lstStyle/>
          <a:p>
            <a:pPr marL="457200" lvl="1" indent="0">
              <a:buClr>
                <a:srgbClr val="66FF99"/>
              </a:buClr>
              <a:buNone/>
            </a:pPr>
            <a:endParaRPr lang="en-US" sz="2400" dirty="0">
              <a:effectLst/>
              <a:latin typeface="Calibri" panose="020F0502020204030204" pitchFamily="34" charset="0"/>
            </a:endParaRPr>
          </a:p>
          <a:p>
            <a:pPr lvl="1">
              <a:buClr>
                <a:srgbClr val="66FF99"/>
              </a:buClr>
              <a:buSzPct val="100000"/>
              <a:buFont typeface="Wingdings" panose="05000000000000000000" pitchFamily="2" charset="2"/>
              <a:buChar char="Ø"/>
            </a:pPr>
            <a:r>
              <a:rPr lang="en-US" dirty="0"/>
              <a:t>Introduction</a:t>
            </a:r>
          </a:p>
          <a:p>
            <a:pPr lvl="2">
              <a:buClr>
                <a:srgbClr val="66FF99"/>
              </a:buClr>
              <a:buSzPct val="75000"/>
              <a:buFont typeface="Wingdings" panose="05000000000000000000" pitchFamily="2" charset="2"/>
              <a:buChar char="Ø"/>
            </a:pPr>
            <a:r>
              <a:rPr lang="en-US" dirty="0"/>
              <a:t>Role of DCDEE</a:t>
            </a:r>
          </a:p>
          <a:p>
            <a:pPr lvl="2">
              <a:buClr>
                <a:srgbClr val="66FF99"/>
              </a:buClr>
              <a:buSzPct val="75000"/>
              <a:buFont typeface="Wingdings" panose="05000000000000000000" pitchFamily="2" charset="2"/>
              <a:buChar char="Ø"/>
            </a:pPr>
            <a:r>
              <a:rPr lang="en-US" dirty="0"/>
              <a:t>Child Development Block Fund (CCDF) </a:t>
            </a:r>
          </a:p>
          <a:p>
            <a:pPr lvl="1">
              <a:buClr>
                <a:srgbClr val="66FF99"/>
              </a:buClr>
              <a:buSzPct val="100000"/>
              <a:buFont typeface="Wingdings" panose="05000000000000000000" pitchFamily="2" charset="2"/>
              <a:buChar char="Ø"/>
            </a:pPr>
            <a:r>
              <a:rPr lang="en-US" dirty="0"/>
              <a:t>NC FAST</a:t>
            </a:r>
          </a:p>
          <a:p>
            <a:pPr lvl="1">
              <a:buClr>
                <a:srgbClr val="66FF99"/>
              </a:buClr>
              <a:buSzPct val="100000"/>
              <a:buFont typeface="Wingdings" panose="05000000000000000000" pitchFamily="2" charset="2"/>
              <a:buChar char="Ø"/>
            </a:pPr>
            <a:r>
              <a:rPr lang="en-US" dirty="0"/>
              <a:t>Policies</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919692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Application and Vouchers for CPS </a:t>
            </a:r>
          </a:p>
          <a:p>
            <a:pPr marL="457200" lvl="1" indent="0">
              <a:buNone/>
            </a:pPr>
            <a:r>
              <a:rPr lang="en-US" sz="2400" dirty="0">
                <a:ea typeface="+mn-ea"/>
                <a:cs typeface="+mn-cs"/>
              </a:rPr>
              <a:t>Will be signed by the parent.</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#02-17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54605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p:txBody>
          <a:bodyPr/>
          <a:lstStyle/>
          <a:p>
            <a:r>
              <a:rPr lang="en-US" sz="2800" b="1" dirty="0"/>
              <a:t>Assets Declaration</a:t>
            </a:r>
          </a:p>
          <a:p>
            <a:pPr marL="457200" lvl="1" indent="0">
              <a:buNone/>
            </a:pPr>
            <a:r>
              <a:rPr lang="en-US" sz="2400" dirty="0">
                <a:ea typeface="+mn-ea"/>
                <a:cs typeface="+mn-cs"/>
              </a:rPr>
              <a:t>CCDF Act of 2014 requires families declaring assets in excess of $1 Mil. are ineligible for Subsidized Child Care Assistance.</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#08-15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08962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p:txBody>
          <a:bodyPr/>
          <a:lstStyle/>
          <a:p>
            <a:r>
              <a:rPr lang="en-US" sz="2800" b="1" dirty="0"/>
              <a:t>Certification Period End Date</a:t>
            </a:r>
          </a:p>
          <a:p>
            <a:pPr marL="457200" lvl="1" indent="0">
              <a:buNone/>
            </a:pPr>
            <a:r>
              <a:rPr lang="en-US" sz="2400" dirty="0">
                <a:effectLst>
                  <a:outerShdw blurRad="38100" dist="38100" dir="2700000" algn="tl">
                    <a:srgbClr val="000000">
                      <a:alpha val="43137"/>
                    </a:srgbClr>
                  </a:outerShdw>
                </a:effectLst>
              </a:rPr>
              <a:t>Policy requires the certification period to end on </a:t>
            </a:r>
            <a:r>
              <a:rPr lang="en-US" sz="2400" dirty="0">
                <a:ea typeface="+mn-ea"/>
                <a:cs typeface="+mn-cs"/>
              </a:rPr>
              <a:t>the last day of the month of the certification period.  </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#08-15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616136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Parental Choice Signature</a:t>
            </a:r>
          </a:p>
          <a:p>
            <a:pPr marL="457200" lvl="1" indent="0">
              <a:buNone/>
            </a:pPr>
            <a:r>
              <a:rPr lang="en-US" sz="2400" dirty="0">
                <a:ea typeface="+mn-ea"/>
                <a:cs typeface="+mn-cs"/>
              </a:rPr>
              <a:t>The recipient’s signature on the voucher is needed to confirm the parental choice of a selected child care arrangement and to indicate that the recipient agrees to pay the provider if or when services are received after becoming ineligible for child care assistance. </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#01-17</a:t>
            </a:r>
            <a:endParaRPr lang="en-US" sz="2400" dirty="0">
              <a:ea typeface="+mn-ea"/>
              <a:cs typeface="Arial"/>
            </a:endParaRPr>
          </a:p>
          <a:p>
            <a:pPr lvl="1"/>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8125581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Foster Care</a:t>
            </a:r>
          </a:p>
          <a:p>
            <a:pPr marL="400050" lvl="1" indent="0">
              <a:buNone/>
            </a:pPr>
            <a:r>
              <a:rPr lang="en-US" sz="2400" dirty="0"/>
              <a:t>Policy requires children in foster care to be the case head in their own case. </a:t>
            </a:r>
          </a:p>
          <a:p>
            <a:r>
              <a:rPr lang="en-US" sz="2800" b="1" dirty="0"/>
              <a:t>Foster Parent </a:t>
            </a:r>
          </a:p>
          <a:p>
            <a:pPr marL="400050" lvl="1" indent="0">
              <a:buNone/>
            </a:pPr>
            <a:r>
              <a:rPr lang="en-US" sz="2400" dirty="0"/>
              <a:t>Anyone other than that child’s parent(s) or legal custodian(s) who is providing full time care for a child who is in the custody of a North Carolina County Department of Social Services.</a:t>
            </a:r>
          </a:p>
          <a:p>
            <a:pPr marL="0" indent="0" algn="r">
              <a:buNone/>
            </a:pPr>
            <a:r>
              <a:rPr lang="en-US" sz="2400" dirty="0"/>
              <a:t>Admin Letter #03-16 </a:t>
            </a:r>
          </a:p>
          <a:p>
            <a:pPr marL="0" indent="0" algn="r">
              <a:buNone/>
            </a:pPr>
            <a:r>
              <a:rPr lang="en-US" sz="2400" dirty="0"/>
              <a:t>Admin Letter #05-16</a:t>
            </a:r>
          </a:p>
          <a:p>
            <a:pPr marL="0" indent="0">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662682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Post-Secondary Education</a:t>
            </a:r>
          </a:p>
          <a:p>
            <a:pPr marL="400050" lvl="1" indent="0">
              <a:buNone/>
            </a:pPr>
            <a:r>
              <a:rPr lang="en-US" sz="2400" dirty="0"/>
              <a:t>Policy provides twenty (20) months of subsidized child care assistance for post-secondary education or skills training with no extension through the end of the semester. </a:t>
            </a:r>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buNone/>
            </a:pPr>
            <a:endParaRPr lang="en-US" sz="2400" dirty="0"/>
          </a:p>
          <a:p>
            <a:pPr marL="400050" lvl="1" indent="0" algn="r">
              <a:buNone/>
            </a:pPr>
            <a:r>
              <a:rPr lang="en-US" sz="2400" dirty="0"/>
              <a:t>Admin Letter #02-16</a:t>
            </a:r>
          </a:p>
          <a:p>
            <a:pPr marL="400050" lvl="1" indent="0" algn="r">
              <a:buNone/>
            </a:pPr>
            <a:endParaRPr lang="en-US" sz="24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054627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Update</a:t>
            </a:r>
          </a:p>
        </p:txBody>
      </p:sp>
      <p:sp>
        <p:nvSpPr>
          <p:cNvPr id="3" name="Content Placeholder 2"/>
          <p:cNvSpPr>
            <a:spLocks noGrp="1"/>
          </p:cNvSpPr>
          <p:nvPr>
            <p:ph idx="1"/>
          </p:nvPr>
        </p:nvSpPr>
        <p:spPr/>
        <p:txBody>
          <a:bodyPr/>
          <a:lstStyle/>
          <a:p>
            <a:r>
              <a:rPr lang="en-US" sz="2800" b="1" dirty="0"/>
              <a:t>Coding Foster Care Cases with Education as the Need</a:t>
            </a:r>
          </a:p>
          <a:p>
            <a:pPr marL="400050" lvl="1" indent="0">
              <a:buNone/>
            </a:pPr>
            <a:r>
              <a:rPr lang="en-US" sz="2400" dirty="0"/>
              <a:t>Policy states that when a foster parent’s only need for care is post-secondary education, this need must be coded to Developmental Needs.</a:t>
            </a:r>
          </a:p>
          <a:p>
            <a:pPr lvl="1" indent="-342900">
              <a:buFont typeface="Wingdings" panose="05000000000000000000" pitchFamily="2" charset="2"/>
              <a:buChar char="Ø"/>
            </a:pPr>
            <a:r>
              <a:rPr lang="en-US" sz="2400" dirty="0"/>
              <a:t>This has to be coded to developmental needs and tracked manually because of the way NC FAST functions currently. </a:t>
            </a:r>
          </a:p>
          <a:p>
            <a:pPr marL="400050" lvl="1" indent="0">
              <a:buNone/>
            </a:pPr>
            <a:endParaRPr lang="en-US" sz="2400" dirty="0"/>
          </a:p>
          <a:p>
            <a:pPr marL="400050" lvl="1" indent="0" algn="r">
              <a:buNone/>
            </a:pPr>
            <a:r>
              <a:rPr lang="en-US" sz="2400" dirty="0"/>
              <a:t>DCDL #07 -16</a:t>
            </a:r>
          </a:p>
          <a:p>
            <a:pPr marL="400050" lvl="1" indent="0" algn="r">
              <a:buNone/>
            </a:pPr>
            <a:endParaRPr lang="en-US" sz="2400" dirty="0"/>
          </a:p>
          <a:p>
            <a:endParaRPr lang="en-US" dirty="0"/>
          </a:p>
        </p:txBody>
      </p:sp>
    </p:spTree>
    <p:extLst>
      <p:ext uri="{BB962C8B-B14F-4D97-AF65-F5344CB8AC3E}">
        <p14:creationId xmlns:p14="http://schemas.microsoft.com/office/powerpoint/2010/main" val="4019970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p:txBody>
          <a:bodyPr/>
          <a:lstStyle/>
          <a:p>
            <a:r>
              <a:rPr lang="en-US" sz="2800" b="1" dirty="0"/>
              <a:t>Homelessness</a:t>
            </a:r>
          </a:p>
          <a:p>
            <a:pPr marL="457200" lvl="1" indent="0">
              <a:buNone/>
            </a:pPr>
            <a:r>
              <a:rPr lang="en-US" sz="2400" dirty="0"/>
              <a:t>Families who reside in temporary living arrangements will be asked the type of temporary living arrangement and if this living arrangement is due to economic hardship.</a:t>
            </a:r>
          </a:p>
          <a:p>
            <a:pPr lvl="1">
              <a:buFont typeface="Wingdings" panose="05000000000000000000" pitchFamily="2" charset="2"/>
              <a:buChar char="Ø"/>
            </a:pPr>
            <a:r>
              <a:rPr lang="en-US" sz="2400" dirty="0"/>
              <a:t>New policy requires all DSS/LPA’s to prioritize families experiencing homelessness and to add prioritization of this population to their local policies.</a:t>
            </a:r>
          </a:p>
          <a:p>
            <a:pPr lvl="1">
              <a:buFont typeface="Wingdings" panose="05000000000000000000" pitchFamily="2" charset="2"/>
              <a:buChar char="Ø"/>
            </a:pPr>
            <a:r>
              <a:rPr lang="en-US" sz="2400" dirty="0"/>
              <a:t>Include families experiencing homelessness when using the 4% Set aside.</a:t>
            </a:r>
          </a:p>
          <a:p>
            <a:pPr marL="457200" lvl="1" indent="0" algn="r">
              <a:buNone/>
            </a:pPr>
            <a:r>
              <a:rPr lang="en-US" sz="2400" dirty="0"/>
              <a:t>Admin Letter #08-17 </a:t>
            </a:r>
          </a:p>
          <a:p>
            <a:pPr lvl="1"/>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304384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p:txBody>
          <a:bodyPr/>
          <a:lstStyle/>
          <a:p>
            <a:r>
              <a:rPr lang="en-US" sz="2800" b="1" dirty="0"/>
              <a:t>Tracking of Federal Land Trust</a:t>
            </a:r>
          </a:p>
          <a:p>
            <a:pPr marL="457200" lvl="1" indent="0">
              <a:buNone/>
            </a:pPr>
            <a:r>
              <a:rPr lang="en-US" sz="2400" dirty="0"/>
              <a:t>Families may now be referred by the Eastern Band of Cherokee Indians for subsidized child care assistance to support Child Protective Services (CPS), Child Welfare Services (CWS) and Foster Care.  </a:t>
            </a:r>
          </a:p>
          <a:p>
            <a:pPr marL="457200" lvl="1" indent="0">
              <a:buNone/>
            </a:pPr>
            <a:endParaRPr lang="en-US" dirty="0"/>
          </a:p>
          <a:p>
            <a:pPr marL="457200" lvl="1" indent="0">
              <a:buNone/>
            </a:pPr>
            <a:endParaRPr lang="en-US" dirty="0"/>
          </a:p>
          <a:p>
            <a:pPr marL="457200" lvl="1" indent="0">
              <a:buNone/>
            </a:pPr>
            <a:endParaRPr lang="en-US" dirty="0"/>
          </a:p>
          <a:p>
            <a:pPr marL="457200" lvl="1" indent="0" algn="r">
              <a:buNone/>
            </a:pPr>
            <a:r>
              <a:rPr lang="en-US" sz="2400" dirty="0"/>
              <a:t>Admin Letter #08-15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4237253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Citizenship Requirements  </a:t>
            </a:r>
          </a:p>
          <a:p>
            <a:pPr marL="457200" lvl="1" indent="0">
              <a:buNone/>
            </a:pPr>
            <a:r>
              <a:rPr lang="en-US" sz="2400" dirty="0"/>
              <a:t>In order to met citizenship requirements the Child must be a U.S. Citizen or the child must be a legal U.S. Non Citizen. </a:t>
            </a:r>
          </a:p>
          <a:p>
            <a:pPr lvl="1">
              <a:buFont typeface="Wingdings" panose="05000000000000000000" pitchFamily="2" charset="2"/>
              <a:buChar char="Ø"/>
            </a:pPr>
            <a:r>
              <a:rPr lang="en-US" sz="2400" dirty="0"/>
              <a:t>New policy states that we do not take into account the citizenship of the parent.</a:t>
            </a:r>
          </a:p>
          <a:p>
            <a:pPr lvl="1">
              <a:buFont typeface="Wingdings" panose="05000000000000000000" pitchFamily="2" charset="2"/>
              <a:buChar char="Ø"/>
            </a:pPr>
            <a:endParaRPr lang="en-US" sz="2400" dirty="0"/>
          </a:p>
          <a:p>
            <a:pPr lvl="1">
              <a:buFont typeface="Wingdings" panose="05000000000000000000" pitchFamily="2" charset="2"/>
              <a:buChar char="Ø"/>
            </a:pPr>
            <a:endParaRPr lang="en-US" sz="2400" dirty="0"/>
          </a:p>
          <a:p>
            <a:pPr lvl="1">
              <a:buFont typeface="Wingdings" panose="05000000000000000000" pitchFamily="2" charset="2"/>
              <a:buChar char="Ø"/>
            </a:pPr>
            <a:endParaRPr lang="en-US" sz="2400" dirty="0"/>
          </a:p>
          <a:p>
            <a:pPr marL="457200" lvl="1" indent="0" algn="r">
              <a:buNone/>
            </a:pPr>
            <a:r>
              <a:rPr lang="en-US" sz="2400" dirty="0"/>
              <a:t>Admin Letter #05-17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98802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114800" cy="1219200"/>
          </a:xfrm>
        </p:spPr>
        <p:txBody>
          <a:bodyPr/>
          <a:lstStyle/>
          <a:p>
            <a:r>
              <a:rPr lang="en-US" sz="3200" dirty="0"/>
              <a:t>Subsidized Child Care Assistance (SCCA) Program</a:t>
            </a:r>
          </a:p>
        </p:txBody>
      </p:sp>
      <p:sp>
        <p:nvSpPr>
          <p:cNvPr id="3" name="Content Placeholder 2"/>
          <p:cNvSpPr>
            <a:spLocks noGrp="1"/>
          </p:cNvSpPr>
          <p:nvPr>
            <p:ph idx="1"/>
          </p:nvPr>
        </p:nvSpPr>
        <p:spPr/>
        <p:txBody>
          <a:bodyPr/>
          <a:lstStyle/>
          <a:p>
            <a:pPr marL="0" indent="0" algn="ctr">
              <a:buNone/>
            </a:pPr>
            <a:endParaRPr lang="en-US" dirty="0"/>
          </a:p>
          <a:p>
            <a:pPr marL="0" indent="0" algn="ctr">
              <a:buNone/>
            </a:pPr>
            <a:r>
              <a:rPr lang="en-US" sz="2800" dirty="0"/>
              <a:t>Division of Child Development and Early Education, Subsidy Services Section</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614644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192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Non-Parent Relative Caretakers</a:t>
            </a:r>
          </a:p>
          <a:p>
            <a:pPr marL="457200" lvl="1" indent="0">
              <a:buNone/>
            </a:pPr>
            <a:r>
              <a:rPr lang="en-US" sz="2400" dirty="0"/>
              <a:t>Policy states nonparent relative and the caretaker’s spouse are removed from the income unit.  The income unit will be the child(</a:t>
            </a:r>
            <a:r>
              <a:rPr lang="en-US" sz="2400" dirty="0" err="1"/>
              <a:t>ren</a:t>
            </a:r>
            <a:r>
              <a:rPr lang="en-US" sz="2400" dirty="0"/>
              <a:t>) only.  The nonparent relative caretaker will remain the case head. </a:t>
            </a:r>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lgn="r">
              <a:buNone/>
            </a:pPr>
            <a:r>
              <a:rPr lang="en-US" sz="2400" dirty="0"/>
              <a:t>Admin Letter #04-15</a:t>
            </a:r>
          </a:p>
          <a:p>
            <a:pPr marL="0" indent="0">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9139116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Conducting Periodic Reviews</a:t>
            </a:r>
          </a:p>
          <a:p>
            <a:pPr marL="457200" lvl="1" indent="0">
              <a:buNone/>
            </a:pPr>
            <a:r>
              <a:rPr lang="en-US" sz="2400" dirty="0"/>
              <a:t>Periodic reviews are NO LONGER allowed.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r">
              <a:buNone/>
            </a:pPr>
            <a:r>
              <a:rPr lang="en-US" sz="2400" dirty="0"/>
              <a:t>Admin Letter #04-15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1537955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10 Day Notice of Termination</a:t>
            </a:r>
          </a:p>
          <a:p>
            <a:pPr marL="457200" lvl="1" indent="0">
              <a:buNone/>
            </a:pPr>
            <a:r>
              <a:rPr lang="en-US" sz="2400" dirty="0">
                <a:ea typeface="+mn-ea"/>
                <a:cs typeface="+mn-cs"/>
              </a:rPr>
              <a:t>Policy will allow a ten (10) work day notice when three situations occur. This is a change in policy </a:t>
            </a:r>
            <a:r>
              <a:rPr lang="en-US" sz="2400" dirty="0" err="1">
                <a:ea typeface="+mn-ea"/>
                <a:cs typeface="+mn-cs"/>
              </a:rPr>
              <a:t>bc</a:t>
            </a:r>
            <a:r>
              <a:rPr lang="en-US" sz="2400" dirty="0">
                <a:ea typeface="+mn-ea"/>
                <a:cs typeface="+mn-cs"/>
              </a:rPr>
              <a:t> previously these 3 scenarios used to receive a 5 work day notice.</a:t>
            </a:r>
          </a:p>
          <a:p>
            <a:pPr marL="857250" lvl="1" indent="-457200">
              <a:buClr>
                <a:srgbClr val="66FF99"/>
              </a:buClr>
              <a:buSzPct val="75000"/>
              <a:buFont typeface="Wingdings" panose="05000000000000000000" pitchFamily="2" charset="2"/>
              <a:buChar char="Ø"/>
            </a:pPr>
            <a:r>
              <a:rPr lang="en-US" sz="2400" dirty="0"/>
              <a:t>The parent provides written or verbal notification that the service is no longer needed or wanted;</a:t>
            </a:r>
          </a:p>
          <a:p>
            <a:pPr marL="857250" lvl="1" indent="-457200">
              <a:buClr>
                <a:srgbClr val="66FF99"/>
              </a:buClr>
              <a:buSzPct val="75000"/>
              <a:buFont typeface="Wingdings" panose="05000000000000000000" pitchFamily="2" charset="2"/>
              <a:buChar char="Ø"/>
            </a:pPr>
            <a:r>
              <a:rPr lang="en-US" sz="2400" dirty="0"/>
              <a:t>The child moves out of the country; or </a:t>
            </a:r>
          </a:p>
          <a:p>
            <a:pPr marL="857250" lvl="1" indent="-457200">
              <a:buClr>
                <a:srgbClr val="66FF99"/>
              </a:buClr>
              <a:buSzPct val="75000"/>
              <a:buFont typeface="Wingdings" panose="05000000000000000000" pitchFamily="2" charset="2"/>
              <a:buChar char="Ø"/>
            </a:pPr>
            <a:r>
              <a:rPr lang="en-US" sz="2400" dirty="0"/>
              <a:t>The child had been admitted to an institution and is no longer able to use service, or immediate termination.</a:t>
            </a:r>
          </a:p>
          <a:p>
            <a:pPr marL="400050" lvl="1" indent="0" algn="r">
              <a:buClr>
                <a:srgbClr val="66FF99"/>
              </a:buClr>
              <a:buSzPct val="75000"/>
              <a:buNone/>
            </a:pPr>
            <a:r>
              <a:rPr lang="en-US" sz="2400" dirty="0"/>
              <a:t>Admin Letter #05-16</a:t>
            </a:r>
          </a:p>
          <a:p>
            <a:endParaRPr lang="en-US" dirty="0"/>
          </a:p>
          <a:p>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662544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Waiting List and Surveys</a:t>
            </a:r>
          </a:p>
          <a:p>
            <a:pPr marL="457200" lvl="1" indent="0">
              <a:buNone/>
            </a:pPr>
            <a:r>
              <a:rPr lang="en-US" sz="2400" dirty="0">
                <a:ea typeface="+mn-ea"/>
                <a:cs typeface="+mn-cs"/>
              </a:rPr>
              <a:t>Requires the Local Purchasing Agency (LPA) to be responsible for managing and prioritizing waiting list information within NC FAST while NC FAST is responsible for maintaining waiting list information including Waiting List Surveys.</a:t>
            </a:r>
          </a:p>
          <a:p>
            <a:pPr lvl="1">
              <a:buFont typeface="Wingdings" panose="05000000000000000000" pitchFamily="2" charset="2"/>
              <a:buChar char="Ø"/>
            </a:pPr>
            <a:r>
              <a:rPr lang="en-US" sz="2400" dirty="0">
                <a:ea typeface="+mn-ea"/>
                <a:cs typeface="+mn-cs"/>
              </a:rPr>
              <a:t>Functionality is not currently available in NC FAST; planning that this functionality will be available in the spring. </a:t>
            </a:r>
            <a:endParaRPr lang="en-US" sz="2400" dirty="0">
              <a:ea typeface="+mn-ea"/>
              <a:cs typeface="Arial"/>
            </a:endParaRPr>
          </a:p>
          <a:p>
            <a:pPr marL="0" indent="0">
              <a:buNone/>
            </a:pPr>
            <a:endParaRPr lang="en-US" dirty="0"/>
          </a:p>
          <a:p>
            <a:pPr marL="0" indent="0" algn="r">
              <a:buNone/>
            </a:pPr>
            <a:r>
              <a:rPr lang="en-US" sz="2400" dirty="0"/>
              <a:t>Admin Letter #10-16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296129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Work First Transition</a:t>
            </a:r>
          </a:p>
          <a:p>
            <a:pPr marL="400050" lvl="2" indent="0">
              <a:buClr>
                <a:schemeClr val="hlink"/>
              </a:buClr>
              <a:buSzPct val="80000"/>
              <a:buNone/>
            </a:pPr>
            <a:r>
              <a:rPr lang="en-US" dirty="0">
                <a:ea typeface="+mn-ea"/>
                <a:cs typeface="+mn-cs"/>
              </a:rPr>
              <a:t>Whenever a recipient has exhausted their 60-month maximum for Work First services, the recipient will receive a 90-day transition, if recipient does not have a need for care.  If there is a need for care, recipient will continue to the end of the certification period. </a:t>
            </a:r>
          </a:p>
          <a:p>
            <a:pPr marL="400050" lvl="2" indent="0">
              <a:buClr>
                <a:schemeClr val="hlink"/>
              </a:buClr>
              <a:buSzPct val="80000"/>
              <a:buNone/>
            </a:pPr>
            <a:endParaRPr lang="en-US" dirty="0">
              <a:ea typeface="+mn-ea"/>
              <a:cs typeface="+mn-cs"/>
            </a:endParaRPr>
          </a:p>
          <a:p>
            <a:pPr marL="400050" lvl="2" indent="0">
              <a:buClr>
                <a:schemeClr val="hlink"/>
              </a:buClr>
              <a:buSzPct val="80000"/>
              <a:buNone/>
            </a:pPr>
            <a:endParaRPr lang="en-US" dirty="0">
              <a:ea typeface="+mn-ea"/>
              <a:cs typeface="+mn-cs"/>
            </a:endParaRPr>
          </a:p>
          <a:p>
            <a:pPr marL="400050" lvl="2" indent="0">
              <a:buClr>
                <a:schemeClr val="hlink"/>
              </a:buClr>
              <a:buSzPct val="80000"/>
              <a:buNone/>
            </a:pPr>
            <a:endParaRPr lang="en-US" dirty="0">
              <a:ea typeface="+mn-ea"/>
              <a:cs typeface="+mn-cs"/>
            </a:endParaRPr>
          </a:p>
          <a:p>
            <a:pPr marL="400050" lvl="2" indent="0" algn="r">
              <a:buClr>
                <a:schemeClr val="hlink"/>
              </a:buClr>
              <a:buSzPct val="80000"/>
              <a:buNone/>
            </a:pPr>
            <a:r>
              <a:rPr lang="en-US" dirty="0">
                <a:ea typeface="+mn-ea"/>
                <a:cs typeface="+mn-cs"/>
              </a:rPr>
              <a:t>Admin Letter #02-17 </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7200167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b="1" dirty="0"/>
              <a:t>Reducing Services  </a:t>
            </a:r>
          </a:p>
          <a:p>
            <a:pPr marL="457200" lvl="1" indent="0">
              <a:buNone/>
            </a:pPr>
            <a:r>
              <a:rPr lang="en-US" sz="2400" dirty="0">
                <a:ea typeface="+mn-ea"/>
                <a:cs typeface="+mn-cs"/>
              </a:rPr>
              <a:t>Policy states that lack of funding is not a reason to terminate services.</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#02-17 </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3592015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5105400"/>
          </a:xfrm>
        </p:spPr>
        <p:txBody>
          <a:bodyPr/>
          <a:lstStyle/>
          <a:p>
            <a:r>
              <a:rPr lang="en-US" sz="2800" b="1" dirty="0"/>
              <a:t>Reporting Changes</a:t>
            </a:r>
          </a:p>
          <a:p>
            <a:pPr marL="742950" lvl="2" indent="-342900">
              <a:buClr>
                <a:schemeClr val="hlink"/>
              </a:buClr>
              <a:buSzPct val="75000"/>
              <a:buFont typeface="Wingdings" panose="05000000000000000000" pitchFamily="2" charset="2"/>
              <a:buChar char="ü"/>
            </a:pPr>
            <a:r>
              <a:rPr lang="en-US" dirty="0">
                <a:ea typeface="+mn-ea"/>
                <a:cs typeface="+mn-cs"/>
              </a:rPr>
              <a:t>Change of address and telephone number. </a:t>
            </a:r>
          </a:p>
          <a:p>
            <a:pPr marL="742950" lvl="2" indent="-342900">
              <a:buClr>
                <a:schemeClr val="hlink"/>
              </a:buClr>
              <a:buSzPct val="75000"/>
              <a:buFont typeface="Wingdings" panose="05000000000000000000" pitchFamily="2" charset="2"/>
              <a:buChar char="ü"/>
            </a:pPr>
            <a:r>
              <a:rPr lang="en-US" dirty="0">
                <a:ea typeface="+mn-ea"/>
                <a:cs typeface="+mn-cs"/>
              </a:rPr>
              <a:t>Change in members of the household. </a:t>
            </a:r>
          </a:p>
          <a:p>
            <a:pPr marL="742950" lvl="2" indent="-342900">
              <a:buClr>
                <a:schemeClr val="hlink"/>
              </a:buClr>
              <a:buSzPct val="75000"/>
              <a:buFont typeface="Wingdings" panose="05000000000000000000" pitchFamily="2" charset="2"/>
              <a:buChar char="ü"/>
            </a:pPr>
            <a:r>
              <a:rPr lang="en-US" dirty="0">
                <a:ea typeface="+mn-ea"/>
                <a:cs typeface="+mn-cs"/>
              </a:rPr>
              <a:t>Child receiving child care services moves out of the home. </a:t>
            </a:r>
          </a:p>
          <a:p>
            <a:pPr marL="742950" lvl="2" indent="-342900">
              <a:buClr>
                <a:schemeClr val="hlink"/>
              </a:buClr>
              <a:buSzPct val="75000"/>
              <a:buFont typeface="Wingdings" panose="05000000000000000000" pitchFamily="2" charset="2"/>
              <a:buChar char="ü"/>
            </a:pPr>
            <a:r>
              <a:rPr lang="en-US" dirty="0">
                <a:ea typeface="+mn-ea"/>
                <a:cs typeface="+mn-cs"/>
              </a:rPr>
              <a:t>Increase or decrease in income from job, child support, or other sources. </a:t>
            </a:r>
          </a:p>
          <a:p>
            <a:pPr marL="742950" lvl="2" indent="-342900">
              <a:buClr>
                <a:schemeClr val="hlink"/>
              </a:buClr>
              <a:buSzPct val="75000"/>
              <a:buFont typeface="Wingdings" panose="05000000000000000000" pitchFamily="2" charset="2"/>
              <a:buChar char="ü"/>
            </a:pPr>
            <a:r>
              <a:rPr lang="en-US" dirty="0">
                <a:ea typeface="+mn-ea"/>
                <a:cs typeface="+mn-cs"/>
              </a:rPr>
              <a:t>Loss of current employment. </a:t>
            </a:r>
          </a:p>
          <a:p>
            <a:pPr marL="742950" lvl="2" indent="-342900">
              <a:buClr>
                <a:schemeClr val="hlink"/>
              </a:buClr>
              <a:buSzPct val="75000"/>
              <a:buFont typeface="Wingdings" panose="05000000000000000000" pitchFamily="2" charset="2"/>
              <a:buChar char="ü"/>
            </a:pPr>
            <a:r>
              <a:rPr lang="en-US" dirty="0">
                <a:ea typeface="+mn-ea"/>
                <a:cs typeface="+mn-cs"/>
              </a:rPr>
              <a:t>Change in the number of hours child care is needed. </a:t>
            </a:r>
          </a:p>
          <a:p>
            <a:pPr marL="742950" lvl="2" indent="-342900">
              <a:buClr>
                <a:schemeClr val="hlink"/>
              </a:buClr>
              <a:buSzPct val="75000"/>
              <a:buFont typeface="Wingdings" panose="05000000000000000000" pitchFamily="2" charset="2"/>
              <a:buChar char="ü"/>
            </a:pPr>
            <a:r>
              <a:rPr lang="en-US" dirty="0">
                <a:ea typeface="+mn-ea"/>
                <a:cs typeface="+mn-cs"/>
              </a:rPr>
              <a:t>Household assets or resources exceed $1 million dollars.</a:t>
            </a:r>
          </a:p>
          <a:p>
            <a:pPr marL="400050" lvl="2" indent="0" algn="r">
              <a:buClr>
                <a:schemeClr val="hlink"/>
              </a:buClr>
              <a:buSzPct val="75000"/>
              <a:buNone/>
            </a:pPr>
            <a:r>
              <a:rPr lang="en-US" dirty="0">
                <a:ea typeface="+mn-ea"/>
                <a:cs typeface="+mn-cs"/>
              </a:rPr>
              <a:t>Admin Letter #08-16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550294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828800"/>
            <a:ext cx="8229600" cy="4525963"/>
          </a:xfrm>
        </p:spPr>
        <p:txBody>
          <a:bodyPr/>
          <a:lstStyle/>
          <a:p>
            <a:r>
              <a:rPr lang="en-US" sz="2800" dirty="0"/>
              <a:t>Provider Participation Requirements</a:t>
            </a:r>
          </a:p>
          <a:p>
            <a:pPr marL="457200" lvl="1" indent="0">
              <a:buNone/>
            </a:pPr>
            <a:r>
              <a:rPr lang="en-US" sz="2400" dirty="0">
                <a:ea typeface="+mn-ea"/>
                <a:cs typeface="+mn-cs"/>
              </a:rPr>
              <a:t>New policy requires all providers who wish to participate in the Subsidized Child Care Assistance (SCCA) Program to use the NC FAST Provider Portal to enroll in the Subsidized Child Care Assistance Program. Providers will need to log in and complete initial NC FAST Provider Portal enrollment prior to receiving any payment. </a:t>
            </a:r>
          </a:p>
          <a:p>
            <a:pPr lvl="1"/>
            <a:endParaRPr lang="en-US" dirty="0"/>
          </a:p>
          <a:p>
            <a:pPr marL="457200" lvl="1" indent="0" algn="r">
              <a:buNone/>
            </a:pPr>
            <a:endParaRPr lang="en-US" sz="2400" dirty="0"/>
          </a:p>
          <a:p>
            <a:pPr marL="457200" lvl="1" indent="0" algn="r">
              <a:buNone/>
            </a:pPr>
            <a:r>
              <a:rPr lang="en-US" sz="2400" dirty="0"/>
              <a:t>Admin. Letter #10-16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0107079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pPr lvl="0">
              <a:buClr>
                <a:srgbClr val="99FF99"/>
              </a:buClr>
            </a:pPr>
            <a:r>
              <a:rPr lang="en-US" sz="2800" dirty="0">
                <a:solidFill>
                  <a:srgbClr val="FFFFFF"/>
                </a:solidFill>
              </a:rPr>
              <a:t>Provider Participation Requirements</a:t>
            </a:r>
          </a:p>
          <a:p>
            <a:pPr lvl="1">
              <a:buFont typeface="Wingdings" panose="05000000000000000000" pitchFamily="2" charset="2"/>
              <a:buChar char="ü"/>
            </a:pPr>
            <a:r>
              <a:rPr lang="en-US" sz="2400" dirty="0">
                <a:solidFill>
                  <a:srgbClr val="FFFFFF"/>
                </a:solidFill>
                <a:ea typeface="+mn-ea"/>
                <a:cs typeface="+mn-cs"/>
              </a:rPr>
              <a:t>Accept or reject children into their care. Vouchers will no longer be on paper, but will be sent electronically via the NC FAST Provider Portal for providers to accept or reject. Providers will also sign these vouchers electronically using an e-signature. </a:t>
            </a:r>
          </a:p>
          <a:p>
            <a:pPr lvl="1">
              <a:buFont typeface="Wingdings" panose="05000000000000000000" pitchFamily="2" charset="2"/>
              <a:buChar char="ü"/>
            </a:pPr>
            <a:r>
              <a:rPr lang="en-US" sz="2400" dirty="0">
                <a:solidFill>
                  <a:srgbClr val="FFFFFF"/>
                </a:solidFill>
                <a:ea typeface="+mn-ea"/>
                <a:cs typeface="+mn-cs"/>
              </a:rPr>
              <a:t>Record and submit attendance rosters. </a:t>
            </a:r>
          </a:p>
          <a:p>
            <a:pPr lvl="1">
              <a:buFont typeface="Wingdings" panose="05000000000000000000" pitchFamily="2" charset="2"/>
              <a:buChar char="ü"/>
            </a:pPr>
            <a:r>
              <a:rPr lang="en-US" sz="2400" dirty="0">
                <a:solidFill>
                  <a:srgbClr val="FFFFFF"/>
                </a:solidFill>
                <a:ea typeface="+mn-ea"/>
                <a:cs typeface="+mn-cs"/>
              </a:rPr>
              <a:t>Review and sign the Annual Provider Agreement.</a:t>
            </a:r>
          </a:p>
          <a:p>
            <a:pPr lvl="1">
              <a:buFont typeface="Wingdings" panose="05000000000000000000" pitchFamily="2" charset="2"/>
              <a:buChar char="ü"/>
            </a:pPr>
            <a:r>
              <a:rPr lang="en-US" sz="2400" dirty="0">
                <a:solidFill>
                  <a:srgbClr val="FFFFFF"/>
                </a:solidFill>
                <a:ea typeface="+mn-ea"/>
                <a:cs typeface="+mn-cs"/>
              </a:rPr>
              <a:t>Update private paying rates for services. </a:t>
            </a:r>
          </a:p>
          <a:p>
            <a:pPr marL="457200" lvl="1" indent="0" algn="r">
              <a:buNone/>
            </a:pPr>
            <a:endParaRPr lang="en-US" sz="2400" dirty="0"/>
          </a:p>
          <a:p>
            <a:pPr marL="457200" lvl="1" indent="0" algn="r">
              <a:buNone/>
            </a:pPr>
            <a:r>
              <a:rPr lang="en-US" sz="2400" dirty="0"/>
              <a:t>Admin. Letter #10-16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153000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38600" cy="1295400"/>
          </a:xfrm>
        </p:spPr>
        <p:txBody>
          <a:bodyPr/>
          <a:lstStyle/>
          <a:p>
            <a:r>
              <a:rPr lang="en-US" sz="3600" dirty="0"/>
              <a:t>Policy Update</a:t>
            </a:r>
          </a:p>
        </p:txBody>
      </p:sp>
      <p:sp>
        <p:nvSpPr>
          <p:cNvPr id="3" name="Content Placeholder 2"/>
          <p:cNvSpPr>
            <a:spLocks noGrp="1"/>
          </p:cNvSpPr>
          <p:nvPr>
            <p:ph idx="1"/>
          </p:nvPr>
        </p:nvSpPr>
        <p:spPr>
          <a:xfrm>
            <a:off x="304800" y="1600200"/>
            <a:ext cx="8229600" cy="4953000"/>
          </a:xfrm>
        </p:spPr>
        <p:txBody>
          <a:bodyPr/>
          <a:lstStyle/>
          <a:p>
            <a:r>
              <a:rPr lang="en-US" sz="2800" dirty="0"/>
              <a:t>Vouchers in NC Fast Provider Portal</a:t>
            </a:r>
          </a:p>
          <a:p>
            <a:pPr marL="457200" lvl="1" indent="0">
              <a:buNone/>
            </a:pPr>
            <a:r>
              <a:rPr lang="en-US" sz="2400" dirty="0">
                <a:ea typeface="+mn-ea"/>
                <a:cs typeface="+mn-cs"/>
              </a:rPr>
              <a:t>Vouchers are completed by the child care worker or the LPA, the parent, and the provider as follows: </a:t>
            </a:r>
          </a:p>
          <a:p>
            <a:pPr lvl="1">
              <a:buFont typeface="Wingdings" panose="05000000000000000000" pitchFamily="2" charset="2"/>
              <a:buChar char="ü"/>
            </a:pPr>
            <a:r>
              <a:rPr lang="en-US" sz="2400" dirty="0">
                <a:ea typeface="+mn-ea"/>
                <a:cs typeface="+mn-cs"/>
              </a:rPr>
              <a:t>The child care worker will enter all information into NC FAST.  </a:t>
            </a:r>
          </a:p>
          <a:p>
            <a:pPr lvl="1">
              <a:buFont typeface="Wingdings" panose="05000000000000000000" pitchFamily="2" charset="2"/>
              <a:buChar char="ü"/>
            </a:pPr>
            <a:r>
              <a:rPr lang="en-US" sz="2400" dirty="0">
                <a:ea typeface="+mn-ea"/>
                <a:cs typeface="+mn-cs"/>
              </a:rPr>
              <a:t>The provider will be able to view vouchers in the NC FAST Provider Portal.</a:t>
            </a:r>
          </a:p>
          <a:p>
            <a:pPr lvl="1">
              <a:buFont typeface="Wingdings" panose="05000000000000000000" pitchFamily="2" charset="2"/>
              <a:buChar char="ü"/>
            </a:pPr>
            <a:r>
              <a:rPr lang="en-US" sz="2400" dirty="0">
                <a:ea typeface="+mn-ea"/>
                <a:cs typeface="+mn-cs"/>
              </a:rPr>
              <a:t>Initially, the voucher will be listed as pending parent signature.  After the parent signs the voucher, it will be pending provider signature.  </a:t>
            </a:r>
          </a:p>
          <a:p>
            <a:pPr marL="457200" lvl="1" indent="0" algn="r">
              <a:buNone/>
            </a:pPr>
            <a:endParaRPr lang="en-US" dirty="0"/>
          </a:p>
          <a:p>
            <a:pPr marL="457200" lvl="1" indent="0" algn="r">
              <a:buNone/>
            </a:pPr>
            <a:r>
              <a:rPr lang="en-US" sz="2400" dirty="0"/>
              <a:t>Admin. Letter #01-16</a:t>
            </a:r>
          </a:p>
          <a:p>
            <a:pPr marL="457200" lvl="1" indent="0">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71952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Clr>
                <a:srgbClr val="66FF99"/>
              </a:buClr>
              <a:buFont typeface="Wingdings" panose="05000000000000000000" pitchFamily="2" charset="2"/>
              <a:buChar char="ü"/>
            </a:pPr>
            <a:endParaRPr lang="en-US" sz="2400" dirty="0"/>
          </a:p>
          <a:p>
            <a:pPr marL="0" indent="0" algn="ctr">
              <a:buClr>
                <a:srgbClr val="66FF99"/>
              </a:buClr>
              <a:buNone/>
            </a:pPr>
            <a:r>
              <a:rPr lang="en-US" sz="2400" dirty="0">
                <a:effectLst>
                  <a:outerShdw blurRad="38100" dist="38100" dir="2700000" algn="tl">
                    <a:srgbClr val="000000">
                      <a:alpha val="43137"/>
                    </a:srgbClr>
                  </a:outerShdw>
                </a:effectLst>
              </a:rPr>
              <a:t>The Child Care and Development Block Grant (CCDBG), also called the Child Care and Development Fund, is the primary source of United States federal funding for child care subsidies for low-income families and funds to improve child care quality.</a:t>
            </a:r>
          </a:p>
          <a:p>
            <a:pPr>
              <a:buClr>
                <a:srgbClr val="66FF99"/>
              </a:buClr>
              <a:buFont typeface="Wingdings" panose="05000000000000000000" pitchFamily="2" charset="2"/>
              <a:buChar char="ü"/>
            </a:pPr>
            <a:endParaRPr lang="en-US" sz="2400" dirty="0"/>
          </a:p>
        </p:txBody>
      </p:sp>
      <p:sp>
        <p:nvSpPr>
          <p:cNvPr id="5" name="Title 1"/>
          <p:cNvSpPr>
            <a:spLocks noGrp="1"/>
          </p:cNvSpPr>
          <p:nvPr>
            <p:ph type="title"/>
          </p:nvPr>
        </p:nvSpPr>
        <p:spPr bwMode="auto">
          <a:xfrm>
            <a:off x="2735942" y="76200"/>
            <a:ext cx="38100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sz="3200" dirty="0">
                <a:effectLst>
                  <a:outerShdw blurRad="38100" dist="38100" dir="2700000" algn="tl">
                    <a:srgbClr val="000000">
                      <a:alpha val="43137"/>
                    </a:srgbClr>
                  </a:outerShdw>
                </a:effectLst>
              </a:rPr>
              <a:t>Child Care Development Fund Block Grant of 2014 </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9835997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399" y="228599"/>
            <a:ext cx="4084097" cy="1273629"/>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Provider Rate Change </a:t>
            </a:r>
          </a:p>
          <a:p>
            <a:pPr marL="457200" lvl="1" indent="0">
              <a:buNone/>
            </a:pPr>
            <a:r>
              <a:rPr lang="en-US" sz="2400" dirty="0">
                <a:ea typeface="+mn-ea"/>
                <a:cs typeface="+mn-cs"/>
              </a:rPr>
              <a:t>A provider can only receive an increase in their subsidy payment rate once a year unless the 	increase in rates is the result of a provider receiving a higher star rated license or new market rates are established.  </a:t>
            </a:r>
          </a:p>
          <a:p>
            <a:endParaRPr lang="en-US" dirty="0"/>
          </a:p>
          <a:p>
            <a:endParaRPr lang="en-US" dirty="0"/>
          </a:p>
          <a:p>
            <a:endParaRPr lang="en-US" dirty="0"/>
          </a:p>
          <a:p>
            <a:pPr marL="0" indent="0" algn="r">
              <a:buNone/>
            </a:pPr>
            <a:r>
              <a:rPr lang="en-US" sz="2400" dirty="0"/>
              <a:t>Admin. </a:t>
            </a:r>
            <a:r>
              <a:rPr lang="en-US" sz="2400"/>
              <a:t>Letter #05-16</a:t>
            </a:r>
            <a:endParaRPr lang="en-US" sz="24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4353800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Provider Closings with Pay</a:t>
            </a:r>
          </a:p>
          <a:p>
            <a:pPr marL="457200" lvl="1" indent="0">
              <a:buNone/>
            </a:pPr>
            <a:r>
              <a:rPr lang="en-US" sz="2400" dirty="0"/>
              <a:t>Policy allows providers to choose fifteen (15) days a calendar year for automatic approval for holidays and vacation days. </a:t>
            </a:r>
          </a:p>
          <a:p>
            <a:pPr algn="r"/>
            <a:endParaRPr lang="en-US" dirty="0"/>
          </a:p>
          <a:p>
            <a:pPr algn="r"/>
            <a:endParaRPr lang="en-US" dirty="0"/>
          </a:p>
          <a:p>
            <a:pPr algn="r"/>
            <a:endParaRPr lang="en-US" dirty="0"/>
          </a:p>
          <a:p>
            <a:pPr algn="r"/>
            <a:endParaRPr lang="en-US" dirty="0"/>
          </a:p>
          <a:p>
            <a:pPr marL="0" indent="0" algn="r">
              <a:buNone/>
            </a:pPr>
            <a:r>
              <a:rPr lang="en-US" sz="2400" dirty="0"/>
              <a:t>Admin. Letter #04-16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694339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Return of Vouchers</a:t>
            </a:r>
          </a:p>
          <a:p>
            <a:pPr marL="457200" lvl="1" indent="0">
              <a:buNone/>
            </a:pPr>
            <a:r>
              <a:rPr lang="en-US" sz="2400" dirty="0"/>
              <a:t>Counties and LPAs no longer have local options regarding return of vouchers.  Vouchers must be returned within 30 calendar days of issuance.</a:t>
            </a:r>
          </a:p>
          <a:p>
            <a:pPr marL="457200" lvl="1" indent="0">
              <a:buNone/>
            </a:pPr>
            <a:endParaRPr lang="en-US" sz="2400" dirty="0"/>
          </a:p>
          <a:p>
            <a:r>
              <a:rPr lang="en-US" sz="2800" dirty="0"/>
              <a:t>Expired Vouchers</a:t>
            </a:r>
          </a:p>
          <a:p>
            <a:pPr marL="457200" lvl="1" indent="0">
              <a:buNone/>
            </a:pPr>
            <a:r>
              <a:rPr lang="en-US" sz="2400" dirty="0"/>
              <a:t>Provider has 30 calendar days to return vouchers in order to be paid for services.  There is no grace period for the return of vouchers.</a:t>
            </a:r>
          </a:p>
          <a:p>
            <a:pPr lvl="1"/>
            <a:endParaRPr lang="en-US" dirty="0"/>
          </a:p>
          <a:p>
            <a:pPr marL="457200" lvl="1" indent="0" algn="r">
              <a:buNone/>
            </a:pPr>
            <a:r>
              <a:rPr lang="en-US" sz="2400" dirty="0"/>
              <a:t>Admin. Letter #08-15</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7356812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3810000" cy="1219200"/>
          </a:xfrm>
        </p:spPr>
        <p:txBody>
          <a:bodyPr/>
          <a:lstStyle/>
          <a:p>
            <a:r>
              <a:rPr lang="en-US" sz="3600" dirty="0"/>
              <a:t>Policy Update</a:t>
            </a:r>
          </a:p>
        </p:txBody>
      </p:sp>
      <p:sp>
        <p:nvSpPr>
          <p:cNvPr id="3" name="Content Placeholder 2"/>
          <p:cNvSpPr>
            <a:spLocks noGrp="1"/>
          </p:cNvSpPr>
          <p:nvPr>
            <p:ph idx="1"/>
          </p:nvPr>
        </p:nvSpPr>
        <p:spPr/>
        <p:txBody>
          <a:bodyPr/>
          <a:lstStyle/>
          <a:p>
            <a:pPr>
              <a:buClr>
                <a:srgbClr val="66FF99"/>
              </a:buClr>
              <a:buSzPct val="100000"/>
            </a:pPr>
            <a:r>
              <a:rPr lang="en-US" sz="2800" dirty="0"/>
              <a:t>Reporting Absences &amp; Submitting Attendance</a:t>
            </a:r>
          </a:p>
          <a:p>
            <a:pPr marL="457200" lvl="1" indent="0">
              <a:buNone/>
            </a:pPr>
            <a:r>
              <a:rPr lang="en-US" sz="2400" dirty="0"/>
              <a:t>Providers are required to report absences and submit attendance rosters in the NC FAST Provider Portal in order to receive payment.  Rosters must be submitted by 7:00 p.m. on the 5th calendar day of the next month after services were provided.  If rosters are submitted after the 5th of the month, providers will not receive their subsidy payment until the following month. </a:t>
            </a:r>
            <a:r>
              <a:rPr lang="en-US" sz="2400" dirty="0">
                <a:cs typeface="Arial"/>
              </a:rPr>
              <a:t> Incomplete rosters cannot be submitted.  </a:t>
            </a:r>
          </a:p>
          <a:p>
            <a:pPr marL="457200" lvl="1" indent="0">
              <a:buNone/>
            </a:pPr>
            <a:endParaRPr lang="en-US" sz="2400" dirty="0">
              <a:cs typeface="Arial"/>
            </a:endParaRPr>
          </a:p>
          <a:p>
            <a:pPr marL="457200" lvl="1" indent="0" algn="r">
              <a:buNone/>
            </a:pPr>
            <a:r>
              <a:rPr lang="en-US" sz="2400" dirty="0">
                <a:cs typeface="Arial"/>
              </a:rPr>
              <a:t>Admin. Letter #01-17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0534238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458200" cy="4525963"/>
          </a:xfrm>
        </p:spPr>
        <p:txBody>
          <a:bodyPr/>
          <a:lstStyle/>
          <a:p>
            <a:r>
              <a:rPr lang="en-US" sz="2800" dirty="0"/>
              <a:t>Facility License Changes </a:t>
            </a:r>
          </a:p>
          <a:p>
            <a:pPr marL="457200" lvl="1" indent="0">
              <a:buNone/>
            </a:pPr>
            <a:r>
              <a:rPr lang="en-US" sz="2400" dirty="0"/>
              <a:t>A new voucher is required for each child receiving SCCA whenever a new license number is issued to a facility.</a:t>
            </a:r>
          </a:p>
          <a:p>
            <a:pPr marL="457200" lvl="1" indent="0">
              <a:buNone/>
            </a:pPr>
            <a:r>
              <a:rPr lang="en-US" sz="2400" dirty="0"/>
              <a:t>The new license number could be the result the following: </a:t>
            </a:r>
          </a:p>
          <a:p>
            <a:pPr lvl="1">
              <a:buFont typeface="Wingdings" panose="05000000000000000000" pitchFamily="2" charset="2"/>
              <a:buChar char="ü"/>
            </a:pPr>
            <a:r>
              <a:rPr lang="en-US" sz="2400" dirty="0"/>
              <a:t>location change</a:t>
            </a:r>
          </a:p>
          <a:p>
            <a:pPr lvl="1">
              <a:buFont typeface="Wingdings" panose="05000000000000000000" pitchFamily="2" charset="2"/>
              <a:buChar char="ü"/>
            </a:pPr>
            <a:r>
              <a:rPr lang="en-US" sz="2400" dirty="0"/>
              <a:t>ownership change</a:t>
            </a:r>
          </a:p>
          <a:p>
            <a:pPr lvl="1">
              <a:buFont typeface="Wingdings" panose="05000000000000000000" pitchFamily="2" charset="2"/>
              <a:buChar char="ü"/>
            </a:pPr>
            <a:r>
              <a:rPr lang="en-US" sz="2400" dirty="0"/>
              <a:t>change in the type of program</a:t>
            </a:r>
          </a:p>
          <a:p>
            <a:pPr lvl="1">
              <a:buFont typeface="Wingdings" panose="05000000000000000000" pitchFamily="2" charset="2"/>
              <a:buChar char="ü"/>
            </a:pPr>
            <a:r>
              <a:rPr lang="en-US" sz="2400" dirty="0"/>
              <a:t>any other change that effects the facility’s license to operate</a:t>
            </a:r>
          </a:p>
          <a:p>
            <a:pPr marL="457200" lvl="1" indent="0" algn="r">
              <a:buNone/>
            </a:pPr>
            <a:r>
              <a:rPr lang="en-US" sz="2400" dirty="0"/>
              <a:t>Admin. Letter #03-17</a:t>
            </a:r>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lgn="r">
              <a:buNone/>
            </a:pPr>
            <a:r>
              <a:rPr lang="en-US" sz="2400" dirty="0"/>
              <a:t>Admin. Letter #03-17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1142443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endParaRPr lang="en-US" dirty="0"/>
          </a:p>
        </p:txBody>
      </p:sp>
      <p:sp>
        <p:nvSpPr>
          <p:cNvPr id="3" name="Content Placeholder 2"/>
          <p:cNvSpPr>
            <a:spLocks noGrp="1"/>
          </p:cNvSpPr>
          <p:nvPr>
            <p:ph idx="1"/>
          </p:nvPr>
        </p:nvSpPr>
        <p:spPr/>
        <p:txBody>
          <a:bodyPr/>
          <a:lstStyle/>
          <a:p>
            <a:r>
              <a:rPr lang="en-US" sz="2800" dirty="0"/>
              <a:t>Payment based on Enrollment</a:t>
            </a:r>
          </a:p>
          <a:p>
            <a:pPr marL="457200" lvl="1" indent="0">
              <a:buNone/>
            </a:pPr>
            <a:r>
              <a:rPr lang="en-US" sz="2400" dirty="0">
                <a:ea typeface="+mn-ea"/>
                <a:cs typeface="+mn-cs"/>
              </a:rPr>
              <a:t>New policy states that payment will be made for child care services based on attendance when (1) the child has been absent more than ten (10) days; (2) the provider charges only on the basis of attendance; or (3) the provider has an unpaid closure.  Payment will be automatically calculated. </a:t>
            </a:r>
          </a:p>
          <a:p>
            <a:pPr lvl="1"/>
            <a:endParaRPr lang="en-US" dirty="0"/>
          </a:p>
          <a:p>
            <a:pPr lvl="1"/>
            <a:endParaRPr lang="en-US" dirty="0"/>
          </a:p>
          <a:p>
            <a:pPr marL="457200" lvl="1" indent="0" algn="r">
              <a:buNone/>
            </a:pPr>
            <a:r>
              <a:rPr lang="en-US" sz="2400" dirty="0"/>
              <a:t>Admin. Letter # 01-17 </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2044650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28192"/>
            <a:ext cx="8229600" cy="4525963"/>
          </a:xfrm>
        </p:spPr>
        <p:txBody>
          <a:bodyPr/>
          <a:lstStyle/>
          <a:p>
            <a:r>
              <a:rPr lang="en-US" sz="2800" dirty="0"/>
              <a:t>Calculating the Daily Rate</a:t>
            </a:r>
          </a:p>
          <a:p>
            <a:pPr marL="457200" lvl="1" indent="0">
              <a:buNone/>
            </a:pPr>
            <a:r>
              <a:rPr lang="en-US" sz="2400" dirty="0">
                <a:ea typeface="+mn-ea"/>
                <a:cs typeface="+mn-cs"/>
              </a:rPr>
              <a:t>It has been determined that an average month has 21.67 days. This average number of days is used to calculate the daily rate. The daily rate for provider rates is calculated based on the following formula: </a:t>
            </a:r>
          </a:p>
          <a:p>
            <a:pPr marL="457200" lvl="1" indent="0">
              <a:buNone/>
            </a:pPr>
            <a:r>
              <a:rPr lang="en-US" sz="2400" dirty="0">
                <a:ea typeface="+mn-ea"/>
                <a:cs typeface="+mn-cs"/>
              </a:rPr>
              <a:t>Daily Rate = Monthly Approved Rate / 21.67.</a:t>
            </a: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buNone/>
            </a:pPr>
            <a:endParaRPr lang="en-US" sz="2400" dirty="0">
              <a:ea typeface="+mn-ea"/>
              <a:cs typeface="+mn-cs"/>
            </a:endParaRPr>
          </a:p>
          <a:p>
            <a:pPr marL="457200" lvl="1" indent="0" algn="r">
              <a:buNone/>
            </a:pPr>
            <a:r>
              <a:rPr lang="en-US" sz="2400" dirty="0">
                <a:ea typeface="+mn-ea"/>
                <a:cs typeface="+mn-cs"/>
              </a:rPr>
              <a:t>Admin. Letter # 10-16</a:t>
            </a:r>
          </a:p>
          <a:p>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8286210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Smart Start Enhancements</a:t>
            </a:r>
          </a:p>
          <a:p>
            <a:pPr marL="457200" lvl="1" indent="0">
              <a:buNone/>
            </a:pPr>
            <a:r>
              <a:rPr lang="en-US" sz="2400" dirty="0">
                <a:ea typeface="+mn-ea"/>
                <a:cs typeface="+mn-cs"/>
              </a:rPr>
              <a:t>Smart Start enhancement payments will be paid through NC FAST based on the star level and the age of children for all providers that meet the criteria throughout the county. Enhancement payments are not prorated based on attendance in NC FAST.  Smart Start bonus payments will not be paid through NC FAST.  Any Smart Start bonus payment that is to be paid will be administered through and paid by the local partnership.</a:t>
            </a:r>
            <a:endParaRPr lang="en-US" sz="2400" dirty="0">
              <a:ea typeface="+mn-ea"/>
              <a:cs typeface="Arial"/>
            </a:endParaRPr>
          </a:p>
          <a:p>
            <a:pPr lvl="1"/>
            <a:endParaRPr lang="en-US" dirty="0"/>
          </a:p>
          <a:p>
            <a:pPr marL="457200" lvl="1" indent="0" algn="r">
              <a:buNone/>
            </a:pPr>
            <a:r>
              <a:rPr lang="en-US" sz="2400" dirty="0"/>
              <a:t>Admin. Letter #10-16</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8972147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1000" dirty="0"/>
          </a:p>
          <a:p>
            <a:r>
              <a:rPr lang="en-US" sz="2800" dirty="0"/>
              <a:t>Discounts, Scholarships and Sliding Fees</a:t>
            </a:r>
          </a:p>
          <a:p>
            <a:pPr marL="457200" lvl="1" indent="0">
              <a:buNone/>
            </a:pPr>
            <a:r>
              <a:rPr lang="en-US" sz="2400" dirty="0"/>
              <a:t>Discounts for early payments will not be used to calculate subsidy payment rates. Subsidy will no longer pay based on sliding fee scales and scholarships. Payments will be based on the current market rate.</a:t>
            </a:r>
          </a:p>
          <a:p>
            <a:pPr marL="457200" lvl="1" indent="0">
              <a:buNone/>
            </a:pPr>
            <a:endParaRPr lang="en-US" sz="2400" dirty="0">
              <a:cs typeface="Arial"/>
            </a:endParaRPr>
          </a:p>
          <a:p>
            <a:pPr marL="457200" lvl="1" indent="0">
              <a:buNone/>
            </a:pPr>
            <a:endParaRPr lang="en-US" sz="2400" dirty="0">
              <a:cs typeface="Arial"/>
            </a:endParaRPr>
          </a:p>
          <a:p>
            <a:pPr marL="457200" lvl="1" indent="0">
              <a:buNone/>
            </a:pPr>
            <a:endParaRPr lang="en-US" sz="2400" dirty="0">
              <a:cs typeface="Arial"/>
            </a:endParaRPr>
          </a:p>
          <a:p>
            <a:pPr marL="457200" lvl="1" indent="0">
              <a:buNone/>
            </a:pPr>
            <a:endParaRPr lang="en-US" sz="2400" dirty="0">
              <a:cs typeface="Arial"/>
            </a:endParaRPr>
          </a:p>
          <a:p>
            <a:pPr marL="457200" lvl="1" indent="0" algn="r">
              <a:buNone/>
            </a:pPr>
            <a:r>
              <a:rPr lang="en-US" sz="2400" dirty="0">
                <a:cs typeface="Arial"/>
              </a:rPr>
              <a:t>Admin. Letter #05-16</a:t>
            </a:r>
          </a:p>
          <a:p>
            <a:pPr marL="0" indent="0">
              <a:buNone/>
            </a:pPr>
            <a:endParaRPr lang="en-US" sz="2000"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2863627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Changing Rates in the NC FAST Provider Portal</a:t>
            </a:r>
          </a:p>
          <a:p>
            <a:pPr marL="457200" lvl="1" indent="0">
              <a:buNone/>
            </a:pPr>
            <a:r>
              <a:rPr lang="en-US" sz="2400" dirty="0"/>
              <a:t>Corrections to rates entered by the provider in the NC FAST Provider Portal can only be made by the County Provider Manager at the provider’s request.  Only the rate that was entered incorrectly can be corrected.</a:t>
            </a:r>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buNone/>
            </a:pPr>
            <a:endParaRPr lang="en-US" sz="2400" dirty="0"/>
          </a:p>
          <a:p>
            <a:pPr marL="457200" lvl="1" indent="0" algn="r">
              <a:buNone/>
            </a:pPr>
            <a:r>
              <a:rPr lang="en-US" sz="2400" dirty="0"/>
              <a:t>Admin. Letter #10-16</a:t>
            </a:r>
          </a:p>
          <a:p>
            <a:pPr lvl="1"/>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73856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447800"/>
          </a:xfrm>
        </p:spPr>
        <p:txBody>
          <a:bodyPr/>
          <a:lstStyle/>
          <a:p>
            <a:r>
              <a:rPr lang="en-US" sz="3600" dirty="0"/>
              <a:t>SCCA aligns with CCDF</a:t>
            </a:r>
          </a:p>
        </p:txBody>
      </p:sp>
      <p:sp>
        <p:nvSpPr>
          <p:cNvPr id="3" name="Content Placeholder 2"/>
          <p:cNvSpPr>
            <a:spLocks noGrp="1"/>
          </p:cNvSpPr>
          <p:nvPr>
            <p:ph idx="1"/>
          </p:nvPr>
        </p:nvSpPr>
        <p:spPr/>
        <p:txBody>
          <a:bodyPr/>
          <a:lstStyle/>
          <a:p>
            <a:pPr lvl="1">
              <a:buClr>
                <a:srgbClr val="66FF99"/>
              </a:buClr>
              <a:buSzPct val="100000"/>
              <a:buFont typeface="Wingdings" panose="05000000000000000000" pitchFamily="2" charset="2"/>
              <a:buChar char="Ø"/>
            </a:pPr>
            <a:r>
              <a:rPr lang="en-US" dirty="0"/>
              <a:t>Family Friendly Policies</a:t>
            </a:r>
          </a:p>
          <a:p>
            <a:pPr lvl="2">
              <a:buClr>
                <a:srgbClr val="66FF99"/>
              </a:buClr>
              <a:buSzPct val="75000"/>
              <a:buFont typeface="Wingdings" panose="05000000000000000000" pitchFamily="2" charset="2"/>
              <a:buChar char="Ø"/>
            </a:pPr>
            <a:r>
              <a:rPr lang="en-US" dirty="0"/>
              <a:t>Meeting the Needs of Certain Populations; Priority for Low-Income Populations</a:t>
            </a:r>
          </a:p>
          <a:p>
            <a:pPr lvl="2">
              <a:buClr>
                <a:srgbClr val="66FF99"/>
              </a:buClr>
              <a:buSzPct val="75000"/>
              <a:buFont typeface="Wingdings" panose="05000000000000000000" pitchFamily="2" charset="2"/>
              <a:buChar char="Ø"/>
            </a:pPr>
            <a:r>
              <a:rPr lang="en-US" dirty="0"/>
              <a:t>Parental Choice of Providers</a:t>
            </a:r>
          </a:p>
          <a:p>
            <a:pPr lvl="2">
              <a:buClr>
                <a:srgbClr val="66FF99"/>
              </a:buClr>
              <a:buSzPct val="75000"/>
              <a:buFont typeface="Wingdings" panose="05000000000000000000" pitchFamily="2" charset="2"/>
              <a:buChar char="Ø"/>
            </a:pPr>
            <a:r>
              <a:rPr lang="en-US" dirty="0"/>
              <a:t>Eligibility Period / Redetermination</a:t>
            </a:r>
          </a:p>
          <a:p>
            <a:pPr lvl="2">
              <a:buClr>
                <a:srgbClr val="66FF99"/>
              </a:buClr>
              <a:buFont typeface="Wingdings" panose="05000000000000000000" pitchFamily="2" charset="2"/>
              <a:buChar char="Ø"/>
            </a:pPr>
            <a:endParaRPr lang="en-US" dirty="0"/>
          </a:p>
          <a:p>
            <a:pPr marL="457200" lvl="1" indent="0">
              <a:buClr>
                <a:srgbClr val="66FF99"/>
              </a:buClr>
              <a:buSzPct val="100000"/>
              <a:buNone/>
            </a:pPr>
            <a:endParaRPr lang="en-US">
              <a:cs typeface="Arial"/>
            </a:endParaRPr>
          </a:p>
          <a:p>
            <a:pPr marL="0" indent="0" algn="ctr">
              <a:buNone/>
            </a:pPr>
            <a:endParaRPr lang="en-US" dirty="0"/>
          </a:p>
          <a:p>
            <a:pPr marL="0" indent="0" algn="ctr">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28686209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extLst/>
          </p:nvPr>
        </p:nvSpPr>
        <p:spPr/>
        <p:txBody>
          <a:bodyPr/>
          <a:lstStyle/>
          <a:p>
            <a:r>
              <a:rPr lang="en-US" sz="2400" dirty="0"/>
              <a:t>Implementation of Market Rates</a:t>
            </a:r>
          </a:p>
          <a:p>
            <a:pPr marL="457200" lvl="1" indent="0">
              <a:buNone/>
            </a:pPr>
            <a:r>
              <a:rPr lang="en-US" sz="2000" dirty="0">
                <a:ea typeface="+mn-ea"/>
                <a:cs typeface="+mn-cs"/>
              </a:rPr>
              <a:t>The new rates are effective October 1, 2017, as specified by the General Assembly in Session Law 2017-57, the budget bill for 2017-2018 </a:t>
            </a:r>
          </a:p>
          <a:p>
            <a:pPr marL="457200" lvl="1" indent="0">
              <a:buNone/>
            </a:pPr>
            <a:r>
              <a:rPr lang="en-US" sz="2000" dirty="0">
                <a:ea typeface="+mn-ea"/>
                <a:cs typeface="+mn-cs"/>
              </a:rPr>
              <a:t>New market rates were implemented for school-aged children in three-, four-, and five-star-rated child care centers and homes in Tier One and Tier Two counties. </a:t>
            </a:r>
          </a:p>
          <a:p>
            <a:pPr marL="457200" lvl="1" indent="0">
              <a:buNone/>
            </a:pPr>
            <a:r>
              <a:rPr lang="en-US" sz="2000" dirty="0">
                <a:ea typeface="+mn-ea"/>
                <a:cs typeface="+mn-cs"/>
              </a:rPr>
              <a:t>In addition, new market rates were implemented for children birth through two years of age in three-, four-, and five-star-rated child care centers and homes in Tier Three counties. </a:t>
            </a:r>
            <a:endParaRPr lang="en-US" sz="2000" dirty="0"/>
          </a:p>
          <a:p>
            <a:r>
              <a:rPr lang="en-US" sz="2400" dirty="0"/>
              <a:t>FPL Guide Lines</a:t>
            </a:r>
          </a:p>
          <a:p>
            <a:pPr marL="457200" lvl="1" indent="0">
              <a:buNone/>
            </a:pPr>
            <a:r>
              <a:rPr lang="en-US" sz="2000" dirty="0">
                <a:ea typeface="+mn-ea"/>
                <a:cs typeface="+mn-cs"/>
              </a:rPr>
              <a:t>The new income eligibility limits became effective April 1, 2017 and are used to determine eligibility for families applying for assistance.</a:t>
            </a:r>
          </a:p>
          <a:p>
            <a:pPr marL="457200" lvl="1" indent="0" algn="r">
              <a:buNone/>
            </a:pPr>
            <a:r>
              <a:rPr lang="en-US" sz="2000">
                <a:ea typeface="+mn-ea"/>
                <a:cs typeface="+mn-cs"/>
              </a:rPr>
              <a:t>Admin Letter #07-17 &amp; DCDL #01</a:t>
            </a:r>
            <a:endParaRPr lang="en-US" sz="2000" dirty="0">
              <a:ea typeface="+mn-ea"/>
              <a:cs typeface="+mn-cs"/>
            </a:endParaRP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7955824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sz="3600" dirty="0"/>
              <a:t>Policy Update</a:t>
            </a:r>
          </a:p>
        </p:txBody>
      </p:sp>
      <p:sp>
        <p:nvSpPr>
          <p:cNvPr id="3" name="Content Placeholder 2"/>
          <p:cNvSpPr>
            <a:spLocks noGrp="1"/>
          </p:cNvSpPr>
          <p:nvPr>
            <p:ph idx="1"/>
          </p:nvPr>
        </p:nvSpPr>
        <p:spPr/>
        <p:txBody>
          <a:bodyPr/>
          <a:lstStyle/>
          <a:p>
            <a:r>
              <a:rPr lang="en-US" sz="2800" dirty="0"/>
              <a:t>Local Policy Options (Chapter 22)</a:t>
            </a:r>
          </a:p>
          <a:p>
            <a:pPr marL="457200" lvl="1" indent="0">
              <a:buNone/>
            </a:pPr>
            <a:r>
              <a:rPr lang="en-US" sz="2000" dirty="0"/>
              <a:t>Chapter 22 has been removed from the Subsidized Child Care Assistance Program Manual.  All local policy options found in Chapter 22 have been reduced, revised or standardized. </a:t>
            </a:r>
          </a:p>
          <a:p>
            <a:pPr marL="457200" lvl="1" indent="0">
              <a:buNone/>
            </a:pPr>
            <a:endParaRPr lang="en-US" sz="2000" dirty="0"/>
          </a:p>
          <a:p>
            <a:pPr marL="457200" lvl="1" indent="0">
              <a:buNone/>
            </a:pPr>
            <a:r>
              <a:rPr lang="en-US" sz="2000" dirty="0"/>
              <a:t>Local Purchasing Agencies will </a:t>
            </a:r>
            <a:r>
              <a:rPr lang="en-US" sz="2000" u="sng" dirty="0"/>
              <a:t>ONLY</a:t>
            </a:r>
            <a:r>
              <a:rPr lang="en-US" sz="2000" dirty="0"/>
              <a:t> have local options for prioritizing the waiting list and increasing the county’s special needs set aside. </a:t>
            </a:r>
          </a:p>
          <a:p>
            <a:pPr marL="457200" lvl="1" indent="0">
              <a:buNone/>
            </a:pPr>
            <a:endParaRPr lang="en-US" sz="2000" dirty="0"/>
          </a:p>
          <a:p>
            <a:pPr marL="457200" lvl="1" indent="0">
              <a:buNone/>
            </a:pPr>
            <a:r>
              <a:rPr lang="en-US" sz="2000" dirty="0"/>
              <a:t>Proposed local plans must be submitted to DCDEE by December 31, 2017. All local plans will be reviewed by the Subsidy Services Policy Unit for approval prior to submission to the local purchasing agency (LPA) director and local governing board.</a:t>
            </a:r>
            <a:endParaRPr lang="en-US" sz="2000" dirty="0">
              <a:cs typeface="Arial"/>
            </a:endParaRPr>
          </a:p>
          <a:p>
            <a:pPr marL="457200" lvl="1" indent="0">
              <a:buNone/>
            </a:pPr>
            <a:r>
              <a:rPr lang="en-US" sz="2000" dirty="0"/>
              <a:t>						Admin. Letter #06-17</a:t>
            </a: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5645839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648200" cy="1219200"/>
          </a:xfrm>
        </p:spPr>
        <p:txBody>
          <a:bodyPr/>
          <a:lstStyle/>
          <a:p>
            <a:r>
              <a:rPr lang="en-US" dirty="0"/>
              <a:t>Q &amp; A</a:t>
            </a:r>
          </a:p>
        </p:txBody>
      </p:sp>
      <p:pic>
        <p:nvPicPr>
          <p:cNvPr id="4"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3400" y="1600200"/>
            <a:ext cx="8077200" cy="4953000"/>
          </a:xfrm>
        </p:spPr>
      </p:pic>
      <p:pic>
        <p:nvPicPr>
          <p:cNvPr id="5" name="Picture 4" descr="Bodie Island &lt;strong&gt;Lighthouse&lt;/strong&gt; | Flickr - Photo Shar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8399783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38600" cy="1295400"/>
          </a:xfrm>
        </p:spPr>
        <p:txBody>
          <a:bodyPr/>
          <a:lstStyle/>
          <a:p>
            <a:r>
              <a:rPr lang="en-US" dirty="0"/>
              <a:t>Contact Information</a:t>
            </a:r>
          </a:p>
        </p:txBody>
      </p:sp>
      <p:sp>
        <p:nvSpPr>
          <p:cNvPr id="3" name="Content Placeholder 2"/>
          <p:cNvSpPr>
            <a:spLocks noGrp="1"/>
          </p:cNvSpPr>
          <p:nvPr>
            <p:ph idx="1"/>
            <p:extLst/>
          </p:nvPr>
        </p:nvSpPr>
        <p:spPr>
          <a:xfrm>
            <a:off x="0" y="1524000"/>
            <a:ext cx="4876800" cy="4953000"/>
          </a:xfrm>
        </p:spPr>
        <p:txBody>
          <a:bodyPr/>
          <a:lstStyle/>
          <a:p>
            <a:pPr marL="57150" indent="0" algn="ctr">
              <a:buNone/>
            </a:pPr>
            <a:endParaRPr lang="en-US" sz="2800" dirty="0">
              <a:effectLst/>
              <a:cs typeface="Arial"/>
            </a:endParaRPr>
          </a:p>
          <a:p>
            <a:pPr marL="0" indent="0" algn="ctr">
              <a:buNone/>
            </a:pPr>
            <a:r>
              <a:rPr lang="en-US" sz="1600" b="1" u="sng" dirty="0">
                <a:effectLst>
                  <a:outerShdw blurRad="38100" dist="38100" dir="2700000" algn="tl">
                    <a:srgbClr val="000000">
                      <a:alpha val="43137"/>
                    </a:srgbClr>
                  </a:outerShdw>
                </a:effectLst>
                <a:cs typeface="Arial"/>
              </a:rPr>
              <a:t>NCID Technical Assistance</a:t>
            </a:r>
            <a:endParaRPr sz="1600" dirty="0">
              <a:effectLst>
                <a:outerShdw blurRad="38100" dist="38100" dir="2700000" algn="tl">
                  <a:srgbClr val="000000">
                    <a:alpha val="43137"/>
                  </a:srgbClr>
                </a:outerShdw>
              </a:effectLst>
              <a:cs typeface="Arial"/>
            </a:endParaRPr>
          </a:p>
          <a:p>
            <a:pPr marL="0" indent="0" algn="ctr">
              <a:buNone/>
            </a:pPr>
            <a:r>
              <a:rPr lang="en-US" sz="1600" i="1" dirty="0">
                <a:effectLst>
                  <a:outerShdw blurRad="38100" dist="38100" dir="2700000" algn="tl">
                    <a:srgbClr val="000000">
                      <a:alpha val="43137"/>
                    </a:srgbClr>
                  </a:outerShdw>
                </a:effectLst>
                <a:cs typeface="Arial"/>
              </a:rPr>
              <a:t>NC Identity Management: </a:t>
            </a:r>
          </a:p>
          <a:p>
            <a:pPr marL="0" indent="0" algn="ctr">
              <a:buNone/>
            </a:pPr>
            <a:r>
              <a:rPr lang="en-US" sz="1600" dirty="0">
                <a:effectLst>
                  <a:outerShdw blurRad="38100" dist="38100" dir="2700000" algn="tl">
                    <a:srgbClr val="000000">
                      <a:alpha val="43137"/>
                    </a:srgbClr>
                  </a:outerShdw>
                </a:effectLst>
                <a:cs typeface="Arial"/>
                <a:hlinkClick r:id="rId3"/>
              </a:rPr>
              <a:t>https://ncid.nc.gov</a:t>
            </a:r>
            <a:r>
              <a:rPr lang="en-US" sz="1600" dirty="0">
                <a:effectLst>
                  <a:outerShdw blurRad="38100" dist="38100" dir="2700000" algn="tl">
                    <a:srgbClr val="000000">
                      <a:alpha val="43137"/>
                    </a:srgbClr>
                  </a:outerShdw>
                </a:effectLst>
                <a:cs typeface="Arial"/>
              </a:rPr>
              <a:t> "contact us“</a:t>
            </a:r>
          </a:p>
          <a:p>
            <a:pPr marL="0" indent="0" algn="ctr">
              <a:buNone/>
            </a:pPr>
            <a:r>
              <a:rPr lang="en-US" sz="1600" dirty="0">
                <a:effectLst>
                  <a:outerShdw blurRad="38100" dist="38100" dir="2700000" algn="tl">
                    <a:srgbClr val="000000">
                      <a:alpha val="43137"/>
                    </a:srgbClr>
                  </a:outerShdw>
                </a:effectLst>
                <a:cs typeface="Arial"/>
              </a:rPr>
              <a:t> link to ITS </a:t>
            </a:r>
            <a:r>
              <a:rPr lang="en-US" sz="1600" dirty="0">
                <a:effectLst>
                  <a:outerShdw blurRad="38100" dist="38100" dir="2700000" algn="tl">
                    <a:srgbClr val="000000">
                      <a:alpha val="43137"/>
                    </a:srgbClr>
                  </a:outerShdw>
                </a:effectLst>
                <a:cs typeface="Arial"/>
                <a:hlinkClick r:id="rId4"/>
              </a:rPr>
              <a:t>its.incidents@its.nc.gov</a:t>
            </a:r>
            <a:r>
              <a:rPr lang="en-US" sz="1600" dirty="0">
                <a:effectLst>
                  <a:outerShdw blurRad="38100" dist="38100" dir="2700000" algn="tl">
                    <a:srgbClr val="000000">
                      <a:alpha val="43137"/>
                    </a:srgbClr>
                  </a:outerShdw>
                </a:effectLst>
                <a:cs typeface="Arial"/>
              </a:rPr>
              <a:t>  </a:t>
            </a:r>
          </a:p>
          <a:p>
            <a:pPr marL="0" indent="0" algn="ctr">
              <a:buNone/>
            </a:pPr>
            <a:r>
              <a:rPr lang="en-US" sz="1600" dirty="0">
                <a:effectLst>
                  <a:outerShdw blurRad="38100" dist="38100" dir="2700000" algn="tl">
                    <a:srgbClr val="000000">
                      <a:alpha val="43137"/>
                    </a:srgbClr>
                  </a:outerShdw>
                </a:effectLst>
                <a:cs typeface="Arial"/>
              </a:rPr>
              <a:t>or </a:t>
            </a:r>
          </a:p>
          <a:p>
            <a:pPr marL="0" indent="0" algn="ctr">
              <a:buNone/>
            </a:pPr>
            <a:r>
              <a:rPr lang="en-US" sz="1600" dirty="0">
                <a:effectLst>
                  <a:outerShdw blurRad="38100" dist="38100" dir="2700000" algn="tl">
                    <a:srgbClr val="000000">
                      <a:alpha val="43137"/>
                    </a:srgbClr>
                  </a:outerShdw>
                </a:effectLst>
                <a:cs typeface="Arial"/>
              </a:rPr>
              <a:t> </a:t>
            </a:r>
            <a:r>
              <a:rPr lang="en-US" sz="1600" b="1" dirty="0">
                <a:effectLst>
                  <a:outerShdw blurRad="38100" dist="38100" dir="2700000" algn="tl">
                    <a:srgbClr val="000000">
                      <a:alpha val="43137"/>
                    </a:srgbClr>
                  </a:outerShdw>
                </a:effectLst>
                <a:cs typeface="Arial"/>
              </a:rPr>
              <a:t>800-722-3946</a:t>
            </a:r>
            <a:endParaRPr sz="1600" dirty="0">
              <a:effectLst>
                <a:outerShdw blurRad="38100" dist="38100" dir="2700000" algn="tl">
                  <a:srgbClr val="000000">
                    <a:alpha val="43137"/>
                  </a:srgbClr>
                </a:outerShdw>
              </a:effectLst>
              <a:cs typeface="Arial"/>
            </a:endParaRPr>
          </a:p>
          <a:p>
            <a:pPr marL="0" indent="0" algn="ctr">
              <a:buNone/>
            </a:pPr>
            <a:endParaRPr sz="1600" dirty="0">
              <a:effectLst>
                <a:outerShdw blurRad="38100" dist="38100" dir="2700000" algn="tl">
                  <a:srgbClr val="000000">
                    <a:alpha val="43137"/>
                  </a:srgbClr>
                </a:outerShdw>
              </a:effectLst>
              <a:cs typeface="Arial"/>
            </a:endParaRPr>
          </a:p>
          <a:p>
            <a:pPr marL="0" indent="0" algn="ctr">
              <a:buNone/>
            </a:pPr>
            <a:r>
              <a:rPr lang="en-US" sz="1600" b="1" u="sng" dirty="0">
                <a:effectLst>
                  <a:outerShdw blurRad="38100" dist="38100" dir="2700000" algn="tl">
                    <a:srgbClr val="000000">
                      <a:alpha val="43137"/>
                    </a:srgbClr>
                  </a:outerShdw>
                </a:effectLst>
                <a:cs typeface="Arial"/>
              </a:rPr>
              <a:t>SCCAP Policy  Assistance</a:t>
            </a:r>
            <a:endParaRPr sz="1600" dirty="0">
              <a:effectLst>
                <a:outerShdw blurRad="38100" dist="38100" dir="2700000" algn="tl">
                  <a:srgbClr val="000000">
                    <a:alpha val="43137"/>
                  </a:srgbClr>
                </a:outerShdw>
              </a:effectLst>
              <a:cs typeface="Arial"/>
            </a:endParaRPr>
          </a:p>
          <a:p>
            <a:pPr marL="0" indent="0" algn="ctr">
              <a:buNone/>
            </a:pPr>
            <a:r>
              <a:rPr lang="en-US" sz="1600" i="1" dirty="0">
                <a:effectLst>
                  <a:outerShdw blurRad="38100" dist="38100" dir="2700000" algn="tl">
                    <a:srgbClr val="000000">
                      <a:alpha val="43137"/>
                    </a:srgbClr>
                  </a:outerShdw>
                </a:effectLst>
                <a:cs typeface="Arial"/>
              </a:rPr>
              <a:t>County DSS/LPA: </a:t>
            </a:r>
          </a:p>
          <a:p>
            <a:pPr marL="0" indent="0" algn="ctr">
              <a:buNone/>
            </a:pPr>
            <a:r>
              <a:rPr lang="en-US" sz="1600" dirty="0">
                <a:effectLst>
                  <a:outerShdw blurRad="38100" dist="38100" dir="2700000" algn="tl">
                    <a:srgbClr val="000000">
                      <a:alpha val="43137"/>
                    </a:srgbClr>
                  </a:outerShdw>
                </a:effectLst>
                <a:cs typeface="Arial"/>
                <a:hlinkClick r:id="rId5"/>
              </a:rPr>
              <a:t>http://ncchildcare.nc.gov/Providers/pv_Providercontacts.asp</a:t>
            </a:r>
            <a:r>
              <a:rPr lang="en-US" sz="1600" dirty="0">
                <a:effectLst>
                  <a:outerShdw blurRad="38100" dist="38100" dir="2700000" algn="tl">
                    <a:srgbClr val="000000">
                      <a:alpha val="43137"/>
                    </a:srgbClr>
                  </a:outerShdw>
                </a:effectLst>
                <a:cs typeface="Arial"/>
              </a:rPr>
              <a:t> </a:t>
            </a:r>
            <a:endParaRPr sz="1600" dirty="0">
              <a:effectLst>
                <a:outerShdw blurRad="38100" dist="38100" dir="2700000" algn="tl">
                  <a:srgbClr val="000000">
                    <a:alpha val="43137"/>
                  </a:srgbClr>
                </a:outerShdw>
              </a:effectLst>
              <a:cs typeface="Arial"/>
            </a:endParaRPr>
          </a:p>
          <a:p>
            <a:pPr marL="114300" indent="0" algn="ctr">
              <a:buNone/>
            </a:pPr>
            <a:r>
              <a:rPr lang="en-US" sz="1600" dirty="0">
                <a:effectLst>
                  <a:outerShdw blurRad="38100" dist="38100" dir="2700000" algn="tl">
                    <a:srgbClr val="000000">
                      <a:alpha val="43137"/>
                    </a:srgbClr>
                  </a:outerShdw>
                </a:effectLst>
                <a:cs typeface="Arial"/>
              </a:rPr>
              <a:t>(look up County LPA contact information here)</a:t>
            </a:r>
            <a:endParaRPr sz="1600" dirty="0">
              <a:effectLst>
                <a:outerShdw blurRad="38100" dist="38100" dir="2700000" algn="tl">
                  <a:srgbClr val="000000">
                    <a:alpha val="43137"/>
                  </a:srgbClr>
                </a:outerShdw>
              </a:effectLst>
              <a:cs typeface="Arial"/>
            </a:endParaRPr>
          </a:p>
          <a:p>
            <a:pPr marL="114300" indent="0" algn="ctr">
              <a:buNone/>
            </a:pPr>
            <a:endParaRPr lang="en-US" sz="1600" b="1" u="sng" dirty="0">
              <a:effectLst>
                <a:outerShdw blurRad="38100" dist="38100" dir="2700000" algn="tl">
                  <a:srgbClr val="000000">
                    <a:alpha val="43137"/>
                  </a:srgbClr>
                </a:outerShdw>
              </a:effectLst>
              <a:cs typeface="Arial"/>
            </a:endParaRPr>
          </a:p>
          <a:p>
            <a:pPr marL="114300" indent="0" algn="ctr">
              <a:buNone/>
            </a:pPr>
            <a:r>
              <a:rPr lang="en-US" sz="1600" b="1" u="sng" dirty="0">
                <a:effectLst>
                  <a:outerShdw blurRad="38100" dist="38100" dir="2700000" algn="tl">
                    <a:srgbClr val="000000">
                      <a:alpha val="43137"/>
                    </a:srgbClr>
                  </a:outerShdw>
                </a:effectLst>
                <a:cs typeface="Arial"/>
              </a:rPr>
              <a:t>NC FAST Provider Portal Assistance</a:t>
            </a:r>
            <a:endParaRPr sz="1600" dirty="0">
              <a:effectLst>
                <a:outerShdw blurRad="38100" dist="38100" dir="2700000" algn="tl">
                  <a:srgbClr val="000000">
                    <a:alpha val="43137"/>
                  </a:srgbClr>
                </a:outerShdw>
              </a:effectLst>
              <a:cs typeface="Arial"/>
            </a:endParaRPr>
          </a:p>
          <a:p>
            <a:pPr marL="0" indent="0" algn="ctr">
              <a:buNone/>
            </a:pPr>
            <a:r>
              <a:rPr lang="en-US" sz="1600" dirty="0">
                <a:effectLst>
                  <a:outerShdw blurRad="38100" dist="38100" dir="2700000" algn="tl">
                    <a:srgbClr val="000000">
                      <a:alpha val="43137"/>
                    </a:srgbClr>
                  </a:outerShdw>
                </a:effectLst>
                <a:cs typeface="Arial"/>
              </a:rPr>
              <a:t>   </a:t>
            </a:r>
            <a:r>
              <a:rPr lang="en-US" sz="1600" i="1" dirty="0">
                <a:effectLst>
                  <a:outerShdw blurRad="38100" dist="38100" dir="2700000" algn="tl">
                    <a:srgbClr val="000000">
                      <a:alpha val="43137"/>
                    </a:srgbClr>
                  </a:outerShdw>
                </a:effectLst>
                <a:cs typeface="Arial"/>
              </a:rPr>
              <a:t>Provider Help Desk: </a:t>
            </a:r>
            <a:r>
              <a:rPr lang="en-US" sz="1600" b="1" dirty="0">
                <a:effectLst>
                  <a:outerShdw blurRad="38100" dist="38100" dir="2700000" algn="tl">
                    <a:srgbClr val="000000">
                      <a:alpha val="43137"/>
                    </a:srgbClr>
                  </a:outerShdw>
                </a:effectLst>
                <a:cs typeface="Arial"/>
              </a:rPr>
              <a:t>919-813-5460</a:t>
            </a:r>
            <a:endParaRPr sz="1600" dirty="0">
              <a:effectLst>
                <a:outerShdw blurRad="38100" dist="38100" dir="2700000" algn="tl">
                  <a:srgbClr val="000000">
                    <a:alpha val="43137"/>
                  </a:srgbClr>
                </a:outerShdw>
              </a:effectLst>
              <a:cs typeface="Arial"/>
            </a:endParaRPr>
          </a:p>
          <a:p>
            <a:pPr indent="457200">
              <a:buNone/>
            </a:pPr>
            <a:endParaRPr sz="1200" dirty="0">
              <a:effectLst/>
              <a:cs typeface="Arial"/>
            </a:endParaRPr>
          </a:p>
          <a:p>
            <a:pPr indent="457200">
              <a:buNone/>
            </a:pPr>
            <a:endParaRPr sz="1200" dirty="0">
              <a:cs typeface="Arial"/>
            </a:endParaRPr>
          </a:p>
        </p:txBody>
      </p:sp>
      <p:sp>
        <p:nvSpPr>
          <p:cNvPr id="4" name="TextBox 3"/>
          <p:cNvSpPr txBox="1"/>
          <p:nvPr>
            <p:extLst/>
          </p:nvPr>
        </p:nvSpPr>
        <p:spPr>
          <a:xfrm>
            <a:off x="4191000" y="1828800"/>
            <a:ext cx="4459924" cy="267765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sz="1600" b="1" u="sng" dirty="0">
              <a:effectLst>
                <a:outerShdw blurRad="38100" dist="38100" dir="2700000" algn="tl">
                  <a:srgbClr val="000000">
                    <a:alpha val="43137"/>
                  </a:srgbClr>
                </a:outerShdw>
              </a:effectLst>
              <a:latin typeface="+mn-lt"/>
              <a:cs typeface="Arial"/>
            </a:endParaRPr>
          </a:p>
          <a:p>
            <a:pPr algn="ctr"/>
            <a:r>
              <a:rPr lang="en-US" sz="1600" b="1" u="sng" dirty="0">
                <a:effectLst>
                  <a:outerShdw blurRad="38100" dist="38100" dir="2700000" algn="tl">
                    <a:srgbClr val="000000">
                      <a:alpha val="43137"/>
                    </a:srgbClr>
                  </a:outerShdw>
                </a:effectLst>
                <a:latin typeface="+mn-lt"/>
                <a:cs typeface="Arial"/>
              </a:rPr>
              <a:t>Direct</a:t>
            </a:r>
            <a:r>
              <a:rPr lang="en-US" sz="1600" b="1" u="sng" dirty="0">
                <a:effectLst>
                  <a:outerShdw blurRad="38100" dist="38100" dir="2700000" algn="tl">
                    <a:srgbClr val="000000">
                      <a:alpha val="43137"/>
                    </a:srgbClr>
                  </a:outerShdw>
                </a:effectLst>
                <a:latin typeface="+mn-lt"/>
              </a:rPr>
              <a:t> Deposit Enrollment Assistance</a:t>
            </a:r>
            <a:endParaRPr lang="en-US" sz="1600" dirty="0">
              <a:effectLst>
                <a:outerShdw blurRad="38100" dist="38100" dir="2700000" algn="tl">
                  <a:srgbClr val="000000">
                    <a:alpha val="43137"/>
                  </a:srgbClr>
                </a:outerShdw>
              </a:effectLst>
              <a:latin typeface="+mn-lt"/>
            </a:endParaRPr>
          </a:p>
          <a:p>
            <a:pPr algn="ctr"/>
            <a:r>
              <a:rPr lang="en-US" sz="1600" i="1" dirty="0">
                <a:effectLst>
                  <a:outerShdw blurRad="38100" dist="38100" dir="2700000" algn="tl">
                    <a:srgbClr val="000000">
                      <a:alpha val="43137"/>
                    </a:srgbClr>
                  </a:outerShdw>
                </a:effectLst>
                <a:latin typeface="+mn-lt"/>
                <a:cs typeface="Arial"/>
              </a:rPr>
              <a:t>FIS</a:t>
            </a:r>
            <a:r>
              <a:rPr lang="en-US" sz="1600" i="1" dirty="0">
                <a:effectLst>
                  <a:outerShdw blurRad="38100" dist="38100" dir="2700000" algn="tl">
                    <a:srgbClr val="000000">
                      <a:alpha val="43137"/>
                    </a:srgbClr>
                  </a:outerShdw>
                </a:effectLst>
                <a:latin typeface="+mn-lt"/>
              </a:rPr>
              <a:t> Merchant Services: </a:t>
            </a:r>
            <a:r>
              <a:rPr lang="en-US" sz="1600" b="1" dirty="0">
                <a:effectLst>
                  <a:outerShdw blurRad="38100" dist="38100" dir="2700000" algn="tl">
                    <a:srgbClr val="000000">
                      <a:alpha val="43137"/>
                    </a:srgbClr>
                  </a:outerShdw>
                </a:effectLst>
                <a:latin typeface="+mn-lt"/>
              </a:rPr>
              <a:t>800-894-0050</a:t>
            </a:r>
            <a:endParaRPr lang="en-US" sz="1600" dirty="0">
              <a:effectLst>
                <a:outerShdw blurRad="38100" dist="38100" dir="2700000" algn="tl">
                  <a:srgbClr val="000000">
                    <a:alpha val="43137"/>
                  </a:srgbClr>
                </a:outerShdw>
              </a:effectLst>
              <a:latin typeface="+mn-lt"/>
            </a:endParaRPr>
          </a:p>
          <a:p>
            <a:pPr algn="ctr"/>
            <a:endParaRPr lang="en-US" sz="1600" b="1" u="sng" dirty="0">
              <a:effectLst>
                <a:outerShdw blurRad="38100" dist="38100" dir="2700000" algn="tl">
                  <a:srgbClr val="000000">
                    <a:alpha val="43137"/>
                  </a:srgbClr>
                </a:outerShdw>
              </a:effectLst>
              <a:latin typeface="+mn-lt"/>
            </a:endParaRPr>
          </a:p>
          <a:p>
            <a:pPr algn="ctr"/>
            <a:endParaRPr lang="en-US" sz="1600" b="1" u="sng" dirty="0">
              <a:effectLst>
                <a:outerShdw blurRad="38100" dist="38100" dir="2700000" algn="tl">
                  <a:srgbClr val="000000">
                    <a:alpha val="43137"/>
                  </a:srgbClr>
                </a:outerShdw>
              </a:effectLst>
              <a:latin typeface="+mn-lt"/>
            </a:endParaRPr>
          </a:p>
          <a:p>
            <a:pPr algn="ctr"/>
            <a:r>
              <a:rPr lang="en-US" sz="1600" b="1" u="sng" dirty="0">
                <a:effectLst>
                  <a:outerShdw blurRad="38100" dist="38100" dir="2700000" algn="tl">
                    <a:srgbClr val="000000">
                      <a:alpha val="43137"/>
                    </a:srgbClr>
                  </a:outerShdw>
                </a:effectLst>
                <a:latin typeface="+mn-lt"/>
                <a:cs typeface="Arial"/>
              </a:rPr>
              <a:t>Direct</a:t>
            </a:r>
            <a:r>
              <a:rPr lang="en-US" sz="1600" b="1" u="sng" dirty="0">
                <a:effectLst>
                  <a:outerShdw blurRad="38100" dist="38100" dir="2700000" algn="tl">
                    <a:srgbClr val="000000">
                      <a:alpha val="43137"/>
                    </a:srgbClr>
                  </a:outerShdw>
                </a:effectLst>
                <a:latin typeface="+mn-lt"/>
              </a:rPr>
              <a:t> Deposit Technical Assistance</a:t>
            </a:r>
            <a:endParaRPr lang="en-US" sz="1600" dirty="0">
              <a:effectLst>
                <a:outerShdw blurRad="38100" dist="38100" dir="2700000" algn="tl">
                  <a:srgbClr val="000000">
                    <a:alpha val="43137"/>
                  </a:srgbClr>
                </a:outerShdw>
              </a:effectLst>
              <a:latin typeface="+mn-lt"/>
            </a:endParaRPr>
          </a:p>
          <a:p>
            <a:pPr algn="ctr"/>
            <a:r>
              <a:rPr lang="en-US" sz="1600" i="1" dirty="0">
                <a:effectLst>
                  <a:outerShdw blurRad="38100" dist="38100" dir="2700000" algn="tl">
                    <a:srgbClr val="000000">
                      <a:alpha val="43137"/>
                    </a:srgbClr>
                  </a:outerShdw>
                </a:effectLst>
                <a:latin typeface="+mn-lt"/>
                <a:cs typeface="Arial"/>
              </a:rPr>
              <a:t>NC</a:t>
            </a:r>
            <a:r>
              <a:rPr lang="en-US" sz="1600" i="1" dirty="0">
                <a:effectLst>
                  <a:outerShdw blurRad="38100" dist="38100" dir="2700000" algn="tl">
                    <a:srgbClr val="000000">
                      <a:alpha val="43137"/>
                    </a:srgbClr>
                  </a:outerShdw>
                </a:effectLst>
                <a:latin typeface="+mn-lt"/>
              </a:rPr>
              <a:t> FAST direct deposit processor, FIS Merchant Services: </a:t>
            </a:r>
            <a:r>
              <a:rPr lang="en-US" sz="1600" dirty="0">
                <a:effectLst>
                  <a:outerShdw blurRad="38100" dist="38100" dir="2700000" algn="tl">
                    <a:srgbClr val="000000">
                      <a:alpha val="43137"/>
                    </a:srgbClr>
                  </a:outerShdw>
                </a:effectLst>
                <a:latin typeface="+mn-lt"/>
                <a:hlinkClick r:id="rId6"/>
              </a:rPr>
              <a:t>www.ebtedge.com</a:t>
            </a:r>
            <a:r>
              <a:rPr lang="en-US" sz="1600" dirty="0">
                <a:effectLst>
                  <a:outerShdw blurRad="38100" dist="38100" dir="2700000" algn="tl">
                    <a:srgbClr val="000000">
                      <a:alpha val="43137"/>
                    </a:srgbClr>
                  </a:outerShdw>
                </a:effectLst>
                <a:latin typeface="+mn-lt"/>
              </a:rPr>
              <a:t>  or </a:t>
            </a:r>
            <a:r>
              <a:rPr lang="en-US" sz="1600" b="1" dirty="0">
                <a:effectLst>
                  <a:outerShdw blurRad="38100" dist="38100" dir="2700000" algn="tl">
                    <a:srgbClr val="000000">
                      <a:alpha val="43137"/>
                    </a:srgbClr>
                  </a:outerShdw>
                </a:effectLst>
                <a:latin typeface="+mn-lt"/>
              </a:rPr>
              <a:t>866-266-0180 </a:t>
            </a:r>
            <a:r>
              <a:rPr lang="en-US" sz="1600" dirty="0">
                <a:effectLst>
                  <a:outerShdw blurRad="38100" dist="38100" dir="2700000" algn="tl">
                    <a:srgbClr val="000000">
                      <a:alpha val="43137"/>
                    </a:srgbClr>
                  </a:outerShdw>
                </a:effectLst>
                <a:latin typeface="+mn-lt"/>
              </a:rPr>
              <a:t>(caller will need Provider Location ID)</a:t>
            </a:r>
            <a:endParaRPr lang="en-US" sz="1600" dirty="0">
              <a:effectLst>
                <a:outerShdw blurRad="38100" dist="38100" dir="2700000" algn="tl">
                  <a:srgbClr val="000000">
                    <a:alpha val="43137"/>
                  </a:srgbClr>
                </a:outerShdw>
              </a:effectLst>
              <a:latin typeface="+mn-lt"/>
              <a:cs typeface="Arial"/>
            </a:endParaRPr>
          </a:p>
          <a:p>
            <a:endParaRPr lang="en-US" sz="1200" dirty="0">
              <a:cs typeface="Arial"/>
            </a:endParaRPr>
          </a:p>
          <a:p>
            <a:pPr algn="ctr"/>
            <a:endParaRPr lang="en-US" sz="1200" dirty="0">
              <a:cs typeface="Arial"/>
            </a:endParaRPr>
          </a:p>
        </p:txBody>
      </p:sp>
      <p:pic>
        <p:nvPicPr>
          <p:cNvPr id="5" name="Picture 4" descr="Bodie Island &lt;strong&gt;Lighthouse&lt;/strong&gt; | Flickr - Photo Shari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14867163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084096" cy="1295400"/>
          </a:xfrm>
        </p:spPr>
        <p:txBody>
          <a:bodyPr/>
          <a:lstStyle/>
          <a:p>
            <a:r>
              <a:rPr lang="en-US" dirty="0"/>
              <a:t>Contact Information</a:t>
            </a:r>
          </a:p>
        </p:txBody>
      </p:sp>
      <p:sp>
        <p:nvSpPr>
          <p:cNvPr id="3" name="Content Placeholder 2"/>
          <p:cNvSpPr>
            <a:spLocks noGrp="1"/>
          </p:cNvSpPr>
          <p:nvPr>
            <p:ph idx="1"/>
          </p:nvPr>
        </p:nvSpPr>
        <p:spPr>
          <a:xfrm>
            <a:off x="457200" y="1600200"/>
            <a:ext cx="8229600" cy="4953000"/>
          </a:xfrm>
        </p:spPr>
        <p:txBody>
          <a:bodyPr/>
          <a:lstStyle/>
          <a:p>
            <a:pPr marL="0" indent="0" algn="ctr">
              <a:buNone/>
            </a:pPr>
            <a:r>
              <a:rPr lang="en-US" sz="2400" dirty="0"/>
              <a:t>Subsidy Services Section</a:t>
            </a:r>
          </a:p>
          <a:p>
            <a:pPr marL="457200" lvl="1" indent="0" algn="ctr">
              <a:buNone/>
            </a:pPr>
            <a:r>
              <a:rPr lang="en-US" sz="2000" dirty="0"/>
              <a:t>919-527-6590</a:t>
            </a:r>
          </a:p>
          <a:p>
            <a:pPr marL="457200" lvl="1" indent="0" algn="ctr">
              <a:buNone/>
            </a:pPr>
            <a:r>
              <a:rPr lang="en-US" sz="2000" dirty="0"/>
              <a:t>800-859-0829 (in state only)</a:t>
            </a:r>
          </a:p>
          <a:p>
            <a:pPr marL="457200" lvl="1" indent="0" algn="ctr">
              <a:buNone/>
            </a:pPr>
            <a:r>
              <a:rPr lang="en-US" sz="2000" dirty="0">
                <a:hlinkClick r:id="rId3"/>
              </a:rPr>
              <a:t>DCDEE.Subsidy.Policy.Help@dhhs.nc.gov</a:t>
            </a:r>
            <a:endParaRPr lang="en-US" sz="2000" dirty="0"/>
          </a:p>
          <a:p>
            <a:pPr marL="457200" lvl="1" indent="0" algn="ctr">
              <a:buNone/>
            </a:pPr>
            <a:endParaRPr lang="en-US" sz="2000" dirty="0"/>
          </a:p>
          <a:p>
            <a:pPr marL="0" indent="0" algn="ctr">
              <a:buNone/>
            </a:pPr>
            <a:r>
              <a:rPr lang="en-US" sz="2400" dirty="0"/>
              <a:t>Senior Subsidy Manager, Policy Unit</a:t>
            </a:r>
          </a:p>
          <a:p>
            <a:pPr marL="0" indent="0" algn="ctr">
              <a:buNone/>
            </a:pPr>
            <a:r>
              <a:rPr lang="en-US" sz="2000" dirty="0"/>
              <a:t>Elizabeth T. Everette   </a:t>
            </a:r>
          </a:p>
          <a:p>
            <a:pPr marL="0" indent="0" algn="ctr">
              <a:buNone/>
            </a:pPr>
            <a:r>
              <a:rPr lang="en-US" sz="2000" dirty="0">
                <a:hlinkClick r:id="rId4"/>
              </a:rPr>
              <a:t>Elizabeth.Everette@dhhs.nc.gov</a:t>
            </a:r>
            <a:endParaRPr lang="en-US" sz="2400" dirty="0"/>
          </a:p>
          <a:p>
            <a:pPr marL="0" indent="0" algn="ctr">
              <a:buNone/>
            </a:pPr>
            <a:endParaRPr lang="en-US" sz="2400" dirty="0"/>
          </a:p>
          <a:p>
            <a:pPr marL="0" indent="0" algn="ctr">
              <a:buNone/>
            </a:pPr>
            <a:r>
              <a:rPr lang="en-US" sz="2400"/>
              <a:t>Subsidy Policy </a:t>
            </a:r>
            <a:r>
              <a:rPr lang="en-US" sz="2400" dirty="0"/>
              <a:t>Consultants: </a:t>
            </a:r>
          </a:p>
          <a:p>
            <a:pPr marL="0" indent="0" algn="ctr">
              <a:buNone/>
            </a:pPr>
            <a:r>
              <a:rPr lang="en-US" sz="2000" dirty="0"/>
              <a:t>Donna Lipscomb   </a:t>
            </a:r>
            <a:r>
              <a:rPr lang="en-US" sz="2000" dirty="0">
                <a:hlinkClick r:id="rId5"/>
              </a:rPr>
              <a:t>Donna.Lipscomb@dhhs.nc.gov</a:t>
            </a:r>
            <a:endParaRPr lang="en-US" sz="2000" dirty="0"/>
          </a:p>
          <a:p>
            <a:pPr marL="0" lvl="0" indent="0" algn="ctr">
              <a:buNone/>
            </a:pPr>
            <a:r>
              <a:rPr lang="en-US" sz="2000" dirty="0"/>
              <a:t>Tarcia Williams    </a:t>
            </a:r>
            <a:r>
              <a:rPr lang="en-US" sz="2000" dirty="0">
                <a:hlinkClick r:id="rId6"/>
              </a:rPr>
              <a:t>Tarcia.Williams@dhhs.nc.gov</a:t>
            </a:r>
            <a:endParaRPr lang="en-US" sz="2000" dirty="0"/>
          </a:p>
          <a:p>
            <a:pPr marL="0" lvl="0" indent="0" algn="ctr">
              <a:buNone/>
            </a:pPr>
            <a:r>
              <a:rPr lang="en-US" sz="2000" dirty="0"/>
              <a:t>Lauren Davis    </a:t>
            </a:r>
            <a:r>
              <a:rPr lang="en-US" sz="2000" dirty="0">
                <a:hlinkClick r:id="rId7"/>
              </a:rPr>
              <a:t>Lauren.Davis@dhhs.nc.gov</a:t>
            </a:r>
            <a:endParaRPr lang="en-US" sz="2000" dirty="0"/>
          </a:p>
          <a:p>
            <a:pPr marL="57150" indent="0" algn="ctr">
              <a:buNone/>
            </a:pPr>
            <a:endParaRPr lang="en-US" sz="2000" dirty="0">
              <a:hlinkClick r:id="rId3"/>
            </a:endParaRPr>
          </a:p>
          <a:p>
            <a:pPr marL="57150" indent="0" algn="ctr">
              <a:buNone/>
            </a:pPr>
            <a:endParaRPr lang="en-US" sz="2400" dirty="0"/>
          </a:p>
          <a:p>
            <a:pPr marL="0" indent="0">
              <a:buNone/>
            </a:pPr>
            <a:endParaRPr lang="en-US" dirty="0"/>
          </a:p>
        </p:txBody>
      </p:sp>
      <p:pic>
        <p:nvPicPr>
          <p:cNvPr id="4" name="Picture 3" descr="Bodie Island &lt;strong&gt;Lighthouse&lt;/strong&gt; | Flickr - Photo Shari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638820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3429000" cy="1219200"/>
          </a:xfrm>
        </p:spPr>
        <p:txBody>
          <a:bodyPr/>
          <a:lstStyle/>
          <a:p>
            <a:r>
              <a:rPr lang="en-US" sz="3600" dirty="0"/>
              <a:t>NC FAST</a:t>
            </a:r>
          </a:p>
        </p:txBody>
      </p:sp>
      <p:sp>
        <p:nvSpPr>
          <p:cNvPr id="3" name="Content Placeholder 2"/>
          <p:cNvSpPr>
            <a:spLocks noGrp="1"/>
          </p:cNvSpPr>
          <p:nvPr>
            <p:ph idx="1"/>
            <p:extLst/>
          </p:nvPr>
        </p:nvSpPr>
        <p:spPr/>
        <p:txBody>
          <a:bodyPr/>
          <a:lstStyle/>
          <a:p>
            <a:pPr marL="0" indent="0">
              <a:buNone/>
            </a:pPr>
            <a:r>
              <a:rPr lang="en-US" sz="2400" dirty="0"/>
              <a:t>North Carolina Families Accessing Services through Technology (NC FAST) is a program designed to improve the way the NC Department of Health and Human Services and county departments of social services do business. </a:t>
            </a:r>
          </a:p>
          <a:p>
            <a:pPr marL="0" indent="0">
              <a:buNone/>
            </a:pPr>
            <a:endParaRPr lang="en-US" sz="2400" dirty="0"/>
          </a:p>
          <a:p>
            <a:pPr marL="0" indent="0">
              <a:buNone/>
            </a:pPr>
            <a:endParaRPr lang="en-US" dirty="0"/>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284783190"/>
              </p:ext>
            </p:extLst>
          </p:nvPr>
        </p:nvGraphicFramePr>
        <p:xfrm>
          <a:off x="1104900" y="3352800"/>
          <a:ext cx="6096000" cy="225171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831416488"/>
                    </a:ext>
                  </a:extLst>
                </a:gridCol>
                <a:gridCol w="3048000">
                  <a:extLst>
                    <a:ext uri="{9D8B030D-6E8A-4147-A177-3AD203B41FA5}">
                      <a16:colId xmlns:a16="http://schemas.microsoft.com/office/drawing/2014/main" xmlns="" val="4134645122"/>
                    </a:ext>
                  </a:extLst>
                </a:gridCol>
              </a:tblGrid>
              <a:tr h="370840">
                <a:tc>
                  <a:txBody>
                    <a:bodyPr/>
                    <a:lstStyle/>
                    <a:p>
                      <a:pPr algn="ctr" fontAlgn="b"/>
                      <a:r>
                        <a:rPr lang="en-US" sz="2400" dirty="0">
                          <a:ln>
                            <a:noFill/>
                          </a:ln>
                          <a:solidFill>
                            <a:schemeClr val="bg2">
                              <a:lumMod val="50000"/>
                            </a:schemeClr>
                          </a:solidFill>
                          <a:effectLst/>
                          <a:latin typeface="+mn-lt"/>
                          <a:ea typeface="+mn-ea"/>
                          <a:cs typeface="+mn-cs"/>
                        </a:rPr>
                        <a:t>Group</a:t>
                      </a:r>
                    </a:p>
                  </a:txBody>
                  <a:tcPr marL="9525" marR="9525" marT="9525" marB="0" anchor="b"/>
                </a:tc>
                <a:tc>
                  <a:txBody>
                    <a:bodyPr/>
                    <a:lstStyle/>
                    <a:p>
                      <a:pPr algn="ctr" fontAlgn="b"/>
                      <a:r>
                        <a:rPr lang="en-US" sz="2400" dirty="0">
                          <a:ln>
                            <a:noFill/>
                          </a:ln>
                          <a:solidFill>
                            <a:schemeClr val="bg2">
                              <a:lumMod val="50000"/>
                            </a:schemeClr>
                          </a:solidFill>
                          <a:effectLst/>
                          <a:latin typeface="+mn-lt"/>
                          <a:ea typeface="+mn-ea"/>
                          <a:cs typeface="+mn-cs"/>
                        </a:rPr>
                        <a:t>Case Activation</a:t>
                      </a:r>
                    </a:p>
                  </a:txBody>
                  <a:tcPr marL="9525" marR="9525" marT="9525" marB="0" anchor="b"/>
                </a:tc>
                <a:extLst>
                  <a:ext uri="{0D108BD9-81ED-4DB2-BD59-A6C34878D82A}">
                    <a16:rowId xmlns:a16="http://schemas.microsoft.com/office/drawing/2014/main" xmlns="" val="853846313"/>
                  </a:ext>
                </a:extLst>
              </a:tr>
              <a:tr h="370840">
                <a:tc>
                  <a:txBody>
                    <a:bodyPr/>
                    <a:lstStyle/>
                    <a:p>
                      <a:pPr algn="l" fontAlgn="b"/>
                      <a:r>
                        <a:rPr lang="en-US" sz="2400" dirty="0">
                          <a:ln>
                            <a:noFill/>
                          </a:ln>
                          <a:solidFill>
                            <a:schemeClr val="bg1"/>
                          </a:solidFill>
                          <a:effectLst/>
                          <a:latin typeface="+mn-lt"/>
                          <a:ea typeface="+mn-ea"/>
                          <a:cs typeface="+mn-cs"/>
                        </a:rPr>
                        <a:t>Pilot Counties</a:t>
                      </a:r>
                    </a:p>
                  </a:txBody>
                  <a:tcPr marL="9525" marR="9525" marT="9525" marB="0" anchor="b"/>
                </a:tc>
                <a:tc>
                  <a:txBody>
                    <a:bodyPr/>
                    <a:lstStyle/>
                    <a:p>
                      <a:pPr algn="r" fontAlgn="b"/>
                      <a:r>
                        <a:rPr lang="en-US" sz="2400" dirty="0">
                          <a:ln>
                            <a:noFill/>
                          </a:ln>
                          <a:solidFill>
                            <a:srgbClr val="0068AE"/>
                          </a:solidFill>
                          <a:effectLst/>
                          <a:latin typeface="+mn-lt"/>
                          <a:ea typeface="+mn-ea"/>
                          <a:cs typeface="+mn-cs"/>
                        </a:rPr>
                        <a:t>March 2017</a:t>
                      </a:r>
                      <a:endParaRPr lang="en-US" sz="2400" dirty="0">
                        <a:ln>
                          <a:noFill/>
                        </a:ln>
                        <a:solidFill>
                          <a:schemeClr val="bg1"/>
                        </a:solidFill>
                        <a:effectLst/>
                        <a:latin typeface="+mn-lt"/>
                        <a:ea typeface="+mn-ea"/>
                        <a:cs typeface="+mn-cs"/>
                      </a:endParaRPr>
                    </a:p>
                  </a:txBody>
                  <a:tcPr marL="9525" marR="9525" marT="9525" marB="0" anchor="b"/>
                </a:tc>
                <a:extLst>
                  <a:ext uri="{0D108BD9-81ED-4DB2-BD59-A6C34878D82A}">
                    <a16:rowId xmlns:a16="http://schemas.microsoft.com/office/drawing/2014/main" xmlns="" val="252199368"/>
                  </a:ext>
                </a:extLst>
              </a:tr>
              <a:tr h="370840">
                <a:tc>
                  <a:txBody>
                    <a:bodyPr/>
                    <a:lstStyle/>
                    <a:p>
                      <a:pPr algn="l" fontAlgn="b"/>
                      <a:r>
                        <a:rPr lang="en-US" sz="2400" dirty="0">
                          <a:ln>
                            <a:noFill/>
                          </a:ln>
                          <a:solidFill>
                            <a:schemeClr val="bg1"/>
                          </a:solidFill>
                          <a:effectLst/>
                          <a:latin typeface="+mn-lt"/>
                          <a:ea typeface="+mn-ea"/>
                          <a:cs typeface="+mn-cs"/>
                        </a:rPr>
                        <a:t>Group A Counties</a:t>
                      </a:r>
                    </a:p>
                  </a:txBody>
                  <a:tcPr marL="9525" marR="9525" marT="9525" marB="0" anchor="b"/>
                </a:tc>
                <a:tc>
                  <a:txBody>
                    <a:bodyPr/>
                    <a:lstStyle/>
                    <a:p>
                      <a:pPr algn="r" fontAlgn="b"/>
                      <a:r>
                        <a:rPr lang="en-US" sz="2400" dirty="0">
                          <a:ln>
                            <a:noFill/>
                          </a:ln>
                          <a:solidFill>
                            <a:schemeClr val="bg1"/>
                          </a:solidFill>
                          <a:effectLst/>
                          <a:latin typeface="+mn-lt"/>
                          <a:ea typeface="+mn-ea"/>
                          <a:cs typeface="+mn-cs"/>
                        </a:rPr>
                        <a:t>June 2017</a:t>
                      </a:r>
                    </a:p>
                  </a:txBody>
                  <a:tcPr marL="9525" marR="9525" marT="9525" marB="0" anchor="b"/>
                </a:tc>
                <a:extLst>
                  <a:ext uri="{0D108BD9-81ED-4DB2-BD59-A6C34878D82A}">
                    <a16:rowId xmlns:a16="http://schemas.microsoft.com/office/drawing/2014/main" xmlns="" val="497010838"/>
                  </a:ext>
                </a:extLst>
              </a:tr>
              <a:tr h="370840">
                <a:tc>
                  <a:txBody>
                    <a:bodyPr/>
                    <a:lstStyle/>
                    <a:p>
                      <a:pPr algn="l" fontAlgn="b"/>
                      <a:r>
                        <a:rPr lang="en-US" sz="2400" dirty="0">
                          <a:ln>
                            <a:noFill/>
                          </a:ln>
                          <a:solidFill>
                            <a:schemeClr val="bg1"/>
                          </a:solidFill>
                          <a:effectLst/>
                          <a:latin typeface="+mn-lt"/>
                          <a:ea typeface="+mn-ea"/>
                          <a:cs typeface="+mn-cs"/>
                        </a:rPr>
                        <a:t>Group B Counties</a:t>
                      </a:r>
                    </a:p>
                  </a:txBody>
                  <a:tcPr marL="9525" marR="9525" marT="9525" marB="0" anchor="b"/>
                </a:tc>
                <a:tc>
                  <a:txBody>
                    <a:bodyPr/>
                    <a:lstStyle/>
                    <a:p>
                      <a:pPr algn="r" fontAlgn="b"/>
                      <a:r>
                        <a:rPr lang="en-US" sz="2400" dirty="0">
                          <a:ln>
                            <a:noFill/>
                          </a:ln>
                          <a:solidFill>
                            <a:schemeClr val="bg1"/>
                          </a:solidFill>
                          <a:effectLst/>
                          <a:latin typeface="+mn-lt"/>
                          <a:ea typeface="+mn-ea"/>
                          <a:cs typeface="+mn-cs"/>
                        </a:rPr>
                        <a:t>July 2017</a:t>
                      </a:r>
                    </a:p>
                  </a:txBody>
                  <a:tcPr marL="9525" marR="9525" marT="9525" marB="0" anchor="b"/>
                </a:tc>
                <a:extLst>
                  <a:ext uri="{0D108BD9-81ED-4DB2-BD59-A6C34878D82A}">
                    <a16:rowId xmlns:a16="http://schemas.microsoft.com/office/drawing/2014/main" xmlns="" val="3166078264"/>
                  </a:ext>
                </a:extLst>
              </a:tr>
              <a:tr h="370840">
                <a:tc>
                  <a:txBody>
                    <a:bodyPr/>
                    <a:lstStyle/>
                    <a:p>
                      <a:pPr algn="l" fontAlgn="b"/>
                      <a:r>
                        <a:rPr lang="en-US" sz="2400" dirty="0">
                          <a:ln>
                            <a:noFill/>
                          </a:ln>
                          <a:solidFill>
                            <a:schemeClr val="bg1"/>
                          </a:solidFill>
                          <a:effectLst/>
                          <a:latin typeface="+mn-lt"/>
                          <a:ea typeface="+mn-ea"/>
                          <a:cs typeface="+mn-cs"/>
                        </a:rPr>
                        <a:t>Group C Counties</a:t>
                      </a:r>
                    </a:p>
                  </a:txBody>
                  <a:tcPr marL="9525" marR="9525" marT="9525" marB="0" anchor="b"/>
                </a:tc>
                <a:tc>
                  <a:txBody>
                    <a:bodyPr/>
                    <a:lstStyle/>
                    <a:p>
                      <a:pPr algn="r" fontAlgn="b"/>
                      <a:r>
                        <a:rPr lang="en-US" sz="2400" dirty="0">
                          <a:ln>
                            <a:noFill/>
                          </a:ln>
                          <a:solidFill>
                            <a:schemeClr val="bg1"/>
                          </a:solidFill>
                          <a:effectLst/>
                          <a:latin typeface="+mn-lt"/>
                          <a:ea typeface="+mn-ea"/>
                          <a:cs typeface="+mn-cs"/>
                        </a:rPr>
                        <a:t>August 2017</a:t>
                      </a:r>
                    </a:p>
                  </a:txBody>
                  <a:tcPr marL="9525" marR="9525" marT="9525" marB="0" anchor="b"/>
                </a:tc>
                <a:extLst>
                  <a:ext uri="{0D108BD9-81ED-4DB2-BD59-A6C34878D82A}">
                    <a16:rowId xmlns:a16="http://schemas.microsoft.com/office/drawing/2014/main" xmlns="" val="681823574"/>
                  </a:ext>
                </a:extLst>
              </a:tr>
              <a:tr h="370840">
                <a:tc>
                  <a:txBody>
                    <a:bodyPr/>
                    <a:lstStyle/>
                    <a:p>
                      <a:pPr algn="l" fontAlgn="b"/>
                      <a:r>
                        <a:rPr lang="en-US" sz="2400" dirty="0">
                          <a:ln>
                            <a:noFill/>
                          </a:ln>
                          <a:solidFill>
                            <a:schemeClr val="bg1"/>
                          </a:solidFill>
                          <a:effectLst/>
                          <a:latin typeface="+mn-lt"/>
                          <a:ea typeface="+mn-ea"/>
                          <a:cs typeface="+mn-cs"/>
                        </a:rPr>
                        <a:t>Group D Counties</a:t>
                      </a:r>
                    </a:p>
                  </a:txBody>
                  <a:tcPr marL="9525" marR="9525" marT="9525" marB="0" anchor="b"/>
                </a:tc>
                <a:tc>
                  <a:txBody>
                    <a:bodyPr/>
                    <a:lstStyle/>
                    <a:p>
                      <a:pPr algn="r" fontAlgn="b"/>
                      <a:r>
                        <a:rPr lang="en-US" sz="2400" dirty="0">
                          <a:ln>
                            <a:noFill/>
                          </a:ln>
                          <a:solidFill>
                            <a:schemeClr val="bg1"/>
                          </a:solidFill>
                          <a:effectLst/>
                          <a:latin typeface="+mn-lt"/>
                          <a:ea typeface="+mn-ea"/>
                          <a:cs typeface="+mn-cs"/>
                        </a:rPr>
                        <a:t>November 2017</a:t>
                      </a:r>
                    </a:p>
                  </a:txBody>
                  <a:tcPr marL="9525" marR="9525" marT="9525" marB="0" anchor="b"/>
                </a:tc>
                <a:extLst>
                  <a:ext uri="{0D108BD9-81ED-4DB2-BD59-A6C34878D82A}">
                    <a16:rowId xmlns:a16="http://schemas.microsoft.com/office/drawing/2014/main" xmlns="" val="3085898449"/>
                  </a:ext>
                </a:extLst>
              </a:tr>
            </a:tbl>
          </a:graphicData>
        </a:graphic>
      </p:graphicFrame>
    </p:spTree>
    <p:extLst>
      <p:ext uri="{BB962C8B-B14F-4D97-AF65-F5344CB8AC3E}">
        <p14:creationId xmlns:p14="http://schemas.microsoft.com/office/powerpoint/2010/main" val="2717064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3962400" cy="2133600"/>
          </a:xfrm>
        </p:spPr>
        <p:txBody>
          <a:bodyPr/>
          <a:lstStyle/>
          <a:p>
            <a:r>
              <a:rPr lang="en-US" sz="3200" dirty="0">
                <a:solidFill>
                  <a:srgbClr val="CCECFF"/>
                </a:solidFill>
              </a:rPr>
              <a:t>Subsidized Child Care Assistance (SCCA) Program</a:t>
            </a:r>
            <a:endParaRPr lang="en-US" sz="4000"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r>
              <a:rPr lang="en-US" sz="2400" dirty="0"/>
              <a:t>The following policies have been implemented to align with provisions in the Child Care Development Fund Act of 2014 and to align with the implementation of NC FAST.</a:t>
            </a:r>
          </a:p>
        </p:txBody>
      </p:sp>
      <p:pic>
        <p:nvPicPr>
          <p:cNvPr id="5" name="Picture 4"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491993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88913"/>
            <a:ext cx="4079631" cy="1346810"/>
          </a:xfrm>
        </p:spPr>
        <p:txBody>
          <a:bodyPr/>
          <a:lstStyle/>
          <a:p>
            <a:r>
              <a:rPr lang="en-US" sz="3600" dirty="0"/>
              <a:t>Policy Update</a:t>
            </a:r>
          </a:p>
        </p:txBody>
      </p:sp>
      <p:sp>
        <p:nvSpPr>
          <p:cNvPr id="3" name="Content Placeholder 2"/>
          <p:cNvSpPr>
            <a:spLocks noGrp="1"/>
          </p:cNvSpPr>
          <p:nvPr>
            <p:ph idx="1"/>
          </p:nvPr>
        </p:nvSpPr>
        <p:spPr>
          <a:xfrm>
            <a:off x="457200" y="1600200"/>
            <a:ext cx="8229600" cy="4953000"/>
          </a:xfrm>
        </p:spPr>
        <p:txBody>
          <a:bodyPr/>
          <a:lstStyle/>
          <a:p>
            <a:endParaRPr lang="en-US" sz="2000" dirty="0"/>
          </a:p>
          <a:p>
            <a:r>
              <a:rPr lang="en-US" sz="2800" b="1" dirty="0"/>
              <a:t>12 – Month Eligibility/Continued Eligibility</a:t>
            </a:r>
            <a:r>
              <a:rPr lang="en-US" sz="2400" b="1" dirty="0"/>
              <a:t> </a:t>
            </a:r>
          </a:p>
          <a:p>
            <a:pPr marL="400050" lvl="1" indent="0">
              <a:buNone/>
            </a:pPr>
            <a:r>
              <a:rPr lang="en-US" sz="2000" dirty="0"/>
              <a:t>Once a child is determined eligible, the child must receive 12 months of continued eligibility unless a change occurs that impacts eligibility. </a:t>
            </a:r>
          </a:p>
          <a:p>
            <a:pPr lvl="1" indent="-342900">
              <a:buFont typeface="Arial" panose="020B0604020202020204" pitchFamily="34" charset="0"/>
              <a:buChar char="•"/>
            </a:pPr>
            <a:r>
              <a:rPr lang="en-US" sz="2000" dirty="0"/>
              <a:t>Income during the 12 month eligibility period shall only be compared to 85% of State Median Income (SMI). (initial)</a:t>
            </a:r>
          </a:p>
          <a:p>
            <a:pPr lvl="1" indent="-342900">
              <a:buFont typeface="Arial" panose="020B0604020202020204" pitchFamily="34" charset="0"/>
              <a:buChar char="•"/>
            </a:pPr>
            <a:r>
              <a:rPr lang="en-US" sz="2000" dirty="0"/>
              <a:t>Income must be re-evaluated at redetermination. If the income still exceeds 133% or 200% of the FPL and is at or below 85% of the SMI, the recipient shall receive a Graduated Phase Out of 90 calendar days. (redetermination)</a:t>
            </a:r>
          </a:p>
          <a:p>
            <a:pPr marL="400050" lvl="1" indent="0" algn="r">
              <a:buNone/>
            </a:pPr>
            <a:endParaRPr lang="en-US" sz="2400" dirty="0">
              <a:cs typeface="Arial"/>
            </a:endParaRPr>
          </a:p>
          <a:p>
            <a:pPr marL="400050" lvl="1" indent="0" algn="r">
              <a:buNone/>
            </a:pPr>
            <a:r>
              <a:rPr lang="en-US" sz="2000" dirty="0">
                <a:cs typeface="Arial"/>
              </a:rPr>
              <a:t>Admin Letter 08-16 </a:t>
            </a:r>
          </a:p>
          <a:p>
            <a:pPr marL="400050" lvl="1" indent="0" algn="r">
              <a:buNone/>
            </a:pPr>
            <a:r>
              <a:rPr lang="en-US" sz="2000" dirty="0">
                <a:cs typeface="Arial"/>
              </a:rPr>
              <a:t>Child Care Rule 10.1007</a:t>
            </a:r>
          </a:p>
          <a:p>
            <a:pPr marL="400050" lvl="1" indent="0" algn="r">
              <a:buNone/>
            </a:pPr>
            <a:endParaRPr lang="en-US" sz="2400" dirty="0">
              <a:cs typeface="Arial"/>
            </a:endParaRPr>
          </a:p>
        </p:txBody>
      </p:sp>
      <p:pic>
        <p:nvPicPr>
          <p:cNvPr id="4" name="Picture 3" descr="Bodie Island &lt;strong&gt;Lighthouse&lt;/strong&gt; | Flickr - Photo Shar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496" y="0"/>
            <a:ext cx="2621504" cy="1368425"/>
          </a:xfrm>
          <a:prstGeom prst="rect">
            <a:avLst/>
          </a:prstGeom>
        </p:spPr>
      </p:pic>
    </p:spTree>
    <p:extLst>
      <p:ext uri="{BB962C8B-B14F-4D97-AF65-F5344CB8AC3E}">
        <p14:creationId xmlns:p14="http://schemas.microsoft.com/office/powerpoint/2010/main" val="300222280"/>
      </p:ext>
    </p:extLst>
  </p:cSld>
  <p:clrMapOvr>
    <a:masterClrMapping/>
  </p:clrMapOvr>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PublishingExpirationDate xmlns="http://schemas.microsoft.com/sharepoint/v3" xsi:nil="true"/>
    <PublishingStartDate xmlns="http://schemas.microsoft.com/sharepoint/v3" xsi:nil="true"/>
    <_ip_UnifiedCompliancePolicyProperties xmlns="e6067449-8796-49e4-8d61-964a215ef52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F5463580D074049835C43E6201735E3" ma:contentTypeVersion="28" ma:contentTypeDescription="Create a new document." ma:contentTypeScope="" ma:versionID="08d96b08a17bcedbf812424789c5db91">
  <xsd:schema xmlns:xsd="http://www.w3.org/2001/XMLSchema" xmlns:xs="http://www.w3.org/2001/XMLSchema" xmlns:p="http://schemas.microsoft.com/office/2006/metadata/properties" xmlns:ns1="http://schemas.microsoft.com/sharepoint/v3" xmlns:ns2="e6067449-8796-49e4-8d61-964a215ef526" xmlns:ns3="381dba06-3896-497e-aadc-f2f42ef969f0" targetNamespace="http://schemas.microsoft.com/office/2006/metadata/properties" ma:root="true" ma:fieldsID="82c8d0c46f5f7cc88fa8015290f371ea" ns1:_="" ns2:_="" ns3:_="">
    <xsd:import namespace="http://schemas.microsoft.com/sharepoint/v3"/>
    <xsd:import namespace="e6067449-8796-49e4-8d61-964a215ef526"/>
    <xsd:import namespace="381dba06-3896-497e-aadc-f2f42ef969f0"/>
    <xsd:element name="properties">
      <xsd:complexType>
        <xsd:sequence>
          <xsd:element name="documentManagement">
            <xsd:complexType>
              <xsd:all>
                <xsd:element ref="ns1:PublishingStartDate" minOccurs="0"/>
                <xsd:element ref="ns1:PublishingExpirationDate" minOccurs="0"/>
                <xsd:element ref="ns2:_ip_UnifiedCompliancePolicyProperties" minOccurs="0"/>
                <xsd:element ref="ns1:_ip_UnifiedCompliancePolicyUIAction" minOccurs="0"/>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067449-8796-49e4-8d61-964a215ef526"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internalName="_ip_UnifiedCompliancePolicyProperties" ma:readOnly="false">
      <xsd:simpleType>
        <xsd:restriction base="dms:Note"/>
      </xsd:simpleType>
    </xsd:element>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1dba06-3896-497e-aadc-f2f42ef969f0" elementFormDefault="qualified">
    <xsd:import namespace="http://schemas.microsoft.com/office/2006/documentManagement/types"/>
    <xsd:import namespace="http://schemas.microsoft.com/office/infopath/2007/PartnerControls"/>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6DC05A-49A2-4C58-9E54-8E8283AD071B}">
  <ds:schemaRefs>
    <ds:schemaRef ds:uri="http://schemas.microsoft.com/sharepoint/v3/contenttype/forms"/>
  </ds:schemaRefs>
</ds:datastoreItem>
</file>

<file path=customXml/itemProps2.xml><?xml version="1.0" encoding="utf-8"?>
<ds:datastoreItem xmlns:ds="http://schemas.openxmlformats.org/officeDocument/2006/customXml" ds:itemID="{274A98C7-D3BA-4A1B-A3E5-559EC00830E0}">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381dba06-3896-497e-aadc-f2f42ef969f0"/>
    <ds:schemaRef ds:uri="http://schemas.microsoft.com/sharepoint/v3"/>
    <ds:schemaRef ds:uri="http://purl.org/dc/terms/"/>
    <ds:schemaRef ds:uri="e6067449-8796-49e4-8d61-964a215ef526"/>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DC344B87-07E1-49C6-A55E-7B3F277CCB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067449-8796-49e4-8d61-964a215ef526"/>
    <ds:schemaRef ds:uri="381dba06-3896-497e-aadc-f2f42ef969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16143</TotalTime>
  <Words>9556</Words>
  <Application>Microsoft Office PowerPoint</Application>
  <PresentationFormat>On-screen Show (4:3)</PresentationFormat>
  <Paragraphs>1170</Paragraphs>
  <Slides>64</Slides>
  <Notes>64</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Ripple</vt:lpstr>
      <vt:lpstr>2017 Social Services Institute</vt:lpstr>
      <vt:lpstr>Welcome</vt:lpstr>
      <vt:lpstr>Topics of Discussion</vt:lpstr>
      <vt:lpstr>Subsidized Child Care Assistance (SCCA) Program</vt:lpstr>
      <vt:lpstr>Child Care Development Fund Block Grant of 2014 </vt:lpstr>
      <vt:lpstr>SCCA aligns with CCDF</vt:lpstr>
      <vt:lpstr>NC FAST</vt:lpstr>
      <vt:lpstr>Subsidized Child Care Assistance (SCCA) Program</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Policy Update</vt:lpstr>
      <vt:lpstr>Q &amp; A</vt:lpstr>
      <vt:lpstr>Contact Information</vt:lpstr>
      <vt:lpstr>Contact Information</vt:lpstr>
    </vt:vector>
  </TitlesOfParts>
  <Company>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jmiller</dc:creator>
  <cp:lastModifiedBy>Sharnese</cp:lastModifiedBy>
  <cp:revision>761</cp:revision>
  <cp:lastPrinted>2017-10-12T18:19:29Z</cp:lastPrinted>
  <dcterms:created xsi:type="dcterms:W3CDTF">2007-08-20T12:37:42Z</dcterms:created>
  <dcterms:modified xsi:type="dcterms:W3CDTF">2017-11-14T21:11:41Z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0x0101007F5463580D074049835C43E6201735E3</vt:lpwstr>
  </property>
</Properties>
</file>