
<file path=[Content_Types].xml><?xml version="1.0" encoding="utf-8"?>
<Types xmlns="http://schemas.openxmlformats.org/package/2006/content-types">
  <Default Extension="1" ContentType="image/jpeg"/>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6"/>
  </p:notesMasterIdLst>
  <p:handoutMasterIdLst>
    <p:handoutMasterId r:id="rId47"/>
  </p:handoutMasterIdLst>
  <p:sldIdLst>
    <p:sldId id="461" r:id="rId2"/>
    <p:sldId id="514" r:id="rId3"/>
    <p:sldId id="462" r:id="rId4"/>
    <p:sldId id="569" r:id="rId5"/>
    <p:sldId id="570" r:id="rId6"/>
    <p:sldId id="547" r:id="rId7"/>
    <p:sldId id="548" r:id="rId8"/>
    <p:sldId id="567" r:id="rId9"/>
    <p:sldId id="466" r:id="rId10"/>
    <p:sldId id="464" r:id="rId11"/>
    <p:sldId id="549" r:id="rId12"/>
    <p:sldId id="467" r:id="rId13"/>
    <p:sldId id="550" r:id="rId14"/>
    <p:sldId id="571" r:id="rId15"/>
    <p:sldId id="572" r:id="rId16"/>
    <p:sldId id="573" r:id="rId17"/>
    <p:sldId id="471" r:id="rId18"/>
    <p:sldId id="559" r:id="rId19"/>
    <p:sldId id="561" r:id="rId20"/>
    <p:sldId id="562" r:id="rId21"/>
    <p:sldId id="557" r:id="rId22"/>
    <p:sldId id="558" r:id="rId23"/>
    <p:sldId id="560" r:id="rId24"/>
    <p:sldId id="510" r:id="rId25"/>
    <p:sldId id="554" r:id="rId26"/>
    <p:sldId id="555" r:id="rId27"/>
    <p:sldId id="511" r:id="rId28"/>
    <p:sldId id="517" r:id="rId29"/>
    <p:sldId id="551" r:id="rId30"/>
    <p:sldId id="552" r:id="rId31"/>
    <p:sldId id="486" r:id="rId32"/>
    <p:sldId id="553" r:id="rId33"/>
    <p:sldId id="541" r:id="rId34"/>
    <p:sldId id="528" r:id="rId35"/>
    <p:sldId id="542" r:id="rId36"/>
    <p:sldId id="543" r:id="rId37"/>
    <p:sldId id="529" r:id="rId38"/>
    <p:sldId id="544" r:id="rId39"/>
    <p:sldId id="545" r:id="rId40"/>
    <p:sldId id="546" r:id="rId41"/>
    <p:sldId id="495" r:id="rId42"/>
    <p:sldId id="276" r:id="rId43"/>
    <p:sldId id="492" r:id="rId44"/>
    <p:sldId id="568" r:id="rId4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43B8C8-57EB-4DD9-9CC6-937DD4836064}">
          <p14:sldIdLst>
            <p14:sldId id="461"/>
            <p14:sldId id="514"/>
          </p14:sldIdLst>
        </p14:section>
        <p14:section name="Establishing Need for Care" id="{D11A5EF3-2541-4905-A155-819C2FC6F10A}">
          <p14:sldIdLst>
            <p14:sldId id="462"/>
          </p14:sldIdLst>
        </p14:section>
        <p14:section name="Authorizing Need for Care" id="{E95CCA41-CC55-4C7B-949C-E1AE8A768D56}">
          <p14:sldIdLst>
            <p14:sldId id="569"/>
            <p14:sldId id="570"/>
            <p14:sldId id="547"/>
            <p14:sldId id="548"/>
            <p14:sldId id="567"/>
            <p14:sldId id="466"/>
            <p14:sldId id="464"/>
            <p14:sldId id="549"/>
            <p14:sldId id="467"/>
            <p14:sldId id="550"/>
          </p14:sldIdLst>
        </p14:section>
        <p14:section name="Non-Temporary and Temporary Changes" id="{8744FA7D-D401-45B3-A8FB-1418BCF04BEB}">
          <p14:sldIdLst>
            <p14:sldId id="571"/>
            <p14:sldId id="572"/>
            <p14:sldId id="573"/>
          </p14:sldIdLst>
        </p14:section>
        <p14:section name="Verifications" id="{CDD9ECFE-D3BC-4F33-B2C0-EF83DBC16964}">
          <p14:sldIdLst>
            <p14:sldId id="471"/>
            <p14:sldId id="559"/>
            <p14:sldId id="561"/>
            <p14:sldId id="562"/>
            <p14:sldId id="557"/>
            <p14:sldId id="558"/>
            <p14:sldId id="560"/>
          </p14:sldIdLst>
        </p14:section>
        <p14:section name="Documentation" id="{085C95EB-7A73-4ACC-932F-3961649EAC01}">
          <p14:sldIdLst>
            <p14:sldId id="510"/>
            <p14:sldId id="554"/>
            <p14:sldId id="555"/>
            <p14:sldId id="511"/>
            <p14:sldId id="517"/>
            <p14:sldId id="551"/>
            <p14:sldId id="552"/>
          </p14:sldIdLst>
        </p14:section>
        <p14:section name="Determining Plan of Care" id="{5473AE9E-AE6D-472D-89DA-FC095B0FD24D}">
          <p14:sldIdLst>
            <p14:sldId id="486"/>
            <p14:sldId id="553"/>
          </p14:sldIdLst>
        </p14:section>
        <p14:section name="Determining Level of Care" id="{2D4BE670-6FE6-43BE-9762-98FBE8D106E4}">
          <p14:sldIdLst>
            <p14:sldId id="541"/>
            <p14:sldId id="528"/>
            <p14:sldId id="542"/>
            <p14:sldId id="543"/>
          </p14:sldIdLst>
        </p14:section>
        <p14:section name="Calculating Plan of Care" id="{0EE68DCD-B473-4337-AD5F-83568EC5474C}">
          <p14:sldIdLst>
            <p14:sldId id="529"/>
            <p14:sldId id="544"/>
          </p14:sldIdLst>
        </p14:section>
        <p14:section name="Alternate Plan of Care" id="{AEC4DF8F-4934-47F7-BCAF-17AF3B7E2E57}">
          <p14:sldIdLst>
            <p14:sldId id="545"/>
            <p14:sldId id="546"/>
          </p14:sldIdLst>
        </p14:section>
        <p14:section name="Wrap up/ Q &amp; A" id="{CB0A2FCB-CCF9-48A7-B48A-DC6871428410}">
          <p14:sldIdLst>
            <p14:sldId id="495"/>
            <p14:sldId id="276"/>
          </p14:sldIdLst>
        </p14:section>
        <p14:section name="Resources" id="{67C7F24F-3BC0-47B0-858A-0BB624BE0BFE}">
          <p14:sldIdLst>
            <p14:sldId id="492"/>
            <p14:sldId id="5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 id="2" name="Davis, Lauren M" initials="DLM [2]" lastIdx="1" clrIdx="1">
    <p:extLst>
      <p:ext uri="{19B8F6BF-5375-455C-9EA6-DF929625EA0E}">
        <p15:presenceInfo xmlns:p15="http://schemas.microsoft.com/office/powerpoint/2012/main" userId="S-1-5-21-2744878847-1876734302-662453930-486017" providerId="AD"/>
      </p:ext>
    </p:extLst>
  </p:cmAuthor>
  <p:cmAuthor id="3" name="Davis, Lauren M" initials="DLM" lastIdx="20" clrIdx="2">
    <p:extLst>
      <p:ext uri="{19B8F6BF-5375-455C-9EA6-DF929625EA0E}">
        <p15:presenceInfo xmlns:p15="http://schemas.microsoft.com/office/powerpoint/2012/main" userId="S::Lauren.Davis@dhhs.nc.gov::06c229b4-bfcf-4f8e-a662-ad4120657f44" providerId="AD"/>
      </p:ext>
    </p:extLst>
  </p:cmAuthor>
  <p:cmAuthor id="4" name="Lipscomb, Donna L" initials="LDL" lastIdx="76" clrIdx="3">
    <p:extLst>
      <p:ext uri="{19B8F6BF-5375-455C-9EA6-DF929625EA0E}">
        <p15:presenceInfo xmlns:p15="http://schemas.microsoft.com/office/powerpoint/2012/main" userId="S::donna.lipscomb@dhhs.nc.gov::89784409-9866-4354-8dd5-0ca157a78fae" providerId="AD"/>
      </p:ext>
    </p:extLst>
  </p:cmAuthor>
  <p:cmAuthor id="5" name="Jones, Montrena D" initials="JMD" lastIdx="1" clrIdx="4">
    <p:extLst>
      <p:ext uri="{19B8F6BF-5375-455C-9EA6-DF929625EA0E}">
        <p15:presenceInfo xmlns:p15="http://schemas.microsoft.com/office/powerpoint/2012/main" userId="S::montrena.jones@dhhs.nc.gov::e5822bd1-c6b9-4b4b-b50c-1bd5afb349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56604" autoAdjust="0"/>
  </p:normalViewPr>
  <p:slideViewPr>
    <p:cSldViewPr snapToGrid="0">
      <p:cViewPr varScale="1">
        <p:scale>
          <a:sx n="60" d="100"/>
          <a:sy n="60" d="100"/>
        </p:scale>
        <p:origin x="1416" y="66"/>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63" d="100"/>
          <a:sy n="63" d="100"/>
        </p:scale>
        <p:origin x="3158" y="3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0"/>
            <a:ext cx="3038475" cy="466578"/>
          </a:xfrm>
          <a:prstGeom prst="rect">
            <a:avLst/>
          </a:prstGeom>
        </p:spPr>
        <p:txBody>
          <a:bodyPr vert="horz" lIns="91748" tIns="45874" rIns="91748" bIns="45874" rtlCol="0"/>
          <a:lstStyle>
            <a:lvl1pPr algn="l">
              <a:defRPr sz="1200"/>
            </a:lvl1pPr>
          </a:lstStyle>
          <a:p>
            <a:endParaRPr lang="en-US" dirty="0"/>
          </a:p>
        </p:txBody>
      </p:sp>
      <p:sp>
        <p:nvSpPr>
          <p:cNvPr id="3" name="Date Placeholder 2"/>
          <p:cNvSpPr>
            <a:spLocks noGrp="1"/>
          </p:cNvSpPr>
          <p:nvPr>
            <p:ph type="dt" sz="quarter" idx="1"/>
          </p:nvPr>
        </p:nvSpPr>
        <p:spPr>
          <a:xfrm>
            <a:off x="3970347" y="0"/>
            <a:ext cx="3038475" cy="466578"/>
          </a:xfrm>
          <a:prstGeom prst="rect">
            <a:avLst/>
          </a:prstGeom>
        </p:spPr>
        <p:txBody>
          <a:bodyPr vert="horz" lIns="91748" tIns="45874" rIns="91748" bIns="45874" rtlCol="0"/>
          <a:lstStyle>
            <a:lvl1pPr algn="r">
              <a:defRPr sz="1200"/>
            </a:lvl1pPr>
          </a:lstStyle>
          <a:p>
            <a:fld id="{A9B734D9-FBB7-4B85-86A2-24E15EDE55E0}" type="datetimeFigureOut">
              <a:rPr lang="en-US" smtClean="0"/>
              <a:t>8/25/2022</a:t>
            </a:fld>
            <a:endParaRPr lang="en-US" dirty="0"/>
          </a:p>
        </p:txBody>
      </p:sp>
      <p:sp>
        <p:nvSpPr>
          <p:cNvPr id="4" name="Footer Placeholder 3"/>
          <p:cNvSpPr>
            <a:spLocks noGrp="1"/>
          </p:cNvSpPr>
          <p:nvPr>
            <p:ph type="ftr" sz="quarter" idx="2"/>
          </p:nvPr>
        </p:nvSpPr>
        <p:spPr>
          <a:xfrm>
            <a:off x="11" y="8829824"/>
            <a:ext cx="3038475" cy="466578"/>
          </a:xfrm>
          <a:prstGeom prst="rect">
            <a:avLst/>
          </a:prstGeom>
        </p:spPr>
        <p:txBody>
          <a:bodyPr vert="horz" lIns="91748" tIns="45874" rIns="91748" bIns="4587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7" y="8829824"/>
            <a:ext cx="3038475" cy="466578"/>
          </a:xfrm>
          <a:prstGeom prst="rect">
            <a:avLst/>
          </a:prstGeom>
        </p:spPr>
        <p:txBody>
          <a:bodyPr vert="horz" lIns="91748" tIns="45874" rIns="91748" bIns="45874"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8"/>
            <a:ext cx="3037840" cy="466435"/>
          </a:xfrm>
          <a:prstGeom prst="rect">
            <a:avLst/>
          </a:prstGeom>
        </p:spPr>
        <p:txBody>
          <a:bodyPr vert="horz" lIns="93143" tIns="46571" rIns="93143" bIns="46571" rtlCol="0"/>
          <a:lstStyle>
            <a:lvl1pPr algn="l">
              <a:defRPr sz="1200"/>
            </a:lvl1pPr>
          </a:lstStyle>
          <a:p>
            <a:endParaRPr lang="en-US" dirty="0"/>
          </a:p>
        </p:txBody>
      </p:sp>
      <p:sp>
        <p:nvSpPr>
          <p:cNvPr id="3" name="Date Placeholder 2"/>
          <p:cNvSpPr>
            <a:spLocks noGrp="1"/>
          </p:cNvSpPr>
          <p:nvPr>
            <p:ph type="dt" idx="1"/>
          </p:nvPr>
        </p:nvSpPr>
        <p:spPr>
          <a:xfrm>
            <a:off x="3970940" y="8"/>
            <a:ext cx="3037840" cy="466435"/>
          </a:xfrm>
          <a:prstGeom prst="rect">
            <a:avLst/>
          </a:prstGeom>
        </p:spPr>
        <p:txBody>
          <a:bodyPr vert="horz" lIns="93143" tIns="46571" rIns="93143" bIns="46571" rtlCol="0"/>
          <a:lstStyle>
            <a:lvl1pPr algn="r">
              <a:defRPr sz="1200"/>
            </a:lvl1pPr>
          </a:lstStyle>
          <a:p>
            <a:fld id="{E3FD6F98-055A-4837-90F2-8E5F6821A1BB}" type="datetimeFigureOut">
              <a:rPr lang="en-US" smtClean="0"/>
              <a:t>8/23/2022</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43" tIns="46571" rIns="93143" bIns="46571" rtlCol="0" anchor="ctr"/>
          <a:lstStyle/>
          <a:p>
            <a:endParaRPr lang="en-US" dirty="0"/>
          </a:p>
        </p:txBody>
      </p:sp>
      <p:sp>
        <p:nvSpPr>
          <p:cNvPr id="5" name="Notes Placeholder 4"/>
          <p:cNvSpPr>
            <a:spLocks noGrp="1"/>
          </p:cNvSpPr>
          <p:nvPr>
            <p:ph type="body" sz="quarter" idx="3"/>
          </p:nvPr>
        </p:nvSpPr>
        <p:spPr>
          <a:xfrm>
            <a:off x="701040" y="4473901"/>
            <a:ext cx="5608320" cy="3660458"/>
          </a:xfrm>
          <a:prstGeom prst="rect">
            <a:avLst/>
          </a:prstGeom>
        </p:spPr>
        <p:txBody>
          <a:bodyPr vert="horz" lIns="93143" tIns="46571" rIns="93143" bIns="465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6"/>
            <a:ext cx="3037840" cy="466434"/>
          </a:xfrm>
          <a:prstGeom prst="rect">
            <a:avLst/>
          </a:prstGeom>
        </p:spPr>
        <p:txBody>
          <a:bodyPr vert="horz" lIns="93143" tIns="46571" rIns="93143" bIns="4657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76"/>
            <a:ext cx="3037840" cy="466434"/>
          </a:xfrm>
          <a:prstGeom prst="rect">
            <a:avLst/>
          </a:prstGeom>
        </p:spPr>
        <p:txBody>
          <a:bodyPr vert="horz" lIns="93143" tIns="46571" rIns="93143" bIns="46571"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policies.ncdhhs.gov/divisional/child-development/child-care-subsidy-services/policies/documents/ccs_ad.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9026811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sz="1200" dirty="0">
                <a:latin typeface="+mj-lt"/>
                <a:ea typeface="Times New Roman" panose="02020603050405020304" pitchFamily="18" charset="0"/>
                <a:cs typeface="Times New Roman" panose="02020603050405020304" pitchFamily="18" charset="0"/>
              </a:rPr>
              <a:t>Assistance is provided to children receiving child protective services without regard to family income and no recipient fees are assessed.</a:t>
            </a:r>
            <a:r>
              <a:rPr lang="en-US" dirty="0"/>
              <a:t> </a:t>
            </a:r>
          </a:p>
          <a:p>
            <a:pPr defTabSz="924641">
              <a:defRPr/>
            </a:pPr>
            <a:endParaRPr lang="en-US" dirty="0"/>
          </a:p>
          <a:p>
            <a:pPr defTabSz="924641">
              <a:defRPr/>
            </a:pPr>
            <a:r>
              <a:rPr lang="en-US" dirty="0"/>
              <a:t>When a CPS application is being processed, the child care worker should obtain the income of the family in order to establish a parental fee. The parental fee is then waived until the need for CPS ends. Once the CPS need ends, the parental fee can be assessed to the family. If the income information is not collected from the family at the time of eligibility determination, a parental fee cannot be assessed to the family until the next redetermination at the end of the 12-month certification period. If the income information cannot be obtained, the application and subsequent services should continue without the income information. </a:t>
            </a:r>
            <a:endParaRPr lang="en-US" sz="1200" dirty="0">
              <a:latin typeface="+mj-lt"/>
              <a:ea typeface="Calibri" panose="020F0502020204030204" pitchFamily="34" charset="0"/>
              <a:cs typeface="Times New Roman" panose="02020603050405020304" pitchFamily="18" charset="0"/>
            </a:endParaRPr>
          </a:p>
          <a:p>
            <a:endParaRPr lang="en-US" sz="1200" dirty="0">
              <a:latin typeface="+mj-lt"/>
              <a:ea typeface="Times New Roman" panose="02020603050405020304" pitchFamily="18" charset="0"/>
              <a:cs typeface="Times New Roman" panose="02020603050405020304" pitchFamily="18" charset="0"/>
            </a:endParaRPr>
          </a:p>
          <a:p>
            <a:r>
              <a:rPr lang="en-US" sz="1200" dirty="0">
                <a:latin typeface="+mj-lt"/>
                <a:ea typeface="Times New Roman" panose="02020603050405020304" pitchFamily="18" charset="0"/>
                <a:cs typeface="Times New Roman" panose="02020603050405020304" pitchFamily="18" charset="0"/>
              </a:rPr>
              <a:t>When a recipient applies for child care assistance based on the need of CPS, the recipient will be given 12 months of eligibility. The child must be receiving child protective services and must need child care in order to remain in his/her own home. </a:t>
            </a:r>
            <a:endParaRPr lang="en-US" sz="1200" dirty="0">
              <a:latin typeface="+mj-lt"/>
            </a:endParaRPr>
          </a:p>
          <a:p>
            <a:endParaRPr lang="en-US" sz="1200" dirty="0">
              <a:latin typeface="+mj-lt"/>
            </a:endParaRPr>
          </a:p>
          <a:p>
            <a:pPr defTabSz="924641">
              <a:defRPr/>
            </a:pPr>
            <a:r>
              <a:rPr lang="en-US" sz="1200" dirty="0">
                <a:latin typeface="+mj-lt"/>
                <a:ea typeface="Times New Roman" panose="02020603050405020304" pitchFamily="18" charset="0"/>
                <a:cs typeface="Times New Roman" panose="02020603050405020304" pitchFamily="18" charset="0"/>
              </a:rPr>
              <a:t>The child care worker must have a written referral from the child protective services worker that justifies that child care is a necessary part of the “Safety Assessment” safety response or “Family Services Agreement” for the child to remain in his/her home.  </a:t>
            </a:r>
            <a:endParaRPr lang="en-US" sz="1200" dirty="0">
              <a:latin typeface="+mj-lt"/>
              <a:ea typeface="Calibri" panose="020F0502020204030204" pitchFamily="34" charset="0"/>
              <a:cs typeface="Times New Roman" panose="02020603050405020304" pitchFamily="18" charset="0"/>
            </a:endParaRPr>
          </a:p>
          <a:p>
            <a:endParaRPr lang="en-US" sz="1200" dirty="0">
              <a:latin typeface="+mj-lt"/>
            </a:endParaRPr>
          </a:p>
          <a:p>
            <a:r>
              <a:rPr lang="en-US" sz="1200" dirty="0">
                <a:latin typeface="+mj-lt"/>
              </a:rPr>
              <a:t>Child care assistance may be authorized for full-time or part-time care depending on the family’s circumstances. The child may need to be away from the parent only part-time. The CPS worker must provide a written referral for the child care case record documenting the need for child care and the hours that child care should be provided. </a:t>
            </a:r>
          </a:p>
          <a:p>
            <a:r>
              <a:rPr lang="en-US" sz="1200" dirty="0">
                <a:latin typeface="+mj-lt"/>
              </a:rPr>
              <a:t>	</a:t>
            </a:r>
          </a:p>
          <a:p>
            <a:pPr defTabSz="924641">
              <a:defRPr/>
            </a:pPr>
            <a:r>
              <a:rPr lang="en-US" sz="1200" dirty="0">
                <a:latin typeface="+mj-lt"/>
                <a:ea typeface="Times New Roman" panose="02020603050405020304" pitchFamily="18" charset="0"/>
                <a:cs typeface="Times New Roman" panose="02020603050405020304" pitchFamily="18" charset="0"/>
              </a:rPr>
              <a:t>When the protective services Family Services Agreement includes removal of the child from his/her home, the child can no longer receive care under this need category.  If the child is to continue receiving child care assistance, it must be under one of the other need criteria. </a:t>
            </a:r>
          </a:p>
          <a:p>
            <a:pPr defTabSz="924641">
              <a:defRPr/>
            </a:pPr>
            <a:endParaRPr lang="en-US" sz="1200" dirty="0">
              <a:latin typeface="+mj-lt"/>
            </a:endParaRPr>
          </a:p>
          <a:p>
            <a:endParaRPr lang="en-US" dirty="0"/>
          </a:p>
          <a:p>
            <a:r>
              <a:rPr lang="en-US" b="1" dirty="0"/>
              <a:t>If the CPS case closes during the eligibility period and the recipient has another need for child care besides CPS, the child care case should be updated, and care should continue through the end of the recipient’s certification period.</a:t>
            </a:r>
          </a:p>
          <a:p>
            <a:endParaRPr lang="en-US" b="1" dirty="0"/>
          </a:p>
          <a:p>
            <a:r>
              <a:rPr lang="en-US" b="1" dirty="0"/>
              <a:t>If the recipient does not have another need for child care when the CPS case closes, the recipient wishes to continue services, services should continue through the end of the certification period. If the recipient declines services, the case shall be terminated with at 10-day notice.</a:t>
            </a:r>
            <a:endParaRPr lang="en-US" b="0" strike="sngStrike" dirty="0"/>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4001253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Segoe UI" panose="020B0502040204020203" pitchFamily="34" charset="0"/>
              </a:rPr>
              <a:t>The Children should continue with two cases. One with older siblings with grandparents (CPS) and the mother with the youngest child. </a:t>
            </a:r>
          </a:p>
          <a:p>
            <a:endParaRPr lang="en-US" sz="1800" dirty="0">
              <a:effectLst/>
              <a:latin typeface="Segoe UI" panose="020B0502040204020203" pitchFamily="34" charset="0"/>
            </a:endParaRPr>
          </a:p>
          <a:p>
            <a:r>
              <a:rPr lang="en-US" sz="1800" dirty="0">
                <a:effectLst/>
                <a:latin typeface="Segoe UI" panose="020B0502040204020203" pitchFamily="34" charset="0"/>
              </a:rPr>
              <a:t>They will be separate cases because the youngest does not have the CPS referral and due to the requirement that all children on the case must have the same need for care. </a:t>
            </a:r>
          </a:p>
          <a:p>
            <a:endParaRPr lang="en-US" sz="1800" dirty="0">
              <a:effectLst/>
              <a:latin typeface="Segoe UI" panose="020B0502040204020203" pitchFamily="34" charset="0"/>
            </a:endParaRPr>
          </a:p>
          <a:p>
            <a:r>
              <a:rPr lang="en-US" sz="1800" b="0" dirty="0">
                <a:effectLst/>
                <a:latin typeface="Segoe UI" panose="020B0502040204020203" pitchFamily="34" charset="0"/>
              </a:rPr>
              <a:t>Refer to SCCA Job Aid Application to Case : Plan of Care that states “The Need Type must be the same for all children in the same assistance unit. A different Need Type can be selected for a child in a different assistance unit within the same household.”</a:t>
            </a:r>
            <a:endParaRPr lang="en-US" sz="1800" b="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72084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 CWS application is being processed, the child care worker should obtain the income of the family in order to establish a parental fee. The parental fee is then waived until the need for CWS ends. Once the CWS need ends, the parental fee can be assessed to the family. If the income information is not collected from the family at the time of eligibility determination, a parental fee cannot be assessed to the family until the next redetermination at the end of the 12-month certification period. If the income information cannot be obtained, the application and subsequent services should continue without the income information. </a:t>
            </a:r>
          </a:p>
          <a:p>
            <a:endParaRPr lang="en-US" dirty="0"/>
          </a:p>
          <a:p>
            <a:r>
              <a:rPr lang="en-US" dirty="0"/>
              <a:t>Child care assistance under this need category may be provided to support the implementation of a permanent placement plan for a child in the case of a family adopting a child.  However, once the Decree of Adoption is entered making the adoption final, the adoptive parents become financially responsible for the child and the family is no longer eligible for child care under this need category. </a:t>
            </a:r>
          </a:p>
          <a:p>
            <a:endParaRPr lang="en-US" dirty="0"/>
          </a:p>
          <a:p>
            <a:r>
              <a:rPr lang="en-US" dirty="0"/>
              <a:t>The need for child care assistance must be provided to support the well-being of a child in the following situations:</a:t>
            </a:r>
          </a:p>
          <a:p>
            <a:r>
              <a:rPr lang="en-US" dirty="0"/>
              <a:t> </a:t>
            </a:r>
          </a:p>
          <a:p>
            <a:pPr marL="228600" indent="-228600">
              <a:buFont typeface="+mj-lt"/>
              <a:buAutoNum type="alphaLcPeriod"/>
            </a:pPr>
            <a:r>
              <a:rPr lang="en-US" dirty="0"/>
              <a:t>To prevent foster care placement.  Child care may be provided as an alternative to placing a child in foster care;</a:t>
            </a:r>
          </a:p>
          <a:p>
            <a:pPr marL="228600" indent="-228600">
              <a:buFont typeface="+mj-lt"/>
              <a:buAutoNum type="alphaLcPeriod"/>
            </a:pPr>
            <a:r>
              <a:rPr lang="en-US" dirty="0"/>
              <a:t>To reunify families or achieve other permanent placements.  Child care may be provided when family unification or reunification activities are underway on behalf of a child and child care is necessary to facilitate implementation of a permanent placement plan for a child; </a:t>
            </a:r>
          </a:p>
          <a:p>
            <a:pPr marL="228600" indent="-228600">
              <a:buFont typeface="+mj-lt"/>
              <a:buAutoNum type="alphaLcPeriod"/>
            </a:pPr>
            <a:r>
              <a:rPr lang="en-US" dirty="0"/>
              <a:t>To aid families in crisis.  Child care may be provided to assist families in crisis situations to prevent the unnecessary separation of children from their families or to help prevent child maltreatment, exploitation or delinquency.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426170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r>
              <a:rPr lang="en-US" dirty="0">
                <a:latin typeface="Calibri Light" panose="020F0302020204030204" pitchFamily="34" charset="0"/>
                <a:cs typeface="Calibri Light" panose="020F0302020204030204" pitchFamily="34" charset="0"/>
              </a:rPr>
              <a:t>A description of the circumstances that justifies eligibility must be documented in the case narrative.  Childcare to support Child Welfare Services is not time limited, however, it is not intended for long-term use.</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4241563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If a family reports a non-temporary change in their need for child care assistance, 90 days of continued assistance should be provided to the family. If at the end of the 90-day transition, the family is still experiencing the non-temporary change and </a:t>
            </a:r>
            <a:r>
              <a:rPr lang="en-US" b="1" dirty="0"/>
              <a:t>does not have a need for care, </a:t>
            </a:r>
            <a:r>
              <a:rPr lang="en-US" dirty="0"/>
              <a:t>services can be terminated. If the family is still experiencing the non-temporary change and wishes to continue services, services shall continue through the end of the certification period. </a:t>
            </a:r>
          </a:p>
        </p:txBody>
      </p:sp>
      <p:sp>
        <p:nvSpPr>
          <p:cNvPr id="4" name="Slide Number Placeholder 3"/>
          <p:cNvSpPr>
            <a:spLocks noGrp="1"/>
          </p:cNvSpPr>
          <p:nvPr>
            <p:ph type="sldNum" sz="quarter" idx="5"/>
          </p:nvPr>
        </p:nvSpPr>
        <p:spPr/>
        <p:txBody>
          <a:bodyPr/>
          <a:lstStyle/>
          <a:p>
            <a:fld id="{DBCC7D24-0DC9-4E9C-89C0-35D79A09D337}" type="slidenum">
              <a:rPr lang="en-US" smtClean="0"/>
              <a:t>14</a:t>
            </a:fld>
            <a:endParaRPr lang="en-US" dirty="0"/>
          </a:p>
        </p:txBody>
      </p:sp>
    </p:spTree>
    <p:extLst>
      <p:ext uri="{BB962C8B-B14F-4D97-AF65-F5344CB8AC3E}">
        <p14:creationId xmlns:p14="http://schemas.microsoft.com/office/powerpoint/2010/main" val="2168030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recipient reports a temporary change in their need for child care assistance such as: </a:t>
            </a:r>
          </a:p>
          <a:p>
            <a:pPr marL="228600" indent="-228600">
              <a:buAutoNum type="arabicParenBoth"/>
            </a:pPr>
            <a:r>
              <a:rPr lang="en-US" dirty="0"/>
              <a:t>Seeking employment following a job loss</a:t>
            </a:r>
          </a:p>
          <a:p>
            <a:pPr marL="228600" indent="-228600">
              <a:buAutoNum type="arabicParenBoth"/>
            </a:pPr>
            <a:r>
              <a:rPr lang="en-US" dirty="0"/>
              <a:t>Transitions between training or education activities </a:t>
            </a:r>
          </a:p>
          <a:p>
            <a:pPr marL="228600" indent="-228600">
              <a:buAutoNum type="arabicParenBoth"/>
            </a:pPr>
            <a:r>
              <a:rPr lang="en-US" dirty="0"/>
              <a:t>Job search following the 20-month post-secondary education time limit </a:t>
            </a:r>
          </a:p>
          <a:p>
            <a:pPr marL="228600" indent="-228600">
              <a:buAutoNum type="arabicParenBoth"/>
            </a:pPr>
            <a:r>
              <a:rPr lang="en-US" dirty="0"/>
              <a:t>Medical/Maternity Leave </a:t>
            </a:r>
          </a:p>
          <a:p>
            <a:pPr marL="228600" indent="-228600">
              <a:buAutoNum type="arabicParenBoth"/>
            </a:pPr>
            <a:r>
              <a:rPr lang="en-US" dirty="0"/>
              <a:t>Interruption in work for a seasonal worker between regular work seasons </a:t>
            </a:r>
          </a:p>
          <a:p>
            <a:pPr marL="228600" indent="-228600">
              <a:buAutoNum type="arabicParenBoth"/>
            </a:pPr>
            <a:r>
              <a:rPr lang="en-US" dirty="0"/>
              <a:t>Student break or holiday for a parent participating in training or education </a:t>
            </a:r>
          </a:p>
          <a:p>
            <a:pPr marL="228600" indent="-228600">
              <a:buAutoNum type="arabicParenBoth"/>
            </a:pPr>
            <a:r>
              <a:rPr lang="en-US" dirty="0"/>
              <a:t>Any other interruption in work, training, or education hours that does not exceed 90 days </a:t>
            </a:r>
          </a:p>
          <a:p>
            <a:pPr marL="228600" indent="-228600">
              <a:buAutoNum type="arabicParenBoth"/>
            </a:pPr>
            <a:endParaRPr lang="en-US" dirty="0"/>
          </a:p>
          <a:p>
            <a:r>
              <a:rPr lang="en-US" dirty="0"/>
              <a:t>The childcare worker must document the family’s circumstances in the case record and services must continue without interruption through the end of the 12-month certification period.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family’s need for care can be adjusted within NC FAST during the temporary change and the parent fee can be reduced if there has been a reduction in income but services shall not be terminated prior to the end of the 12-month certification period.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Income should be verified per the Verification Method Hierarchy in Section 4050.3 of the IEM.  </a:t>
            </a:r>
          </a:p>
        </p:txBody>
      </p:sp>
      <p:sp>
        <p:nvSpPr>
          <p:cNvPr id="4" name="Slide Number Placeholder 3"/>
          <p:cNvSpPr>
            <a:spLocks noGrp="1"/>
          </p:cNvSpPr>
          <p:nvPr>
            <p:ph type="sldNum" sz="quarter" idx="5"/>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2162312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the time of redetermination, the family must meet all eligibility criteria in order to receive a new 12-month certification. </a:t>
            </a:r>
          </a:p>
          <a:p>
            <a:pPr marL="0" lvl="2" indent="0">
              <a:lnSpc>
                <a:spcPct val="90000"/>
              </a:lnSpc>
              <a:spcBef>
                <a:spcPct val="0"/>
              </a:spcBef>
              <a:buFont typeface="Wingdings" panose="05000000000000000000" pitchFamily="2" charset="2"/>
              <a:buNone/>
            </a:pPr>
            <a:endParaRPr lang="en-US" sz="1200" b="0" dirty="0">
              <a:latin typeface="+mn-lt"/>
              <a:cs typeface="+mn-cs"/>
            </a:endParaRPr>
          </a:p>
          <a:p>
            <a:pPr marL="0" lvl="2" indent="0">
              <a:lnSpc>
                <a:spcPct val="90000"/>
              </a:lnSpc>
              <a:spcBef>
                <a:spcPct val="0"/>
              </a:spcBef>
              <a:buFont typeface="Wingdings" panose="05000000000000000000" pitchFamily="2" charset="2"/>
              <a:buNone/>
            </a:pPr>
            <a:r>
              <a:rPr lang="en-US" sz="1200" b="0" dirty="0">
                <a:latin typeface="Calibri Light" panose="020F0302020204030204" pitchFamily="34" charset="0"/>
                <a:cs typeface="Calibri Light" panose="020F0302020204030204" pitchFamily="34" charset="0"/>
              </a:rPr>
              <a:t>If family does not have a need for care due to a </a:t>
            </a:r>
            <a:r>
              <a:rPr lang="en-US" sz="1200" dirty="0">
                <a:latin typeface="Calibri Light" panose="020F0302020204030204" pitchFamily="34" charset="0"/>
                <a:cs typeface="Calibri Light" panose="020F0302020204030204" pitchFamily="34" charset="0"/>
              </a:rPr>
              <a:t>TEMPORARY</a:t>
            </a:r>
            <a:r>
              <a:rPr lang="en-US" sz="1200" b="0" dirty="0">
                <a:latin typeface="Calibri Light" panose="020F0302020204030204" pitchFamily="34" charset="0"/>
                <a:cs typeface="Calibri Light" panose="020F0302020204030204" pitchFamily="34" charset="0"/>
              </a:rPr>
              <a:t> change at recertification, </a:t>
            </a:r>
            <a:r>
              <a:rPr lang="en-US" sz="1200" b="0" dirty="0">
                <a:effectLst/>
                <a:latin typeface="Calibri Light" panose="020F0302020204030204" pitchFamily="34" charset="0"/>
                <a:ea typeface="Calibri" panose="020F0502020204030204" pitchFamily="34" charset="0"/>
                <a:cs typeface="Calibri Light" panose="020F0302020204030204" pitchFamily="34" charset="0"/>
              </a:rPr>
              <a:t>the child care worker must document the family’s circumstances in the case record and </a:t>
            </a:r>
            <a:r>
              <a:rPr lang="en-US" sz="1200" b="0" dirty="0">
                <a:latin typeface="Calibri Light" panose="020F0302020204030204" pitchFamily="34" charset="0"/>
                <a:cs typeface="Calibri Light" panose="020F0302020204030204" pitchFamily="34" charset="0"/>
              </a:rPr>
              <a:t>family shall be granted another 12-month certification period.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Calibri Light" panose="020F0302020204030204" pitchFamily="34" charset="0"/>
                <a:cs typeface="Calibri Light" panose="020F0302020204030204" pitchFamily="34" charset="0"/>
              </a:rPr>
              <a:t>If a family does not have a need for care at the time of redetermination and it is due to a NON-</a:t>
            </a:r>
            <a:r>
              <a:rPr lang="en-US" sz="1200" dirty="0">
                <a:latin typeface="Calibri Light" panose="020F0302020204030204" pitchFamily="34" charset="0"/>
                <a:cs typeface="Calibri Light" panose="020F0302020204030204" pitchFamily="34" charset="0"/>
              </a:rPr>
              <a:t>TEMPORARY</a:t>
            </a:r>
            <a:r>
              <a:rPr lang="en-US" sz="1200" b="0" dirty="0">
                <a:latin typeface="Calibri Light" panose="020F0302020204030204" pitchFamily="34" charset="0"/>
                <a:cs typeface="Calibri Light" panose="020F0302020204030204" pitchFamily="34" charset="0"/>
              </a:rPr>
              <a:t> change, the family may not be granted another 12-month certification period.</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25374127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159">
              <a:defRPr/>
            </a:pPr>
            <a:r>
              <a:rPr lang="en-US" dirty="0"/>
              <a:t>Verifications are used to support evidence in the determination of SCCA program eligibility. Adequate verification requires that the applicant/recipient presents sufficient information so that the child care worker is able to make accurate calculations.  The purpose for verification is designed to prevent and/or identify fraudulent mis-representation and under/overpayments. Verification must be completed before a case can be opened.</a:t>
            </a:r>
          </a:p>
          <a:p>
            <a:endParaRPr lang="en-US" dirty="0"/>
          </a:p>
          <a:p>
            <a:r>
              <a:rPr lang="en-US" dirty="0"/>
              <a:t>When verifying the need for care, the worker must verify:</a:t>
            </a:r>
          </a:p>
          <a:p>
            <a:endParaRPr lang="en-US" dirty="0"/>
          </a:p>
          <a:p>
            <a:r>
              <a:rPr lang="en-US" b="1" dirty="0"/>
              <a:t>Income: </a:t>
            </a:r>
            <a:r>
              <a:rPr lang="en-US" dirty="0"/>
              <a:t>The family applying for subsidized child care assistance must meet income eligibility requirements in order to be approved for services unless the service is available without regard to income (to support care needed for CPS or CWS).</a:t>
            </a:r>
          </a:p>
          <a:p>
            <a:r>
              <a:rPr lang="en-US" b="1" dirty="0"/>
              <a:t>Reason for child care: </a:t>
            </a:r>
            <a:r>
              <a:rPr lang="en-US" b="0" dirty="0"/>
              <a:t>When the family identifies the specific reason that child care assistance are needed, the child care worker must determine if the family qualifies. In situations where a parent or family meets both the education and employment categories, the need category is assigned based on the activity in which the individual spends the majority of the number of hours. If it is fifty-fifty, the need category is assigned to employment. </a:t>
            </a:r>
          </a:p>
          <a:p>
            <a:endParaRPr lang="en-US" b="1" dirty="0"/>
          </a:p>
          <a:p>
            <a:r>
              <a:rPr lang="en-US" b="1" dirty="0"/>
              <a:t>Note: </a:t>
            </a:r>
            <a:r>
              <a:rPr lang="en-US" b="0" dirty="0"/>
              <a:t>Verifying the county residency, citizenship of the child and the age of the child is not a requirement for subsidized child care assistance unless questionable. </a:t>
            </a:r>
            <a:r>
              <a:rPr lang="en-US" dirty="0"/>
              <a:t>If the applicant is a recipient of Work First Family Assistance benefits, citizenship and residency were established at the time of application for Work First Family Assistance benefits.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2254340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There are four main sources of verification that can be used when determining eligibility. </a:t>
            </a:r>
          </a:p>
          <a:p>
            <a:endParaRPr lang="en-US" b="1" dirty="0"/>
          </a:p>
          <a:p>
            <a:r>
              <a:rPr lang="en-US" b="1" dirty="0"/>
              <a:t>Electronic Verification (OVS) </a:t>
            </a:r>
            <a:r>
              <a:rPr lang="en-US" dirty="0"/>
              <a:t>is required for all programs and all income types.  Electronic matching is the primary income verification source for income received through Social Security, Division of Employment Services (DES), The Work Number.</a:t>
            </a:r>
          </a:p>
          <a:p>
            <a:endParaRPr lang="en-US" dirty="0"/>
          </a:p>
          <a:p>
            <a:r>
              <a:rPr lang="en-US" b="1" dirty="0"/>
              <a:t>Documentary Evidence </a:t>
            </a:r>
            <a:r>
              <a:rPr lang="en-US" dirty="0"/>
              <a:t>is evidence for income verification. It includes wage stubs, work number, award letters, banks statements, etc. The applicant has primary responsibility for providing documentary evidence to support statements on the application and to resolve any questionable information. If the applicant/recipient is unable to furnish source documents, the DSS/LPA must have the applicant/recipient’s written permission authorizing the child care worker to contact the necessary individuals, employers or agencies to verify. Documentary evidence may be provided in person, by mail, or through an authorized representative.  Accept any reasonable documentary evidence if the verification adequately proves the information provided on the application. When documentary evidence cannot be obtained, or is insufficient to make eligibility determination or determination of the correct benefit level, a collateral contact may be necessary. </a:t>
            </a:r>
          </a:p>
          <a:p>
            <a:r>
              <a:rPr lang="en-US" dirty="0"/>
              <a:t> </a:t>
            </a:r>
          </a:p>
          <a:p>
            <a:r>
              <a:rPr lang="en-US" b="1" dirty="0"/>
              <a:t>Collateral Contact</a:t>
            </a:r>
            <a:r>
              <a:rPr lang="en-US" dirty="0"/>
              <a:t>  is a person knowledgeable enough about the information needed to provide an accurate statement of verification. Examples of acceptable collateral contacts may include employers, social service agencies, migrant service agencies, who can be expected to provide accurate third-party verification. The DSS is responsible for obtaining verification from acceptable collateral contacts.</a:t>
            </a:r>
          </a:p>
          <a:p>
            <a:endParaRPr lang="en-US" b="1" dirty="0"/>
          </a:p>
          <a:p>
            <a:r>
              <a:rPr lang="en-US" b="1" dirty="0"/>
              <a:t>Client’s Statement </a:t>
            </a:r>
            <a:r>
              <a:rPr lang="en-US" dirty="0"/>
              <a:t>is acceptable in some circumstances based on individual program policy unless otherwise questionable. Example: Client’s statement can be accepted as verification of income that results in ineligibility, decrease, or termination of Food and Nutrition Services.  Client statement should be used as the last resort when all other avenues have been exhausted.</a:t>
            </a:r>
          </a:p>
          <a:p>
            <a:endParaRPr lang="en-US" dirty="0"/>
          </a:p>
          <a:p>
            <a:r>
              <a:rPr lang="en-US" b="1" dirty="0"/>
              <a:t>Note: The DSS must assist the applicant or household in obtaining verification as needed.</a:t>
            </a:r>
            <a:r>
              <a:rPr lang="en-US" dirty="0"/>
              <a:t> </a:t>
            </a:r>
          </a:p>
          <a:p>
            <a:r>
              <a:rPr lang="en-US" dirty="0"/>
              <a:t> </a:t>
            </a:r>
          </a:p>
          <a:p>
            <a:r>
              <a:rPr lang="en-US" dirty="0"/>
              <a:t> </a:t>
            </a:r>
          </a:p>
          <a:p>
            <a:r>
              <a:rPr lang="en-US" dirty="0"/>
              <a:t> </a:t>
            </a:r>
          </a:p>
          <a:p>
            <a:r>
              <a:rPr lang="en-US" i="1" dirty="0"/>
              <a: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18</a:t>
            </a:fld>
            <a:endParaRPr lang="en-US" dirty="0"/>
          </a:p>
        </p:txBody>
      </p:sp>
    </p:spTree>
    <p:extLst>
      <p:ext uri="{BB962C8B-B14F-4D97-AF65-F5344CB8AC3E}">
        <p14:creationId xmlns:p14="http://schemas.microsoft.com/office/powerpoint/2010/main" val="3993719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19</a:t>
            </a:fld>
            <a:endParaRPr lang="en-US" dirty="0"/>
          </a:p>
        </p:txBody>
      </p:sp>
    </p:spTree>
    <p:extLst>
      <p:ext uri="{BB962C8B-B14F-4D97-AF65-F5344CB8AC3E}">
        <p14:creationId xmlns:p14="http://schemas.microsoft.com/office/powerpoint/2010/main" val="1499830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18681979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Standard Earned Income</a:t>
            </a:r>
          </a:p>
          <a:p>
            <a:pPr marL="226040" indent="-226040">
              <a:buFont typeface="+mj-lt"/>
              <a:buAutoNum type="arabicPeriod"/>
            </a:pPr>
            <a:r>
              <a:rPr lang="en-US" dirty="0"/>
              <a:t>Verify the most recent representative pay.</a:t>
            </a:r>
          </a:p>
          <a:p>
            <a:pPr marL="226040" indent="-226040" defTabSz="904159" fontAlgn="t">
              <a:buFont typeface="+mj-lt"/>
              <a:buAutoNum type="arabicPeriod"/>
              <a:defRPr/>
            </a:pPr>
            <a:r>
              <a:rPr lang="en-US" dirty="0"/>
              <a:t>Verify the client’s status, rate of pay, and average hours worked with employer, either verbally or in writing.</a:t>
            </a:r>
          </a:p>
          <a:p>
            <a:pPr fontAlgn="t"/>
            <a:endParaRPr lang="en-US" dirty="0"/>
          </a:p>
          <a:p>
            <a:pPr fontAlgn="t"/>
            <a:r>
              <a:rPr lang="en-US" b="1" dirty="0"/>
              <a:t>Special Earned Income Types</a:t>
            </a:r>
            <a:endParaRPr lang="en-US" dirty="0"/>
          </a:p>
          <a:p>
            <a:pPr marL="226040" indent="-226040" fontAlgn="t">
              <a:buFont typeface="+mj-lt"/>
              <a:buAutoNum type="arabicPeriod"/>
            </a:pPr>
            <a:r>
              <a:rPr lang="en-US" dirty="0"/>
              <a:t>Prior year’s federal tax returns (must include at least some of the months in the </a:t>
            </a:r>
            <a:r>
              <a:rPr lang="en-US" i="1" dirty="0"/>
              <a:t>base period</a:t>
            </a:r>
            <a:r>
              <a:rPr lang="en-US" dirty="0"/>
              <a:t>).</a:t>
            </a:r>
          </a:p>
          <a:p>
            <a:pPr marL="226040" indent="-226040" fontAlgn="t">
              <a:buFont typeface="+mj-lt"/>
              <a:buAutoNum type="arabicPeriod"/>
            </a:pPr>
            <a:r>
              <a:rPr lang="en-US" dirty="0"/>
              <a:t>Business records, including but not limited to accounting records, ledgers, lease agreements.</a:t>
            </a:r>
          </a:p>
          <a:p>
            <a:pPr marL="226040" indent="-226040" fontAlgn="t">
              <a:buFont typeface="+mj-lt"/>
              <a:buAutoNum type="arabicPeriod"/>
            </a:pPr>
            <a:r>
              <a:rPr lang="en-US" dirty="0"/>
              <a:t>Signed statement of a responsible financial institution, bank, or real estate agent.</a:t>
            </a:r>
          </a:p>
          <a:p>
            <a:pPr fontAlgn="t"/>
            <a:endParaRPr lang="en-US" dirty="0"/>
          </a:p>
          <a:p>
            <a:pPr fontAlgn="t"/>
            <a:r>
              <a:rPr lang="en-US" dirty="0"/>
              <a:t>Accept client’s statement as a last possible verification method if unable to obtain from a third party.</a:t>
            </a:r>
          </a:p>
          <a:p>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20</a:t>
            </a:fld>
            <a:endParaRPr lang="en-US" dirty="0"/>
          </a:p>
        </p:txBody>
      </p:sp>
    </p:spTree>
    <p:extLst>
      <p:ext uri="{BB962C8B-B14F-4D97-AF65-F5344CB8AC3E}">
        <p14:creationId xmlns:p14="http://schemas.microsoft.com/office/powerpoint/2010/main" val="19456408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Acceptable sources of verification are:</a:t>
            </a:r>
          </a:p>
          <a:p>
            <a:r>
              <a:rPr lang="en-US" b="1" dirty="0"/>
              <a:t>Employment</a:t>
            </a:r>
            <a:r>
              <a:rPr lang="en-US" dirty="0"/>
              <a:t>- Pay Stubs</a:t>
            </a:r>
          </a:p>
          <a:p>
            <a:r>
              <a:rPr lang="en-US" b="1" dirty="0"/>
              <a:t>Self Employment- </a:t>
            </a:r>
            <a:r>
              <a:rPr lang="en-US" dirty="0"/>
              <a:t>Accepting the income tax return or 1099 would be an acceptable form of verification. Examples include business records, including but not limited to accounting records, ledger books and lease agreements that are maintained by the applicant/recipient; signed statement of a responsible financial institution, bank or real estate agent. Verification for self employment must indicate the date the expenses was paid, to whom it was paid and what the expense was for. Income and expense forms; prior year federal tax returns (must include at least some of the months in the base period). Document the case narrative well. </a:t>
            </a:r>
          </a:p>
          <a:p>
            <a:r>
              <a:rPr lang="en-US" b="1" dirty="0"/>
              <a:t>Education- </a:t>
            </a:r>
            <a:r>
              <a:rPr lang="en-US" b="0" dirty="0"/>
              <a:t>A copy of the recipient’s class schedule; a copy of enrollment information from the education/training program; a letter from the education/training program indicating satisfactory progress; or a progress report from the education/training program may be used.  School Verification is required only at initial application and redetermination.</a:t>
            </a:r>
          </a:p>
          <a:p>
            <a:r>
              <a:rPr lang="en-US" b="1" dirty="0"/>
              <a:t>CPS/CWS- </a:t>
            </a:r>
            <a:r>
              <a:rPr lang="en-US" b="0" dirty="0"/>
              <a:t>The child care worker must verify and enter income if the need is CWS. Examples of verification include written referral, safety assessment or custody order to support the need.</a:t>
            </a:r>
          </a:p>
          <a:p>
            <a:r>
              <a:rPr lang="en-US" b="1" dirty="0"/>
              <a:t>Developmental Need- </a:t>
            </a:r>
            <a:r>
              <a:rPr lang="en-US" b="0" dirty="0"/>
              <a:t>verification of the developmental delay by a recognized specialist. It is the applicant/recipient’s responsibility to obtain documentation.</a:t>
            </a:r>
          </a:p>
          <a:p>
            <a:endParaRPr lang="en-US" b="1" dirty="0"/>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2254340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Verification of all income is required at application, annual redetermination and if there is an increase in income that exceeds 85% SMI.</a:t>
            </a:r>
          </a:p>
          <a:p>
            <a:endParaRPr lang="en-US" dirty="0"/>
          </a:p>
          <a:p>
            <a:r>
              <a:rPr lang="en-US" b="1" dirty="0"/>
              <a:t>Note: </a:t>
            </a:r>
            <a:r>
              <a:rPr lang="en-US" dirty="0"/>
              <a:t>Child Support</a:t>
            </a:r>
          </a:p>
          <a:p>
            <a:r>
              <a:rPr lang="en-US" dirty="0"/>
              <a:t>The amount of child support received or paid out must be verified through Child Support Services, Clerk of court, a pay stub/documentation that shows wages garnished for child support, or a written, signed statement from the applicant/recipient.</a:t>
            </a:r>
          </a:p>
          <a:p>
            <a:endParaRPr lang="en-US" dirty="0"/>
          </a:p>
          <a:p>
            <a:pPr marL="228600" indent="-228600">
              <a:buFont typeface="+mj-lt"/>
              <a:buAutoNum type="arabicPeriod"/>
            </a:pPr>
            <a:r>
              <a:rPr lang="en-US" dirty="0"/>
              <a:t>Online verification system (ACTS) </a:t>
            </a:r>
          </a:p>
          <a:p>
            <a:pPr marL="228600" indent="-228600">
              <a:buFont typeface="+mj-lt"/>
              <a:buAutoNum type="arabicPeriod"/>
            </a:pPr>
            <a:r>
              <a:rPr lang="en-US" dirty="0"/>
              <a:t>Provision of the separation agreement or divorce decree, if up to date</a:t>
            </a:r>
          </a:p>
          <a:p>
            <a:pPr marL="228600" indent="-228600">
              <a:buFont typeface="+mj-lt"/>
              <a:buAutoNum type="arabicPeriod"/>
            </a:pPr>
            <a:r>
              <a:rPr lang="en-US" dirty="0"/>
              <a:t>Absent Payer Contribution statement</a:t>
            </a:r>
          </a:p>
          <a:p>
            <a:pPr marL="228600" indent="-228600">
              <a:buFont typeface="+mj-lt"/>
              <a:buAutoNum type="arabicPeriod"/>
            </a:pPr>
            <a:r>
              <a:rPr lang="en-US" dirty="0"/>
              <a:t>Signed statement of the caretaker when the income is received directly to the income unit as a last possible verification method.</a:t>
            </a:r>
          </a:p>
          <a:p>
            <a:pPr marL="228600" indent="-228600">
              <a:buFont typeface="+mj-lt"/>
              <a:buAutoNum type="arabicPeriod"/>
            </a:pPr>
            <a:endParaRPr lang="en-US" dirty="0"/>
          </a:p>
          <a:p>
            <a:endParaRPr lang="en-US" dirty="0"/>
          </a:p>
          <a:p>
            <a:r>
              <a:rPr lang="en-US" dirty="0"/>
              <a:t>Reference for Child Support IEM 4050.3</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22</a:t>
            </a:fld>
            <a:endParaRPr lang="en-US" dirty="0"/>
          </a:p>
        </p:txBody>
      </p:sp>
    </p:spTree>
    <p:extLst>
      <p:ext uri="{BB962C8B-B14F-4D97-AF65-F5344CB8AC3E}">
        <p14:creationId xmlns:p14="http://schemas.microsoft.com/office/powerpoint/2010/main" val="355193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family is eligible for full time care because of the amount of hours worked weekly, in excess of 30 hours per week. If the family worked 30 hours or less a week they would be eligible for part time care.</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23</a:t>
            </a:fld>
            <a:endParaRPr lang="en-US" dirty="0"/>
          </a:p>
        </p:txBody>
      </p:sp>
    </p:spTree>
    <p:extLst>
      <p:ext uri="{BB962C8B-B14F-4D97-AF65-F5344CB8AC3E}">
        <p14:creationId xmlns:p14="http://schemas.microsoft.com/office/powerpoint/2010/main" val="168920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Documentation of the criteria and conditions are an essential part of eligibility determination process and is required for all cases. Documentation means the type of verification and a summary of the information obtained has been entered in the appropriate evidences in NC FAST.  Documentation must be detailed so that a County, State, or Federal reviewer is able to determine the reasonableness of the determination. For example, when income is verified by the presentation of pay stubs, the gross amount of income on each pay stub, and the frequency of receipt of income is documented in NC FAST evidence(s) or case record. Documentation and verification requirements occur throughout the life cycle of a case, including at the time of Application, Redetermination, and anytime, a change is reported</a:t>
            </a:r>
          </a:p>
          <a:p>
            <a:r>
              <a:rPr lang="en-US" dirty="0"/>
              <a:t> </a:t>
            </a:r>
          </a:p>
          <a:p>
            <a:r>
              <a:rPr lang="en-US" b="1" dirty="0"/>
              <a:t>When collecting information- </a:t>
            </a:r>
            <a:r>
              <a:rPr lang="en-US" dirty="0"/>
              <a:t>Workers must collect all information needed to determine the Plan of Care.</a:t>
            </a:r>
          </a:p>
          <a:p>
            <a:r>
              <a:rPr lang="en-US" b="1" dirty="0"/>
              <a:t>When evaluating information-</a:t>
            </a:r>
            <a:r>
              <a:rPr lang="en-US" dirty="0"/>
              <a:t> Workers must evaluate the hours and level of care</a:t>
            </a:r>
          </a:p>
          <a:p>
            <a:r>
              <a:rPr lang="en-US" b="1" dirty="0"/>
              <a:t>When recording information</a:t>
            </a:r>
            <a:r>
              <a:rPr lang="en-US" dirty="0"/>
              <a:t>- Workers must record appropriate notes/information in the case narrative</a:t>
            </a:r>
          </a:p>
          <a:p>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24</a:t>
            </a:fld>
            <a:endParaRPr lang="en-US" dirty="0"/>
          </a:p>
        </p:txBody>
      </p:sp>
    </p:spTree>
    <p:extLst>
      <p:ext uri="{BB962C8B-B14F-4D97-AF65-F5344CB8AC3E}">
        <p14:creationId xmlns:p14="http://schemas.microsoft.com/office/powerpoint/2010/main" val="3164435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Workers must document in the case record.  Documentation can be scanned or copied. Additionally workers must document the source and type of income, and a collateral contact if one is necessary, efforts to determine employment and exploration of potential unearned income, copies of correspondence and documents, forms, notification, amount and type of earned and unearned income and any operational expenses, reported changes, other facts, information, or dates used to support your decision.</a:t>
            </a:r>
          </a:p>
          <a:p>
            <a:endParaRPr lang="en-US" dirty="0"/>
          </a:p>
          <a:p>
            <a:r>
              <a:rPr lang="en-US" dirty="0"/>
              <a:t>For education workers must clearly document:</a:t>
            </a:r>
          </a:p>
          <a:p>
            <a:pPr marL="169530" indent="-169530">
              <a:buFont typeface="Arial" panose="020B0604020202020204" pitchFamily="34" charset="0"/>
              <a:buChar char="•"/>
            </a:pPr>
            <a:r>
              <a:rPr lang="en-US" dirty="0"/>
              <a:t>Recommendations from teaching staff at educational institutions.</a:t>
            </a:r>
          </a:p>
          <a:p>
            <a:pPr marL="169530" indent="-169530">
              <a:buFont typeface="Arial" panose="020B0604020202020204" pitchFamily="34" charset="0"/>
              <a:buChar char="•"/>
            </a:pPr>
            <a:r>
              <a:rPr lang="en-US" dirty="0"/>
              <a:t>The individual needs and abilities of the recipient.</a:t>
            </a:r>
          </a:p>
          <a:p>
            <a:pPr marL="169530" indent="-169530">
              <a:buFont typeface="Arial" panose="020B0604020202020204" pitchFamily="34" charset="0"/>
              <a:buChar char="•"/>
            </a:pPr>
            <a:r>
              <a:rPr lang="en-US" dirty="0"/>
              <a:t>Whether the recipient has developed career goals, or </a:t>
            </a:r>
          </a:p>
          <a:p>
            <a:pPr marL="169530" indent="-169530">
              <a:buFont typeface="Arial" panose="020B0604020202020204" pitchFamily="34" charset="0"/>
              <a:buChar char="•"/>
            </a:pPr>
            <a:r>
              <a:rPr lang="en-US" dirty="0"/>
              <a:t>Whether the recipient has developed a personal plan for completing skills training.</a:t>
            </a:r>
          </a:p>
          <a:p>
            <a:endParaRPr lang="en-US" dirty="0"/>
          </a:p>
          <a:p>
            <a:r>
              <a:rPr lang="en-US" dirty="0"/>
              <a:t>Continuation of funding for services may be extended if the local purchasing agency determines such extension as warranted, provided the reason for the extension is documented in the recipients’ record(s). </a:t>
            </a:r>
          </a:p>
          <a:p>
            <a:r>
              <a:rPr lang="en-US" dirty="0"/>
              <a:t>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25</a:t>
            </a:fld>
            <a:endParaRPr lang="en-US" dirty="0"/>
          </a:p>
        </p:txBody>
      </p:sp>
    </p:spTree>
    <p:extLst>
      <p:ext uri="{BB962C8B-B14F-4D97-AF65-F5344CB8AC3E}">
        <p14:creationId xmlns:p14="http://schemas.microsoft.com/office/powerpoint/2010/main" val="11624835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Documentation is required at initial application, recertification and when there is a reported change. Documentation can be submitted during in person visits, by fax, scan or by mail. Workers must document each time there has been contact  through phone calls, interviews, items requested, received or sent. Each entry should give the specifics including date, time, and purpose of contact and results.</a:t>
            </a:r>
          </a:p>
          <a:p>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26</a:t>
            </a:fld>
            <a:endParaRPr lang="en-US" dirty="0"/>
          </a:p>
        </p:txBody>
      </p:sp>
    </p:spTree>
    <p:extLst>
      <p:ext uri="{BB962C8B-B14F-4D97-AF65-F5344CB8AC3E}">
        <p14:creationId xmlns:p14="http://schemas.microsoft.com/office/powerpoint/2010/main" val="1898917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should be included in the case file, if it applies to the case:</a:t>
            </a:r>
          </a:p>
          <a:p>
            <a:r>
              <a:rPr lang="en-US" b="1" dirty="0"/>
              <a:t>Employment/Education- </a:t>
            </a:r>
            <a:r>
              <a:rPr lang="en-US" dirty="0"/>
              <a:t>Where the recipient is employed, or enrolled and satisfactory progress in an education/training program if this is the hours care is needed.  Document pay stubs, collateral letters, income taxes, school schedule or acceptance letter. For education, the worker needs to document the breakdown of class/study time and travel or any extenuating circumstances.</a:t>
            </a:r>
          </a:p>
          <a:p>
            <a:r>
              <a:rPr lang="en-US" b="1" dirty="0"/>
              <a:t>CPS/CWS-</a:t>
            </a:r>
            <a:r>
              <a:rPr lang="en-US" dirty="0"/>
              <a:t> Written Referral</a:t>
            </a:r>
          </a:p>
          <a:p>
            <a:r>
              <a:rPr lang="en-US" b="1" dirty="0"/>
              <a:t>Developmental Need- </a:t>
            </a:r>
            <a:r>
              <a:rPr lang="en-US" b="0" dirty="0"/>
              <a:t>The type of developmental delay or risk of delay must be documented in the case narrative. The child care worker may use available information from their own observations, from department records, or from other agencies and individuals to determine need eligibility. Documentation must be provided at redetermination also.</a:t>
            </a:r>
          </a:p>
          <a:p>
            <a:r>
              <a:rPr lang="en-US" b="1" dirty="0"/>
              <a:t>Written statement- </a:t>
            </a:r>
            <a:r>
              <a:rPr lang="en-US" b="0" dirty="0"/>
              <a:t>The recipient’s written statement should be the last resort after all has been exhausted, the case worker must enter detailed documentation as to why the recipient’s statement is being used and why previous methods were not used.  </a:t>
            </a:r>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27</a:t>
            </a:fld>
            <a:endParaRPr lang="en-US" dirty="0"/>
          </a:p>
        </p:txBody>
      </p:sp>
    </p:spTree>
    <p:extLst>
      <p:ext uri="{BB962C8B-B14F-4D97-AF65-F5344CB8AC3E}">
        <p14:creationId xmlns:p14="http://schemas.microsoft.com/office/powerpoint/2010/main" val="37051429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guidelines are best practices when documenting case narrative:</a:t>
            </a:r>
          </a:p>
          <a:p>
            <a:pPr marL="171450" indent="-171450">
              <a:buFont typeface="Arial" panose="020B0604020202020204" pitchFamily="34" charset="0"/>
              <a:buChar char="•"/>
            </a:pPr>
            <a:r>
              <a:rPr lang="en-US" dirty="0"/>
              <a:t>Be factual</a:t>
            </a:r>
          </a:p>
          <a:p>
            <a:pPr marL="171450" indent="-171450">
              <a:buFont typeface="Arial" panose="020B0604020202020204" pitchFamily="34" charset="0"/>
              <a:buChar char="•"/>
            </a:pPr>
            <a:r>
              <a:rPr lang="en-US" dirty="0"/>
              <a:t>Refrain from giving opinions or subjective evaluation of the facts</a:t>
            </a:r>
          </a:p>
          <a:p>
            <a:pPr marL="171450" indent="-171450">
              <a:buFont typeface="Arial" panose="020B0604020202020204" pitchFamily="34" charset="0"/>
              <a:buChar char="•"/>
            </a:pPr>
            <a:r>
              <a:rPr lang="en-US" dirty="0"/>
              <a:t>Be clear, concrete, and complete</a:t>
            </a:r>
          </a:p>
          <a:p>
            <a:pPr marL="171450" indent="-171450">
              <a:buFont typeface="Arial" panose="020B0604020202020204" pitchFamily="34" charset="0"/>
              <a:buChar char="•"/>
            </a:pPr>
            <a:r>
              <a:rPr lang="en-US" dirty="0"/>
              <a:t>Avoid irrelevant details</a:t>
            </a:r>
          </a:p>
          <a:p>
            <a:pPr marL="171450" indent="-171450">
              <a:buFont typeface="Arial" panose="020B0604020202020204" pitchFamily="34" charset="0"/>
              <a:buChar char="•"/>
            </a:pPr>
            <a:r>
              <a:rPr lang="en-US" dirty="0"/>
              <a:t>Base any impression on observable and specific facts</a:t>
            </a:r>
          </a:p>
          <a:p>
            <a:pPr marL="171450" indent="-171450">
              <a:buFont typeface="Arial" panose="020B0604020202020204" pitchFamily="34" charset="0"/>
              <a:buChar char="•"/>
            </a:pPr>
            <a:r>
              <a:rPr lang="en-US" dirty="0"/>
              <a:t>Support your eligibility decision</a:t>
            </a:r>
          </a:p>
          <a:p>
            <a:endParaRPr lang="en-US" dirty="0"/>
          </a:p>
          <a:p>
            <a:r>
              <a:rPr lang="en-US" dirty="0"/>
              <a:t>It is helpful and encouraged that the child care worker discuss and review educational plans and assist the recipient with setting reasonable goals to complete their educational and skills training programs in the allotted timeframe. </a:t>
            </a:r>
          </a:p>
          <a:p>
            <a:endParaRPr lang="en-US" dirty="0"/>
          </a:p>
          <a:p>
            <a:r>
              <a:rPr lang="en-US" dirty="0"/>
              <a:t>If the likelihood of obtaining employment is based upon the recipients prior job search activities, workers must document if the recipient has a job interview(s) scheduled or if the recipient is waiting to hear the results of a job interview(s). </a:t>
            </a:r>
          </a:p>
          <a:p>
            <a:endParaRPr lang="en-US" dirty="0"/>
          </a:p>
          <a:p>
            <a:r>
              <a:rPr lang="en-US" dirty="0"/>
              <a:t>Workers must document the start and end dates of employment or education and the justification for any extension that may be given.</a:t>
            </a:r>
          </a:p>
          <a:p>
            <a:r>
              <a:rPr lang="en-US" dirty="0"/>
              <a:t>.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28</a:t>
            </a:fld>
            <a:endParaRPr lang="en-US" dirty="0"/>
          </a:p>
        </p:txBody>
      </p:sp>
    </p:spTree>
    <p:extLst>
      <p:ext uri="{BB962C8B-B14F-4D97-AF65-F5344CB8AC3E}">
        <p14:creationId xmlns:p14="http://schemas.microsoft.com/office/powerpoint/2010/main" val="724545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At redetermination workers must follow policy as at initial application. If the recipient has had changes, child care workers must document the changes accordingly. Eligibility must be redetermined annually. The redetermination process can be done in person, by phone, mail, fax, or email. To align with the recertification packet, the recipient may provide their last 4 pay stubs as stated on the recertification packet. The child care worker shall accept the last 4 pay stubs regardless of where the pay stubs fall in the appropriate base period.</a:t>
            </a:r>
          </a:p>
          <a:p>
            <a:endParaRPr lang="en-US" dirty="0"/>
          </a:p>
          <a:p>
            <a:pPr defTabSz="914285">
              <a:defRPr/>
            </a:pPr>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29</a:t>
            </a:fld>
            <a:endParaRPr lang="en-US" dirty="0"/>
          </a:p>
        </p:txBody>
      </p:sp>
    </p:spTree>
    <p:extLst>
      <p:ext uri="{BB962C8B-B14F-4D97-AF65-F5344CB8AC3E}">
        <p14:creationId xmlns:p14="http://schemas.microsoft.com/office/powerpoint/2010/main" val="3458484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latin typeface="+mj-lt"/>
              </a:rPr>
              <a:t>Childcare assistance is intended to support the family’s efforts to be productive and self-sufficient; therefore, a reasonable approach should be taken in establishing a plan of care. The childcare worker and the recipient should work together to develop a plan that best meets the needs of the family. </a:t>
            </a:r>
          </a:p>
          <a:p>
            <a:endParaRPr lang="en-US" dirty="0">
              <a:latin typeface="+mj-lt"/>
            </a:endParaRPr>
          </a:p>
          <a:p>
            <a:pPr marL="171450" indent="-171450">
              <a:buFont typeface="Arial" panose="020B0604020202020204" pitchFamily="34" charset="0"/>
              <a:buChar char="•"/>
            </a:pPr>
            <a:r>
              <a:rPr lang="en-US" dirty="0">
                <a:latin typeface="+mj-lt"/>
              </a:rPr>
              <a:t>Consider factors such as hours care is needed</a:t>
            </a:r>
          </a:p>
          <a:p>
            <a:pPr marL="171450" indent="-171450">
              <a:buFont typeface="Arial" panose="020B0604020202020204" pitchFamily="34" charset="0"/>
              <a:buChar char="•"/>
            </a:pPr>
            <a:r>
              <a:rPr lang="en-US" dirty="0">
                <a:latin typeface="+mj-lt"/>
              </a:rPr>
              <a:t>Allow travel time</a:t>
            </a:r>
          </a:p>
          <a:p>
            <a:pPr marL="171450" indent="-171450">
              <a:buFont typeface="Arial" panose="020B0604020202020204" pitchFamily="34" charset="0"/>
              <a:buChar char="•"/>
            </a:pPr>
            <a:r>
              <a:rPr lang="en-US" dirty="0">
                <a:latin typeface="+mj-lt"/>
              </a:rPr>
              <a:t>Indicate hours/days that care is authorized</a:t>
            </a:r>
          </a:p>
          <a:p>
            <a:pPr marL="171450" indent="-171450">
              <a:buFont typeface="Arial" panose="020B0604020202020204" pitchFamily="34" charset="0"/>
              <a:buChar char="•"/>
            </a:pPr>
            <a:r>
              <a:rPr lang="en-US" dirty="0">
                <a:latin typeface="+mj-lt"/>
              </a:rPr>
              <a:t>Provide information on choosing childcare that can accommodate family’s needs.</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12475873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worker will not act on the increase. However, the worker will document the change in the notes and at redetermination the adjustment will be made. If the increase is above 85% SMI the applicant will receive a termination notice. If there is a decrease the change will be documented and reflected at the time the change is reported.</a:t>
            </a:r>
          </a:p>
        </p:txBody>
      </p:sp>
      <p:sp>
        <p:nvSpPr>
          <p:cNvPr id="4" name="Slide Number Placeholder 3"/>
          <p:cNvSpPr>
            <a:spLocks noGrp="1"/>
          </p:cNvSpPr>
          <p:nvPr>
            <p:ph type="sldNum" sz="quarter" idx="5"/>
          </p:nvPr>
        </p:nvSpPr>
        <p:spPr/>
        <p:txBody>
          <a:bodyPr/>
          <a:lstStyle/>
          <a:p>
            <a:fld id="{DBCC7D24-0DC9-4E9C-89C0-35D79A09D337}" type="slidenum">
              <a:rPr lang="en-US" smtClean="0"/>
              <a:t>30</a:t>
            </a:fld>
            <a:endParaRPr lang="en-US" dirty="0"/>
          </a:p>
        </p:txBody>
      </p:sp>
    </p:spTree>
    <p:extLst>
      <p:ext uri="{BB962C8B-B14F-4D97-AF65-F5344CB8AC3E}">
        <p14:creationId xmlns:p14="http://schemas.microsoft.com/office/powerpoint/2010/main" val="147412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determining the plan of care, workers should ask questions that will assist them with choosing childcare that can accommodate the need.</a:t>
            </a:r>
          </a:p>
          <a:p>
            <a:endParaRPr lang="en-US" dirty="0"/>
          </a:p>
          <a:p>
            <a:r>
              <a:rPr lang="en-US" dirty="0"/>
              <a:t>Workers need to determine:</a:t>
            </a:r>
          </a:p>
          <a:p>
            <a:pPr marL="228600" indent="-228600">
              <a:buFont typeface="+mj-lt"/>
              <a:buAutoNum type="arabicPeriod"/>
            </a:pPr>
            <a:r>
              <a:rPr lang="en-US" dirty="0"/>
              <a:t>If the family is income eligible</a:t>
            </a:r>
          </a:p>
          <a:p>
            <a:pPr marL="228600" indent="-228600">
              <a:buFont typeface="+mj-lt"/>
              <a:buAutoNum type="arabicPeriod"/>
            </a:pPr>
            <a:r>
              <a:rPr lang="en-US" dirty="0"/>
              <a:t>The established need, base hours (50%-200% based on the range of hours care is needed), and days care that are needed. For example: A recipient who works third shift needs to sleep during the day. Childcare may be approved during the day to help support the family. </a:t>
            </a:r>
          </a:p>
          <a:p>
            <a:pPr marL="0" indent="0">
              <a:buFont typeface="+mj-lt"/>
              <a:buNone/>
            </a:pPr>
            <a:endParaRPr lang="en-US" dirty="0"/>
          </a:p>
          <a:p>
            <a:pPr marL="0" indent="0">
              <a:buFont typeface="+mj-lt"/>
              <a:buNone/>
            </a:pPr>
            <a:r>
              <a:rPr lang="en-US" dirty="0"/>
              <a:t>Workers should consider:</a:t>
            </a:r>
          </a:p>
          <a:p>
            <a:pPr marL="228600" indent="-228600">
              <a:buFont typeface="+mj-lt"/>
              <a:buAutoNum type="arabicPeriod"/>
            </a:pPr>
            <a:r>
              <a:rPr lang="en-US" dirty="0"/>
              <a:t>Actual work hours that supports employment or education based on the family’s situation/response. </a:t>
            </a:r>
          </a:p>
          <a:p>
            <a:pPr marL="228600" indent="-228600">
              <a:buFont typeface="+mj-lt"/>
              <a:buAutoNum type="arabicPeriod"/>
            </a:pPr>
            <a:r>
              <a:rPr lang="en-US" dirty="0"/>
              <a:t>If the plan of care will be full or part-time, before &amp; after school, blended or joint custody or </a:t>
            </a:r>
          </a:p>
          <a:p>
            <a:pPr marL="228600" indent="-228600">
              <a:buFont typeface="+mj-lt"/>
              <a:buAutoNum type="arabicPeriod"/>
            </a:pPr>
            <a:r>
              <a:rPr lang="en-US" dirty="0"/>
              <a:t>If the plan of care be should be approved for two plans of care or alternate plan of care. </a:t>
            </a:r>
          </a:p>
          <a:p>
            <a:endParaRPr lang="en-US" dirty="0"/>
          </a:p>
          <a:p>
            <a:r>
              <a:rPr lang="en-US" dirty="0"/>
              <a:t>Childcare is based on the most hours the recipient works. If the parent has a true work schedule, the days and hours care is authorized must be entered in NC FAST. </a:t>
            </a:r>
          </a:p>
          <a:p>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31</a:t>
            </a:fld>
            <a:endParaRPr lang="en-US" dirty="0"/>
          </a:p>
        </p:txBody>
      </p:sp>
    </p:spTree>
    <p:extLst>
      <p:ext uri="{BB962C8B-B14F-4D97-AF65-F5344CB8AC3E}">
        <p14:creationId xmlns:p14="http://schemas.microsoft.com/office/powerpoint/2010/main" val="41651155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Answers:</a:t>
            </a:r>
          </a:p>
          <a:p>
            <a:pPr marL="228600" indent="-228600">
              <a:buFont typeface="+mj-lt"/>
              <a:buAutoNum type="arabicPeriod"/>
            </a:pPr>
            <a:r>
              <a:rPr lang="en-US" dirty="0"/>
              <a:t>In this scenario the family is eligible for 200% plan of care because the parent works 80 hours each week for two weeks. The plan of care is based on the most hours needed for care whether it is for school or work. </a:t>
            </a:r>
          </a:p>
          <a:p>
            <a:pPr marL="228600" indent="-228600">
              <a:buFont typeface="+mj-lt"/>
              <a:buAutoNum type="arabicPeriod"/>
            </a:pPr>
            <a:r>
              <a:rPr lang="en-US" dirty="0"/>
              <a:t>Since she has a active CPS case the plan of care would be to accommodate her working hours on 3</a:t>
            </a:r>
            <a:r>
              <a:rPr lang="en-US" baseline="30000" dirty="0"/>
              <a:t>rd</a:t>
            </a:r>
            <a:r>
              <a:rPr lang="en-US" dirty="0"/>
              <a:t> shift to prevent the children from being home alone.</a:t>
            </a:r>
          </a:p>
          <a:p>
            <a:pPr marL="228600" indent="-228600">
              <a:buFont typeface="+mj-lt"/>
              <a:buAutoNum type="arabicPeriod"/>
            </a:pPr>
            <a:r>
              <a:rPr lang="en-US" dirty="0"/>
              <a:t>The plan of care would be based off of her full time job at the YMCA 8-5 because that job has the most hours. The is plan of care always based on the most hours needed.</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32</a:t>
            </a:fld>
            <a:endParaRPr lang="en-US" dirty="0"/>
          </a:p>
        </p:txBody>
      </p:sp>
    </p:spTree>
    <p:extLst>
      <p:ext uri="{BB962C8B-B14F-4D97-AF65-F5344CB8AC3E}">
        <p14:creationId xmlns:p14="http://schemas.microsoft.com/office/powerpoint/2010/main" val="19803361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Determining the level of care</a:t>
            </a:r>
            <a:endParaRPr lang="en-US" dirty="0"/>
          </a:p>
          <a:p>
            <a:r>
              <a:rPr lang="en-US" dirty="0"/>
              <a:t>The Subsidized Child Care Assistance Program will only pay for the level of care that is needed.  Full-time care will not be provided if the need is for part-time care and part-time care is not available.  </a:t>
            </a:r>
          </a:p>
          <a:p>
            <a:endParaRPr lang="en-US" dirty="0"/>
          </a:p>
          <a:p>
            <a:r>
              <a:rPr lang="en-US" b="1" dirty="0"/>
              <a:t>Child care can be provided for one of the following reasons:</a:t>
            </a:r>
            <a:endParaRPr lang="en-US" dirty="0"/>
          </a:p>
          <a:p>
            <a:pPr marL="171450" indent="-171450">
              <a:buFont typeface="Arial" panose="020B0604020202020204" pitchFamily="34" charset="0"/>
              <a:buChar char="•"/>
            </a:pPr>
            <a:r>
              <a:rPr lang="en-US" dirty="0">
                <a:highlight>
                  <a:srgbClr val="FFFF00"/>
                </a:highlight>
              </a:rPr>
              <a:t>To maintain or seek employment</a:t>
            </a:r>
            <a:r>
              <a:rPr lang="en-US" dirty="0"/>
              <a:t>; Support Employment and Training for Employment;</a:t>
            </a:r>
          </a:p>
          <a:p>
            <a:pPr marL="171450" indent="-171450">
              <a:buFont typeface="Arial" panose="020B0604020202020204" pitchFamily="34" charset="0"/>
              <a:buChar char="•"/>
            </a:pPr>
            <a:r>
              <a:rPr lang="en-US" dirty="0">
                <a:highlight>
                  <a:srgbClr val="FFFF00"/>
                </a:highlight>
              </a:rPr>
              <a:t>To support child protective services </a:t>
            </a:r>
            <a:r>
              <a:rPr lang="en-US" dirty="0"/>
              <a:t>(CPS) in order to remain in their own homes while receiving child protective services.</a:t>
            </a:r>
          </a:p>
          <a:p>
            <a:pPr marL="171450" indent="-171450">
              <a:buFont typeface="Arial" panose="020B0604020202020204" pitchFamily="34" charset="0"/>
              <a:buChar char="•"/>
            </a:pPr>
            <a:r>
              <a:rPr lang="en-US" dirty="0">
                <a:highlight>
                  <a:srgbClr val="FFFF00"/>
                </a:highlight>
              </a:rPr>
              <a:t>To meet the developmental needs of children whose emotional, cognitive, social or physical development is delayed or at risk of delay; or at risk of being delayed.</a:t>
            </a:r>
          </a:p>
          <a:p>
            <a:pPr marL="171450" indent="-171450">
              <a:buFont typeface="Arial" panose="020B0604020202020204" pitchFamily="34" charset="0"/>
              <a:buChar char="•"/>
            </a:pPr>
            <a:r>
              <a:rPr lang="en-US" dirty="0">
                <a:highlight>
                  <a:srgbClr val="FFFF00"/>
                </a:highlight>
              </a:rPr>
              <a:t>To support child welfare services (CWS) </a:t>
            </a:r>
            <a:r>
              <a:rPr lang="en-US" dirty="0"/>
              <a:t>(to prevent or remedy problems that may result in the neglect or abuse of children, to prevent foster care placement, to support family reunification, and to provide support in times of crisis).</a:t>
            </a:r>
          </a:p>
          <a:p>
            <a:endParaRPr lang="en-US" dirty="0"/>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During the application process, workers are encouraged to do front end investigations to screen clients to determine whether the case will be a joint custody or split custody situation. DCDEE is working with NC FAST to implement a joint custody indicator that will simplify this process. Please keep an eye out in the future, for more communication concerning the joint custody indicator. </a:t>
            </a:r>
          </a:p>
          <a:p>
            <a:endParaRPr lang="en-US" dirty="0"/>
          </a:p>
          <a:p>
            <a:pPr defTabSz="914285">
              <a:defRPr/>
            </a:pPr>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33</a:t>
            </a:fld>
            <a:endParaRPr lang="en-US" dirty="0"/>
          </a:p>
        </p:txBody>
      </p:sp>
    </p:spTree>
    <p:extLst>
      <p:ext uri="{BB962C8B-B14F-4D97-AF65-F5344CB8AC3E}">
        <p14:creationId xmlns:p14="http://schemas.microsoft.com/office/powerpoint/2010/main" val="35708729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The level of care is determined by the number of hours the recipient works each week.  Based on the recipient working 3rd shift care can be offered to this recipient for 1st shift so that the recipient may rest as well as for 3rd shift, while the recipient works.  In this situation, there will be two plans of care.</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34</a:t>
            </a:fld>
            <a:endParaRPr lang="en-US" dirty="0"/>
          </a:p>
        </p:txBody>
      </p:sp>
    </p:spTree>
    <p:extLst>
      <p:ext uri="{BB962C8B-B14F-4D97-AF65-F5344CB8AC3E}">
        <p14:creationId xmlns:p14="http://schemas.microsoft.com/office/powerpoint/2010/main" val="29153774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Joint Custody situations, there are two separate applications with the corresponding parental fee even if the child is with the same child care provider. </a:t>
            </a:r>
          </a:p>
          <a:p>
            <a:endParaRPr lang="en-US" dirty="0"/>
          </a:p>
          <a:p>
            <a:r>
              <a:rPr lang="en-US" dirty="0"/>
              <a:t>The joint custody application is largely similar to a traditional application with the exception of changes to the plan of care evidence. </a:t>
            </a:r>
          </a:p>
          <a:p>
            <a:endParaRPr lang="en-US" dirty="0"/>
          </a:p>
          <a:p>
            <a:r>
              <a:rPr lang="en-US" dirty="0"/>
              <a:t> </a:t>
            </a:r>
          </a:p>
          <a:p>
            <a:r>
              <a:rPr lang="en-US" dirty="0"/>
              <a:t>Key changes in the plan of care evidence for joint custody are in the care schedule and level of care.  If both recipients have an SCCA application and uses the same facility, adjust the level of care to prevent overpayments to the shared facility.  </a:t>
            </a:r>
          </a:p>
          <a:p>
            <a:r>
              <a:rPr lang="en-US" dirty="0"/>
              <a:t> </a:t>
            </a:r>
          </a:p>
          <a:p>
            <a:r>
              <a:rPr lang="en-US" dirty="0"/>
              <a:t>To prevent payment issues, the case worker needs to indicate the percentage of the week each recipient will need child care.  Joint custody recipients working the same shift cannot receive more than 100% at the same facility.  If recipients work different shifts, they can receive the full 100% of care at the same facility.</a:t>
            </a:r>
          </a:p>
          <a:p>
            <a:endParaRPr lang="en-US" dirty="0"/>
          </a:p>
          <a:p>
            <a:endParaRPr lang="en-US" dirty="0">
              <a:highlight>
                <a:srgbClr val="FFFF00"/>
              </a:highlight>
            </a:endParaRPr>
          </a:p>
          <a:p>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35</a:t>
            </a:fld>
            <a:endParaRPr lang="en-US" dirty="0"/>
          </a:p>
        </p:txBody>
      </p:sp>
    </p:spTree>
    <p:extLst>
      <p:ext uri="{BB962C8B-B14F-4D97-AF65-F5344CB8AC3E}">
        <p14:creationId xmlns:p14="http://schemas.microsoft.com/office/powerpoint/2010/main" val="15606472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36</a:t>
            </a:fld>
            <a:endParaRPr lang="en-US" dirty="0"/>
          </a:p>
        </p:txBody>
      </p:sp>
    </p:spTree>
    <p:extLst>
      <p:ext uri="{BB962C8B-B14F-4D97-AF65-F5344CB8AC3E}">
        <p14:creationId xmlns:p14="http://schemas.microsoft.com/office/powerpoint/2010/main" val="35345285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Calculating the plan of care</a:t>
            </a:r>
          </a:p>
          <a:p>
            <a:endParaRPr lang="en-US" sz="1100" b="1" dirty="0"/>
          </a:p>
          <a:p>
            <a:pPr marL="226040" indent="-226040">
              <a:buFont typeface="+mj-lt"/>
              <a:buAutoNum type="arabicPeriod"/>
            </a:pPr>
            <a:r>
              <a:rPr lang="en-US" dirty="0"/>
              <a:t>When the child is enrolled in the same child care arrangement and care averages 1 to 17 hours a week, the appropriate monthly 50% rate for half-time care is paid to the facility.</a:t>
            </a:r>
          </a:p>
          <a:p>
            <a:pPr marL="226040" indent="-226040">
              <a:buFont typeface="+mj-lt"/>
              <a:buAutoNum type="arabicPeriod"/>
            </a:pPr>
            <a:endParaRPr lang="en-US" dirty="0"/>
          </a:p>
          <a:p>
            <a:pPr marL="226040" indent="-226040">
              <a:buFont typeface="+mj-lt"/>
              <a:buAutoNum type="arabicPeriod"/>
            </a:pPr>
            <a:r>
              <a:rPr lang="en-US" dirty="0"/>
              <a:t>When the child is enrolled in the same child care arrangement and care averages 18 to 31 hours per week, the appropriate monthly 75% rate for three-fourths care is paid to the facility.</a:t>
            </a:r>
          </a:p>
          <a:p>
            <a:pPr marL="226040" indent="-226040">
              <a:buFont typeface="+mj-lt"/>
              <a:buAutoNum type="arabicPeriod"/>
            </a:pPr>
            <a:endParaRPr lang="en-US" dirty="0"/>
          </a:p>
          <a:p>
            <a:pPr marL="226040" indent="-226040">
              <a:buFont typeface="+mj-lt"/>
              <a:buAutoNum type="arabicPeriod"/>
            </a:pPr>
            <a:r>
              <a:rPr lang="en-US" dirty="0"/>
              <a:t>When the child is enrolled in the same child care arrangement and care averages 32 to 55 hours per week, the appropriate monthly 100% rate for full-time care is paid to the facility.</a:t>
            </a:r>
          </a:p>
          <a:p>
            <a:endParaRPr lang="en-US" dirty="0"/>
          </a:p>
          <a:p>
            <a:r>
              <a:rPr lang="en-US" dirty="0"/>
              <a:t>There are times when a child has a need for care above 55 hours per week.  If a child has a need for care above 55 hours per week and the child attends the same provider for all hours of care, the child would have one plan of care at 150%, 175% or 200 % instead of two plans of care.  NC FAST will automatically create one plan of care and one voucher in these situations.</a:t>
            </a:r>
          </a:p>
          <a:p>
            <a:endParaRPr lang="en-US" b="1"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37</a:t>
            </a:fld>
            <a:endParaRPr lang="en-US" dirty="0"/>
          </a:p>
        </p:txBody>
      </p:sp>
    </p:spTree>
    <p:extLst>
      <p:ext uri="{BB962C8B-B14F-4D97-AF65-F5344CB8AC3E}">
        <p14:creationId xmlns:p14="http://schemas.microsoft.com/office/powerpoint/2010/main" val="8484921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Plan of Care evidence contains key information, such as the provider, need type, and level of care for assistance unit(s) eligible for Subsidized Child Care Assistance. NC FAST uses the information in Plan of Care evidence to create a Voucher and a Service Plan.</a:t>
            </a:r>
          </a:p>
          <a:p>
            <a:endParaRPr lang="en-US" dirty="0"/>
          </a:p>
          <a:p>
            <a:r>
              <a:rPr lang="en-US" dirty="0"/>
              <a:t>Plan of Care evidence is located in the Household section of the Evidence Dashboard. Some of the information collected during the Guided Interview transfers to Plan of Care evidence. Child Care workers can modify Plan of Care evidence. </a:t>
            </a:r>
          </a:p>
        </p:txBody>
      </p:sp>
      <p:sp>
        <p:nvSpPr>
          <p:cNvPr id="4" name="Slide Number Placeholder 3"/>
          <p:cNvSpPr>
            <a:spLocks noGrp="1"/>
          </p:cNvSpPr>
          <p:nvPr>
            <p:ph type="sldNum" sz="quarter" idx="5"/>
          </p:nvPr>
        </p:nvSpPr>
        <p:spPr/>
        <p:txBody>
          <a:bodyPr/>
          <a:lstStyle/>
          <a:p>
            <a:fld id="{DBCC7D24-0DC9-4E9C-89C0-35D79A09D337}" type="slidenum">
              <a:rPr lang="en-US" smtClean="0"/>
              <a:t>38</a:t>
            </a:fld>
            <a:endParaRPr lang="en-US" dirty="0"/>
          </a:p>
        </p:txBody>
      </p:sp>
    </p:spTree>
    <p:extLst>
      <p:ext uri="{BB962C8B-B14F-4D97-AF65-F5344CB8AC3E}">
        <p14:creationId xmlns:p14="http://schemas.microsoft.com/office/powerpoint/2010/main" val="5592647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Alternate plan of care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tabLst>
                <a:tab pos="3908569" algn="l"/>
              </a:tabLst>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When the primary child care operator is not able to provide care for less than 30 calendar days, the recipient can choose to have care provided by an operator at an alternate facility.  The facility chosen as the alternate facility must be approved to receive subsidy payments and enrolled in the NC FAST Provider Portal.  Alternate facilities or operators cannot provide services for more than 30 calendar days.</a:t>
            </a: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After the recipient has chosen an alternate facility, payment for the primary facility will be suspended in NC FAST.  An action notice will be sent for the period of time that the alternate facility will be providing care. Which will be the same period of time as the suspension for the primary facility. </a:t>
            </a: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Alternate Plan of Care evidence is used and the alternate facility must be attached to the primary facility’s plan of care in NC FAST. During the period of time that the primary facility is closed, the primary facility would select “Provider Closure” or “Not Scheduled” in the NC FAST Provider Portal.  The alternate facility will record attendance for the period of time that they provide child care for the child.  Alternate facilities will only be paid by attendance.  </a:t>
            </a: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Start dates for care and end dates for care will be printed on the Action Notice that is sent to the primary facility indicating the period of time that care will be needed. At the end of the closure of the primary facility, the child care worker will ensure that the primary facility is not available, the voucher for the alternate facility can be extended if less than 30 calendars days.  If the primary facility’s time of closure exceeds 30 calendar days, the 10 day notice policy would apply.  The notice should be sent on the last day and the recipient must select a new facility.  The recipient may or may not choose the alternate facility as their new primary facility. Once the recipient has selected a new facility, a new voucher will be issued in NC FAST.</a:t>
            </a: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Please refer to the Joint Custody and Plan of Care Evidence Job Aid for detailed instructions.  Especially in situations when more than one plan of care is needed.</a:t>
            </a: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BCC7D24-0DC9-4E9C-89C0-35D79A09D337}" type="slidenum">
              <a:rPr lang="en-US" smtClean="0"/>
              <a:t>39</a:t>
            </a:fld>
            <a:endParaRPr lang="en-US" dirty="0"/>
          </a:p>
        </p:txBody>
      </p:sp>
    </p:spTree>
    <p:extLst>
      <p:ext uri="{BB962C8B-B14F-4D97-AF65-F5344CB8AC3E}">
        <p14:creationId xmlns:p14="http://schemas.microsoft.com/office/powerpoint/2010/main" val="1825745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sz="1200" b="1" dirty="0">
                <a:latin typeface="+mj-lt"/>
              </a:rPr>
              <a:t>Guidelines for Full-Time Employment</a:t>
            </a:r>
          </a:p>
          <a:p>
            <a:r>
              <a:rPr lang="en-US" sz="1200" dirty="0">
                <a:latin typeface="+mj-lt"/>
              </a:rPr>
              <a:t>In determining the hours of child care needed, several factors must be considered, including the actual hours at the job, travel time, mealtime, etc. The hours that child care is needed may not always coincide with the work hours of the recipient. For example, a recipient who works third shift needs to sleep during the day. Therefore, child care may be approved during the day to help support the family. A recipient who works third shift may</a:t>
            </a:r>
            <a:r>
              <a:rPr lang="en-US" sz="1200" b="1" dirty="0">
                <a:latin typeface="+mj-lt"/>
              </a:rPr>
              <a:t> </a:t>
            </a:r>
            <a:r>
              <a:rPr lang="en-US" sz="1200" dirty="0">
                <a:latin typeface="+mj-lt"/>
              </a:rPr>
              <a:t>receive two plans of care, if needed. The goal is to use a reasonable approach that supports the family’s efforts to be self-sufficient. </a:t>
            </a:r>
          </a:p>
          <a:p>
            <a:endParaRPr lang="en-US" sz="1200" dirty="0">
              <a:latin typeface="+mj-lt"/>
            </a:endParaRPr>
          </a:p>
          <a:p>
            <a:r>
              <a:rPr lang="en-US" sz="1200" b="1" dirty="0">
                <a:latin typeface="+mj-lt"/>
              </a:rPr>
              <a:t>Guidelines for Part-Time Employment</a:t>
            </a:r>
          </a:p>
          <a:p>
            <a:r>
              <a:rPr lang="en-US" sz="1200" dirty="0">
                <a:latin typeface="+mj-lt"/>
              </a:rPr>
              <a:t>Part-time child care is often difficult to arrange. To determine the most appropriate child care arrangement for a recipient who needs part-time child care, the child care worker should discuss available options with the applicant/recipient. </a:t>
            </a:r>
          </a:p>
          <a:p>
            <a:endParaRPr lang="en-US" sz="1200" dirty="0">
              <a:highlight>
                <a:srgbClr val="FFFF00"/>
              </a:highlight>
              <a:latin typeface="+mj-lt"/>
            </a:endParaRPr>
          </a:p>
          <a:p>
            <a:r>
              <a:rPr lang="en-US" sz="1200" b="1" dirty="0">
                <a:highlight>
                  <a:srgbClr val="FFFF00"/>
                </a:highlight>
                <a:latin typeface="+mj-lt"/>
              </a:rPr>
              <a:t>Admin Letter #03-18 </a:t>
            </a:r>
          </a:p>
          <a:p>
            <a:r>
              <a:rPr lang="en-US" sz="1200" dirty="0">
                <a:highlight>
                  <a:srgbClr val="FFFF00"/>
                </a:highlight>
                <a:latin typeface="+mj-lt"/>
              </a:rPr>
              <a:t>Full-time payment for part-time care </a:t>
            </a:r>
            <a:r>
              <a:rPr lang="en-US" sz="1200" dirty="0">
                <a:latin typeface="+mj-lt"/>
              </a:rPr>
              <a:t>will now be available for families in limited situations. This should only be utilized when a child’s need for care is part-time but there is either no available part-time care for the child or the available care would not meet the needs of the child. If a family finds a child care facility that provides part-time care, it is recommended. </a:t>
            </a:r>
          </a:p>
          <a:p>
            <a:endParaRPr lang="en-US" sz="1200" dirty="0">
              <a:latin typeface="+mj-lt"/>
            </a:endParaRPr>
          </a:p>
          <a:p>
            <a:r>
              <a:rPr lang="en-US" sz="1200" dirty="0">
                <a:latin typeface="+mj-lt"/>
              </a:rPr>
              <a:t>Instances of these types of situations are: 	</a:t>
            </a:r>
          </a:p>
          <a:p>
            <a:endParaRPr lang="en-US" sz="1200" dirty="0">
              <a:latin typeface="+mj-lt"/>
            </a:endParaRPr>
          </a:p>
          <a:p>
            <a:pPr marL="171450" indent="-171450">
              <a:buFont typeface="Arial" panose="020B0604020202020204" pitchFamily="34" charset="0"/>
              <a:buChar char="•"/>
            </a:pPr>
            <a:r>
              <a:rPr lang="en-US" sz="1200" dirty="0">
                <a:latin typeface="+mj-lt"/>
              </a:rPr>
              <a:t>Transportation challenges which would be a hardship on the family such as excessive distance between the family’s home, work, and/or child care facility.</a:t>
            </a:r>
          </a:p>
          <a:p>
            <a:pPr marL="171450" indent="-171450">
              <a:buFont typeface="Arial" panose="020B0604020202020204" pitchFamily="34" charset="0"/>
              <a:buChar char="•"/>
            </a:pPr>
            <a:r>
              <a:rPr lang="en-US" sz="1200" dirty="0">
                <a:latin typeface="+mj-lt"/>
              </a:rPr>
              <a:t>Child has specific needs and the provider that could meet those needs does not offer part-time care. </a:t>
            </a:r>
          </a:p>
          <a:p>
            <a:endParaRPr lang="en-US" sz="1200" dirty="0">
              <a:latin typeface="+mj-lt"/>
            </a:endParaRPr>
          </a:p>
          <a:p>
            <a:r>
              <a:rPr lang="en-US" sz="1200" dirty="0">
                <a:latin typeface="+mj-lt"/>
              </a:rPr>
              <a:t>The parent fee for families who receive part-time care with full-time pay shall remain at 75%. The details of these situations must be documented in the case narrative. </a:t>
            </a:r>
          </a:p>
          <a:p>
            <a:endParaRPr lang="en-US" sz="1200" dirty="0">
              <a:latin typeface="+mj-lt"/>
            </a:endParaRPr>
          </a:p>
          <a:p>
            <a:r>
              <a:rPr lang="en-US" sz="1200" dirty="0">
                <a:latin typeface="+mj-lt"/>
              </a:rPr>
              <a:t>For new cases where the provider should receive full-time payment for part-time care, workers should enter the plan of evidence based on the family’s needs and then select “yes” to the question “full-time payment for part-time care” on the plan of care evidence.</a:t>
            </a:r>
          </a:p>
          <a:p>
            <a:endParaRPr lang="en-US" sz="1200" dirty="0">
              <a:latin typeface="+mj-lt"/>
            </a:endParaRPr>
          </a:p>
          <a:p>
            <a:r>
              <a:rPr lang="en-US" sz="1200" dirty="0">
                <a:latin typeface="+mj-lt"/>
              </a:rPr>
              <a:t>At redetermination child care worker must review POC, full time pay for part time care, to ensure that the family’s needs still warrant the use of this policy. If the family’s needs do still warrant the use of this policy, the child care worker should document the needs in the case narrative as part of the annual redetermination process.</a:t>
            </a:r>
          </a:p>
          <a:p>
            <a:r>
              <a:rPr lang="en-US" sz="1200" dirty="0">
                <a:latin typeface="+mj-lt"/>
              </a:rPr>
              <a:t>		</a:t>
            </a:r>
          </a:p>
          <a:p>
            <a:r>
              <a:rPr lang="en-US" sz="1200" dirty="0">
                <a:latin typeface="+mj-lt"/>
              </a:rPr>
              <a:t>If the family no longer has an extenuating situation that warrants fully time payment for part time care, the provider reimbursement payment must reflect the child’s level of care documented in the plan of care. 	</a:t>
            </a:r>
          </a:p>
          <a:p>
            <a:r>
              <a:rPr lang="en-US" sz="1200" dirty="0">
                <a:latin typeface="+mj-lt"/>
              </a:rPr>
              <a:t>	</a:t>
            </a:r>
          </a:p>
          <a:p>
            <a:endParaRPr lang="en-US" sz="1200" dirty="0">
              <a:latin typeface="+mj-lt"/>
            </a:endParaRPr>
          </a:p>
          <a:p>
            <a:r>
              <a:rPr lang="en-US" sz="1200" b="1" dirty="0">
                <a:latin typeface="+mj-lt"/>
              </a:rPr>
              <a:t>Note about Foster Care</a:t>
            </a:r>
          </a:p>
          <a:p>
            <a:endParaRPr lang="en-US" sz="1200" dirty="0">
              <a:latin typeface="+mj-lt"/>
            </a:endParaRPr>
          </a:p>
          <a:p>
            <a:r>
              <a:rPr lang="en-US" sz="1200" dirty="0">
                <a:latin typeface="+mj-lt"/>
              </a:rPr>
              <a:t>When a foster child is receiving child care due to his or her foster parents’ need of employment and that child transitions to a new foster family, the new foster family's’ need for care should be assessed.</a:t>
            </a:r>
          </a:p>
          <a:p>
            <a:endParaRPr lang="en-US" sz="1200" dirty="0">
              <a:latin typeface="+mj-lt"/>
            </a:endParaRPr>
          </a:p>
          <a:p>
            <a:r>
              <a:rPr lang="en-US" sz="1200" dirty="0">
                <a:latin typeface="+mj-lt"/>
              </a:rPr>
              <a:t>If the new foster family has a need for care, the child care worker should review the new program referral for changes to the child care case and make any needed updates to the plan of care such as selection of new child care provider, change in hours of care, etc.</a:t>
            </a:r>
          </a:p>
          <a:p>
            <a:endParaRPr lang="en-US" sz="1200" dirty="0">
              <a:latin typeface="+mj-lt"/>
            </a:endParaRPr>
          </a:p>
          <a:p>
            <a:r>
              <a:rPr lang="en-US" sz="1200" b="0" dirty="0">
                <a:latin typeface="+mj-lt"/>
              </a:rPr>
              <a:t>If the new foster family does not have a need, the child care worker should confirm with the new foster family as to whether or not they would like to continue services.  If the new foster family declines child care, the case should be terminated with a ten-day notice. If the new foster family does not decline child care, the worker must allow services to continue through the end of the certification period. Be sure that this information must be clearly documented.</a:t>
            </a:r>
          </a:p>
          <a:p>
            <a:endParaRPr lang="en-US" sz="1200" b="0" dirty="0">
              <a:latin typeface="+mj-lt"/>
            </a:endParaRPr>
          </a:p>
          <a:p>
            <a:pPr>
              <a:lnSpc>
                <a:spcPct val="90000"/>
              </a:lnSpc>
              <a:spcBef>
                <a:spcPct val="0"/>
              </a:spcBef>
            </a:pPr>
            <a:endParaRPr lang="en-US" sz="1200" b="1" dirty="0">
              <a:latin typeface="+mj-lt"/>
              <a:cs typeface="Calibri Light" panose="020F0302020204030204" pitchFamily="34" charset="0"/>
            </a:endParaRPr>
          </a:p>
          <a:p>
            <a:pPr>
              <a:lnSpc>
                <a:spcPct val="90000"/>
              </a:lnSpc>
              <a:spcBef>
                <a:spcPct val="0"/>
              </a:spcBef>
            </a:pPr>
            <a:r>
              <a:rPr lang="en-US" sz="1200" b="1" dirty="0">
                <a:latin typeface="+mj-lt"/>
                <a:cs typeface="Calibri Light" panose="020F0302020204030204" pitchFamily="34" charset="0"/>
              </a:rPr>
              <a:t>Plan of Care at Redetermination </a:t>
            </a:r>
            <a:r>
              <a:rPr lang="en-US" sz="1200" b="0" dirty="0">
                <a:latin typeface="+mj-lt"/>
                <a:cs typeface="Calibri Light" panose="020F0302020204030204" pitchFamily="34" charset="0"/>
              </a:rPr>
              <a:t>– </a:t>
            </a:r>
          </a:p>
          <a:p>
            <a:pPr>
              <a:lnSpc>
                <a:spcPct val="90000"/>
              </a:lnSpc>
              <a:spcBef>
                <a:spcPct val="0"/>
              </a:spcBef>
            </a:pPr>
            <a:endParaRPr lang="en-US" sz="1200" b="0" dirty="0">
              <a:latin typeface="+mj-lt"/>
              <a:cs typeface="Calibri Light" panose="020F0302020204030204" pitchFamily="34" charset="0"/>
            </a:endParaRPr>
          </a:p>
          <a:p>
            <a:pPr marL="257175" lvl="2" indent="-257175">
              <a:lnSpc>
                <a:spcPct val="90000"/>
              </a:lnSpc>
              <a:spcBef>
                <a:spcPct val="0"/>
              </a:spcBef>
            </a:pPr>
            <a:r>
              <a:rPr lang="en-US" sz="1800" b="0" dirty="0">
                <a:effectLst/>
                <a:latin typeface="Segoe UI" panose="020B0502040204020203" pitchFamily="34" charset="0"/>
              </a:rPr>
              <a:t>If a worker authorizes different hours than requested on the recertification, the worker must document the reason the requested hours were not authorized.</a:t>
            </a:r>
          </a:p>
          <a:p>
            <a:pPr marL="257175" lvl="2" indent="-257175">
              <a:lnSpc>
                <a:spcPct val="90000"/>
              </a:lnSpc>
              <a:spcBef>
                <a:spcPct val="0"/>
              </a:spcBef>
            </a:pPr>
            <a:r>
              <a:rPr lang="en-US" sz="1200" b="0" dirty="0">
                <a:latin typeface="+mj-lt"/>
                <a:cs typeface="Calibri Light" panose="020F0302020204030204" pitchFamily="34" charset="0"/>
              </a:rPr>
              <a:t>Document the needs in the case narrative.</a:t>
            </a:r>
            <a:endParaRPr lang="en-US" sz="1200" b="0" dirty="0">
              <a:latin typeface="+mj-lt"/>
            </a:endParaRPr>
          </a:p>
          <a:p>
            <a:pPr>
              <a:lnSpc>
                <a:spcPct val="90000"/>
              </a:lnSpc>
              <a:spcBef>
                <a:spcPct val="0"/>
              </a:spcBef>
            </a:pPr>
            <a:r>
              <a:rPr lang="en-US" b="0" dirty="0">
                <a:highlight>
                  <a:srgbClr val="FFFF00"/>
                </a:highlight>
                <a:latin typeface="Calibri Light" panose="020F0302020204030204" pitchFamily="34" charset="0"/>
                <a:cs typeface="Calibri Light" panose="020F0302020204030204" pitchFamily="34" charset="0"/>
              </a:rPr>
              <a:t>     </a:t>
            </a:r>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24500290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40</a:t>
            </a:fld>
            <a:endParaRPr lang="en-US" dirty="0"/>
          </a:p>
        </p:txBody>
      </p:sp>
    </p:spTree>
    <p:extLst>
      <p:ext uri="{BB962C8B-B14F-4D97-AF65-F5344CB8AC3E}">
        <p14:creationId xmlns:p14="http://schemas.microsoft.com/office/powerpoint/2010/main" val="27114150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Determining a child’s plan of care is an important part of ensuring that children and families receive the services they need.  During this session, we explored details about authorizing child care according to a family’s need for care and how to verify the need. We reviewed requirements, policies and procedures related to plan of care.  Additionally, during this presentation we covered how workers document, calculate, verify and react to changes associated with the plan of care. Finally, we shared and discussed real life scenarios. We hope that you’ve gained knowledge and understanding of child care policy and procedures as well as agency responsibilities related to the family’s plan of care.</a:t>
            </a:r>
          </a:p>
          <a:p>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41</a:t>
            </a:fld>
            <a:endParaRPr lang="en-US" dirty="0"/>
          </a:p>
        </p:txBody>
      </p:sp>
    </p:spTree>
    <p:extLst>
      <p:ext uri="{BB962C8B-B14F-4D97-AF65-F5344CB8AC3E}">
        <p14:creationId xmlns:p14="http://schemas.microsoft.com/office/powerpoint/2010/main" val="17433691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E4225E-5DE8-49BE-8BBA-FA95408A01F7}" type="slidenum">
              <a:rPr lang="en-US" smtClean="0"/>
              <a:t>42</a:t>
            </a:fld>
            <a:endParaRPr lang="en-US"/>
          </a:p>
        </p:txBody>
      </p:sp>
    </p:spTree>
    <p:extLst>
      <p:ext uri="{BB962C8B-B14F-4D97-AF65-F5344CB8AC3E}">
        <p14:creationId xmlns:p14="http://schemas.microsoft.com/office/powerpoint/2010/main" val="3953005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43</a:t>
            </a:fld>
            <a:endParaRPr lang="en-US" dirty="0"/>
          </a:p>
        </p:txBody>
      </p:sp>
    </p:spTree>
    <p:extLst>
      <p:ext uri="{BB962C8B-B14F-4D97-AF65-F5344CB8AC3E}">
        <p14:creationId xmlns:p14="http://schemas.microsoft.com/office/powerpoint/2010/main" val="19761716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44</a:t>
            </a:fld>
            <a:endParaRPr lang="en-US" dirty="0"/>
          </a:p>
        </p:txBody>
      </p:sp>
    </p:spTree>
    <p:extLst>
      <p:ext uri="{BB962C8B-B14F-4D97-AF65-F5344CB8AC3E}">
        <p14:creationId xmlns:p14="http://schemas.microsoft.com/office/powerpoint/2010/main" val="3721995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j-lt"/>
                <a:ea typeface="Times New Roman" panose="02020603050405020304" pitchFamily="18" charset="0"/>
                <a:cs typeface="Times New Roman" panose="02020603050405020304" pitchFamily="18" charset="0"/>
              </a:rPr>
              <a:t>Assistance is provided when an individual is engaged in education and or skills training leading to employment and job search following the 20-month post-secondary education time limit.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j-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j-lt"/>
                <a:ea typeface="Times New Roman" panose="02020603050405020304" pitchFamily="18" charset="0"/>
                <a:cs typeface="Calibri Light" panose="020F0302020204030204" pitchFamily="34" charset="0"/>
              </a:rPr>
              <a:t>Child care assistance is not provided when the recipient is participating in graduate or postgraduate studies. </a:t>
            </a:r>
            <a:endParaRPr kumimoji="0" lang="en-US" sz="1200" b="0" i="0" u="none" strike="noStrike" kern="1200" cap="none" spc="0" normalizeH="0" baseline="0" noProof="0" dirty="0">
              <a:ln>
                <a:noFill/>
              </a:ln>
              <a:solidFill>
                <a:prstClr val="black"/>
              </a:solidFill>
              <a:effectLst/>
              <a:uLnTx/>
              <a:uFillTx/>
              <a:latin typeface="+mj-lt"/>
              <a:ea typeface="Calibri" panose="020F0502020204030204" pitchFamily="34" charset="0"/>
              <a:cs typeface="Calibri Light" panose="020F0302020204030204" pitchFamily="34" charset="0"/>
            </a:endParaRPr>
          </a:p>
          <a:p>
            <a:endParaRPr lang="en-US" sz="1200" dirty="0">
              <a:effectLst/>
              <a:latin typeface="+mj-lt"/>
            </a:endParaRPr>
          </a:p>
          <a:p>
            <a:r>
              <a:rPr lang="en-US" sz="1200" dirty="0">
                <a:effectLst/>
                <a:latin typeface="+mj-lt"/>
              </a:rPr>
              <a:t>1. Associates to Associates - Yes</a:t>
            </a:r>
          </a:p>
          <a:p>
            <a:r>
              <a:rPr lang="en-US" sz="1200" dirty="0">
                <a:effectLst/>
                <a:latin typeface="+mj-lt"/>
              </a:rPr>
              <a:t>2. Associates to Bachelors- Yes</a:t>
            </a:r>
          </a:p>
          <a:p>
            <a:r>
              <a:rPr lang="en-US" sz="1200" dirty="0">
                <a:effectLst/>
                <a:latin typeface="+mj-lt"/>
              </a:rPr>
              <a:t>3. Bachelors to Bachelors or alternative Degree - No</a:t>
            </a:r>
          </a:p>
          <a:p>
            <a:pPr marL="1386962" lvl="0" algn="l" defTabSz="924641">
              <a:lnSpc>
                <a:spcPct val="107000"/>
              </a:lnSpc>
              <a:spcBef>
                <a:spcPts val="607"/>
              </a:spcBef>
              <a:spcAft>
                <a:spcPts val="607"/>
              </a:spcAft>
              <a:defRPr/>
            </a:pPr>
            <a:endParaRPr lang="en-US" sz="1200" dirty="0">
              <a:latin typeface="+mj-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j-lt"/>
                <a:ea typeface="Times New Roman" panose="02020603050405020304" pitchFamily="18" charset="0"/>
                <a:cs typeface="Times New Roman" panose="02020603050405020304" pitchFamily="18" charset="0"/>
              </a:rPr>
              <a:t>SCCA payments for postsecondary education are be limited to a maximum of 20 months of enrollment. There is no extension of the time clock through the end of the semester. However, if a recipient’s 20-month time clock  expires prior to the certification end date, services shall continue through the end of the certification period.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j-lt"/>
                <a:ea typeface="Times New Roman" panose="02020603050405020304" pitchFamily="18" charset="0"/>
                <a:cs typeface="Times New Roman" panose="02020603050405020304" pitchFamily="18" charset="0"/>
              </a:rPr>
              <a:t>The 20-month time clock can be stopped for breaks. If the recipient does not report that care is not needed during breaks i.e., summer, the 20-month time clock continues to count.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j-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j-lt"/>
                <a:ea typeface="Times New Roman" panose="02020603050405020304" pitchFamily="18" charset="0"/>
                <a:cs typeface="Times New Roman" panose="02020603050405020304" pitchFamily="18" charset="0"/>
              </a:rPr>
              <a:t>Child care workers should encourage recipients to review their educational plan and set goals to complete educational and skills training programs in the allotted time frame.  Recipients must be prepared to make alternate arrangements to accommodate child care expenses for the remaining time needed to complete their program.</a:t>
            </a:r>
            <a:endParaRPr lang="en-US" sz="1200" dirty="0">
              <a:latin typeface="+mj-lt"/>
              <a:ea typeface="Calibri" panose="020F0502020204030204" pitchFamily="34" charset="0"/>
              <a:cs typeface="Times New Roman" panose="02020603050405020304" pitchFamily="18" charset="0"/>
            </a:endParaRPr>
          </a:p>
          <a:p>
            <a:pPr marL="1386962" lvl="0" algn="l">
              <a:lnSpc>
                <a:spcPct val="107000"/>
              </a:lnSpc>
            </a:pPr>
            <a:r>
              <a:rPr lang="en-US" sz="1200" dirty="0">
                <a:latin typeface="+mj-lt"/>
                <a:ea typeface="Times New Roman" panose="02020603050405020304" pitchFamily="18" charset="0"/>
                <a:cs typeface="Times New Roman" panose="02020603050405020304" pitchFamily="18" charset="0"/>
              </a:rPr>
              <a:t> </a:t>
            </a:r>
            <a:endParaRPr lang="en-US" sz="1200" dirty="0">
              <a:latin typeface="+mj-lt"/>
              <a:ea typeface="Calibri" panose="020F0502020204030204" pitchFamily="34"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2003450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1286690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5">
              <a:defRPr/>
            </a:pPr>
            <a:r>
              <a:rPr lang="en-US" dirty="0">
                <a:highlight>
                  <a:srgbClr val="FFFF00"/>
                </a:highlight>
                <a:latin typeface="Calibri Light" panose="020F0302020204030204" pitchFamily="34" charset="0"/>
                <a:cs typeface="Calibri Light" panose="020F0302020204030204" pitchFamily="34" charset="0"/>
              </a:rPr>
              <a:t>Some foster parents may have multiple foster children who are not siblings and therefore have separate child care cases. In this type of situation, the foster parent would still receive 20 months of care regardless of the number of foster children in the home.   If a child is removed from the foster parent’s home while the foster parent is attending school, the 20-month period will stop and begin again when the foster parent accepts another foster child and wishes to continue their education.</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2378902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1319236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55802">
              <a:lnSpc>
                <a:spcPct val="107000"/>
              </a:lnSpc>
              <a:spcBef>
                <a:spcPts val="607"/>
              </a:spcBef>
              <a:spcAft>
                <a:spcPts val="607"/>
              </a:spcAft>
            </a:pPr>
            <a:endParaRPr lang="en-US" sz="1200" dirty="0">
              <a:solidFill>
                <a:srgbClr val="FF0000"/>
              </a:solidFill>
              <a:highlight>
                <a:srgbClr val="FFFF00"/>
              </a:highlight>
              <a:latin typeface="+mj-lt"/>
            </a:endParaRPr>
          </a:p>
          <a:p>
            <a:r>
              <a:rPr lang="en-US" sz="1200" dirty="0">
                <a:solidFill>
                  <a:srgbClr val="FF0000"/>
                </a:solidFill>
                <a:latin typeface="+mj-lt"/>
              </a:rPr>
              <a:t>Assistance is provided to an eligible child who does not meet any other eligibility criteria category and whose social, emotional, physical or cognitive development is delayed or is at risk of delay.  A developmental delay may include a problem that can generally be corrected or prevented with proper treatment and early intervention.</a:t>
            </a:r>
          </a:p>
          <a:p>
            <a:endParaRPr lang="en-US" sz="1200" dirty="0">
              <a:solidFill>
                <a:srgbClr val="FF0000"/>
              </a:solidFill>
              <a:latin typeface="+mj-lt"/>
            </a:endParaRPr>
          </a:p>
          <a:p>
            <a:r>
              <a:rPr lang="en-US" sz="1200" dirty="0">
                <a:solidFill>
                  <a:srgbClr val="FF0000"/>
                </a:solidFill>
                <a:latin typeface="+mj-lt"/>
              </a:rPr>
              <a:t>While the child must qualify based on his or her developmental needs, the family must be income eligible in order for the child to receive services.  Child care to support the developmental needs of the child is not provided if the recipient needs care for another reason.</a:t>
            </a:r>
          </a:p>
          <a:p>
            <a:endParaRPr lang="en-US" sz="1200" dirty="0">
              <a:solidFill>
                <a:srgbClr val="FF0000"/>
              </a:solidFill>
              <a:highlight>
                <a:srgbClr val="FFFF00"/>
              </a:highlight>
              <a:latin typeface="+mj-lt"/>
            </a:endParaRPr>
          </a:p>
          <a:p>
            <a:r>
              <a:rPr lang="en-US" sz="1200" dirty="0">
                <a:solidFill>
                  <a:srgbClr val="FF0000"/>
                </a:solidFill>
                <a:highlight>
                  <a:srgbClr val="FFFF00"/>
                </a:highlight>
                <a:latin typeface="+mj-lt"/>
              </a:rPr>
              <a:t>The need for full-time childcare must be documented. Some preschool age children with developmental delays will receive adequate benefit from part-time care. Full-time childcare may be authorized when the child needs full-time care or when it is the only care available to meet the child’s needs. The case narrative should contain a brief statement as to why full-time care is authorized. It is the responsibility of the recipient to choose an approved childcare arrangement that meets the needs of the child. </a:t>
            </a:r>
          </a:p>
          <a:p>
            <a:endParaRPr lang="en-US" sz="1200" dirty="0">
              <a:solidFill>
                <a:srgbClr val="FF0000"/>
              </a:solidFill>
              <a:highlight>
                <a:srgbClr val="FFFF00"/>
              </a:highlight>
              <a:latin typeface="+mj-lt"/>
            </a:endParaRPr>
          </a:p>
          <a:p>
            <a:r>
              <a:rPr lang="en-US" sz="1200" dirty="0">
                <a:solidFill>
                  <a:srgbClr val="FF0000"/>
                </a:solidFill>
                <a:highlight>
                  <a:srgbClr val="FFFF00"/>
                </a:highlight>
                <a:latin typeface="+mj-lt"/>
              </a:rPr>
              <a:t>Special attention should be given to choosing a program that best meets the developmental needs of the child. Some children with more severe problems may need to be placed in certified developmental day centers that serve children with special needs, while others may better benefit by being mainstreamed into regular child care centers with typically developing children. </a:t>
            </a:r>
          </a:p>
          <a:p>
            <a:endParaRPr lang="en-US" sz="1200" dirty="0">
              <a:solidFill>
                <a:srgbClr val="FF0000"/>
              </a:solidFill>
              <a:highlight>
                <a:srgbClr val="FFFF00"/>
              </a:highlight>
              <a:latin typeface="+mj-lt"/>
            </a:endParaRPr>
          </a:p>
          <a:p>
            <a:r>
              <a:rPr lang="en-US" sz="1200" dirty="0">
                <a:solidFill>
                  <a:srgbClr val="FF0000"/>
                </a:solidFill>
                <a:highlight>
                  <a:srgbClr val="FFFF00"/>
                </a:highlight>
                <a:latin typeface="+mj-lt"/>
              </a:rPr>
              <a:t>A local child care resource and referral agency may be helpful to recipients in locating an appropriate program. In some situations, referral to a local school system, </a:t>
            </a:r>
            <a:r>
              <a:rPr lang="en-US" sz="1200" dirty="0">
                <a:solidFill>
                  <a:srgbClr val="FF0000"/>
                </a:solidFill>
                <a:highlight>
                  <a:srgbClr val="FFFF00"/>
                </a:highlight>
                <a:latin typeface="+mj-lt"/>
                <a:hlinkClick r:id="rId3">
                  <a:extLst>
                    <a:ext uri="{A12FA001-AC4F-418D-AE19-62706E023703}">
                      <ahyp:hlinkClr xmlns:ahyp="http://schemas.microsoft.com/office/drawing/2018/hyperlinkcolor" val="tx"/>
                    </a:ext>
                  </a:extLst>
                </a:hlinkClick>
              </a:rPr>
              <a:t>Head Start</a:t>
            </a:r>
            <a:r>
              <a:rPr lang="en-US" sz="1200" dirty="0">
                <a:solidFill>
                  <a:srgbClr val="FF0000"/>
                </a:solidFill>
                <a:highlight>
                  <a:srgbClr val="FFFF00"/>
                </a:highlight>
                <a:latin typeface="+mj-lt"/>
              </a:rPr>
              <a:t> or </a:t>
            </a:r>
            <a:r>
              <a:rPr lang="en-US" sz="1200" dirty="0">
                <a:solidFill>
                  <a:srgbClr val="FF0000"/>
                </a:solidFill>
                <a:highlight>
                  <a:srgbClr val="FFFF00"/>
                </a:highlight>
                <a:latin typeface="+mj-lt"/>
                <a:hlinkClick r:id="rId3">
                  <a:extLst>
                    <a:ext uri="{A12FA001-AC4F-418D-AE19-62706E023703}">
                      <ahyp:hlinkClr xmlns:ahyp="http://schemas.microsoft.com/office/drawing/2018/hyperlinkcolor" val="tx"/>
                    </a:ext>
                  </a:extLst>
                </a:hlinkClick>
              </a:rPr>
              <a:t>Early Head Start</a:t>
            </a:r>
            <a:r>
              <a:rPr lang="en-US" sz="1200" dirty="0">
                <a:solidFill>
                  <a:srgbClr val="FF0000"/>
                </a:solidFill>
                <a:highlight>
                  <a:srgbClr val="FFFF00"/>
                </a:highlight>
                <a:latin typeface="+mj-lt"/>
              </a:rPr>
              <a:t> agency that offers services for children with special needs at no cost to the family may be appropriate.</a:t>
            </a:r>
          </a:p>
          <a:p>
            <a:endParaRPr lang="en-US" sz="1200" dirty="0">
              <a:latin typeface="+mj-lt"/>
            </a:endParaRPr>
          </a:p>
          <a:p>
            <a:r>
              <a:rPr lang="en-US" sz="1200" dirty="0">
                <a:latin typeface="+mj-lt"/>
              </a:rPr>
              <a:t>In order to recertify eligibility under the category of developmental needs, the child care worker should document that the delay is ongoing and there is a continuing need for child care. The information used to document the continued need may come from the health department, doctor, developmental evaluation center, child care facility, etc. The case narrative should also contain a short explanation of how the child will benefit from child care assistance. </a:t>
            </a:r>
          </a:p>
          <a:p>
            <a:endParaRPr lang="en-US" sz="1200" dirty="0">
              <a:latin typeface="+mj-lt"/>
            </a:endParaRPr>
          </a:p>
          <a:p>
            <a:r>
              <a:rPr lang="en-US" sz="1200" dirty="0">
                <a:latin typeface="+mj-lt"/>
              </a:rPr>
              <a:t>The childcare worker must have a written referral from the foster care worker to support the need for care based on developmental needs of the foster child, indicating placement of the child in a licensed foster home or in the home of a relative and the developmental needs of the child. </a:t>
            </a:r>
          </a:p>
        </p:txBody>
      </p:sp>
      <p:sp>
        <p:nvSpPr>
          <p:cNvPr id="4" name="Slide Number Placeholder 3"/>
          <p:cNvSpPr>
            <a:spLocks noGrp="1"/>
          </p:cNvSpPr>
          <p:nvPr>
            <p:ph type="sldNum" sz="quarter" idx="5"/>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23430208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DCDEE | SCCA Plan of Care | August 4, 2022</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1"/><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s://www.rawpixel.com/search/welcom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mailto:DCDEE.Subsidy.Polcy.Help@dhhs.nc.gov" TargetMode="External"/><Relationship Id="rId2" Type="http://schemas.openxmlformats.org/officeDocument/2006/relationships/notesSlide" Target="../notesSlides/notesSlide42.xml"/><Relationship Id="rId1" Type="http://schemas.openxmlformats.org/officeDocument/2006/relationships/slideLayout" Target="../slideLayouts/slideLayout5.xml"/><Relationship Id="rId5" Type="http://schemas.openxmlformats.org/officeDocument/2006/relationships/image" Target="../media/image11.svg"/><Relationship Id="rId4" Type="http://schemas.openxmlformats.org/officeDocument/2006/relationships/image" Target="../media/image10.png"/></Relationships>
</file>

<file path=ppt/slides/_rels/slide43.xml.rels><?xml version="1.0" encoding="UTF-8" standalone="yes"?>
<Relationships xmlns="http://schemas.openxmlformats.org/package/2006/relationships"><Relationship Id="rId3" Type="http://schemas.openxmlformats.org/officeDocument/2006/relationships/hyperlink" Target="http://reports.oah.state.nc.us/ncac.asp?folderName=%5CTitle%2010A%20-%20Health%20and%20Human%20Services%5CChapter%2010%20-%20Subsidized%20Child%20Care" TargetMode="External"/><Relationship Id="rId2" Type="http://schemas.openxmlformats.org/officeDocument/2006/relationships/notesSlide" Target="../notesSlides/notesSlide43.xml"/><Relationship Id="rId1" Type="http://schemas.openxmlformats.org/officeDocument/2006/relationships/slideLayout" Target="../slideLayouts/slideLayout4.xml"/><Relationship Id="rId4" Type="http://schemas.openxmlformats.org/officeDocument/2006/relationships/hyperlink" Target="https://policies.ncdhhs.gov/divisional/child-development/child-care-subsidy-services/policies"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ncfasthelp.nc.gov/FN_B/FN_B/server/general/projects/FAST_Help/Job_Aids/April_Release_Resources/SCCA_-_Plan_of_Care_Evidence.htm" TargetMode="External"/><Relationship Id="rId2" Type="http://schemas.openxmlformats.org/officeDocument/2006/relationships/notesSlide" Target="../notesSlides/notesSlide44.xml"/><Relationship Id="rId1" Type="http://schemas.openxmlformats.org/officeDocument/2006/relationships/slideLayout" Target="../slideLayouts/slideLayout4.xml"/><Relationship Id="rId6" Type="http://schemas.openxmlformats.org/officeDocument/2006/relationships/hyperlink" Target="https://ncfasthelp.nc.gov/FN_B/FN_B/server/general/projects/FAST_Help/SCCA/HTML/SCCA_Case_Management/SCCA_-_Alternate_Plan_of_Care_Evidence.htm" TargetMode="External"/><Relationship Id="rId5" Type="http://schemas.openxmlformats.org/officeDocument/2006/relationships/hyperlink" Target="https://ncfasthelp.nc.gov/FN_B/FN_B/server/general/projects/FAST_Help/Job_Aids/April_Release_Resources/SCCA_-_CPS_CWS_and_Foster_Care_Referrals.htm" TargetMode="External"/><Relationship Id="rId4" Type="http://schemas.openxmlformats.org/officeDocument/2006/relationships/hyperlink" Target="https://ncfasthelp.nc.gov/FN_B/FN_B/server/general/projects/FAST_Help/Job_Aids/April_Release_Resources/SCCA_-_Joint_Custody.ht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5635A-3B1F-4F7B-077F-32C2CB42CA3A}"/>
              </a:ext>
            </a:extLst>
          </p:cNvPr>
          <p:cNvSpPr>
            <a:spLocks noGrp="1"/>
          </p:cNvSpPr>
          <p:nvPr>
            <p:ph type="title"/>
          </p:nvPr>
        </p:nvSpPr>
        <p:spPr/>
        <p:txBody>
          <a:bodyPr/>
          <a:lstStyle/>
          <a:p>
            <a:pPr marL="342900" marR="0" lvl="0" indent="-342900">
              <a:spcBef>
                <a:spcPts val="0"/>
              </a:spcBef>
              <a:spcAft>
                <a:spcPts val="800"/>
              </a:spcAft>
            </a:pPr>
            <a:r>
              <a:rPr lang="en-US" dirty="0">
                <a:effectLst/>
                <a:latin typeface="Arial Narrow" panose="020B0606020202030204" pitchFamily="34" charset="0"/>
                <a:ea typeface="Times New Roman" panose="02020603050405020304" pitchFamily="18" charset="0"/>
              </a:rPr>
              <a:t>Welcome &amp; Introductions</a:t>
            </a:r>
            <a:br>
              <a:rPr lang="en-US" sz="1800" dirty="0">
                <a:effectLst/>
                <a:latin typeface="Calibri" panose="020F0502020204030204" pitchFamily="34" charset="0"/>
                <a:ea typeface="Calibri" panose="020F0502020204030204" pitchFamily="34" charset="0"/>
              </a:rPr>
            </a:br>
            <a:br>
              <a:rPr lang="en-US" sz="1800" dirty="0">
                <a:effectLst/>
                <a:latin typeface="Calibri" panose="020F0502020204030204" pitchFamily="34" charset="0"/>
                <a:ea typeface="Calibri" panose="020F0502020204030204" pitchFamily="34" charset="0"/>
              </a:rPr>
            </a:br>
            <a:endParaRPr lang="en-US" dirty="0"/>
          </a:p>
        </p:txBody>
      </p:sp>
      <p:sp>
        <p:nvSpPr>
          <p:cNvPr id="3" name="Text Placeholder 2">
            <a:extLst>
              <a:ext uri="{FF2B5EF4-FFF2-40B4-BE49-F238E27FC236}">
                <a16:creationId xmlns:a16="http://schemas.microsoft.com/office/drawing/2014/main" id="{EBA1886E-3E3A-55F4-0F5C-A1C56FEADFC9}"/>
              </a:ext>
            </a:extLst>
          </p:cNvPr>
          <p:cNvSpPr>
            <a:spLocks noGrp="1"/>
          </p:cNvSpPr>
          <p:nvPr>
            <p:ph type="body" sz="quarter" idx="10"/>
          </p:nvPr>
        </p:nvSpPr>
        <p:spPr/>
        <p:txBody>
          <a:bodyPr/>
          <a:lstStyle/>
          <a:p>
            <a:pPr marL="0" indent="0" algn="ctr">
              <a:buNone/>
            </a:pPr>
            <a:endParaRPr lang="en-US" sz="1800" b="0" dirty="0">
              <a:latin typeface="Calibri Light" panose="020F0302020204030204" pitchFamily="34" charset="0"/>
              <a:cs typeface="Calibri Light" panose="020F0302020204030204" pitchFamily="34" charset="0"/>
            </a:endParaRPr>
          </a:p>
        </p:txBody>
      </p:sp>
      <p:pic>
        <p:nvPicPr>
          <p:cNvPr id="6" name="Picture 5">
            <a:extLst>
              <a:ext uri="{FF2B5EF4-FFF2-40B4-BE49-F238E27FC236}">
                <a16:creationId xmlns:a16="http://schemas.microsoft.com/office/drawing/2014/main" id="{3D581F91-B9E4-4D72-BEAE-126050EBDD1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74369" y="1502357"/>
            <a:ext cx="7839923" cy="1078295"/>
          </a:xfrm>
          <a:prstGeom prst="rect">
            <a:avLst/>
          </a:prstGeom>
        </p:spPr>
      </p:pic>
      <p:sp>
        <p:nvSpPr>
          <p:cNvPr id="10" name="TextBox 9">
            <a:extLst>
              <a:ext uri="{FF2B5EF4-FFF2-40B4-BE49-F238E27FC236}">
                <a16:creationId xmlns:a16="http://schemas.microsoft.com/office/drawing/2014/main" id="{39D2F7D1-7665-42DE-BB09-7B0E8CAC40CE}"/>
              </a:ext>
            </a:extLst>
          </p:cNvPr>
          <p:cNvSpPr txBox="1"/>
          <p:nvPr/>
        </p:nvSpPr>
        <p:spPr>
          <a:xfrm>
            <a:off x="2015837" y="2878029"/>
            <a:ext cx="5579917" cy="830997"/>
          </a:xfrm>
          <a:prstGeom prst="rect">
            <a:avLst/>
          </a:prstGeom>
          <a:noFill/>
        </p:spPr>
        <p:txBody>
          <a:bodyPr wrap="square" rtlCol="0">
            <a:spAutoFit/>
          </a:bodyPr>
          <a:lstStyle/>
          <a:p>
            <a:pPr algn="ctr"/>
            <a:r>
              <a:rPr lang="en-US" sz="2400" dirty="0">
                <a:latin typeface="Calibri Light" panose="020F0302020204030204" pitchFamily="34" charset="0"/>
                <a:cs typeface="Calibri Light" panose="020F0302020204030204" pitchFamily="34" charset="0"/>
              </a:rPr>
              <a:t>Subsidized Child Care Assistance Program</a:t>
            </a:r>
          </a:p>
          <a:p>
            <a:pPr algn="ctr"/>
            <a:r>
              <a:rPr lang="en-US" sz="2400" dirty="0">
                <a:latin typeface="Calibri Light" panose="020F0302020204030204" pitchFamily="34" charset="0"/>
                <a:cs typeface="Calibri Light" panose="020F0302020204030204" pitchFamily="34" charset="0"/>
              </a:rPr>
              <a:t>Plan of Care Presentation</a:t>
            </a:r>
          </a:p>
        </p:txBody>
      </p:sp>
      <p:sp>
        <p:nvSpPr>
          <p:cNvPr id="11" name="TextBox 10">
            <a:extLst>
              <a:ext uri="{FF2B5EF4-FFF2-40B4-BE49-F238E27FC236}">
                <a16:creationId xmlns:a16="http://schemas.microsoft.com/office/drawing/2014/main" id="{AF1BBEEC-5FE5-4F19-BCCA-AAA4F86E9208}"/>
              </a:ext>
            </a:extLst>
          </p:cNvPr>
          <p:cNvSpPr txBox="1"/>
          <p:nvPr/>
        </p:nvSpPr>
        <p:spPr>
          <a:xfrm>
            <a:off x="4138802" y="2818661"/>
            <a:ext cx="914400" cy="914400"/>
          </a:xfrm>
          <a:prstGeom prst="rect">
            <a:avLst/>
          </a:prstGeom>
          <a:noFill/>
        </p:spPr>
        <p:txBody>
          <a:bodyPr wrap="square" rtlCol="0">
            <a:spAutoFit/>
          </a:bodyPr>
          <a:lstStyle/>
          <a:p>
            <a:endParaRPr lang="en-US" dirty="0"/>
          </a:p>
        </p:txBody>
      </p:sp>
      <p:sp>
        <p:nvSpPr>
          <p:cNvPr id="12" name="TextBox 11">
            <a:extLst>
              <a:ext uri="{FF2B5EF4-FFF2-40B4-BE49-F238E27FC236}">
                <a16:creationId xmlns:a16="http://schemas.microsoft.com/office/drawing/2014/main" id="{6BA7AB3C-4327-4DF3-9E5B-D9041F7E58D1}"/>
              </a:ext>
            </a:extLst>
          </p:cNvPr>
          <p:cNvSpPr txBox="1"/>
          <p:nvPr/>
        </p:nvSpPr>
        <p:spPr>
          <a:xfrm>
            <a:off x="943006" y="4327814"/>
            <a:ext cx="5447404" cy="1200329"/>
          </a:xfrm>
          <a:prstGeom prst="rect">
            <a:avLst/>
          </a:prstGeom>
          <a:noFill/>
        </p:spPr>
        <p:txBody>
          <a:bodyPr wrap="square" rtlCol="0">
            <a:spAutoFit/>
          </a:bodyPr>
          <a:lstStyle/>
          <a:p>
            <a:r>
              <a:rPr lang="en-US" dirty="0">
                <a:latin typeface="Calibri Light" panose="020F0302020204030204" pitchFamily="34" charset="0"/>
                <a:cs typeface="Calibri Light" panose="020F0302020204030204" pitchFamily="34" charset="0"/>
              </a:rPr>
              <a:t>Elizabeth Everette, Assistant Director Subsidy Services</a:t>
            </a:r>
          </a:p>
          <a:p>
            <a:r>
              <a:rPr lang="en-US" dirty="0">
                <a:latin typeface="Calibri Light" panose="020F0302020204030204" pitchFamily="34" charset="0"/>
                <a:cs typeface="Calibri Light" panose="020F0302020204030204" pitchFamily="34" charset="0"/>
              </a:rPr>
              <a:t>Lauren Davis, Subsidy Policy Consultant</a:t>
            </a:r>
          </a:p>
          <a:p>
            <a:r>
              <a:rPr lang="en-US" dirty="0">
                <a:latin typeface="Calibri Light" panose="020F0302020204030204" pitchFamily="34" charset="0"/>
                <a:cs typeface="Calibri Light" panose="020F0302020204030204" pitchFamily="34" charset="0"/>
              </a:rPr>
              <a:t>Montrena Jones, Subsidy Policy Consultant</a:t>
            </a:r>
          </a:p>
          <a:p>
            <a:r>
              <a:rPr lang="en-US" dirty="0">
                <a:latin typeface="Calibri Light" panose="020F0302020204030204" pitchFamily="34" charset="0"/>
                <a:cs typeface="Calibri Light" panose="020F0302020204030204" pitchFamily="34" charset="0"/>
              </a:rPr>
              <a:t>Tarcia Williams-Burwell, Subsidy Policy Consultant</a:t>
            </a:r>
          </a:p>
        </p:txBody>
      </p:sp>
    </p:spTree>
    <p:extLst>
      <p:ext uri="{BB962C8B-B14F-4D97-AF65-F5344CB8AC3E}">
        <p14:creationId xmlns:p14="http://schemas.microsoft.com/office/powerpoint/2010/main" val="748040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7469-43AD-2E73-C989-09508EE87A9A}"/>
              </a:ext>
            </a:extLst>
          </p:cNvPr>
          <p:cNvSpPr>
            <a:spLocks noGrp="1"/>
          </p:cNvSpPr>
          <p:nvPr>
            <p:ph type="title"/>
          </p:nvPr>
        </p:nvSpPr>
        <p:spPr>
          <a:xfrm>
            <a:off x="141933" y="624840"/>
            <a:ext cx="7843267" cy="548640"/>
          </a:xfrm>
        </p:spPr>
        <p:txBody>
          <a:bodyPr/>
          <a:lstStyle/>
          <a:p>
            <a:r>
              <a:rPr lang="en-US" dirty="0">
                <a:effectLst/>
                <a:latin typeface="Arial Narrow" panose="020B0606020202030204" pitchFamily="34" charset="0"/>
                <a:ea typeface="Times New Roman" panose="02020603050405020304" pitchFamily="18" charset="0"/>
              </a:rPr>
              <a:t>Authorizing child care according the need</a:t>
            </a:r>
            <a:endParaRPr lang="en-US" dirty="0"/>
          </a:p>
        </p:txBody>
      </p:sp>
      <p:sp>
        <p:nvSpPr>
          <p:cNvPr id="3" name="Text Placeholder 2">
            <a:extLst>
              <a:ext uri="{FF2B5EF4-FFF2-40B4-BE49-F238E27FC236}">
                <a16:creationId xmlns:a16="http://schemas.microsoft.com/office/drawing/2014/main" id="{B1C223D6-1656-090A-1801-76BC251FC606}"/>
              </a:ext>
            </a:extLst>
          </p:cNvPr>
          <p:cNvSpPr>
            <a:spLocks noGrp="1"/>
          </p:cNvSpPr>
          <p:nvPr>
            <p:ph type="body" sz="quarter" idx="10"/>
          </p:nvPr>
        </p:nvSpPr>
        <p:spPr/>
        <p:txBody>
          <a:bodyPr/>
          <a:lstStyle/>
          <a:p>
            <a:pPr marL="0" indent="0">
              <a:buNone/>
            </a:pPr>
            <a:r>
              <a:rPr lang="en-US" sz="2400" b="0" dirty="0">
                <a:latin typeface="Calibri Light" panose="020F0302020204030204" pitchFamily="34" charset="0"/>
                <a:cs typeface="Calibri Light" panose="020F0302020204030204" pitchFamily="34" charset="0"/>
              </a:rPr>
              <a:t>Child Care to Support Child Protective Services (CPS)</a:t>
            </a:r>
          </a:p>
          <a:p>
            <a:pPr marL="0" indent="0" defTabSz="914400">
              <a:spcBef>
                <a:spcPts val="0"/>
              </a:spcBef>
              <a:buNone/>
              <a:defRPr/>
            </a:pPr>
            <a:r>
              <a:rPr lang="en-US" sz="2400" b="0" dirty="0">
                <a:latin typeface="Calibri Light" panose="020F0302020204030204" pitchFamily="34" charset="0"/>
                <a:cs typeface="Calibri Light" panose="020F0302020204030204" pitchFamily="34" charset="0"/>
              </a:rPr>
              <a:t>	</a:t>
            </a:r>
          </a:p>
          <a:p>
            <a:pPr defTabSz="914400">
              <a:spcBef>
                <a:spcPts val="0"/>
              </a:spcBef>
              <a:buFont typeface="Wingdings" panose="05000000000000000000" pitchFamily="2" charset="2"/>
              <a:buChar char="Ø"/>
              <a:defRPr/>
            </a:pPr>
            <a:r>
              <a:rPr lang="en-US" sz="2400" b="0" dirty="0">
                <a:solidFill>
                  <a:prstClr val="black"/>
                </a:solidFill>
                <a:latin typeface="Calibri Light" panose="020F0302020204030204" pitchFamily="34" charset="0"/>
                <a:ea typeface="+mn-ea"/>
                <a:cs typeface="Calibri Light" panose="020F0302020204030204" pitchFamily="34" charset="0"/>
              </a:rPr>
              <a:t>Provided without regard to income</a:t>
            </a:r>
          </a:p>
          <a:p>
            <a:pPr defTabSz="914400">
              <a:spcBef>
                <a:spcPts val="0"/>
              </a:spcBef>
              <a:buFont typeface="Wingdings" panose="05000000000000000000" pitchFamily="2" charset="2"/>
              <a:buChar char="Ø"/>
              <a:defRPr/>
            </a:pPr>
            <a:endParaRPr lang="en-US" sz="2400" b="0" dirty="0">
              <a:solidFill>
                <a:prstClr val="black"/>
              </a:solidFill>
              <a:latin typeface="Calibri Light" panose="020F0302020204030204" pitchFamily="34" charset="0"/>
              <a:ea typeface="+mn-ea"/>
              <a:cs typeface="Calibri Light" panose="020F0302020204030204" pitchFamily="34" charset="0"/>
            </a:endParaRPr>
          </a:p>
          <a:p>
            <a:pPr defTabSz="914400">
              <a:spcBef>
                <a:spcPts val="0"/>
              </a:spcBef>
              <a:buFont typeface="Wingdings" panose="05000000000000000000" pitchFamily="2" charset="2"/>
              <a:buChar char="Ø"/>
              <a:defRPr/>
            </a:pPr>
            <a:r>
              <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Child </a:t>
            </a:r>
            <a:r>
              <a:rPr lang="en-US" sz="2400" b="0" dirty="0">
                <a:solidFill>
                  <a:prstClr val="black"/>
                </a:solidFill>
                <a:latin typeface="Calibri Light" panose="020F0302020204030204" pitchFamily="34" charset="0"/>
                <a:ea typeface="+mn-ea"/>
                <a:cs typeface="Calibri Light" panose="020F0302020204030204" pitchFamily="34" charset="0"/>
              </a:rPr>
              <a:t>must need care to remain in their home </a:t>
            </a:r>
          </a:p>
          <a:p>
            <a:pPr defTabSz="914400">
              <a:spcBef>
                <a:spcPts val="0"/>
              </a:spcBef>
              <a:buFont typeface="Wingdings" panose="05000000000000000000" pitchFamily="2" charset="2"/>
              <a:buChar char="Ø"/>
              <a:defRPr/>
            </a:pPr>
            <a:endParaRPr lang="en-US" sz="2400" b="0" dirty="0">
              <a:solidFill>
                <a:prstClr val="black"/>
              </a:solidFill>
              <a:latin typeface="Calibri Light" panose="020F0302020204030204" pitchFamily="34" charset="0"/>
              <a:ea typeface="+mn-ea"/>
              <a:cs typeface="Calibri Light" panose="020F0302020204030204" pitchFamily="34" charset="0"/>
            </a:endParaRPr>
          </a:p>
          <a:p>
            <a:pPr defTabSz="914400">
              <a:spcBef>
                <a:spcPts val="0"/>
              </a:spcBef>
              <a:buFont typeface="Wingdings" panose="05000000000000000000" pitchFamily="2" charset="2"/>
              <a:buChar char="Ø"/>
              <a:defRPr/>
            </a:pPr>
            <a:r>
              <a:rPr lang="en-US" sz="2400" b="0" dirty="0">
                <a:solidFill>
                  <a:prstClr val="black"/>
                </a:solidFill>
                <a:latin typeface="Calibri Light" panose="020F0302020204030204" pitchFamily="34" charset="0"/>
                <a:ea typeface="+mn-ea"/>
                <a:cs typeface="Calibri Light" panose="020F0302020204030204" pitchFamily="34" charset="0"/>
              </a:rPr>
              <a:t>CPS Referral required</a:t>
            </a:r>
          </a:p>
          <a:p>
            <a:pPr marL="0" indent="0" defTabSz="914400">
              <a:spcBef>
                <a:spcPts val="0"/>
              </a:spcBef>
              <a:buNone/>
              <a:defRPr/>
            </a:pPr>
            <a:endParaRPr lang="en-US" sz="2400" b="0" dirty="0">
              <a:solidFill>
                <a:prstClr val="black"/>
              </a:solidFill>
              <a:latin typeface="Calibri Light" panose="020F0302020204030204" pitchFamily="34" charset="0"/>
              <a:ea typeface="+mn-ea"/>
              <a:cs typeface="Calibri Light" panose="020F0302020204030204" pitchFamily="34" charset="0"/>
            </a:endParaRPr>
          </a:p>
          <a:p>
            <a:pPr defTabSz="914400">
              <a:spcBef>
                <a:spcPts val="0"/>
              </a:spcBef>
              <a:buFont typeface="Wingdings" panose="05000000000000000000" pitchFamily="2" charset="2"/>
              <a:buChar char="Ø"/>
              <a:defRPr/>
            </a:pPr>
            <a:r>
              <a:rPr lang="en-US" sz="2400" b="0" dirty="0">
                <a:latin typeface="Calibri Light" panose="020F0302020204030204" pitchFamily="34" charset="0"/>
                <a:cs typeface="Calibri Light" panose="020F0302020204030204" pitchFamily="34" charset="0"/>
              </a:rPr>
              <a:t>CPS Changes prior to the end of the eligibility period</a:t>
            </a:r>
          </a:p>
          <a:p>
            <a:pPr lvl="2"/>
            <a:r>
              <a:rPr lang="en-US" sz="2400" b="0" dirty="0">
                <a:latin typeface="Calibri Light" panose="020F0302020204030204" pitchFamily="34" charset="0"/>
                <a:cs typeface="Calibri Light" panose="020F0302020204030204" pitchFamily="34" charset="0"/>
              </a:rPr>
              <a:t>Update Case</a:t>
            </a:r>
          </a:p>
          <a:p>
            <a:pPr lvl="2"/>
            <a:r>
              <a:rPr lang="en-US" sz="2400" b="0" dirty="0">
                <a:latin typeface="Calibri Light" panose="020F0302020204030204" pitchFamily="34" charset="0"/>
                <a:cs typeface="Calibri Light" panose="020F0302020204030204" pitchFamily="34" charset="0"/>
              </a:rPr>
              <a:t>Care continues</a:t>
            </a:r>
          </a:p>
        </p:txBody>
      </p:sp>
      <p:sp>
        <p:nvSpPr>
          <p:cNvPr id="4" name="Text Placeholder 3">
            <a:extLst>
              <a:ext uri="{FF2B5EF4-FFF2-40B4-BE49-F238E27FC236}">
                <a16:creationId xmlns:a16="http://schemas.microsoft.com/office/drawing/2014/main" id="{52068AA4-B2AB-4872-39F4-BF936BF202B9}"/>
              </a:ext>
            </a:extLst>
          </p:cNvPr>
          <p:cNvSpPr>
            <a:spLocks noGrp="1"/>
          </p:cNvSpPr>
          <p:nvPr>
            <p:ph type="body" sz="quarter" idx="11"/>
          </p:nvPr>
        </p:nvSpPr>
        <p:spPr/>
        <p:txBody>
          <a:bodyPr/>
          <a:lstStyle/>
          <a:p>
            <a:r>
              <a:rPr lang="en-US" dirty="0"/>
              <a:t>Administrative Letter #06-18</a:t>
            </a:r>
          </a:p>
        </p:txBody>
      </p:sp>
    </p:spTree>
    <p:extLst>
      <p:ext uri="{BB962C8B-B14F-4D97-AF65-F5344CB8AC3E}">
        <p14:creationId xmlns:p14="http://schemas.microsoft.com/office/powerpoint/2010/main" val="3170151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3C47D-564D-E72E-7FF4-6A8659F1689C}"/>
              </a:ext>
            </a:extLst>
          </p:cNvPr>
          <p:cNvSpPr>
            <a:spLocks noGrp="1"/>
          </p:cNvSpPr>
          <p:nvPr>
            <p:ph type="title"/>
          </p:nvPr>
        </p:nvSpPr>
        <p:spPr/>
        <p:txBody>
          <a:bodyPr/>
          <a:lstStyle/>
          <a:p>
            <a:r>
              <a:rPr lang="en-US" dirty="0">
                <a:latin typeface="Arial Narrow" panose="020B0606020202030204" pitchFamily="34" charset="0"/>
              </a:rPr>
              <a:t>Scenario- Referral for CPS for child care. </a:t>
            </a:r>
            <a:br>
              <a:rPr lang="en-US" dirty="0">
                <a:solidFill>
                  <a:srgbClr val="000000"/>
                </a:solidFill>
                <a:latin typeface="Calibri" panose="020F0502020204030204" pitchFamily="34" charset="0"/>
                <a:ea typeface="+mn-ea"/>
                <a:cs typeface="+mn-cs"/>
              </a:rPr>
            </a:br>
            <a:endParaRPr lang="en-US" dirty="0"/>
          </a:p>
        </p:txBody>
      </p:sp>
      <p:sp>
        <p:nvSpPr>
          <p:cNvPr id="3" name="Text Placeholder 2">
            <a:extLst>
              <a:ext uri="{FF2B5EF4-FFF2-40B4-BE49-F238E27FC236}">
                <a16:creationId xmlns:a16="http://schemas.microsoft.com/office/drawing/2014/main" id="{8CD31820-B3B0-D055-929B-60ACEB06B22B}"/>
              </a:ext>
            </a:extLst>
          </p:cNvPr>
          <p:cNvSpPr>
            <a:spLocks noGrp="1"/>
          </p:cNvSpPr>
          <p:nvPr>
            <p:ph type="body" sz="quarter" idx="10"/>
          </p:nvPr>
        </p:nvSpPr>
        <p:spPr/>
        <p:txBody>
          <a:bodyPr/>
          <a:lstStyle/>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Recipient lives with her mother, father and her four children. </a:t>
            </a:r>
          </a:p>
          <a:p>
            <a:pPr lvl="1">
              <a:buFont typeface="Arial" panose="020B0604020202020204" pitchFamily="34" charset="0"/>
              <a:buChar char="•"/>
            </a:pPr>
            <a:r>
              <a:rPr lang="en-US" b="0" dirty="0">
                <a:latin typeface="Calibri Light" panose="020F0302020204030204" pitchFamily="34" charset="0"/>
                <a:cs typeface="Calibri Light" panose="020F0302020204030204" pitchFamily="34" charset="0"/>
              </a:rPr>
              <a:t>Three of her older children are currently active on a child care case with her parents, the grandparents. The children were in Foster care, and when the case closed the children were placed with the grandparents in which they were given guardianship.  </a:t>
            </a:r>
          </a:p>
          <a:p>
            <a:pPr lvl="1">
              <a:buFont typeface="Arial" panose="020B0604020202020204" pitchFamily="34" charset="0"/>
              <a:buChar char="•"/>
            </a:pPr>
            <a:r>
              <a:rPr lang="en-US" b="0" dirty="0">
                <a:latin typeface="Calibri Light" panose="020F0302020204030204" pitchFamily="34" charset="0"/>
                <a:cs typeface="Calibri Light" panose="020F0302020204030204" pitchFamily="34" charset="0"/>
              </a:rPr>
              <a:t>The recipient has a new child which is the fourth child. </a:t>
            </a:r>
          </a:p>
          <a:p>
            <a:pPr lvl="1">
              <a:buFont typeface="Wingdings" panose="05000000000000000000" pitchFamily="2" charset="2"/>
              <a:buChar char="Ø"/>
            </a:pPr>
            <a:endParaRPr lang="en-US" b="0" dirty="0">
              <a:latin typeface="Calibri Light" panose="020F0302020204030204" pitchFamily="34" charset="0"/>
              <a:cs typeface="Calibri Light" panose="020F0302020204030204" pitchFamily="34" charset="0"/>
            </a:endParaRPr>
          </a:p>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Do we complete the application on the mother and the one youngest child, or do we close the other case and move over the other three children to her CPS case?</a:t>
            </a:r>
          </a:p>
          <a:p>
            <a:pPr marL="0" indent="0">
              <a:buNone/>
            </a:pPr>
            <a:endParaRPr lang="en-US" sz="2000" b="0" dirty="0">
              <a:latin typeface="Calibri Light" panose="020F0302020204030204" pitchFamily="34" charset="0"/>
              <a:cs typeface="Calibri Light" panose="020F0302020204030204" pitchFamily="34" charset="0"/>
            </a:endParaRPr>
          </a:p>
        </p:txBody>
      </p:sp>
      <p:sp>
        <p:nvSpPr>
          <p:cNvPr id="4" name="Text Placeholder 3">
            <a:extLst>
              <a:ext uri="{FF2B5EF4-FFF2-40B4-BE49-F238E27FC236}">
                <a16:creationId xmlns:a16="http://schemas.microsoft.com/office/drawing/2014/main" id="{C4E4C2FF-3F17-D45D-F704-951D5F813F85}"/>
              </a:ext>
            </a:extLst>
          </p:cNvPr>
          <p:cNvSpPr>
            <a:spLocks noGrp="1"/>
          </p:cNvSpPr>
          <p:nvPr>
            <p:ph type="body" sz="quarter" idx="11"/>
          </p:nvPr>
        </p:nvSpPr>
        <p:spPr/>
        <p:txBody>
          <a:bodyPr/>
          <a:lstStyle/>
          <a:p>
            <a:r>
              <a:rPr lang="en-US" dirty="0"/>
              <a:t>SCCA Job Aid : Application to Case </a:t>
            </a:r>
          </a:p>
        </p:txBody>
      </p:sp>
    </p:spTree>
    <p:extLst>
      <p:ext uri="{BB962C8B-B14F-4D97-AF65-F5344CB8AC3E}">
        <p14:creationId xmlns:p14="http://schemas.microsoft.com/office/powerpoint/2010/main" val="3705799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7469-43AD-2E73-C989-09508EE87A9A}"/>
              </a:ext>
            </a:extLst>
          </p:cNvPr>
          <p:cNvSpPr>
            <a:spLocks noGrp="1"/>
          </p:cNvSpPr>
          <p:nvPr>
            <p:ph type="title"/>
          </p:nvPr>
        </p:nvSpPr>
        <p:spPr>
          <a:xfrm>
            <a:off x="292405" y="843280"/>
            <a:ext cx="7843267" cy="330200"/>
          </a:xfrm>
        </p:spPr>
        <p:txBody>
          <a:bodyPr/>
          <a:lstStyle/>
          <a:p>
            <a:r>
              <a:rPr lang="en-US" dirty="0">
                <a:effectLst/>
                <a:latin typeface="Arial Narrow" panose="020B0606020202030204" pitchFamily="34" charset="0"/>
                <a:ea typeface="Times New Roman" panose="02020603050405020304" pitchFamily="18" charset="0"/>
              </a:rPr>
              <a:t>Authorizing child care according the need</a:t>
            </a:r>
            <a:endParaRPr lang="en-US" dirty="0"/>
          </a:p>
        </p:txBody>
      </p:sp>
      <p:sp>
        <p:nvSpPr>
          <p:cNvPr id="3" name="Text Placeholder 2">
            <a:extLst>
              <a:ext uri="{FF2B5EF4-FFF2-40B4-BE49-F238E27FC236}">
                <a16:creationId xmlns:a16="http://schemas.microsoft.com/office/drawing/2014/main" id="{B1C223D6-1656-090A-1801-76BC251FC606}"/>
              </a:ext>
            </a:extLst>
          </p:cNvPr>
          <p:cNvSpPr>
            <a:spLocks noGrp="1"/>
          </p:cNvSpPr>
          <p:nvPr>
            <p:ph type="body" sz="quarter" idx="10"/>
          </p:nvPr>
        </p:nvSpPr>
        <p:spPr/>
        <p:txBody>
          <a:bodyPr/>
          <a:lstStyle/>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Child Care to support child welfare services (CWS)</a:t>
            </a:r>
          </a:p>
          <a:p>
            <a:pPr lvl="2"/>
            <a:r>
              <a:rPr lang="en-US" sz="2400" b="0" dirty="0">
                <a:latin typeface="Calibri Light" panose="020F0302020204030204" pitchFamily="34" charset="0"/>
                <a:cs typeface="Calibri Light" panose="020F0302020204030204" pitchFamily="34" charset="0"/>
              </a:rPr>
              <a:t>To prevent foster care placement</a:t>
            </a:r>
          </a:p>
          <a:p>
            <a:pPr lvl="2"/>
            <a:r>
              <a:rPr lang="en-US" sz="2400" b="0" dirty="0">
                <a:latin typeface="Calibri Light" panose="020F0302020204030204" pitchFamily="34" charset="0"/>
                <a:cs typeface="Calibri Light" panose="020F0302020204030204" pitchFamily="34" charset="0"/>
              </a:rPr>
              <a:t>To reunify families or achieve other permanent 	placements</a:t>
            </a:r>
          </a:p>
          <a:p>
            <a:pPr lvl="2"/>
            <a:r>
              <a:rPr lang="en-US" sz="2400" b="0" dirty="0">
                <a:latin typeface="Calibri Light" panose="020F0302020204030204" pitchFamily="34" charset="0"/>
                <a:cs typeface="Calibri Light" panose="020F0302020204030204" pitchFamily="34" charset="0"/>
              </a:rPr>
              <a:t>To aid families in crisis</a:t>
            </a:r>
          </a:p>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Provided without regard to income</a:t>
            </a:r>
          </a:p>
          <a:p>
            <a:pPr lvl="2"/>
            <a:r>
              <a:rPr lang="en-US" sz="2400" b="0" dirty="0">
                <a:latin typeface="Calibri Light" panose="020F0302020204030204" pitchFamily="34" charset="0"/>
                <a:cs typeface="Calibri Light" panose="020F0302020204030204" pitchFamily="34" charset="0"/>
              </a:rPr>
              <a:t>income information is gathered up front in case the CWS case closes</a:t>
            </a:r>
          </a:p>
        </p:txBody>
      </p:sp>
    </p:spTree>
    <p:extLst>
      <p:ext uri="{BB962C8B-B14F-4D97-AF65-F5344CB8AC3E}">
        <p14:creationId xmlns:p14="http://schemas.microsoft.com/office/powerpoint/2010/main" val="778642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9C5AF-1805-0C5E-8FB1-E5F00A7BECF4}"/>
              </a:ext>
            </a:extLst>
          </p:cNvPr>
          <p:cNvSpPr>
            <a:spLocks noGrp="1"/>
          </p:cNvSpPr>
          <p:nvPr>
            <p:ph type="title"/>
          </p:nvPr>
        </p:nvSpPr>
        <p:spPr/>
        <p:txBody>
          <a:bodyPr/>
          <a:lstStyle/>
          <a:p>
            <a:r>
              <a:rPr lang="en-US" dirty="0">
                <a:latin typeface="Arial Narrow" panose="020B0606020202030204" pitchFamily="34" charset="0"/>
              </a:rPr>
              <a:t>Examples of using CWS as a need</a:t>
            </a:r>
            <a:br>
              <a:rPr lang="en-US" b="0"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DE303E74-99A6-1F8A-836E-C3222AB2515F}"/>
              </a:ext>
            </a:extLst>
          </p:cNvPr>
          <p:cNvSpPr>
            <a:spLocks noGrp="1"/>
          </p:cNvSpPr>
          <p:nvPr>
            <p:ph type="body" sz="quarter" idx="10"/>
          </p:nvPr>
        </p:nvSpPr>
        <p:spPr/>
        <p:txBody>
          <a:bodyPr/>
          <a:lstStyle/>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When a recipient is too sick to care for their child and child care is needed to provide for the needs of the child and to maintain family stability until the recipient has recovered.</a:t>
            </a:r>
          </a:p>
          <a:p>
            <a:pPr>
              <a:buFont typeface="Wingdings" panose="05000000000000000000" pitchFamily="2" charset="2"/>
              <a:buChar char="Ø"/>
            </a:pPr>
            <a:endParaRPr lang="en-US" sz="2400" b="0" dirty="0">
              <a:latin typeface="Calibri Light" panose="020F0302020204030204" pitchFamily="34" charset="0"/>
              <a:cs typeface="Calibri Light" panose="020F0302020204030204" pitchFamily="34" charset="0"/>
            </a:endParaRPr>
          </a:p>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Families of domestic violence can be served under CWS without documentation unless the DSS/LPA suspects the family is not being up front about their situation.</a:t>
            </a:r>
          </a:p>
          <a:p>
            <a:pPr lvl="1">
              <a:buFont typeface="Arial" panose="020B0604020202020204" pitchFamily="34" charset="0"/>
              <a:buChar char="•"/>
            </a:pPr>
            <a:endParaRPr lang="en-US" sz="2000" b="0" dirty="0">
              <a:latin typeface="Calibri Light" panose="020F0302020204030204" pitchFamily="34" charset="0"/>
              <a:cs typeface="Calibri Light" panose="020F0302020204030204" pitchFamily="34" charset="0"/>
            </a:endParaRPr>
          </a:p>
          <a:p>
            <a:endParaRPr lang="en-US" sz="24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046649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6E9BB-853A-4B9D-A4FF-36C7CF97F16A}"/>
              </a:ext>
            </a:extLst>
          </p:cNvPr>
          <p:cNvSpPr>
            <a:spLocks noGrp="1"/>
          </p:cNvSpPr>
          <p:nvPr>
            <p:ph type="title"/>
          </p:nvPr>
        </p:nvSpPr>
        <p:spPr>
          <a:prstGeom prst="rect">
            <a:avLst/>
          </a:prstGeom>
        </p:spPr>
        <p:txBody>
          <a:bodyPr/>
          <a:lstStyle/>
          <a:p>
            <a:r>
              <a:rPr lang="en-US" dirty="0">
                <a:latin typeface="Arial Narrow" panose="020B0606020202030204" pitchFamily="34" charset="0"/>
              </a:rPr>
              <a:t>Non-Temporary Changes during Cert. Period</a:t>
            </a:r>
          </a:p>
        </p:txBody>
      </p:sp>
      <p:sp>
        <p:nvSpPr>
          <p:cNvPr id="3" name="Text Placeholder 2">
            <a:extLst>
              <a:ext uri="{FF2B5EF4-FFF2-40B4-BE49-F238E27FC236}">
                <a16:creationId xmlns:a16="http://schemas.microsoft.com/office/drawing/2014/main" id="{39344441-A5E8-4343-9E85-2077DC2D8C38}"/>
              </a:ext>
            </a:extLst>
          </p:cNvPr>
          <p:cNvSpPr>
            <a:spLocks noGrp="1"/>
          </p:cNvSpPr>
          <p:nvPr>
            <p:ph type="body" sz="quarter" idx="10"/>
          </p:nvPr>
        </p:nvSpPr>
        <p:spPr/>
        <p:txBody>
          <a:bodyPr/>
          <a:lstStyle/>
          <a:p>
            <a:pPr marL="0" lvl="2" indent="0">
              <a:lnSpc>
                <a:spcPct val="90000"/>
              </a:lnSpc>
              <a:spcBef>
                <a:spcPct val="0"/>
              </a:spcBef>
              <a:buNone/>
            </a:pPr>
            <a:r>
              <a:rPr lang="en-US" sz="2400" b="0" dirty="0">
                <a:latin typeface="Calibri Light" panose="020F0302020204030204" pitchFamily="34" charset="0"/>
                <a:cs typeface="Calibri Light" panose="020F0302020204030204" pitchFamily="34" charset="0"/>
              </a:rPr>
              <a:t>When a recipient experiences a non-temporary change and no longer has a qualified need during their certification period, the recipient shall receive 90-day transition. </a:t>
            </a:r>
          </a:p>
          <a:p>
            <a:pPr marL="0" lvl="2" indent="0">
              <a:lnSpc>
                <a:spcPct val="90000"/>
              </a:lnSpc>
              <a:spcBef>
                <a:spcPct val="0"/>
              </a:spcBef>
              <a:buNone/>
            </a:pPr>
            <a:endParaRPr lang="en-US" sz="2400" b="0" dirty="0">
              <a:latin typeface="Calibri Light" panose="020F0302020204030204" pitchFamily="34" charset="0"/>
              <a:cs typeface="Calibri Light" panose="020F0302020204030204" pitchFamily="34" charset="0"/>
            </a:endParaRPr>
          </a:p>
          <a:p>
            <a:pPr marL="855662" lvl="4" indent="-285750">
              <a:spcBef>
                <a:spcPct val="0"/>
              </a:spcBef>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If Recipient, no longer wants services</a:t>
            </a:r>
          </a:p>
          <a:p>
            <a:pPr marL="1598612" lvl="6" indent="-342900">
              <a:spcBef>
                <a:spcPct val="0"/>
              </a:spcBef>
            </a:pPr>
            <a:r>
              <a:rPr lang="en-US" sz="2400" b="0" dirty="0">
                <a:latin typeface="Calibri Light" panose="020F0302020204030204" pitchFamily="34" charset="0"/>
                <a:cs typeface="Calibri Light" panose="020F0302020204030204" pitchFamily="34" charset="0"/>
              </a:rPr>
              <a:t>Services are terminated with 10-day notice</a:t>
            </a:r>
          </a:p>
          <a:p>
            <a:pPr marL="1598612" lvl="6" indent="-342900">
              <a:spcBef>
                <a:spcPct val="0"/>
              </a:spcBef>
            </a:pPr>
            <a:endParaRPr lang="en-US" sz="2400" b="0" dirty="0">
              <a:latin typeface="Calibri Light" panose="020F0302020204030204" pitchFamily="34" charset="0"/>
              <a:cs typeface="Calibri Light" panose="020F0302020204030204" pitchFamily="34" charset="0"/>
            </a:endParaRPr>
          </a:p>
          <a:p>
            <a:pPr marL="912812" lvl="4" indent="-342900">
              <a:spcBef>
                <a:spcPct val="0"/>
              </a:spcBef>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If Recipient wants to continue services</a:t>
            </a:r>
          </a:p>
          <a:p>
            <a:pPr marL="1598612" lvl="6" indent="-342900">
              <a:spcBef>
                <a:spcPct val="0"/>
              </a:spcBef>
            </a:pPr>
            <a:r>
              <a:rPr lang="en-US" sz="2400" b="0" dirty="0">
                <a:latin typeface="Calibri Light" panose="020F0302020204030204" pitchFamily="34" charset="0"/>
                <a:cs typeface="Calibri Light" panose="020F0302020204030204" pitchFamily="34" charset="0"/>
              </a:rPr>
              <a:t>Services are to continue through the end of the certification period. </a:t>
            </a:r>
          </a:p>
          <a:p>
            <a:pPr marL="0" lvl="2" indent="0">
              <a:lnSpc>
                <a:spcPct val="90000"/>
              </a:lnSpc>
              <a:spcBef>
                <a:spcPct val="0"/>
              </a:spcBef>
              <a:buNone/>
            </a:pPr>
            <a:r>
              <a:rPr lang="en-US" sz="2400" b="0" dirty="0">
                <a:latin typeface="Calibri" panose="020F0502020204030204" pitchFamily="34" charset="0"/>
                <a:cs typeface="Calibri" panose="020F0502020204030204" pitchFamily="34" charset="0"/>
              </a:rPr>
              <a:t>	</a:t>
            </a:r>
          </a:p>
          <a:p>
            <a:pPr marL="257175" lvl="2" indent="-257175">
              <a:lnSpc>
                <a:spcPct val="90000"/>
              </a:lnSpc>
              <a:spcBef>
                <a:spcPct val="0"/>
              </a:spcBef>
            </a:pPr>
            <a:endParaRPr lang="en-US" sz="1800" b="0" dirty="0">
              <a:solidFill>
                <a:schemeClr val="tx2">
                  <a:lumMod val="75000"/>
                </a:schemeClr>
              </a:solidFill>
              <a:latin typeface="Calibri Light" panose="020F0302020204030204" pitchFamily="34" charset="0"/>
              <a:cs typeface="Calibri Light" panose="020F0302020204030204" pitchFamily="34" charset="0"/>
            </a:endParaRPr>
          </a:p>
        </p:txBody>
      </p:sp>
      <p:sp>
        <p:nvSpPr>
          <p:cNvPr id="7" name="Text Placeholder 6">
            <a:extLst>
              <a:ext uri="{FF2B5EF4-FFF2-40B4-BE49-F238E27FC236}">
                <a16:creationId xmlns:a16="http://schemas.microsoft.com/office/drawing/2014/main" id="{7486CDE3-87D7-4D52-9C1C-DD5D0BBB67E0}"/>
              </a:ext>
            </a:extLst>
          </p:cNvPr>
          <p:cNvSpPr>
            <a:spLocks noGrp="1"/>
          </p:cNvSpPr>
          <p:nvPr>
            <p:ph type="body" sz="quarter" idx="11"/>
          </p:nvPr>
        </p:nvSpPr>
        <p:spPr/>
        <p:txBody>
          <a:bodyPr/>
          <a:lstStyle/>
          <a:p>
            <a:r>
              <a:rPr lang="en-US" dirty="0"/>
              <a:t>Administrative Letter #01-21</a:t>
            </a:r>
          </a:p>
        </p:txBody>
      </p:sp>
    </p:spTree>
    <p:extLst>
      <p:ext uri="{BB962C8B-B14F-4D97-AF65-F5344CB8AC3E}">
        <p14:creationId xmlns:p14="http://schemas.microsoft.com/office/powerpoint/2010/main" val="3397431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6E9BB-853A-4B9D-A4FF-36C7CF97F16A}"/>
              </a:ext>
            </a:extLst>
          </p:cNvPr>
          <p:cNvSpPr>
            <a:spLocks noGrp="1"/>
          </p:cNvSpPr>
          <p:nvPr>
            <p:ph type="title"/>
          </p:nvPr>
        </p:nvSpPr>
        <p:spPr/>
        <p:txBody>
          <a:bodyPr/>
          <a:lstStyle/>
          <a:p>
            <a:r>
              <a:rPr lang="en-US" dirty="0">
                <a:latin typeface="Arial Narrow" panose="020B0606020202030204" pitchFamily="34" charset="0"/>
              </a:rPr>
              <a:t>Temporary Changes during Cert. Period</a:t>
            </a:r>
          </a:p>
        </p:txBody>
      </p:sp>
      <p:sp>
        <p:nvSpPr>
          <p:cNvPr id="3" name="Text Placeholder 2">
            <a:extLst>
              <a:ext uri="{FF2B5EF4-FFF2-40B4-BE49-F238E27FC236}">
                <a16:creationId xmlns:a16="http://schemas.microsoft.com/office/drawing/2014/main" id="{39344441-A5E8-4343-9E85-2077DC2D8C38}"/>
              </a:ext>
            </a:extLst>
          </p:cNvPr>
          <p:cNvSpPr>
            <a:spLocks noGrp="1"/>
          </p:cNvSpPr>
          <p:nvPr>
            <p:ph type="body" sz="quarter" idx="10"/>
          </p:nvPr>
        </p:nvSpPr>
        <p:spPr/>
        <p:txBody>
          <a:bodyPr/>
          <a:lstStyle/>
          <a:p>
            <a:pPr marL="285750" lvl="2" indent="-285750">
              <a:lnSpc>
                <a:spcPct val="90000"/>
              </a:lnSpc>
              <a:spcBef>
                <a:spcPct val="0"/>
              </a:spcBef>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Document the family's circumstances in the case record and services must continue without interruption through the end of the 12-month certification period. </a:t>
            </a:r>
          </a:p>
          <a:p>
            <a:pPr marL="285750" lvl="2" indent="-285750">
              <a:lnSpc>
                <a:spcPct val="90000"/>
              </a:lnSpc>
              <a:spcBef>
                <a:spcPct val="0"/>
              </a:spcBef>
              <a:buFont typeface="Wingdings" panose="05000000000000000000" pitchFamily="2" charset="2"/>
              <a:buChar char="Ø"/>
            </a:pPr>
            <a:endParaRPr lang="en-US" sz="2400" b="0" dirty="0">
              <a:latin typeface="Calibri Light" panose="020F0302020204030204" pitchFamily="34" charset="0"/>
              <a:cs typeface="Calibri Light" panose="020F0302020204030204" pitchFamily="34" charset="0"/>
            </a:endParaRPr>
          </a:p>
          <a:p>
            <a:pPr marL="285750" lvl="2" indent="-285750">
              <a:lnSpc>
                <a:spcPct val="90000"/>
              </a:lnSpc>
              <a:spcBef>
                <a:spcPct val="0"/>
              </a:spcBef>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The family's need for care can be adjusted within NC FAST during the temporary change and the parent fee can be reduced if there has been a reduction in income.</a:t>
            </a:r>
            <a:endParaRPr lang="en-US" sz="1800" b="0" dirty="0">
              <a:solidFill>
                <a:schemeClr val="tx2">
                  <a:lumMod val="75000"/>
                </a:schemeClr>
              </a:solidFill>
              <a:latin typeface="Calibri Light" panose="020F0302020204030204" pitchFamily="34" charset="0"/>
              <a:cs typeface="Calibri Light" panose="020F0302020204030204" pitchFamily="34" charset="0"/>
            </a:endParaRPr>
          </a:p>
        </p:txBody>
      </p:sp>
      <p:sp>
        <p:nvSpPr>
          <p:cNvPr id="5" name="Text Placeholder 4">
            <a:extLst>
              <a:ext uri="{FF2B5EF4-FFF2-40B4-BE49-F238E27FC236}">
                <a16:creationId xmlns:a16="http://schemas.microsoft.com/office/drawing/2014/main" id="{79340165-902E-E55B-6B73-EE93756F2A72}"/>
              </a:ext>
            </a:extLst>
          </p:cNvPr>
          <p:cNvSpPr>
            <a:spLocks noGrp="1"/>
          </p:cNvSpPr>
          <p:nvPr>
            <p:ph type="body" sz="quarter" idx="11"/>
          </p:nvPr>
        </p:nvSpPr>
        <p:spPr/>
        <p:txBody>
          <a:bodyPr/>
          <a:lstStyle/>
          <a:p>
            <a:r>
              <a:rPr lang="en-US" dirty="0"/>
              <a:t>Administrative Letter #01-21</a:t>
            </a:r>
          </a:p>
        </p:txBody>
      </p:sp>
    </p:spTree>
    <p:extLst>
      <p:ext uri="{BB962C8B-B14F-4D97-AF65-F5344CB8AC3E}">
        <p14:creationId xmlns:p14="http://schemas.microsoft.com/office/powerpoint/2010/main" val="1885611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6E9BB-853A-4B9D-A4FF-36C7CF97F16A}"/>
              </a:ext>
            </a:extLst>
          </p:cNvPr>
          <p:cNvSpPr>
            <a:spLocks noGrp="1"/>
          </p:cNvSpPr>
          <p:nvPr>
            <p:ph type="title"/>
          </p:nvPr>
        </p:nvSpPr>
        <p:spPr/>
        <p:txBody>
          <a:bodyPr/>
          <a:lstStyle/>
          <a:p>
            <a:r>
              <a:rPr lang="en-US" dirty="0">
                <a:latin typeface="Arial Narrow" panose="020B0606020202030204" pitchFamily="34" charset="0"/>
              </a:rPr>
              <a:t>Changes at Redetermination</a:t>
            </a:r>
          </a:p>
        </p:txBody>
      </p:sp>
      <p:sp>
        <p:nvSpPr>
          <p:cNvPr id="3" name="Text Placeholder 2">
            <a:extLst>
              <a:ext uri="{FF2B5EF4-FFF2-40B4-BE49-F238E27FC236}">
                <a16:creationId xmlns:a16="http://schemas.microsoft.com/office/drawing/2014/main" id="{39344441-A5E8-4343-9E85-2077DC2D8C38}"/>
              </a:ext>
            </a:extLst>
          </p:cNvPr>
          <p:cNvSpPr>
            <a:spLocks noGrp="1"/>
          </p:cNvSpPr>
          <p:nvPr>
            <p:ph type="body" sz="quarter" idx="10"/>
          </p:nvPr>
        </p:nvSpPr>
        <p:spPr/>
        <p:txBody>
          <a:bodyPr/>
          <a:lstStyle/>
          <a:p>
            <a:pPr marL="285750" lvl="2" indent="-285750">
              <a:lnSpc>
                <a:spcPct val="90000"/>
              </a:lnSpc>
              <a:spcBef>
                <a:spcPct val="0"/>
              </a:spcBef>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At the time of the redetermination , the family must meet all eligibility criteria in order to receive a new 12-month certification. </a:t>
            </a:r>
          </a:p>
          <a:p>
            <a:pPr marL="285750" lvl="2" indent="-285750">
              <a:lnSpc>
                <a:spcPct val="90000"/>
              </a:lnSpc>
              <a:spcBef>
                <a:spcPct val="0"/>
              </a:spcBef>
              <a:buFont typeface="Wingdings" panose="05000000000000000000" pitchFamily="2" charset="2"/>
              <a:buChar char="Ø"/>
            </a:pPr>
            <a:endParaRPr lang="en-US" sz="2400" b="0" dirty="0">
              <a:latin typeface="Calibri Light" panose="020F0302020204030204" pitchFamily="34" charset="0"/>
              <a:cs typeface="Calibri Light" panose="020F0302020204030204" pitchFamily="34" charset="0"/>
            </a:endParaRPr>
          </a:p>
          <a:p>
            <a:pPr marL="285750" lvl="2" indent="-285750">
              <a:lnSpc>
                <a:spcPct val="90000"/>
              </a:lnSpc>
              <a:spcBef>
                <a:spcPct val="0"/>
              </a:spcBef>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If family does not have a need for care due to a </a:t>
            </a:r>
            <a:r>
              <a:rPr lang="en-US" sz="2400" dirty="0">
                <a:latin typeface="Calibri Light" panose="020F0302020204030204" pitchFamily="34" charset="0"/>
                <a:cs typeface="Calibri Light" panose="020F0302020204030204" pitchFamily="34" charset="0"/>
              </a:rPr>
              <a:t>TEMPORARY</a:t>
            </a:r>
            <a:r>
              <a:rPr lang="en-US" sz="2400" b="0" dirty="0">
                <a:latin typeface="Calibri Light" panose="020F0302020204030204" pitchFamily="34" charset="0"/>
                <a:cs typeface="Calibri Light" panose="020F0302020204030204" pitchFamily="34" charset="0"/>
              </a:rPr>
              <a:t> change at recertification, </a:t>
            </a:r>
            <a:r>
              <a:rPr lang="en-US" sz="2400" b="0" dirty="0">
                <a:effectLst/>
                <a:latin typeface="Calibri Light" panose="020F0302020204030204" pitchFamily="34" charset="0"/>
                <a:ea typeface="Calibri" panose="020F0502020204030204" pitchFamily="34" charset="0"/>
                <a:cs typeface="Calibri Light" panose="020F0302020204030204" pitchFamily="34" charset="0"/>
              </a:rPr>
              <a:t>the child care worker must document the family’s circumstances in the case record and </a:t>
            </a:r>
            <a:r>
              <a:rPr lang="en-US" sz="2400" b="0" dirty="0">
                <a:latin typeface="Calibri Light" panose="020F0302020204030204" pitchFamily="34" charset="0"/>
                <a:cs typeface="Calibri Light" panose="020F0302020204030204" pitchFamily="34" charset="0"/>
              </a:rPr>
              <a:t>family shall be granted another 12-month certification period.</a:t>
            </a:r>
          </a:p>
          <a:p>
            <a:pPr marL="285750" lvl="2" indent="-285750">
              <a:lnSpc>
                <a:spcPct val="90000"/>
              </a:lnSpc>
              <a:spcBef>
                <a:spcPct val="0"/>
              </a:spcBef>
              <a:buFont typeface="Wingdings" panose="05000000000000000000" pitchFamily="2" charset="2"/>
              <a:buChar char="Ø"/>
            </a:pPr>
            <a:endParaRPr lang="en-US" sz="2400" b="0" dirty="0">
              <a:latin typeface="Calibri Light" panose="020F0302020204030204" pitchFamily="34" charset="0"/>
              <a:cs typeface="Calibri Light" panose="020F0302020204030204" pitchFamily="34" charset="0"/>
            </a:endParaRPr>
          </a:p>
          <a:p>
            <a:pPr marL="285750" lvl="2" indent="-285750">
              <a:lnSpc>
                <a:spcPct val="90000"/>
              </a:lnSpc>
              <a:spcBef>
                <a:spcPct val="0"/>
              </a:spcBef>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If a family does not have a need for care at the time of redetermination and it is due to a </a:t>
            </a:r>
            <a:r>
              <a:rPr lang="en-US" sz="2400" dirty="0">
                <a:latin typeface="Calibri Light" panose="020F0302020204030204" pitchFamily="34" charset="0"/>
                <a:cs typeface="Calibri Light" panose="020F0302020204030204" pitchFamily="34" charset="0"/>
              </a:rPr>
              <a:t>NON-TEMPORARY</a:t>
            </a:r>
            <a:r>
              <a:rPr lang="en-US" sz="2400" b="0" dirty="0">
                <a:latin typeface="Calibri Light" panose="020F0302020204030204" pitchFamily="34" charset="0"/>
                <a:cs typeface="Calibri Light" panose="020F0302020204030204" pitchFamily="34" charset="0"/>
              </a:rPr>
              <a:t> change, the family may not be granted another 12-month certification period.</a:t>
            </a:r>
          </a:p>
          <a:p>
            <a:pPr marL="285750" lvl="2" indent="-285750">
              <a:lnSpc>
                <a:spcPct val="90000"/>
              </a:lnSpc>
              <a:spcBef>
                <a:spcPct val="0"/>
              </a:spcBef>
              <a:buFont typeface="Wingdings" panose="05000000000000000000" pitchFamily="2" charset="2"/>
              <a:buChar char="Ø"/>
            </a:pPr>
            <a:endParaRPr lang="en-US" sz="2400" b="0" dirty="0">
              <a:latin typeface="Calibri Light" panose="020F0302020204030204" pitchFamily="34" charset="0"/>
              <a:cs typeface="Calibri Light" panose="020F0302020204030204" pitchFamily="34" charset="0"/>
            </a:endParaRPr>
          </a:p>
          <a:p>
            <a:pPr marL="257175" lvl="2" indent="-257175">
              <a:lnSpc>
                <a:spcPct val="90000"/>
              </a:lnSpc>
              <a:spcBef>
                <a:spcPct val="0"/>
              </a:spcBef>
            </a:pPr>
            <a:endParaRPr lang="en-US" sz="1800" b="0" dirty="0">
              <a:solidFill>
                <a:schemeClr val="tx2">
                  <a:lumMod val="75000"/>
                </a:schemeClr>
              </a:solidFill>
              <a:latin typeface="Calibri Light" panose="020F0302020204030204" pitchFamily="34" charset="0"/>
              <a:cs typeface="Calibri Light" panose="020F0302020204030204" pitchFamily="34" charset="0"/>
            </a:endParaRPr>
          </a:p>
        </p:txBody>
      </p:sp>
      <p:sp>
        <p:nvSpPr>
          <p:cNvPr id="5" name="Text Placeholder 4">
            <a:extLst>
              <a:ext uri="{FF2B5EF4-FFF2-40B4-BE49-F238E27FC236}">
                <a16:creationId xmlns:a16="http://schemas.microsoft.com/office/drawing/2014/main" id="{FAB22B3D-BF7F-877B-3092-B3AB4C894D19}"/>
              </a:ext>
            </a:extLst>
          </p:cNvPr>
          <p:cNvSpPr>
            <a:spLocks noGrp="1"/>
          </p:cNvSpPr>
          <p:nvPr>
            <p:ph type="body" sz="quarter" idx="11"/>
          </p:nvPr>
        </p:nvSpPr>
        <p:spPr/>
        <p:txBody>
          <a:bodyPr/>
          <a:lstStyle/>
          <a:p>
            <a:r>
              <a:rPr lang="en-US" dirty="0"/>
              <a:t>Administrative Letter #01-21</a:t>
            </a:r>
          </a:p>
        </p:txBody>
      </p:sp>
    </p:spTree>
    <p:extLst>
      <p:ext uri="{BB962C8B-B14F-4D97-AF65-F5344CB8AC3E}">
        <p14:creationId xmlns:p14="http://schemas.microsoft.com/office/powerpoint/2010/main" val="3534286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5B6D-AD1F-4034-9191-22F835E25C05}"/>
              </a:ext>
            </a:extLst>
          </p:cNvPr>
          <p:cNvSpPr>
            <a:spLocks noGrp="1"/>
          </p:cNvSpPr>
          <p:nvPr>
            <p:ph type="title"/>
          </p:nvPr>
        </p:nvSpPr>
        <p:spPr/>
        <p:txBody>
          <a:bodyPr/>
          <a:lstStyle/>
          <a:p>
            <a:r>
              <a:rPr lang="en-US" dirty="0"/>
              <a:t>    </a:t>
            </a:r>
            <a:r>
              <a:rPr lang="en-US" dirty="0">
                <a:latin typeface="Arial Narrow" panose="020B0606020202030204" pitchFamily="34" charset="0"/>
              </a:rPr>
              <a:t>How to Verify Need for Care</a:t>
            </a:r>
          </a:p>
        </p:txBody>
      </p:sp>
      <p:sp>
        <p:nvSpPr>
          <p:cNvPr id="3" name="Text Placeholder 2">
            <a:extLst>
              <a:ext uri="{FF2B5EF4-FFF2-40B4-BE49-F238E27FC236}">
                <a16:creationId xmlns:a16="http://schemas.microsoft.com/office/drawing/2014/main" id="{7F2D6DF2-F480-42FF-B22E-1DBCADA3BB5A}"/>
              </a:ext>
            </a:extLst>
          </p:cNvPr>
          <p:cNvSpPr>
            <a:spLocks noGrp="1"/>
          </p:cNvSpPr>
          <p:nvPr>
            <p:ph type="body" sz="quarter" idx="10"/>
          </p:nvPr>
        </p:nvSpPr>
        <p:spPr/>
        <p:txBody>
          <a:bodyPr/>
          <a:lstStyle/>
          <a:p>
            <a:pPr marL="0" indent="0">
              <a:buNone/>
            </a:pPr>
            <a:r>
              <a:rPr lang="en-US" sz="2400" b="0" dirty="0">
                <a:latin typeface="Calibri Light" panose="020F0302020204030204" pitchFamily="34" charset="0"/>
                <a:cs typeface="Calibri Light" panose="020F0302020204030204" pitchFamily="34" charset="0"/>
              </a:rPr>
              <a:t>When verifying the need for care, the worker must:</a:t>
            </a:r>
          </a:p>
          <a:p>
            <a:r>
              <a:rPr lang="en-US" sz="2400" b="0" dirty="0">
                <a:latin typeface="Calibri Light" panose="020F0302020204030204" pitchFamily="34" charset="0"/>
                <a:cs typeface="Calibri Light" panose="020F0302020204030204" pitchFamily="34" charset="0"/>
              </a:rPr>
              <a:t>Verify the income of the family</a:t>
            </a:r>
          </a:p>
          <a:p>
            <a:r>
              <a:rPr lang="en-US" sz="2400" b="0" dirty="0">
                <a:latin typeface="Calibri Light" panose="020F0302020204030204" pitchFamily="34" charset="0"/>
                <a:cs typeface="Calibri Light" panose="020F0302020204030204" pitchFamily="34" charset="0"/>
              </a:rPr>
              <a:t>Verify the reason child care is needed</a:t>
            </a:r>
          </a:p>
          <a:p>
            <a:pPr lvl="1"/>
            <a:r>
              <a:rPr lang="en-US" sz="2000" b="0" dirty="0">
                <a:latin typeface="Calibri Light" panose="020F0302020204030204" pitchFamily="34" charset="0"/>
                <a:cs typeface="Calibri Light" panose="020F0302020204030204" pitchFamily="34" charset="0"/>
              </a:rPr>
              <a:t>Employment, School, Developmental needs, CPS/CWS</a:t>
            </a:r>
          </a:p>
          <a:p>
            <a:endParaRPr lang="en-US" sz="2400"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71781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23BE2-2B5C-4DDC-99B5-BD446C7EF6FA}"/>
              </a:ext>
            </a:extLst>
          </p:cNvPr>
          <p:cNvSpPr>
            <a:spLocks noGrp="1"/>
          </p:cNvSpPr>
          <p:nvPr>
            <p:ph type="title"/>
          </p:nvPr>
        </p:nvSpPr>
        <p:spPr/>
        <p:txBody>
          <a:bodyPr/>
          <a:lstStyle/>
          <a:p>
            <a:r>
              <a:rPr lang="en-US" dirty="0">
                <a:latin typeface="Arial Narrow" panose="020B0606020202030204" pitchFamily="34" charset="0"/>
              </a:rPr>
              <a:t>Sources of Verification</a:t>
            </a:r>
          </a:p>
        </p:txBody>
      </p:sp>
      <p:sp>
        <p:nvSpPr>
          <p:cNvPr id="3" name="Text Placeholder 2">
            <a:extLst>
              <a:ext uri="{FF2B5EF4-FFF2-40B4-BE49-F238E27FC236}">
                <a16:creationId xmlns:a16="http://schemas.microsoft.com/office/drawing/2014/main" id="{A046BC01-A388-41C8-BE49-18B2D33A11FA}"/>
              </a:ext>
            </a:extLst>
          </p:cNvPr>
          <p:cNvSpPr>
            <a:spLocks noGrp="1"/>
          </p:cNvSpPr>
          <p:nvPr>
            <p:ph type="body" sz="quarter" idx="10"/>
          </p:nvPr>
        </p:nvSpPr>
        <p:spPr/>
        <p:txBody>
          <a:bodyPr/>
          <a:lstStyle/>
          <a:p>
            <a:pPr marL="0" indent="0">
              <a:buNone/>
            </a:pPr>
            <a:r>
              <a:rPr lang="en-US" sz="2400" b="0" dirty="0">
                <a:latin typeface="Calibri Light" panose="020F0302020204030204" pitchFamily="34" charset="0"/>
                <a:cs typeface="Calibri Light" panose="020F0302020204030204" pitchFamily="34" charset="0"/>
              </a:rPr>
              <a:t>Sources of verification that can be used when determining eligibility consist of:</a:t>
            </a:r>
          </a:p>
          <a:p>
            <a:r>
              <a:rPr lang="en-US" sz="2400" b="0" dirty="0">
                <a:latin typeface="Calibri Light" panose="020F0302020204030204" pitchFamily="34" charset="0"/>
                <a:cs typeface="Calibri Light" panose="020F0302020204030204" pitchFamily="34" charset="0"/>
              </a:rPr>
              <a:t>Electronic matching </a:t>
            </a:r>
          </a:p>
          <a:p>
            <a:r>
              <a:rPr lang="en-US" sz="2400" b="0" dirty="0">
                <a:latin typeface="Calibri Light" panose="020F0302020204030204" pitchFamily="34" charset="0"/>
                <a:cs typeface="Calibri Light" panose="020F0302020204030204" pitchFamily="34" charset="0"/>
              </a:rPr>
              <a:t>Documentary </a:t>
            </a:r>
          </a:p>
          <a:p>
            <a:r>
              <a:rPr lang="en-US" sz="2400" b="0" dirty="0">
                <a:latin typeface="Calibri Light" panose="020F0302020204030204" pitchFamily="34" charset="0"/>
                <a:cs typeface="Calibri Light" panose="020F0302020204030204" pitchFamily="34" charset="0"/>
              </a:rPr>
              <a:t>Collateral contact</a:t>
            </a:r>
          </a:p>
          <a:p>
            <a:r>
              <a:rPr lang="en-US" sz="2400" b="0" dirty="0">
                <a:latin typeface="Calibri Light" panose="020F0302020204030204" pitchFamily="34" charset="0"/>
                <a:cs typeface="Calibri Light" panose="020F0302020204030204" pitchFamily="34" charset="0"/>
              </a:rPr>
              <a:t>Client’s Statement</a:t>
            </a:r>
            <a:endParaRPr lang="en-US" sz="2400" dirty="0">
              <a:solidFill>
                <a:schemeClr val="tx2">
                  <a:lumMod val="75000"/>
                </a:schemeClr>
              </a:solidFill>
              <a:latin typeface="Calibri Light" panose="020F0302020204030204" pitchFamily="34" charset="0"/>
              <a:cs typeface="Calibri Light" panose="020F0302020204030204" pitchFamily="34" charset="0"/>
            </a:endParaRPr>
          </a:p>
        </p:txBody>
      </p:sp>
      <p:sp>
        <p:nvSpPr>
          <p:cNvPr id="4" name="Text Placeholder 3">
            <a:extLst>
              <a:ext uri="{FF2B5EF4-FFF2-40B4-BE49-F238E27FC236}">
                <a16:creationId xmlns:a16="http://schemas.microsoft.com/office/drawing/2014/main" id="{D2470A45-17E6-4553-B59B-291C5BD33283}"/>
              </a:ext>
            </a:extLst>
          </p:cNvPr>
          <p:cNvSpPr>
            <a:spLocks noGrp="1"/>
          </p:cNvSpPr>
          <p:nvPr>
            <p:ph type="body" sz="quarter" idx="11"/>
          </p:nvPr>
        </p:nvSpPr>
        <p:spPr/>
        <p:txBody>
          <a:bodyPr/>
          <a:lstStyle/>
          <a:p>
            <a:r>
              <a:rPr lang="en-US" dirty="0"/>
              <a:t>Refer to IEM Section 4050</a:t>
            </a:r>
          </a:p>
        </p:txBody>
      </p:sp>
    </p:spTree>
    <p:extLst>
      <p:ext uri="{BB962C8B-B14F-4D97-AF65-F5344CB8AC3E}">
        <p14:creationId xmlns:p14="http://schemas.microsoft.com/office/powerpoint/2010/main" val="3167274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23BE2-2B5C-4DDC-99B5-BD446C7EF6FA}"/>
              </a:ext>
            </a:extLst>
          </p:cNvPr>
          <p:cNvSpPr>
            <a:spLocks noGrp="1"/>
          </p:cNvSpPr>
          <p:nvPr>
            <p:ph type="title"/>
          </p:nvPr>
        </p:nvSpPr>
        <p:spPr/>
        <p:txBody>
          <a:bodyPr/>
          <a:lstStyle/>
          <a:p>
            <a:r>
              <a:rPr lang="en-US" dirty="0">
                <a:latin typeface="Arial Narrow" panose="020B0606020202030204" pitchFamily="34" charset="0"/>
              </a:rPr>
              <a:t>Sources of Verification Guidelines</a:t>
            </a:r>
          </a:p>
        </p:txBody>
      </p:sp>
      <p:sp>
        <p:nvSpPr>
          <p:cNvPr id="3" name="Text Placeholder 2">
            <a:extLst>
              <a:ext uri="{FF2B5EF4-FFF2-40B4-BE49-F238E27FC236}">
                <a16:creationId xmlns:a16="http://schemas.microsoft.com/office/drawing/2014/main" id="{A046BC01-A388-41C8-BE49-18B2D33A11FA}"/>
              </a:ext>
            </a:extLst>
          </p:cNvPr>
          <p:cNvSpPr>
            <a:spLocks noGrp="1"/>
          </p:cNvSpPr>
          <p:nvPr>
            <p:ph type="body" sz="quarter" idx="10"/>
          </p:nvPr>
        </p:nvSpPr>
        <p:spPr/>
        <p:txBody>
          <a:bodyPr/>
          <a:lstStyle/>
          <a:p>
            <a:r>
              <a:rPr lang="en-US" sz="2000" b="0" dirty="0">
                <a:latin typeface="Calibri Light" panose="020F0302020204030204" pitchFamily="34" charset="0"/>
                <a:cs typeface="Calibri Light" panose="020F0302020204030204" pitchFamily="34" charset="0"/>
              </a:rPr>
              <a:t>Use reasonable documentation to verify income.  </a:t>
            </a:r>
          </a:p>
          <a:p>
            <a:r>
              <a:rPr lang="en-US" sz="2000" b="0" dirty="0">
                <a:latin typeface="Calibri Light" panose="020F0302020204030204" pitchFamily="34" charset="0"/>
                <a:cs typeface="Calibri Light" panose="020F0302020204030204" pitchFamily="34" charset="0"/>
              </a:rPr>
              <a:t>Avoid over-verification (e.g. requiring excessive pieces of evidence for any one item or requesting verification that is not needed to determine eligibility.)</a:t>
            </a:r>
          </a:p>
          <a:p>
            <a:r>
              <a:rPr lang="en-US" sz="2000" b="0" dirty="0">
                <a:latin typeface="Calibri Light" panose="020F0302020204030204" pitchFamily="34" charset="0"/>
                <a:cs typeface="Calibri Light" panose="020F0302020204030204" pitchFamily="34" charset="0"/>
              </a:rPr>
              <a:t>Do not require additional verification once the accuracy of a written or verbal statement has been established.</a:t>
            </a:r>
          </a:p>
          <a:p>
            <a:r>
              <a:rPr lang="en-US" sz="2000" b="0" dirty="0">
                <a:latin typeface="Calibri Light" panose="020F0302020204030204" pitchFamily="34" charset="0"/>
                <a:cs typeface="Calibri Light" panose="020F0302020204030204" pitchFamily="34" charset="0"/>
              </a:rPr>
              <a:t>Do not require a specific type of verification when various types are adequate and available.</a:t>
            </a:r>
          </a:p>
          <a:p>
            <a:r>
              <a:rPr lang="en-US" sz="2000" b="0" dirty="0">
                <a:latin typeface="Calibri Light" panose="020F0302020204030204" pitchFamily="34" charset="0"/>
                <a:cs typeface="Calibri Light" panose="020F0302020204030204" pitchFamily="34" charset="0"/>
              </a:rPr>
              <a:t>Only re-verify income information when required by program policy or when different or conflicting information is presented.  If fraud is suspected, determine if a referral for fraud or for front-end verification should be made.</a:t>
            </a:r>
          </a:p>
          <a:p>
            <a:endParaRPr lang="en-US" sz="2000" b="0" dirty="0">
              <a:latin typeface="Calibri Light" panose="020F0302020204030204" pitchFamily="34" charset="0"/>
              <a:cs typeface="Calibri Light" panose="020F0302020204030204" pitchFamily="34" charset="0"/>
            </a:endParaRPr>
          </a:p>
          <a:p>
            <a:endParaRPr lang="en-US" sz="1400" dirty="0">
              <a:solidFill>
                <a:schemeClr val="tx2">
                  <a:lumMod val="75000"/>
                </a:schemeClr>
              </a:solidFill>
              <a:latin typeface="Calibri Light" panose="020F0302020204030204" pitchFamily="34" charset="0"/>
              <a:cs typeface="Calibri Light" panose="020F0302020204030204" pitchFamily="34" charset="0"/>
            </a:endParaRPr>
          </a:p>
        </p:txBody>
      </p:sp>
      <p:sp>
        <p:nvSpPr>
          <p:cNvPr id="4" name="Text Placeholder 3">
            <a:extLst>
              <a:ext uri="{FF2B5EF4-FFF2-40B4-BE49-F238E27FC236}">
                <a16:creationId xmlns:a16="http://schemas.microsoft.com/office/drawing/2014/main" id="{D2470A45-17E6-4553-B59B-291C5BD33283}"/>
              </a:ext>
            </a:extLst>
          </p:cNvPr>
          <p:cNvSpPr>
            <a:spLocks noGrp="1"/>
          </p:cNvSpPr>
          <p:nvPr>
            <p:ph type="body" sz="quarter" idx="11"/>
          </p:nvPr>
        </p:nvSpPr>
        <p:spPr/>
        <p:txBody>
          <a:bodyPr/>
          <a:lstStyle/>
          <a:p>
            <a:r>
              <a:rPr lang="en-US" dirty="0"/>
              <a:t>Refer to IEM Section 4050.2</a:t>
            </a:r>
          </a:p>
        </p:txBody>
      </p:sp>
    </p:spTree>
    <p:extLst>
      <p:ext uri="{BB962C8B-B14F-4D97-AF65-F5344CB8AC3E}">
        <p14:creationId xmlns:p14="http://schemas.microsoft.com/office/powerpoint/2010/main" val="345408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5635A-3B1F-4F7B-077F-32C2CB42CA3A}"/>
              </a:ext>
            </a:extLst>
          </p:cNvPr>
          <p:cNvSpPr>
            <a:spLocks noGrp="1"/>
          </p:cNvSpPr>
          <p:nvPr>
            <p:ph type="title"/>
          </p:nvPr>
        </p:nvSpPr>
        <p:spPr/>
        <p:txBody>
          <a:bodyPr/>
          <a:lstStyle/>
          <a:p>
            <a:pPr marL="342900" marR="0" lvl="0" indent="-342900">
              <a:spcBef>
                <a:spcPts val="0"/>
              </a:spcBef>
              <a:spcAft>
                <a:spcPts val="800"/>
              </a:spcAft>
            </a:pPr>
            <a:r>
              <a:rPr lang="en-US" dirty="0">
                <a:effectLst/>
                <a:latin typeface="Arial Narrow" panose="020B0606020202030204" pitchFamily="34" charset="0"/>
                <a:ea typeface="Times New Roman" panose="02020603050405020304" pitchFamily="18" charset="0"/>
              </a:rPr>
              <a:t>Overview</a:t>
            </a:r>
            <a:br>
              <a:rPr lang="en-US" sz="1800" dirty="0">
                <a:effectLst/>
                <a:latin typeface="Calibri" panose="020F0502020204030204" pitchFamily="34" charset="0"/>
                <a:ea typeface="Calibri" panose="020F0502020204030204" pitchFamily="34" charset="0"/>
              </a:rPr>
            </a:br>
            <a:br>
              <a:rPr lang="en-US" sz="1800" dirty="0">
                <a:effectLst/>
                <a:latin typeface="Calibri" panose="020F0502020204030204" pitchFamily="34" charset="0"/>
                <a:ea typeface="Calibri" panose="020F0502020204030204" pitchFamily="34" charset="0"/>
              </a:rPr>
            </a:br>
            <a:endParaRPr lang="en-US" dirty="0"/>
          </a:p>
        </p:txBody>
      </p:sp>
      <p:sp>
        <p:nvSpPr>
          <p:cNvPr id="3" name="Text Placeholder 2">
            <a:extLst>
              <a:ext uri="{FF2B5EF4-FFF2-40B4-BE49-F238E27FC236}">
                <a16:creationId xmlns:a16="http://schemas.microsoft.com/office/drawing/2014/main" id="{EBA1886E-3E3A-55F4-0F5C-A1C56FEADFC9}"/>
              </a:ext>
            </a:extLst>
          </p:cNvPr>
          <p:cNvSpPr>
            <a:spLocks noGrp="1"/>
          </p:cNvSpPr>
          <p:nvPr>
            <p:ph type="body" sz="quarter" idx="10"/>
          </p:nvPr>
        </p:nvSpPr>
        <p:spPr/>
        <p:txBody>
          <a:bodyPr/>
          <a:lstStyle/>
          <a:p>
            <a:pPr marL="0" indent="0">
              <a:buNone/>
            </a:pPr>
            <a:r>
              <a:rPr lang="en-US" sz="2400" b="0" dirty="0">
                <a:latin typeface="Calibri Light" panose="020F0302020204030204" pitchFamily="34" charset="0"/>
                <a:cs typeface="Calibri Light" panose="020F0302020204030204" pitchFamily="34" charset="0"/>
              </a:rPr>
              <a:t>This plan of care training will highlight the reasons that families may receive child care assistance.  This includes the requirements related to each reason for care, steps to follow when evaluating each family’s circumstance, and how to determine the level of care.  The training will cover how workers verify and document information in the case narrative. Additionally, some families may need an alternate plan of care which is also covered in this training. </a:t>
            </a:r>
          </a:p>
          <a:p>
            <a:pPr marL="0" indent="0">
              <a:buNone/>
            </a:pPr>
            <a:endParaRPr lang="en-US" sz="1800"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342963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23BE2-2B5C-4DDC-99B5-BD446C7EF6FA}"/>
              </a:ext>
            </a:extLst>
          </p:cNvPr>
          <p:cNvSpPr>
            <a:spLocks noGrp="1"/>
          </p:cNvSpPr>
          <p:nvPr>
            <p:ph type="title"/>
          </p:nvPr>
        </p:nvSpPr>
        <p:spPr/>
        <p:txBody>
          <a:bodyPr/>
          <a:lstStyle/>
          <a:p>
            <a:r>
              <a:rPr lang="en-US" dirty="0">
                <a:latin typeface="Arial Narrow" panose="020B0606020202030204" pitchFamily="34" charset="0"/>
              </a:rPr>
              <a:t>Verification Method Hierarchy</a:t>
            </a:r>
          </a:p>
        </p:txBody>
      </p:sp>
      <p:sp>
        <p:nvSpPr>
          <p:cNvPr id="3" name="Text Placeholder 2">
            <a:extLst>
              <a:ext uri="{FF2B5EF4-FFF2-40B4-BE49-F238E27FC236}">
                <a16:creationId xmlns:a16="http://schemas.microsoft.com/office/drawing/2014/main" id="{A046BC01-A388-41C8-BE49-18B2D33A11FA}"/>
              </a:ext>
            </a:extLst>
          </p:cNvPr>
          <p:cNvSpPr>
            <a:spLocks noGrp="1"/>
          </p:cNvSpPr>
          <p:nvPr>
            <p:ph type="body" sz="quarter" idx="10"/>
          </p:nvPr>
        </p:nvSpPr>
        <p:spPr/>
        <p:txBody>
          <a:bodyPr/>
          <a:lstStyle/>
          <a:p>
            <a:r>
              <a:rPr lang="en-US" sz="2400" b="0" dirty="0">
                <a:latin typeface="Calibri Light" panose="020F0302020204030204" pitchFamily="34" charset="0"/>
                <a:cs typeface="Calibri Light" panose="020F0302020204030204" pitchFamily="34" charset="0"/>
              </a:rPr>
              <a:t>Standard Earned Income</a:t>
            </a:r>
          </a:p>
          <a:p>
            <a:pPr lvl="1"/>
            <a:r>
              <a:rPr lang="en-US" b="0" dirty="0">
                <a:latin typeface="Calibri Light" panose="020F0302020204030204" pitchFamily="34" charset="0"/>
                <a:cs typeface="Calibri Light" panose="020F0302020204030204" pitchFamily="34" charset="0"/>
              </a:rPr>
              <a:t>Wages, Salaries, Tips (including Contract Income, pay advances, work-study, etc.), Longevity Pay</a:t>
            </a:r>
          </a:p>
          <a:p>
            <a:r>
              <a:rPr lang="en-US" sz="2400" b="0" dirty="0">
                <a:latin typeface="Calibri Light" panose="020F0302020204030204" pitchFamily="34" charset="0"/>
                <a:cs typeface="Calibri Light" panose="020F0302020204030204" pitchFamily="34" charset="0"/>
              </a:rPr>
              <a:t>Special Earned Income</a:t>
            </a:r>
          </a:p>
          <a:p>
            <a:pPr lvl="1"/>
            <a:r>
              <a:rPr lang="en-US" b="0" dirty="0">
                <a:latin typeface="Calibri Light" panose="020F0302020204030204" pitchFamily="34" charset="0"/>
                <a:cs typeface="Calibri Light" panose="020F0302020204030204" pitchFamily="34" charset="0"/>
              </a:rPr>
              <a:t>Rentals, Royalties, Self Employment</a:t>
            </a:r>
          </a:p>
        </p:txBody>
      </p:sp>
      <p:sp>
        <p:nvSpPr>
          <p:cNvPr id="4" name="Text Placeholder 3">
            <a:extLst>
              <a:ext uri="{FF2B5EF4-FFF2-40B4-BE49-F238E27FC236}">
                <a16:creationId xmlns:a16="http://schemas.microsoft.com/office/drawing/2014/main" id="{D2470A45-17E6-4553-B59B-291C5BD33283}"/>
              </a:ext>
            </a:extLst>
          </p:cNvPr>
          <p:cNvSpPr>
            <a:spLocks noGrp="1"/>
          </p:cNvSpPr>
          <p:nvPr>
            <p:ph type="body" sz="quarter" idx="11"/>
          </p:nvPr>
        </p:nvSpPr>
        <p:spPr/>
        <p:txBody>
          <a:bodyPr/>
          <a:lstStyle/>
          <a:p>
            <a:r>
              <a:rPr lang="en-US" dirty="0"/>
              <a:t>Refer to IEM Section 4050.3</a:t>
            </a:r>
          </a:p>
        </p:txBody>
      </p:sp>
    </p:spTree>
    <p:extLst>
      <p:ext uri="{BB962C8B-B14F-4D97-AF65-F5344CB8AC3E}">
        <p14:creationId xmlns:p14="http://schemas.microsoft.com/office/powerpoint/2010/main" val="2498834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5B6D-AD1F-4034-9191-22F835E25C05}"/>
              </a:ext>
            </a:extLst>
          </p:cNvPr>
          <p:cNvSpPr>
            <a:spLocks noGrp="1"/>
          </p:cNvSpPr>
          <p:nvPr>
            <p:ph type="title"/>
          </p:nvPr>
        </p:nvSpPr>
        <p:spPr/>
        <p:txBody>
          <a:bodyPr/>
          <a:lstStyle/>
          <a:p>
            <a:r>
              <a:rPr lang="en-US" dirty="0"/>
              <a:t>    </a:t>
            </a:r>
            <a:r>
              <a:rPr lang="en-US" dirty="0">
                <a:latin typeface="Arial Narrow" panose="020B0606020202030204" pitchFamily="34" charset="0"/>
              </a:rPr>
              <a:t>What Needs to be Verified</a:t>
            </a:r>
          </a:p>
        </p:txBody>
      </p:sp>
      <p:sp>
        <p:nvSpPr>
          <p:cNvPr id="3" name="Text Placeholder 2">
            <a:extLst>
              <a:ext uri="{FF2B5EF4-FFF2-40B4-BE49-F238E27FC236}">
                <a16:creationId xmlns:a16="http://schemas.microsoft.com/office/drawing/2014/main" id="{7F2D6DF2-F480-42FF-B22E-1DBCADA3BB5A}"/>
              </a:ext>
            </a:extLst>
          </p:cNvPr>
          <p:cNvSpPr>
            <a:spLocks noGrp="1"/>
          </p:cNvSpPr>
          <p:nvPr>
            <p:ph type="body" sz="quarter" idx="10"/>
          </p:nvPr>
        </p:nvSpPr>
        <p:spPr/>
        <p:txBody>
          <a:bodyPr/>
          <a:lstStyle/>
          <a:p>
            <a:pPr marL="0" indent="0">
              <a:buNone/>
            </a:pPr>
            <a:r>
              <a:rPr lang="en-US" sz="2400" b="0" dirty="0">
                <a:latin typeface="Calibri Light" panose="020F0302020204030204" pitchFamily="34" charset="0"/>
                <a:cs typeface="Calibri Light" panose="020F0302020204030204" pitchFamily="34" charset="0"/>
              </a:rPr>
              <a:t>Child care workers must verify </a:t>
            </a:r>
          </a:p>
          <a:p>
            <a:r>
              <a:rPr lang="en-US" sz="2400" b="0" dirty="0">
                <a:latin typeface="Calibri Light" panose="020F0302020204030204" pitchFamily="34" charset="0"/>
                <a:cs typeface="Calibri Light" panose="020F0302020204030204" pitchFamily="34" charset="0"/>
              </a:rPr>
              <a:t>Employment/Self Employment</a:t>
            </a:r>
          </a:p>
          <a:p>
            <a:r>
              <a:rPr lang="en-US" sz="2400" b="0" dirty="0">
                <a:latin typeface="Calibri Light" panose="020F0302020204030204" pitchFamily="34" charset="0"/>
                <a:cs typeface="Calibri Light" panose="020F0302020204030204" pitchFamily="34" charset="0"/>
              </a:rPr>
              <a:t>Education</a:t>
            </a:r>
          </a:p>
          <a:p>
            <a:r>
              <a:rPr lang="en-US" sz="2400" b="0" dirty="0">
                <a:latin typeface="Calibri Light" panose="020F0302020204030204" pitchFamily="34" charset="0"/>
                <a:cs typeface="Calibri Light" panose="020F0302020204030204" pitchFamily="34" charset="0"/>
              </a:rPr>
              <a:t>CPS, CWS, Developmental Need </a:t>
            </a:r>
            <a:br>
              <a:rPr lang="en-US" sz="1600" dirty="0"/>
            </a:br>
            <a:endParaRPr lang="en-US" sz="1600" b="0" dirty="0">
              <a:latin typeface="Calibri Light" panose="020F0302020204030204" pitchFamily="34" charset="0"/>
              <a:cs typeface="Calibri Light" panose="020F0302020204030204" pitchFamily="34" charset="0"/>
            </a:endParaRPr>
          </a:p>
        </p:txBody>
      </p:sp>
      <p:sp>
        <p:nvSpPr>
          <p:cNvPr id="4" name="Text Placeholder 3">
            <a:extLst>
              <a:ext uri="{FF2B5EF4-FFF2-40B4-BE49-F238E27FC236}">
                <a16:creationId xmlns:a16="http://schemas.microsoft.com/office/drawing/2014/main" id="{E0B329B9-961E-4751-8081-5DECF23AA825}"/>
              </a:ext>
            </a:extLst>
          </p:cNvPr>
          <p:cNvSpPr>
            <a:spLocks noGrp="1"/>
          </p:cNvSpPr>
          <p:nvPr>
            <p:ph type="body" sz="quarter" idx="11"/>
          </p:nvPr>
        </p:nvSpPr>
        <p:spPr/>
        <p:txBody>
          <a:bodyPr/>
          <a:lstStyle/>
          <a:p>
            <a:r>
              <a:rPr lang="en-US" dirty="0"/>
              <a:t>SCCA Manual Chapter 4, Admin letter #05-17</a:t>
            </a:r>
          </a:p>
        </p:txBody>
      </p:sp>
    </p:spTree>
    <p:extLst>
      <p:ext uri="{BB962C8B-B14F-4D97-AF65-F5344CB8AC3E}">
        <p14:creationId xmlns:p14="http://schemas.microsoft.com/office/powerpoint/2010/main" val="503699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23BE2-2B5C-4DDC-99B5-BD446C7EF6FA}"/>
              </a:ext>
            </a:extLst>
          </p:cNvPr>
          <p:cNvSpPr>
            <a:spLocks noGrp="1"/>
          </p:cNvSpPr>
          <p:nvPr>
            <p:ph type="title"/>
          </p:nvPr>
        </p:nvSpPr>
        <p:spPr/>
        <p:txBody>
          <a:bodyPr/>
          <a:lstStyle/>
          <a:p>
            <a:r>
              <a:rPr lang="en-US" dirty="0">
                <a:latin typeface="Arial Narrow" panose="020B0606020202030204" pitchFamily="34" charset="0"/>
              </a:rPr>
              <a:t>When do you verify?</a:t>
            </a:r>
          </a:p>
        </p:txBody>
      </p:sp>
      <p:sp>
        <p:nvSpPr>
          <p:cNvPr id="3" name="Text Placeholder 2">
            <a:extLst>
              <a:ext uri="{FF2B5EF4-FFF2-40B4-BE49-F238E27FC236}">
                <a16:creationId xmlns:a16="http://schemas.microsoft.com/office/drawing/2014/main" id="{A046BC01-A388-41C8-BE49-18B2D33A11FA}"/>
              </a:ext>
            </a:extLst>
          </p:cNvPr>
          <p:cNvSpPr>
            <a:spLocks noGrp="1"/>
          </p:cNvSpPr>
          <p:nvPr>
            <p:ph type="body" sz="quarter" idx="10"/>
          </p:nvPr>
        </p:nvSpPr>
        <p:spPr/>
        <p:txBody>
          <a:bodyPr/>
          <a:lstStyle/>
          <a:p>
            <a:pPr marL="0" indent="0">
              <a:buNone/>
            </a:pPr>
            <a:r>
              <a:rPr lang="en-US" sz="2400" b="0" dirty="0">
                <a:latin typeface="Calibri Light" panose="020F0302020204030204" pitchFamily="34" charset="0"/>
                <a:cs typeface="Calibri Light" panose="020F0302020204030204" pitchFamily="34" charset="0"/>
              </a:rPr>
              <a:t>Verification of all income is required at:</a:t>
            </a:r>
          </a:p>
          <a:p>
            <a:r>
              <a:rPr lang="en-US" sz="2400" b="0" dirty="0">
                <a:latin typeface="Calibri Light" panose="020F0302020204030204" pitchFamily="34" charset="0"/>
                <a:cs typeface="Calibri Light" panose="020F0302020204030204" pitchFamily="34" charset="0"/>
              </a:rPr>
              <a:t>application,</a:t>
            </a:r>
          </a:p>
          <a:p>
            <a:r>
              <a:rPr lang="en-US" sz="2400" b="0" dirty="0">
                <a:latin typeface="Calibri Light" panose="020F0302020204030204" pitchFamily="34" charset="0"/>
                <a:cs typeface="Calibri Light" panose="020F0302020204030204" pitchFamily="34" charset="0"/>
              </a:rPr>
              <a:t>annual redetermination and;</a:t>
            </a:r>
          </a:p>
          <a:p>
            <a:r>
              <a:rPr lang="en-US" sz="2400" b="0" dirty="0">
                <a:latin typeface="Calibri Light" panose="020F0302020204030204" pitchFamily="34" charset="0"/>
                <a:cs typeface="Calibri Light" panose="020F0302020204030204" pitchFamily="34" charset="0"/>
              </a:rPr>
              <a:t>if there is an increase in income that exceeds 85 % SMI (this should NOT include irregular income fluctuations). </a:t>
            </a:r>
          </a:p>
        </p:txBody>
      </p:sp>
      <p:sp>
        <p:nvSpPr>
          <p:cNvPr id="6" name="Text Placeholder 3">
            <a:extLst>
              <a:ext uri="{FF2B5EF4-FFF2-40B4-BE49-F238E27FC236}">
                <a16:creationId xmlns:a16="http://schemas.microsoft.com/office/drawing/2014/main" id="{01FB1CFF-A87D-46CC-A34E-7C79048312F4}"/>
              </a:ext>
            </a:extLst>
          </p:cNvPr>
          <p:cNvSpPr txBox="1">
            <a:spLocks/>
          </p:cNvSpPr>
          <p:nvPr/>
        </p:nvSpPr>
        <p:spPr>
          <a:xfrm>
            <a:off x="674687" y="6395508"/>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158779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23BE2-2B5C-4DDC-99B5-BD446C7EF6FA}"/>
              </a:ext>
            </a:extLst>
          </p:cNvPr>
          <p:cNvSpPr>
            <a:spLocks noGrp="1"/>
          </p:cNvSpPr>
          <p:nvPr>
            <p:ph type="title"/>
          </p:nvPr>
        </p:nvSpPr>
        <p:spPr>
          <a:xfrm>
            <a:off x="522287" y="624840"/>
            <a:ext cx="7843267" cy="548640"/>
          </a:xfrm>
        </p:spPr>
        <p:txBody>
          <a:bodyPr/>
          <a:lstStyle/>
          <a:p>
            <a:r>
              <a:rPr lang="en-US" dirty="0">
                <a:latin typeface="Arial Narrow" panose="020B0606020202030204" pitchFamily="34" charset="0"/>
              </a:rPr>
              <a:t>Verification Scenarios</a:t>
            </a:r>
          </a:p>
        </p:txBody>
      </p:sp>
      <p:sp>
        <p:nvSpPr>
          <p:cNvPr id="3" name="Text Placeholder 2">
            <a:extLst>
              <a:ext uri="{FF2B5EF4-FFF2-40B4-BE49-F238E27FC236}">
                <a16:creationId xmlns:a16="http://schemas.microsoft.com/office/drawing/2014/main" id="{A046BC01-A388-41C8-BE49-18B2D33A11FA}"/>
              </a:ext>
            </a:extLst>
          </p:cNvPr>
          <p:cNvSpPr>
            <a:spLocks noGrp="1"/>
          </p:cNvSpPr>
          <p:nvPr>
            <p:ph type="body" sz="quarter" idx="10"/>
          </p:nvPr>
        </p:nvSpPr>
        <p:spPr/>
        <p:txBody>
          <a:bodyPr/>
          <a:lstStyle/>
          <a:p>
            <a:r>
              <a:rPr lang="en-US" sz="2400" dirty="0">
                <a:latin typeface="Calibri Light" panose="020F0302020204030204" pitchFamily="34" charset="0"/>
                <a:cs typeface="Calibri Light" panose="020F0302020204030204" pitchFamily="34" charset="0"/>
              </a:rPr>
              <a:t>Recipient applies for SCCA during application, they present wage stub documentation proving they work 37 hours weekly, getting paid $10 per hour.</a:t>
            </a:r>
          </a:p>
          <a:p>
            <a:pPr marL="0" indent="0">
              <a:buNone/>
            </a:pPr>
            <a:r>
              <a:rPr lang="en-US" sz="2400" dirty="0">
                <a:latin typeface="Calibri Light" panose="020F0302020204030204" pitchFamily="34" charset="0"/>
                <a:cs typeface="Calibri Light" panose="020F0302020204030204" pitchFamily="34" charset="0"/>
              </a:rPr>
              <a:t> </a:t>
            </a:r>
          </a:p>
          <a:p>
            <a:pPr marL="0" indent="0">
              <a:buNone/>
            </a:pPr>
            <a:r>
              <a:rPr lang="en-US" sz="2400" dirty="0">
                <a:latin typeface="Calibri Light" panose="020F0302020204030204" pitchFamily="34" charset="0"/>
                <a:cs typeface="Calibri Light" panose="020F0302020204030204" pitchFamily="34" charset="0"/>
              </a:rPr>
              <a:t>Question:</a:t>
            </a:r>
          </a:p>
          <a:p>
            <a:pPr marL="0" indent="0">
              <a:buNone/>
            </a:pPr>
            <a:r>
              <a:rPr lang="en-US" sz="2400" dirty="0">
                <a:latin typeface="Calibri Light" panose="020F0302020204030204" pitchFamily="34" charset="0"/>
                <a:cs typeface="Calibri Light" panose="020F0302020204030204" pitchFamily="34" charset="0"/>
              </a:rPr>
              <a:t>Based on the applicant working 37 hours weekly, getting paid $10 per hour with a total family size of 2 people, is this family size eligible for child care assistance? Yes</a:t>
            </a:r>
          </a:p>
          <a:p>
            <a:pPr marL="0" indent="0">
              <a:buNone/>
            </a:pPr>
            <a:r>
              <a:rPr lang="en-US" sz="2400" dirty="0">
                <a:latin typeface="Calibri Light" panose="020F0302020204030204" pitchFamily="34" charset="0"/>
                <a:cs typeface="Calibri Light" panose="020F0302020204030204" pitchFamily="34" charset="0"/>
              </a:rPr>
              <a:t>Will this applicant be eligible for full time care? Yes</a:t>
            </a:r>
          </a:p>
        </p:txBody>
      </p:sp>
    </p:spTree>
    <p:extLst>
      <p:ext uri="{BB962C8B-B14F-4D97-AF65-F5344CB8AC3E}">
        <p14:creationId xmlns:p14="http://schemas.microsoft.com/office/powerpoint/2010/main" val="1306991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9B93-F76F-47E5-ABF1-02CC4A454E53}"/>
              </a:ext>
            </a:extLst>
          </p:cNvPr>
          <p:cNvSpPr>
            <a:spLocks noGrp="1"/>
          </p:cNvSpPr>
          <p:nvPr>
            <p:ph type="title"/>
          </p:nvPr>
        </p:nvSpPr>
        <p:spPr/>
        <p:txBody>
          <a:bodyPr/>
          <a:lstStyle/>
          <a:p>
            <a:r>
              <a:rPr lang="en-US" dirty="0">
                <a:solidFill>
                  <a:srgbClr val="1F497D">
                    <a:lumMod val="75000"/>
                  </a:srgbClr>
                </a:solidFill>
                <a:latin typeface="Arial Narrow" panose="020B0606020202030204" pitchFamily="34" charset="0"/>
              </a:rPr>
              <a:t>Documenting Child Care Cases</a:t>
            </a:r>
            <a:endParaRPr lang="en-US" sz="1800" dirty="0">
              <a:latin typeface="Arial Narrow" panose="020B0606020202030204" pitchFamily="34" charset="0"/>
            </a:endParaRPr>
          </a:p>
        </p:txBody>
      </p:sp>
      <p:sp>
        <p:nvSpPr>
          <p:cNvPr id="3" name="Text Placeholder 2">
            <a:extLst>
              <a:ext uri="{FF2B5EF4-FFF2-40B4-BE49-F238E27FC236}">
                <a16:creationId xmlns:a16="http://schemas.microsoft.com/office/drawing/2014/main" id="{321FE1C0-5FCA-4B49-9662-0069F3E9E070}"/>
              </a:ext>
            </a:extLst>
          </p:cNvPr>
          <p:cNvSpPr>
            <a:spLocks noGrp="1"/>
          </p:cNvSpPr>
          <p:nvPr>
            <p:ph type="body" sz="quarter" idx="10"/>
          </p:nvPr>
        </p:nvSpPr>
        <p:spPr>
          <a:xfrm>
            <a:off x="651858" y="1172694"/>
            <a:ext cx="7888288" cy="5061252"/>
          </a:xfrm>
        </p:spPr>
        <p:txBody>
          <a:bodyPr/>
          <a:lstStyle/>
          <a:p>
            <a:pPr marL="0" indent="0">
              <a:lnSpc>
                <a:spcPct val="115000"/>
              </a:lnSpc>
              <a:spcBef>
                <a:spcPts val="0"/>
              </a:spcBef>
              <a:buNone/>
            </a:pPr>
            <a:r>
              <a:rPr lang="en-US" sz="2400" dirty="0">
                <a:latin typeface="Calibri Light" panose="020F0302020204030204" pitchFamily="34" charset="0"/>
                <a:cs typeface="Calibri Light" panose="020F0302020204030204" pitchFamily="34" charset="0"/>
              </a:rPr>
              <a:t>Documenting child care cases consist of:</a:t>
            </a:r>
          </a:p>
          <a:p>
            <a:pPr lvl="1">
              <a:lnSpc>
                <a:spcPct val="115000"/>
              </a:lnSpc>
              <a:spcBef>
                <a:spcPts val="0"/>
              </a:spcBef>
            </a:pPr>
            <a:r>
              <a:rPr lang="en-US" b="0" dirty="0">
                <a:latin typeface="Calibri Light" panose="020F0302020204030204" pitchFamily="34" charset="0"/>
                <a:cs typeface="Calibri Light" panose="020F0302020204030204" pitchFamily="34" charset="0"/>
              </a:rPr>
              <a:t>Collection</a:t>
            </a:r>
          </a:p>
          <a:p>
            <a:pPr lvl="1">
              <a:lnSpc>
                <a:spcPct val="115000"/>
              </a:lnSpc>
              <a:spcBef>
                <a:spcPts val="0"/>
              </a:spcBef>
            </a:pPr>
            <a:r>
              <a:rPr lang="en-US" b="0" dirty="0">
                <a:latin typeface="Calibri Light" panose="020F0302020204030204" pitchFamily="34" charset="0"/>
                <a:cs typeface="Calibri Light" panose="020F0302020204030204" pitchFamily="34" charset="0"/>
              </a:rPr>
              <a:t>Evaluation</a:t>
            </a:r>
          </a:p>
          <a:p>
            <a:pPr lvl="1">
              <a:lnSpc>
                <a:spcPct val="115000"/>
              </a:lnSpc>
              <a:spcBef>
                <a:spcPts val="0"/>
              </a:spcBef>
            </a:pPr>
            <a:r>
              <a:rPr lang="en-US" b="0" dirty="0">
                <a:latin typeface="Calibri Light" panose="020F0302020204030204" pitchFamily="34" charset="0"/>
                <a:cs typeface="Calibri Light" panose="020F0302020204030204" pitchFamily="34" charset="0"/>
              </a:rPr>
              <a:t>Recording</a:t>
            </a:r>
          </a:p>
          <a:p>
            <a:pPr marL="0" marR="0" indent="0">
              <a:lnSpc>
                <a:spcPct val="115000"/>
              </a:lnSpc>
              <a:spcBef>
                <a:spcPts val="0"/>
              </a:spcBef>
              <a:spcAft>
                <a:spcPts val="0"/>
              </a:spcAft>
              <a:buNone/>
            </a:pPr>
            <a:r>
              <a:rPr lang="en-US" sz="2400" dirty="0">
                <a:latin typeface="Calibri Light" panose="020F0302020204030204" pitchFamily="34" charset="0"/>
                <a:ea typeface="Calibri" panose="020F0502020204030204" pitchFamily="34" charset="0"/>
                <a:cs typeface="Calibri Light" panose="020F0302020204030204" pitchFamily="34" charset="0"/>
              </a:rPr>
              <a:t>Documentation of child care eligibility provides:</a:t>
            </a:r>
          </a:p>
          <a:p>
            <a:pPr marR="0" lvl="1">
              <a:spcAft>
                <a:spcPts val="0"/>
              </a:spcAft>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Information to support your eligibility decision</a:t>
            </a:r>
          </a:p>
          <a:p>
            <a:pPr marR="0" lvl="1">
              <a:spcAft>
                <a:spcPts val="0"/>
              </a:spcAft>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Information to you, coworkers, and your supervisor about actions taken on the case, allowing others to work on your case should you be absent</a:t>
            </a:r>
          </a:p>
          <a:p>
            <a:pPr marR="0" lvl="1">
              <a:spcAft>
                <a:spcPts val="0"/>
              </a:spcAft>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A paper trail should the client request a fair hearing</a:t>
            </a:r>
          </a:p>
          <a:p>
            <a:pPr marR="0" lvl="1">
              <a:spcAft>
                <a:spcPts val="0"/>
              </a:spcAft>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Appropriate records for the purpose of audit by appropriate state and federal agencies.</a:t>
            </a:r>
          </a:p>
          <a:p>
            <a:endParaRPr lang="en-US" sz="2400" b="0" dirty="0">
              <a:latin typeface="Calibri Light" panose="020F0302020204030204" pitchFamily="34" charset="0"/>
              <a:cs typeface="Calibri Light" panose="020F0302020204030204" pitchFamily="34" charset="0"/>
            </a:endParaRPr>
          </a:p>
        </p:txBody>
      </p:sp>
      <p:sp>
        <p:nvSpPr>
          <p:cNvPr id="4" name="Text Placeholder 3">
            <a:extLst>
              <a:ext uri="{FF2B5EF4-FFF2-40B4-BE49-F238E27FC236}">
                <a16:creationId xmlns:a16="http://schemas.microsoft.com/office/drawing/2014/main" id="{56CA89B6-CBB6-427E-986F-4BEABBEFAF6B}"/>
              </a:ext>
            </a:extLst>
          </p:cNvPr>
          <p:cNvSpPr>
            <a:spLocks noGrp="1"/>
          </p:cNvSpPr>
          <p:nvPr>
            <p:ph type="body" sz="quarter" idx="11"/>
          </p:nvPr>
        </p:nvSpPr>
        <p:spPr/>
        <p:txBody>
          <a:bodyPr/>
          <a:lstStyle/>
          <a:p>
            <a:r>
              <a:rPr lang="en-US" dirty="0"/>
              <a:t>Refer to IEM Section 4060</a:t>
            </a:r>
          </a:p>
        </p:txBody>
      </p:sp>
    </p:spTree>
    <p:extLst>
      <p:ext uri="{BB962C8B-B14F-4D97-AF65-F5344CB8AC3E}">
        <p14:creationId xmlns:p14="http://schemas.microsoft.com/office/powerpoint/2010/main" val="2430831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98D05-D961-4BA9-8240-E5A21E20F478}"/>
              </a:ext>
            </a:extLst>
          </p:cNvPr>
          <p:cNvSpPr>
            <a:spLocks noGrp="1"/>
          </p:cNvSpPr>
          <p:nvPr>
            <p:ph type="title"/>
          </p:nvPr>
        </p:nvSpPr>
        <p:spPr/>
        <p:txBody>
          <a:bodyPr/>
          <a:lstStyle/>
          <a:p>
            <a:r>
              <a:rPr lang="en-US" dirty="0">
                <a:solidFill>
                  <a:srgbClr val="1F497D">
                    <a:lumMod val="75000"/>
                  </a:srgbClr>
                </a:solidFill>
                <a:latin typeface="Arial Narrow" panose="020B0606020202030204" pitchFamily="34" charset="0"/>
              </a:rPr>
              <a:t>What should be documented? </a:t>
            </a:r>
          </a:p>
        </p:txBody>
      </p:sp>
      <p:sp>
        <p:nvSpPr>
          <p:cNvPr id="3" name="Text Placeholder 2">
            <a:extLst>
              <a:ext uri="{FF2B5EF4-FFF2-40B4-BE49-F238E27FC236}">
                <a16:creationId xmlns:a16="http://schemas.microsoft.com/office/drawing/2014/main" id="{C118BC2F-EBFA-472F-9BDB-3F473F16EEE8}"/>
              </a:ext>
            </a:extLst>
          </p:cNvPr>
          <p:cNvSpPr>
            <a:spLocks noGrp="1"/>
          </p:cNvSpPr>
          <p:nvPr>
            <p:ph type="body" sz="quarter" idx="10"/>
          </p:nvPr>
        </p:nvSpPr>
        <p:spPr>
          <a:xfrm>
            <a:off x="627856" y="1163533"/>
            <a:ext cx="7888288" cy="4960541"/>
          </a:xfrm>
        </p:spPr>
        <p:txBody>
          <a:bodyPr/>
          <a:lstStyle/>
          <a:p>
            <a:r>
              <a:rPr lang="en-US" sz="2400" b="0" dirty="0">
                <a:latin typeface="Calibri Light" panose="020F0302020204030204" pitchFamily="34" charset="0"/>
                <a:cs typeface="Calibri Light" panose="020F0302020204030204" pitchFamily="34" charset="0"/>
              </a:rPr>
              <a:t>Reason child care is needed</a:t>
            </a:r>
          </a:p>
          <a:p>
            <a:pPr lvl="1">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Employment, School, Developmental needs, CPS/CWS</a:t>
            </a:r>
          </a:p>
          <a:p>
            <a:r>
              <a:rPr lang="en-US" sz="2400" b="0" dirty="0">
                <a:latin typeface="Calibri Light" panose="020F0302020204030204" pitchFamily="34" charset="0"/>
                <a:cs typeface="Calibri Light" panose="020F0302020204030204" pitchFamily="34" charset="0"/>
              </a:rPr>
              <a:t>County residency </a:t>
            </a:r>
          </a:p>
          <a:p>
            <a:r>
              <a:rPr lang="en-US" sz="2400" b="0" dirty="0">
                <a:latin typeface="Calibri Light" panose="020F0302020204030204" pitchFamily="34" charset="0"/>
                <a:cs typeface="Calibri Light" panose="020F0302020204030204" pitchFamily="34" charset="0"/>
              </a:rPr>
              <a:t>Citizenship of the child</a:t>
            </a:r>
          </a:p>
          <a:p>
            <a:pPr lvl="1">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Refugee</a:t>
            </a:r>
          </a:p>
          <a:p>
            <a:pPr lvl="1">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US Citizen/Naturalized Citizen</a:t>
            </a:r>
          </a:p>
          <a:p>
            <a:pPr lvl="1">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US Non-Citizen National</a:t>
            </a:r>
          </a:p>
          <a:p>
            <a:pPr lvl="1">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Documented Alien</a:t>
            </a:r>
          </a:p>
          <a:p>
            <a:r>
              <a:rPr lang="en-US" sz="2400" b="0" dirty="0">
                <a:latin typeface="Calibri Light" panose="020F0302020204030204" pitchFamily="34" charset="0"/>
                <a:cs typeface="Calibri Light" panose="020F0302020204030204" pitchFamily="34" charset="0"/>
              </a:rPr>
              <a:t>Age of the child </a:t>
            </a:r>
          </a:p>
          <a:p>
            <a:pPr marL="0" indent="0">
              <a:lnSpc>
                <a:spcPct val="90000"/>
              </a:lnSpc>
              <a:spcBef>
                <a:spcPct val="0"/>
              </a:spcBef>
              <a:buNone/>
            </a:pPr>
            <a:endParaRPr lang="en-US" sz="2400" b="0" dirty="0">
              <a:latin typeface="Calibri Light" panose="020F0302020204030204" pitchFamily="34" charset="0"/>
              <a:cs typeface="Calibri Light" panose="020F0302020204030204" pitchFamily="34" charset="0"/>
            </a:endParaRPr>
          </a:p>
          <a:p>
            <a:pPr lvl="1">
              <a:buFont typeface="Wingdings" panose="05000000000000000000" pitchFamily="2" charset="2"/>
              <a:buChar char="Ø"/>
            </a:pPr>
            <a:endParaRPr lang="en-US" sz="1400" b="0" dirty="0">
              <a:latin typeface="Calibri Light" panose="020F0302020204030204" pitchFamily="34" charset="0"/>
              <a:cs typeface="Calibri Light" panose="020F0302020204030204" pitchFamily="34" charset="0"/>
            </a:endParaRPr>
          </a:p>
          <a:p>
            <a:pPr lvl="1">
              <a:buFont typeface="Wingdings" panose="05000000000000000000" pitchFamily="2" charset="2"/>
              <a:buChar char="Ø"/>
            </a:pPr>
            <a:endParaRPr lang="en-US" sz="1400" b="0" dirty="0">
              <a:latin typeface="Calibri Light" panose="020F0302020204030204" pitchFamily="34" charset="0"/>
              <a:cs typeface="Calibri Light" panose="020F0302020204030204" pitchFamily="34" charset="0"/>
            </a:endParaRPr>
          </a:p>
          <a:p>
            <a:pPr marR="0" lvl="1">
              <a:spcAft>
                <a:spcPts val="0"/>
              </a:spcAft>
              <a:buFont typeface="Wingdings" panose="05000000000000000000" pitchFamily="2" charset="2"/>
              <a:buChar char="Ø"/>
            </a:pPr>
            <a:endParaRPr lang="en-US" sz="1400" b="0" dirty="0">
              <a:latin typeface="Calibri Light" panose="020F0302020204030204" pitchFamily="34" charset="0"/>
              <a:cs typeface="Calibri Light" panose="020F0302020204030204" pitchFamily="34" charset="0"/>
            </a:endParaRPr>
          </a:p>
          <a:p>
            <a:pPr marR="0" lvl="1">
              <a:spcAft>
                <a:spcPts val="0"/>
              </a:spcAft>
              <a:buFont typeface="Wingdings" panose="05000000000000000000" pitchFamily="2" charset="2"/>
              <a:buChar char="Ø"/>
            </a:pPr>
            <a:endParaRPr lang="en-US" sz="1400" b="0" dirty="0">
              <a:latin typeface="Calibri Light" panose="020F0302020204030204" pitchFamily="34" charset="0"/>
              <a:cs typeface="Calibri Light" panose="020F0302020204030204" pitchFamily="34" charset="0"/>
            </a:endParaRPr>
          </a:p>
          <a:p>
            <a:pPr marR="0" lvl="1">
              <a:spcAft>
                <a:spcPts val="0"/>
              </a:spcAft>
              <a:buFont typeface="Wingdings" panose="05000000000000000000" pitchFamily="2" charset="2"/>
              <a:buChar char="Ø"/>
            </a:pPr>
            <a:endParaRPr lang="en-US" sz="1400" b="0" dirty="0">
              <a:latin typeface="Calibri Light" panose="020F0302020204030204" pitchFamily="34" charset="0"/>
              <a:cs typeface="Calibri Light" panose="020F0302020204030204" pitchFamily="34" charset="0"/>
            </a:endParaRPr>
          </a:p>
          <a:p>
            <a:pPr marR="0" lvl="1">
              <a:spcAft>
                <a:spcPts val="0"/>
              </a:spcAft>
              <a:buFont typeface="Wingdings" panose="05000000000000000000" pitchFamily="2" charset="2"/>
              <a:buChar char="Ø"/>
            </a:pPr>
            <a:endParaRPr lang="en-US" sz="1400" b="0" dirty="0">
              <a:latin typeface="Calibri Light" panose="020F0302020204030204" pitchFamily="34" charset="0"/>
              <a:cs typeface="Calibri Light" panose="020F0302020204030204" pitchFamily="34" charset="0"/>
            </a:endParaRPr>
          </a:p>
          <a:p>
            <a:pPr lvl="1">
              <a:buFont typeface="Wingdings" panose="05000000000000000000" pitchFamily="2" charset="2"/>
              <a:buChar char="Ø"/>
            </a:pPr>
            <a:endParaRPr lang="en-US" sz="1400" b="0" dirty="0">
              <a:latin typeface="Calibri Light" panose="020F0302020204030204" pitchFamily="34" charset="0"/>
              <a:cs typeface="Calibri Light" panose="020F0302020204030204" pitchFamily="34" charset="0"/>
            </a:endParaRPr>
          </a:p>
          <a:p>
            <a:pPr lvl="1">
              <a:buFont typeface="Wingdings" panose="05000000000000000000" pitchFamily="2" charset="2"/>
              <a:buChar char="Ø"/>
            </a:pPr>
            <a:endParaRPr lang="en-US" sz="1400" b="0" dirty="0">
              <a:latin typeface="Calibri Light" panose="020F0302020204030204" pitchFamily="34" charset="0"/>
              <a:cs typeface="Calibri Light" panose="020F0302020204030204" pitchFamily="34" charset="0"/>
            </a:endParaRPr>
          </a:p>
          <a:p>
            <a:pPr marL="0" indent="0">
              <a:buNone/>
            </a:pPr>
            <a:endParaRPr lang="en-US" sz="1400" b="0" dirty="0">
              <a:latin typeface="Calibri Light" panose="020F0302020204030204" pitchFamily="34" charset="0"/>
              <a:cs typeface="Calibri Light" panose="020F0302020204030204" pitchFamily="34" charset="0"/>
            </a:endParaRPr>
          </a:p>
          <a:p>
            <a:pPr marL="0" indent="0">
              <a:buNone/>
            </a:pPr>
            <a:endParaRPr lang="en-US" sz="2400"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80380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1C42-6EA6-4171-8527-EA3EE83125AC}"/>
              </a:ext>
            </a:extLst>
          </p:cNvPr>
          <p:cNvSpPr>
            <a:spLocks noGrp="1"/>
          </p:cNvSpPr>
          <p:nvPr>
            <p:ph type="title"/>
          </p:nvPr>
        </p:nvSpPr>
        <p:spPr>
          <a:xfrm>
            <a:off x="894706" y="614893"/>
            <a:ext cx="7843267" cy="548640"/>
          </a:xfrm>
        </p:spPr>
        <p:txBody>
          <a:bodyPr/>
          <a:lstStyle/>
          <a:p>
            <a:r>
              <a:rPr lang="en-US" dirty="0">
                <a:solidFill>
                  <a:srgbClr val="1F497D">
                    <a:lumMod val="75000"/>
                  </a:srgbClr>
                </a:solidFill>
                <a:latin typeface="Arial Narrow" panose="020B0606020202030204" pitchFamily="34" charset="0"/>
              </a:rPr>
              <a:t>When is documentation required? </a:t>
            </a:r>
          </a:p>
        </p:txBody>
      </p:sp>
      <p:sp>
        <p:nvSpPr>
          <p:cNvPr id="3" name="Text Placeholder 2">
            <a:extLst>
              <a:ext uri="{FF2B5EF4-FFF2-40B4-BE49-F238E27FC236}">
                <a16:creationId xmlns:a16="http://schemas.microsoft.com/office/drawing/2014/main" id="{91D7DE5A-9E30-4F9B-9924-826E6085E388}"/>
              </a:ext>
            </a:extLst>
          </p:cNvPr>
          <p:cNvSpPr>
            <a:spLocks noGrp="1"/>
          </p:cNvSpPr>
          <p:nvPr>
            <p:ph type="body" sz="quarter" idx="10"/>
          </p:nvPr>
        </p:nvSpPr>
        <p:spPr/>
        <p:txBody>
          <a:bodyPr/>
          <a:lstStyle/>
          <a:p>
            <a:pPr>
              <a:lnSpc>
                <a:spcPct val="90000"/>
              </a:lnSpc>
              <a:spcBef>
                <a:spcPct val="0"/>
              </a:spcBef>
            </a:pPr>
            <a:r>
              <a:rPr lang="en-US" sz="2400" b="0" dirty="0">
                <a:latin typeface="Calibri Light" panose="020F0302020204030204" pitchFamily="34" charset="0"/>
                <a:cs typeface="Calibri Light" panose="020F0302020204030204" pitchFamily="34" charset="0"/>
              </a:rPr>
              <a:t>Workers should document in the case narrative:</a:t>
            </a:r>
          </a:p>
          <a:p>
            <a:pPr>
              <a:lnSpc>
                <a:spcPct val="90000"/>
              </a:lnSpc>
              <a:spcBef>
                <a:spcPct val="0"/>
              </a:spcBef>
            </a:pPr>
            <a:endParaRPr lang="en-US" sz="2400" b="0" dirty="0">
              <a:latin typeface="Calibri Light" panose="020F0302020204030204" pitchFamily="34" charset="0"/>
              <a:cs typeface="Calibri Light" panose="020F0302020204030204" pitchFamily="34" charset="0"/>
            </a:endParaRPr>
          </a:p>
          <a:p>
            <a:pPr>
              <a:lnSpc>
                <a:spcPct val="90000"/>
              </a:lnSpc>
              <a:spcBef>
                <a:spcPct val="0"/>
              </a:spcBef>
            </a:pPr>
            <a:r>
              <a:rPr lang="en-US" sz="2400" b="0" dirty="0">
                <a:latin typeface="Calibri Light" panose="020F0302020204030204" pitchFamily="34" charset="0"/>
                <a:cs typeface="Calibri Light" panose="020F0302020204030204" pitchFamily="34" charset="0"/>
              </a:rPr>
              <a:t>At application, redetermination, and when changes are reported</a:t>
            </a:r>
          </a:p>
          <a:p>
            <a:pPr>
              <a:lnSpc>
                <a:spcPct val="90000"/>
              </a:lnSpc>
              <a:spcBef>
                <a:spcPct val="0"/>
              </a:spcBef>
            </a:pPr>
            <a:endParaRPr lang="en-US" sz="2400"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164497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1C42-6EA6-4171-8527-EA3EE83125AC}"/>
              </a:ext>
            </a:extLst>
          </p:cNvPr>
          <p:cNvSpPr>
            <a:spLocks noGrp="1"/>
          </p:cNvSpPr>
          <p:nvPr>
            <p:ph type="title"/>
          </p:nvPr>
        </p:nvSpPr>
        <p:spPr/>
        <p:txBody>
          <a:bodyPr/>
          <a:lstStyle/>
          <a:p>
            <a:r>
              <a:rPr lang="en-US" dirty="0">
                <a:solidFill>
                  <a:srgbClr val="1F497D">
                    <a:lumMod val="75000"/>
                  </a:srgbClr>
                </a:solidFill>
                <a:latin typeface="Arial Narrow" panose="020B0606020202030204" pitchFamily="34" charset="0"/>
              </a:rPr>
              <a:t>Types of Documentation Include:</a:t>
            </a:r>
          </a:p>
        </p:txBody>
      </p:sp>
      <p:sp>
        <p:nvSpPr>
          <p:cNvPr id="3" name="Text Placeholder 2">
            <a:extLst>
              <a:ext uri="{FF2B5EF4-FFF2-40B4-BE49-F238E27FC236}">
                <a16:creationId xmlns:a16="http://schemas.microsoft.com/office/drawing/2014/main" id="{91D7DE5A-9E30-4F9B-9924-826E6085E388}"/>
              </a:ext>
            </a:extLst>
          </p:cNvPr>
          <p:cNvSpPr>
            <a:spLocks noGrp="1"/>
          </p:cNvSpPr>
          <p:nvPr>
            <p:ph type="body" sz="quarter" idx="10"/>
          </p:nvPr>
        </p:nvSpPr>
        <p:spPr/>
        <p:txBody>
          <a:bodyPr/>
          <a:lstStyle/>
          <a:p>
            <a:r>
              <a:rPr lang="en-US" sz="2400" b="0" dirty="0">
                <a:latin typeface="Calibri Light" panose="020F0302020204030204" pitchFamily="34" charset="0"/>
                <a:cs typeface="Calibri Light" panose="020F0302020204030204" pitchFamily="34" charset="0"/>
              </a:rPr>
              <a:t>Employment/Education</a:t>
            </a:r>
          </a:p>
          <a:p>
            <a:r>
              <a:rPr lang="en-US" sz="2400" b="0" dirty="0">
                <a:latin typeface="Calibri Light" panose="020F0302020204030204" pitchFamily="34" charset="0"/>
                <a:cs typeface="Calibri Light" panose="020F0302020204030204" pitchFamily="34" charset="0"/>
              </a:rPr>
              <a:t>CPS/CWS Referral</a:t>
            </a:r>
          </a:p>
          <a:p>
            <a:r>
              <a:rPr lang="en-US" sz="2400" b="0" dirty="0">
                <a:latin typeface="Calibri Light" panose="020F0302020204030204" pitchFamily="34" charset="0"/>
                <a:cs typeface="Calibri Light" panose="020F0302020204030204" pitchFamily="34" charset="0"/>
              </a:rPr>
              <a:t>Developmental Need</a:t>
            </a:r>
          </a:p>
          <a:p>
            <a:r>
              <a:rPr lang="en-US" sz="2400" b="0" dirty="0">
                <a:latin typeface="Calibri Light" panose="020F0302020204030204" pitchFamily="34" charset="0"/>
                <a:cs typeface="Calibri Light" panose="020F0302020204030204" pitchFamily="34" charset="0"/>
              </a:rPr>
              <a:t>Written statements</a:t>
            </a:r>
          </a:p>
          <a:p>
            <a:endParaRPr lang="en-US" sz="2400"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888603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71C42-6EA6-4171-8527-EA3EE83125AC}"/>
              </a:ext>
            </a:extLst>
          </p:cNvPr>
          <p:cNvSpPr>
            <a:spLocks noGrp="1"/>
          </p:cNvSpPr>
          <p:nvPr>
            <p:ph type="title"/>
          </p:nvPr>
        </p:nvSpPr>
        <p:spPr/>
        <p:txBody>
          <a:bodyPr/>
          <a:lstStyle/>
          <a:p>
            <a:r>
              <a:rPr lang="en-US" dirty="0">
                <a:solidFill>
                  <a:srgbClr val="1F497D">
                    <a:lumMod val="75000"/>
                  </a:srgbClr>
                </a:solidFill>
                <a:latin typeface="Arial Narrow" panose="020B0606020202030204" pitchFamily="34" charset="0"/>
              </a:rPr>
              <a:t>How to Document</a:t>
            </a:r>
          </a:p>
        </p:txBody>
      </p:sp>
      <p:sp>
        <p:nvSpPr>
          <p:cNvPr id="3" name="Text Placeholder 2">
            <a:extLst>
              <a:ext uri="{FF2B5EF4-FFF2-40B4-BE49-F238E27FC236}">
                <a16:creationId xmlns:a16="http://schemas.microsoft.com/office/drawing/2014/main" id="{91D7DE5A-9E30-4F9B-9924-826E6085E388}"/>
              </a:ext>
            </a:extLst>
          </p:cNvPr>
          <p:cNvSpPr>
            <a:spLocks noGrp="1"/>
          </p:cNvSpPr>
          <p:nvPr>
            <p:ph type="body" sz="quarter" idx="10"/>
          </p:nvPr>
        </p:nvSpPr>
        <p:spPr/>
        <p:txBody>
          <a:bodyPr/>
          <a:lstStyle/>
          <a:p>
            <a:pPr marL="0" indent="0">
              <a:buNone/>
            </a:pPr>
            <a:r>
              <a:rPr lang="en-US" sz="2400" b="0" dirty="0">
                <a:latin typeface="Calibri Light" panose="020F0302020204030204" pitchFamily="34" charset="0"/>
                <a:cs typeface="Calibri Light" panose="020F0302020204030204" pitchFamily="34" charset="0"/>
              </a:rPr>
              <a:t>The DSS/LPA is expected to:</a:t>
            </a:r>
          </a:p>
          <a:p>
            <a:r>
              <a:rPr lang="en-US" sz="2400" b="0" dirty="0">
                <a:latin typeface="Calibri Light" panose="020F0302020204030204" pitchFamily="34" charset="0"/>
                <a:cs typeface="Calibri Light" panose="020F0302020204030204" pitchFamily="34" charset="0"/>
              </a:rPr>
              <a:t>Evaluate documents presented for verification</a:t>
            </a:r>
          </a:p>
          <a:p>
            <a:r>
              <a:rPr lang="en-US" sz="2400" b="0" dirty="0">
                <a:latin typeface="Calibri Light" panose="020F0302020204030204" pitchFamily="34" charset="0"/>
                <a:cs typeface="Calibri Light" panose="020F0302020204030204" pitchFamily="34" charset="0"/>
              </a:rPr>
              <a:t>Provide assistance in locating documents, when applicable</a:t>
            </a:r>
          </a:p>
          <a:p>
            <a:r>
              <a:rPr lang="en-US" sz="2400" b="0" dirty="0">
                <a:latin typeface="Calibri Light" panose="020F0302020204030204" pitchFamily="34" charset="0"/>
                <a:cs typeface="Calibri Light" panose="020F0302020204030204" pitchFamily="34" charset="0"/>
              </a:rPr>
              <a:t>Document the case record by copying documents and recording appropriate notes in the case record</a:t>
            </a:r>
          </a:p>
          <a:p>
            <a:r>
              <a:rPr lang="en-US" sz="2400" b="0" dirty="0">
                <a:latin typeface="Calibri Light" panose="020F0302020204030204" pitchFamily="34" charset="0"/>
                <a:cs typeface="Calibri Light" panose="020F0302020204030204" pitchFamily="34" charset="0"/>
              </a:rPr>
              <a:t>Document relevant information in NC FAST</a:t>
            </a:r>
          </a:p>
          <a:p>
            <a:endParaRPr lang="en-US" sz="2400"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567525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BA31C-1871-4AA6-A689-DFFE79CB85FC}"/>
              </a:ext>
            </a:extLst>
          </p:cNvPr>
          <p:cNvSpPr>
            <a:spLocks noGrp="1"/>
          </p:cNvSpPr>
          <p:nvPr>
            <p:ph type="title"/>
          </p:nvPr>
        </p:nvSpPr>
        <p:spPr/>
        <p:txBody>
          <a:bodyPr/>
          <a:lstStyle/>
          <a:p>
            <a:r>
              <a:rPr lang="en-US" dirty="0">
                <a:latin typeface="Arial Narrow" panose="020B0606020202030204" pitchFamily="34" charset="0"/>
              </a:rPr>
              <a:t>Documentation at Redetermination</a:t>
            </a:r>
          </a:p>
        </p:txBody>
      </p:sp>
      <p:sp>
        <p:nvSpPr>
          <p:cNvPr id="3" name="Text Placeholder 2">
            <a:extLst>
              <a:ext uri="{FF2B5EF4-FFF2-40B4-BE49-F238E27FC236}">
                <a16:creationId xmlns:a16="http://schemas.microsoft.com/office/drawing/2014/main" id="{2014B82A-7BFC-4B69-9F18-67E1D85C660A}"/>
              </a:ext>
            </a:extLst>
          </p:cNvPr>
          <p:cNvSpPr>
            <a:spLocks noGrp="1"/>
          </p:cNvSpPr>
          <p:nvPr>
            <p:ph type="body" sz="quarter" idx="10"/>
          </p:nvPr>
        </p:nvSpPr>
        <p:spPr/>
        <p:txBody>
          <a:bodyPr/>
          <a:lstStyle/>
          <a:p>
            <a:pPr marL="0" indent="0">
              <a:buNone/>
            </a:pPr>
            <a:r>
              <a:rPr lang="en-US" sz="2400" b="0" dirty="0">
                <a:latin typeface="Calibri Light" panose="020F0302020204030204" pitchFamily="34" charset="0"/>
                <a:cs typeface="Calibri Light" panose="020F0302020204030204" pitchFamily="34" charset="0"/>
              </a:rPr>
              <a:t>Workers should determine whether the recipient has:</a:t>
            </a:r>
          </a:p>
          <a:p>
            <a:pPr lvl="1">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New employment</a:t>
            </a:r>
          </a:p>
          <a:p>
            <a:pPr lvl="1">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Increase / Decrease in rate of pay</a:t>
            </a:r>
          </a:p>
          <a:p>
            <a:pPr lvl="1">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New position with same employer</a:t>
            </a:r>
          </a:p>
          <a:p>
            <a:pPr lvl="1">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Increase/ Decrease in work hours or income unit</a:t>
            </a:r>
          </a:p>
          <a:p>
            <a:pPr lvl="1">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A reported change in the case file</a:t>
            </a:r>
          </a:p>
          <a:p>
            <a:pPr lvl="1">
              <a:buFont typeface="Wingdings" panose="05000000000000000000" pitchFamily="2" charset="2"/>
              <a:buChar char="Ø"/>
            </a:pPr>
            <a:r>
              <a:rPr lang="en-US" b="0" dirty="0">
                <a:latin typeface="Calibri Light" panose="020F0302020204030204" pitchFamily="34" charset="0"/>
                <a:cs typeface="Calibri Light" panose="020F0302020204030204" pitchFamily="34" charset="0"/>
              </a:rPr>
              <a:t>If Developmental Delay</a:t>
            </a:r>
          </a:p>
          <a:p>
            <a:endParaRPr lang="en-US" sz="2400" b="0" dirty="0">
              <a:latin typeface="Calibri Light" panose="020F0302020204030204" pitchFamily="34" charset="0"/>
              <a:cs typeface="Calibri Light" panose="020F0302020204030204" pitchFamily="34" charset="0"/>
            </a:endParaRPr>
          </a:p>
          <a:p>
            <a:endParaRPr lang="en-US" sz="2400" b="0" dirty="0">
              <a:latin typeface="Calibri Light" panose="020F0302020204030204" pitchFamily="34" charset="0"/>
              <a:cs typeface="Calibri Light" panose="020F0302020204030204" pitchFamily="34" charset="0"/>
            </a:endParaRPr>
          </a:p>
          <a:p>
            <a:pPr marL="0" indent="0">
              <a:buNone/>
            </a:pPr>
            <a:endParaRPr lang="en-US" sz="2400"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92365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896C9-3282-3E9C-9BB5-509006699EDA}"/>
              </a:ext>
            </a:extLst>
          </p:cNvPr>
          <p:cNvSpPr>
            <a:spLocks noGrp="1"/>
          </p:cNvSpPr>
          <p:nvPr>
            <p:ph type="title"/>
          </p:nvPr>
        </p:nvSpPr>
        <p:spPr>
          <a:xfrm>
            <a:off x="246106" y="624840"/>
            <a:ext cx="7843267" cy="548640"/>
          </a:xfrm>
        </p:spPr>
        <p:txBody>
          <a:bodyPr/>
          <a:lstStyle/>
          <a:p>
            <a:pPr marL="342900" marR="0" lvl="0" indent="-342900">
              <a:spcBef>
                <a:spcPts val="0"/>
              </a:spcBef>
              <a:spcAft>
                <a:spcPts val="800"/>
              </a:spcAft>
            </a:pPr>
            <a:r>
              <a:rPr lang="en-US" dirty="0">
                <a:effectLst/>
                <a:latin typeface="Arial Narrow" panose="020B0606020202030204" pitchFamily="34" charset="0"/>
                <a:ea typeface="Times New Roman" panose="02020603050405020304" pitchFamily="18" charset="0"/>
                <a:cs typeface="Calibri" panose="020F0502020204030204" pitchFamily="34" charset="0"/>
              </a:rPr>
              <a:t>Establishing the Need </a:t>
            </a:r>
            <a:br>
              <a:rPr lang="en-US" dirty="0">
                <a:effectLst/>
                <a:latin typeface="Arial Narrow" panose="020B0606020202030204" pitchFamily="34" charset="0"/>
                <a:ea typeface="Calibri" panose="020F0502020204030204" pitchFamily="34" charset="0"/>
                <a:cs typeface="Calibri" panose="020F0502020204030204" pitchFamily="34" charset="0"/>
              </a:rPr>
            </a:br>
            <a:br>
              <a:rPr lang="en-US" dirty="0">
                <a:effectLst/>
                <a:latin typeface="Arial Narrow" panose="020B0606020202030204" pitchFamily="34" charset="0"/>
                <a:ea typeface="Calibri" panose="020F0502020204030204" pitchFamily="34" charset="0"/>
                <a:cs typeface="Calibri" panose="020F0502020204030204" pitchFamily="34" charset="0"/>
              </a:rPr>
            </a:br>
            <a:endParaRPr lang="en-US" sz="4800" dirty="0">
              <a:latin typeface="Arial Narrow" panose="020B0606020202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A9A435E5-8B2E-0763-8779-4A7877BEF4EB}"/>
              </a:ext>
            </a:extLst>
          </p:cNvPr>
          <p:cNvSpPr>
            <a:spLocks noGrp="1"/>
          </p:cNvSpPr>
          <p:nvPr>
            <p:ph type="body" sz="quarter" idx="10"/>
          </p:nvPr>
        </p:nvSpPr>
        <p:spPr/>
        <p:txBody>
          <a:bodyPr/>
          <a:lstStyle/>
          <a:p>
            <a:pPr marL="457200" indent="0">
              <a:lnSpc>
                <a:spcPct val="107000"/>
              </a:lnSpc>
              <a:spcBef>
                <a:spcPts val="600"/>
              </a:spcBef>
              <a:spcAft>
                <a:spcPts val="600"/>
              </a:spcAft>
              <a:buNone/>
            </a:pPr>
            <a:r>
              <a:rPr lang="en-US" sz="2400" b="0" dirty="0">
                <a:effectLst/>
                <a:latin typeface="Calibri Light" panose="020F0302020204030204" pitchFamily="34" charset="0"/>
                <a:ea typeface="Times New Roman" panose="02020603050405020304" pitchFamily="18" charset="0"/>
                <a:cs typeface="Calibri Light" panose="020F0302020204030204" pitchFamily="34" charset="0"/>
              </a:rPr>
              <a:t>If funds are available, childcare can be provided for one of the following reasons:</a:t>
            </a:r>
          </a:p>
          <a:p>
            <a:pPr marL="1147763" lvl="1" indent="-342900">
              <a:lnSpc>
                <a:spcPct val="107000"/>
              </a:lnSpc>
              <a:spcBef>
                <a:spcPts val="600"/>
              </a:spcBef>
              <a:spcAft>
                <a:spcPts val="600"/>
              </a:spcAft>
              <a:buFont typeface="Wingdings" panose="05000000000000000000" pitchFamily="2" charset="2"/>
              <a:buChar char="Ø"/>
            </a:pPr>
            <a:r>
              <a:rPr lang="en-US" b="0" dirty="0">
                <a:effectLst/>
                <a:latin typeface="Calibri Light" panose="020F0302020204030204" pitchFamily="34" charset="0"/>
                <a:ea typeface="Times New Roman" panose="02020603050405020304" pitchFamily="18" charset="0"/>
                <a:cs typeface="Calibri Light" panose="020F0302020204030204" pitchFamily="34" charset="0"/>
              </a:rPr>
              <a:t>To support </a:t>
            </a:r>
            <a:r>
              <a:rPr lang="en-US" b="0" dirty="0">
                <a:latin typeface="Calibri Light" panose="020F0302020204030204" pitchFamily="34" charset="0"/>
                <a:ea typeface="Times New Roman" panose="02020603050405020304" pitchFamily="18" charset="0"/>
                <a:cs typeface="Calibri Light" panose="020F0302020204030204" pitchFamily="34" charset="0"/>
              </a:rPr>
              <a:t>e</a:t>
            </a:r>
            <a:r>
              <a:rPr lang="en-US" b="0" dirty="0">
                <a:effectLst/>
                <a:latin typeface="Calibri Light" panose="020F0302020204030204" pitchFamily="34" charset="0"/>
                <a:ea typeface="Times New Roman" panose="02020603050405020304" pitchFamily="18" charset="0"/>
                <a:cs typeface="Calibri Light" panose="020F0302020204030204" pitchFamily="34" charset="0"/>
              </a:rPr>
              <a:t>mployment and training for 				</a:t>
            </a:r>
            <a:r>
              <a:rPr lang="en-US" b="0" dirty="0">
                <a:latin typeface="Calibri Light" panose="020F0302020204030204" pitchFamily="34" charset="0"/>
                <a:ea typeface="Times New Roman" panose="02020603050405020304" pitchFamily="18" charset="0"/>
                <a:cs typeface="Calibri Light" panose="020F0302020204030204" pitchFamily="34" charset="0"/>
              </a:rPr>
              <a:t>e</a:t>
            </a:r>
            <a:r>
              <a:rPr lang="en-US" b="0" dirty="0">
                <a:effectLst/>
                <a:latin typeface="Calibri Light" panose="020F0302020204030204" pitchFamily="34" charset="0"/>
                <a:ea typeface="Times New Roman" panose="02020603050405020304" pitchFamily="18" charset="0"/>
                <a:cs typeface="Calibri Light" panose="020F0302020204030204" pitchFamily="34" charset="0"/>
              </a:rPr>
              <a:t>mployment</a:t>
            </a:r>
            <a:endParaRPr lang="en-US" b="0" dirty="0">
              <a:effectLst/>
              <a:latin typeface="Calibri Light" panose="020F0302020204030204" pitchFamily="34" charset="0"/>
              <a:ea typeface="Calibri" panose="020F0502020204030204" pitchFamily="34" charset="0"/>
              <a:cs typeface="Calibri Light" panose="020F0302020204030204" pitchFamily="34" charset="0"/>
            </a:endParaRPr>
          </a:p>
          <a:p>
            <a:pPr marL="1147763" lvl="1" indent="-342900">
              <a:lnSpc>
                <a:spcPct val="107000"/>
              </a:lnSpc>
              <a:spcBef>
                <a:spcPts val="600"/>
              </a:spcBef>
              <a:spcAft>
                <a:spcPts val="600"/>
              </a:spcAft>
              <a:buFont typeface="Wingdings" panose="05000000000000000000" pitchFamily="2" charset="2"/>
              <a:buChar char="Ø"/>
            </a:pPr>
            <a:r>
              <a:rPr lang="en-US" b="0" dirty="0">
                <a:latin typeface="Calibri Light" panose="020F0302020204030204" pitchFamily="34" charset="0"/>
                <a:ea typeface="Times New Roman" panose="02020603050405020304" pitchFamily="18" charset="0"/>
                <a:cs typeface="Calibri Light" panose="020F0302020204030204" pitchFamily="34" charset="0"/>
              </a:rPr>
              <a:t>To support education </a:t>
            </a:r>
          </a:p>
          <a:p>
            <a:pPr marL="1147763" lvl="1" indent="-342900">
              <a:lnSpc>
                <a:spcPct val="107000"/>
              </a:lnSpc>
              <a:spcBef>
                <a:spcPts val="600"/>
              </a:spcBef>
              <a:spcAft>
                <a:spcPts val="600"/>
              </a:spcAft>
              <a:buFont typeface="Wingdings" panose="05000000000000000000" pitchFamily="2" charset="2"/>
              <a:buChar char="Ø"/>
            </a:pPr>
            <a:r>
              <a:rPr lang="en-US" b="0" dirty="0">
                <a:latin typeface="Calibri Light" panose="020F0302020204030204" pitchFamily="34" charset="0"/>
                <a:ea typeface="Times New Roman" panose="02020603050405020304" pitchFamily="18" charset="0"/>
                <a:cs typeface="Calibri Light" panose="020F0302020204030204" pitchFamily="34" charset="0"/>
              </a:rPr>
              <a:t>To support developmental needs </a:t>
            </a:r>
          </a:p>
          <a:p>
            <a:pPr marL="1147763" lvl="1" indent="-342900">
              <a:lnSpc>
                <a:spcPct val="107000"/>
              </a:lnSpc>
              <a:spcBef>
                <a:spcPts val="600"/>
              </a:spcBef>
              <a:spcAft>
                <a:spcPts val="600"/>
              </a:spcAft>
              <a:buFont typeface="Wingdings" panose="05000000000000000000" pitchFamily="2" charset="2"/>
              <a:buChar char="Ø"/>
            </a:pPr>
            <a:r>
              <a:rPr lang="en-US" b="0" dirty="0">
                <a:effectLst/>
                <a:latin typeface="Calibri Light" panose="020F0302020204030204" pitchFamily="34" charset="0"/>
                <a:ea typeface="Times New Roman" panose="02020603050405020304" pitchFamily="18" charset="0"/>
                <a:cs typeface="Calibri Light" panose="020F0302020204030204" pitchFamily="34" charset="0"/>
              </a:rPr>
              <a:t>To support child protective services (CPS) </a:t>
            </a:r>
          </a:p>
          <a:p>
            <a:pPr marL="1147763" lvl="1" indent="-342900">
              <a:lnSpc>
                <a:spcPct val="107000"/>
              </a:lnSpc>
              <a:spcBef>
                <a:spcPts val="600"/>
              </a:spcBef>
              <a:spcAft>
                <a:spcPts val="600"/>
              </a:spcAft>
              <a:buFont typeface="Wingdings" panose="05000000000000000000" pitchFamily="2" charset="2"/>
              <a:buChar char="Ø"/>
            </a:pPr>
            <a:r>
              <a:rPr lang="en-US" b="0" dirty="0">
                <a:effectLst/>
                <a:latin typeface="Calibri Light" panose="020F0302020204030204" pitchFamily="34" charset="0"/>
                <a:ea typeface="Times New Roman" panose="02020603050405020304" pitchFamily="18" charset="0"/>
                <a:cs typeface="Calibri Light" panose="020F0302020204030204" pitchFamily="34" charset="0"/>
              </a:rPr>
              <a:t>To support child welfare services (CWS)  </a:t>
            </a:r>
            <a:endParaRPr lang="en-US" sz="3600"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6456907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BA31C-1871-4AA6-A689-DFFE79CB85FC}"/>
              </a:ext>
            </a:extLst>
          </p:cNvPr>
          <p:cNvSpPr>
            <a:spLocks noGrp="1"/>
          </p:cNvSpPr>
          <p:nvPr>
            <p:ph type="title"/>
          </p:nvPr>
        </p:nvSpPr>
        <p:spPr/>
        <p:txBody>
          <a:bodyPr/>
          <a:lstStyle/>
          <a:p>
            <a:r>
              <a:rPr lang="en-US" dirty="0">
                <a:latin typeface="Arial Narrow" panose="020B0606020202030204" pitchFamily="34" charset="0"/>
              </a:rPr>
              <a:t>Documentation Scenarios</a:t>
            </a:r>
          </a:p>
        </p:txBody>
      </p:sp>
      <p:sp>
        <p:nvSpPr>
          <p:cNvPr id="3" name="Text Placeholder 2">
            <a:extLst>
              <a:ext uri="{FF2B5EF4-FFF2-40B4-BE49-F238E27FC236}">
                <a16:creationId xmlns:a16="http://schemas.microsoft.com/office/drawing/2014/main" id="{2014B82A-7BFC-4B69-9F18-67E1D85C660A}"/>
              </a:ext>
            </a:extLst>
          </p:cNvPr>
          <p:cNvSpPr>
            <a:spLocks noGrp="1"/>
          </p:cNvSpPr>
          <p:nvPr>
            <p:ph type="body" sz="quarter" idx="10"/>
          </p:nvPr>
        </p:nvSpPr>
        <p:spPr/>
        <p:txBody>
          <a:bodyPr/>
          <a:lstStyle/>
          <a:p>
            <a:pPr marL="0" indent="0">
              <a:buNone/>
            </a:pPr>
            <a:r>
              <a:rPr lang="en-US" sz="2400" b="0" dirty="0">
                <a:latin typeface="Calibri Light" panose="020F0302020204030204" pitchFamily="34" charset="0"/>
                <a:cs typeface="Calibri Light" panose="020F0302020204030204" pitchFamily="34" charset="0"/>
              </a:rPr>
              <a:t>The applicant called to report a change during the certification period; their income has increased.</a:t>
            </a:r>
          </a:p>
          <a:p>
            <a:pPr marL="0" indent="0">
              <a:buNone/>
            </a:pPr>
            <a:r>
              <a:rPr lang="en-US" sz="2400" b="0" dirty="0">
                <a:latin typeface="Calibri Light" panose="020F0302020204030204" pitchFamily="34" charset="0"/>
                <a:cs typeface="Calibri Light" panose="020F0302020204030204" pitchFamily="34" charset="0"/>
              </a:rPr>
              <a:t>Question:</a:t>
            </a:r>
          </a:p>
          <a:p>
            <a:pPr marL="0" indent="0">
              <a:buNone/>
            </a:pPr>
            <a:r>
              <a:rPr lang="en-US" sz="2400" b="0" dirty="0">
                <a:latin typeface="Calibri Light" panose="020F0302020204030204" pitchFamily="34" charset="0"/>
                <a:cs typeface="Calibri Light" panose="020F0302020204030204" pitchFamily="34" charset="0"/>
              </a:rPr>
              <a:t>Will the worker adjust the parental fee based on the new information documented? No</a:t>
            </a:r>
          </a:p>
          <a:p>
            <a:pPr marL="0" indent="0">
              <a:buNone/>
            </a:pPr>
            <a:r>
              <a:rPr lang="en-US" sz="2400" b="0" dirty="0">
                <a:latin typeface="Calibri Light" panose="020F0302020204030204" pitchFamily="34" charset="0"/>
                <a:cs typeface="Calibri Light" panose="020F0302020204030204" pitchFamily="34" charset="0"/>
              </a:rPr>
              <a:t>The worker will not change the parental fee during the time the change was reported, the worker will add the documentation of the reported change to the case notes to be reviewed at redetermination. </a:t>
            </a:r>
          </a:p>
        </p:txBody>
      </p:sp>
    </p:spTree>
    <p:extLst>
      <p:ext uri="{BB962C8B-B14F-4D97-AF65-F5344CB8AC3E}">
        <p14:creationId xmlns:p14="http://schemas.microsoft.com/office/powerpoint/2010/main" val="2895101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43008-D2FD-4B90-A9D1-368E420C9F18}"/>
              </a:ext>
            </a:extLst>
          </p:cNvPr>
          <p:cNvSpPr>
            <a:spLocks noGrp="1"/>
          </p:cNvSpPr>
          <p:nvPr>
            <p:ph type="title"/>
          </p:nvPr>
        </p:nvSpPr>
        <p:spPr>
          <a:xfrm>
            <a:off x="674369" y="624054"/>
            <a:ext cx="7843267" cy="934582"/>
          </a:xfrm>
        </p:spPr>
        <p:txBody>
          <a:bodyPr/>
          <a:lstStyle/>
          <a:p>
            <a:r>
              <a:rPr lang="en-US" dirty="0">
                <a:latin typeface="Arial Narrow" panose="020B0606020202030204" pitchFamily="34" charset="0"/>
              </a:rPr>
              <a:t>Determining the Plan of Care</a:t>
            </a:r>
          </a:p>
        </p:txBody>
      </p:sp>
      <p:sp>
        <p:nvSpPr>
          <p:cNvPr id="3" name="Text Placeholder 2">
            <a:extLst>
              <a:ext uri="{FF2B5EF4-FFF2-40B4-BE49-F238E27FC236}">
                <a16:creationId xmlns:a16="http://schemas.microsoft.com/office/drawing/2014/main" id="{CD6F2A41-38EC-4266-8273-56E78D150C88}"/>
              </a:ext>
            </a:extLst>
          </p:cNvPr>
          <p:cNvSpPr>
            <a:spLocks noGrp="1"/>
          </p:cNvSpPr>
          <p:nvPr>
            <p:ph type="body" sz="quarter" idx="10"/>
          </p:nvPr>
        </p:nvSpPr>
        <p:spPr>
          <a:xfrm>
            <a:off x="522287" y="1408882"/>
            <a:ext cx="7888288" cy="4513935"/>
          </a:xfrm>
        </p:spPr>
        <p:txBody>
          <a:bodyPr/>
          <a:lstStyle/>
          <a:p>
            <a:endParaRPr lang="en-US" sz="1800" dirty="0"/>
          </a:p>
          <a:p>
            <a:pPr marL="0" indent="0">
              <a:lnSpc>
                <a:spcPct val="90000"/>
              </a:lnSpc>
              <a:spcBef>
                <a:spcPct val="0"/>
              </a:spcBef>
              <a:buNone/>
            </a:pPr>
            <a:r>
              <a:rPr lang="en-US" sz="2400" b="0" dirty="0">
                <a:latin typeface="Calibri Light" panose="020F0302020204030204" pitchFamily="34" charset="0"/>
                <a:cs typeface="Calibri Light" panose="020F0302020204030204" pitchFamily="34" charset="0"/>
              </a:rPr>
              <a:t>Child care assistance may be provided only during the eligibility period specified on the application for the child care services and/or the child care voucher.</a:t>
            </a:r>
          </a:p>
          <a:p>
            <a:pPr marL="0" indent="0">
              <a:lnSpc>
                <a:spcPct val="90000"/>
              </a:lnSpc>
              <a:spcBef>
                <a:spcPct val="0"/>
              </a:spcBef>
              <a:buNone/>
            </a:pPr>
            <a:endParaRPr lang="en-US" sz="1800" dirty="0">
              <a:solidFill>
                <a:schemeClr val="tx2">
                  <a:lumMod val="75000"/>
                </a:schemeClr>
              </a:solidFill>
              <a:latin typeface="Arial Narrow" panose="020B0606020202030204" pitchFamily="34" charset="0"/>
            </a:endParaRPr>
          </a:p>
        </p:txBody>
      </p:sp>
    </p:spTree>
    <p:extLst>
      <p:ext uri="{BB962C8B-B14F-4D97-AF65-F5344CB8AC3E}">
        <p14:creationId xmlns:p14="http://schemas.microsoft.com/office/powerpoint/2010/main" val="3646902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E189-5EAD-4F1B-AB3A-068AE9206242}"/>
              </a:ext>
            </a:extLst>
          </p:cNvPr>
          <p:cNvSpPr>
            <a:spLocks noGrp="1"/>
          </p:cNvSpPr>
          <p:nvPr>
            <p:ph type="title"/>
          </p:nvPr>
        </p:nvSpPr>
        <p:spPr>
          <a:xfrm>
            <a:off x="674369" y="624054"/>
            <a:ext cx="7843267" cy="435820"/>
          </a:xfrm>
        </p:spPr>
        <p:txBody>
          <a:bodyPr/>
          <a:lstStyle/>
          <a:p>
            <a:r>
              <a:rPr lang="en-US" sz="2800" dirty="0"/>
              <a:t>  </a:t>
            </a:r>
            <a:r>
              <a:rPr lang="en-US" dirty="0">
                <a:latin typeface="Arial Narrow" panose="020B0606020202030204" pitchFamily="34" charset="0"/>
              </a:rPr>
              <a:t>Determining the Plan of Care Scenarios</a:t>
            </a:r>
          </a:p>
        </p:txBody>
      </p:sp>
      <p:sp>
        <p:nvSpPr>
          <p:cNvPr id="3" name="Text Placeholder 2">
            <a:extLst>
              <a:ext uri="{FF2B5EF4-FFF2-40B4-BE49-F238E27FC236}">
                <a16:creationId xmlns:a16="http://schemas.microsoft.com/office/drawing/2014/main" id="{D44E0DE1-3E5B-4A7F-9633-9240EA0BD2DF}"/>
              </a:ext>
            </a:extLst>
          </p:cNvPr>
          <p:cNvSpPr>
            <a:spLocks noGrp="1"/>
          </p:cNvSpPr>
          <p:nvPr>
            <p:ph type="body" sz="quarter" idx="10"/>
          </p:nvPr>
        </p:nvSpPr>
        <p:spPr>
          <a:xfrm>
            <a:off x="628650" y="1641764"/>
            <a:ext cx="7888288" cy="4601343"/>
          </a:xfrm>
        </p:spPr>
        <p:txBody>
          <a:bodyPr/>
          <a:lstStyle/>
          <a:p>
            <a:pPr marL="457200" indent="-457200">
              <a:lnSpc>
                <a:spcPct val="90000"/>
              </a:lnSpc>
              <a:spcBef>
                <a:spcPct val="0"/>
              </a:spcBef>
              <a:buFont typeface="+mj-lt"/>
              <a:buAutoNum type="arabicPeriod"/>
            </a:pPr>
            <a:r>
              <a:rPr lang="en-US" sz="2400" b="0" dirty="0">
                <a:latin typeface="Calibri Light" panose="020F0302020204030204" pitchFamily="34" charset="0"/>
                <a:ea typeface="Times New Roman" panose="02020603050405020304" pitchFamily="18" charset="0"/>
                <a:cs typeface="Calibri Light" panose="020F0302020204030204" pitchFamily="34" charset="0"/>
              </a:rPr>
              <a:t>A parent works 80 hours a week for two weeks and 40 hours a week for the other two weeks. That amounts to 240 hours for the month. What would be the plan of care? </a:t>
            </a:r>
          </a:p>
          <a:p>
            <a:pPr marL="457200" indent="-457200">
              <a:lnSpc>
                <a:spcPct val="90000"/>
              </a:lnSpc>
              <a:spcBef>
                <a:spcPct val="0"/>
              </a:spcBef>
              <a:buFont typeface="+mj-lt"/>
              <a:buAutoNum type="arabicPeriod"/>
            </a:pPr>
            <a:r>
              <a:rPr lang="en-US" sz="2400" b="0" dirty="0">
                <a:latin typeface="Calibri Light" panose="020F0302020204030204" pitchFamily="34" charset="0"/>
                <a:ea typeface="Times New Roman" panose="02020603050405020304" pitchFamily="18" charset="0"/>
                <a:cs typeface="Calibri Light" panose="020F0302020204030204" pitchFamily="34" charset="0"/>
              </a:rPr>
              <a:t>Mary works 3</a:t>
            </a:r>
            <a:r>
              <a:rPr lang="en-US" sz="2400" b="0" baseline="30000" dirty="0">
                <a:latin typeface="Calibri Light" panose="020F0302020204030204" pitchFamily="34" charset="0"/>
                <a:ea typeface="Times New Roman" panose="02020603050405020304" pitchFamily="18" charset="0"/>
                <a:cs typeface="Calibri Light" panose="020F0302020204030204" pitchFamily="34" charset="0"/>
              </a:rPr>
              <a:t>rd</a:t>
            </a:r>
            <a:r>
              <a:rPr lang="en-US" sz="2400" b="0" dirty="0">
                <a:latin typeface="Calibri Light" panose="020F0302020204030204" pitchFamily="34" charset="0"/>
                <a:ea typeface="Times New Roman" panose="02020603050405020304" pitchFamily="18" charset="0"/>
                <a:cs typeface="Calibri Light" panose="020F0302020204030204" pitchFamily="34" charset="0"/>
              </a:rPr>
              <a:t> shift at Walmart.  She currently has an active CPS case with Halo County, due to her leaving the children home alone.  What would be the plan of care? </a:t>
            </a:r>
          </a:p>
          <a:p>
            <a:pPr marL="457200" indent="-457200">
              <a:lnSpc>
                <a:spcPct val="90000"/>
              </a:lnSpc>
              <a:spcBef>
                <a:spcPct val="0"/>
              </a:spcBef>
              <a:buFont typeface="+mj-lt"/>
              <a:buAutoNum type="arabicPeriod"/>
            </a:pPr>
            <a:r>
              <a:rPr lang="en-US" sz="2400" b="0" dirty="0">
                <a:latin typeface="Calibri Light" panose="020F0302020204030204" pitchFamily="34" charset="0"/>
                <a:ea typeface="Times New Roman" panose="02020603050405020304" pitchFamily="18" charset="0"/>
                <a:cs typeface="Calibri Light" panose="020F0302020204030204" pitchFamily="34" charset="0"/>
              </a:rPr>
              <a:t>Lisa has two jobs, she works part time at Fed Ex (7pm-11pm) on Mondays and Wednesdays and full time at the YMCA 8am-5pm. What would be her plan of care? </a:t>
            </a:r>
          </a:p>
          <a:p>
            <a:pPr marL="0" indent="0">
              <a:lnSpc>
                <a:spcPct val="90000"/>
              </a:lnSpc>
              <a:spcBef>
                <a:spcPct val="0"/>
              </a:spcBef>
              <a:buNone/>
            </a:pPr>
            <a:endParaRPr lang="en-US" sz="2400" b="0" dirty="0">
              <a:latin typeface="Calibri Light" panose="020F0302020204030204" pitchFamily="34" charset="0"/>
              <a:ea typeface="Times New Roman" panose="02020603050405020304" pitchFamily="18" charset="0"/>
              <a:cs typeface="Calibri Light" panose="020F0302020204030204" pitchFamily="34" charset="0"/>
            </a:endParaRPr>
          </a:p>
          <a:p>
            <a:pPr marL="0" indent="0">
              <a:lnSpc>
                <a:spcPct val="90000"/>
              </a:lnSpc>
              <a:spcBef>
                <a:spcPct val="0"/>
              </a:spcBef>
              <a:buNone/>
            </a:pPr>
            <a:endParaRPr lang="en-US" sz="2400"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80582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2A5F3-4589-4C53-B8AB-AB6EA7E42CD2}"/>
              </a:ext>
            </a:extLst>
          </p:cNvPr>
          <p:cNvSpPr>
            <a:spLocks noGrp="1"/>
          </p:cNvSpPr>
          <p:nvPr>
            <p:ph type="title"/>
          </p:nvPr>
        </p:nvSpPr>
        <p:spPr/>
        <p:txBody>
          <a:bodyPr/>
          <a:lstStyle/>
          <a:p>
            <a:r>
              <a:rPr lang="en-US" dirty="0">
                <a:latin typeface="Arial Narrow" panose="020B0606020202030204" pitchFamily="34" charset="0"/>
              </a:rPr>
              <a:t>Determining The Level of Care</a:t>
            </a:r>
          </a:p>
        </p:txBody>
      </p:sp>
      <p:sp>
        <p:nvSpPr>
          <p:cNvPr id="3" name="Text Placeholder 2">
            <a:extLst>
              <a:ext uri="{FF2B5EF4-FFF2-40B4-BE49-F238E27FC236}">
                <a16:creationId xmlns:a16="http://schemas.microsoft.com/office/drawing/2014/main" id="{572971F8-9340-424F-AEB5-FBD0D2B56036}"/>
              </a:ext>
            </a:extLst>
          </p:cNvPr>
          <p:cNvSpPr>
            <a:spLocks noGrp="1"/>
          </p:cNvSpPr>
          <p:nvPr>
            <p:ph type="body" sz="quarter" idx="10"/>
          </p:nvPr>
        </p:nvSpPr>
        <p:spPr/>
        <p:txBody>
          <a:bodyPr/>
          <a:lstStyle/>
          <a:p>
            <a:pPr lvl="2"/>
            <a:endParaRPr lang="en-US" dirty="0"/>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Establish the need for care.</a:t>
            </a:r>
          </a:p>
          <a:p>
            <a:pPr marL="342900" lvl="2" indent="-342900">
              <a:lnSpc>
                <a:spcPct val="90000"/>
              </a:lnSpc>
              <a:spcBef>
                <a:spcPct val="0"/>
              </a:spcBef>
            </a:pPr>
            <a:endParaRPr lang="en-US" sz="2400" b="0" dirty="0">
              <a:latin typeface="Calibri Light" panose="020F0302020204030204" pitchFamily="34" charset="0"/>
              <a:cs typeface="Calibri Light" panose="020F0302020204030204" pitchFamily="34" charset="0"/>
            </a:endParaRP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Determine whether full time or part time care is needed.</a:t>
            </a:r>
          </a:p>
          <a:p>
            <a:pPr marL="342900" lvl="2" indent="-342900">
              <a:lnSpc>
                <a:spcPct val="90000"/>
              </a:lnSpc>
              <a:spcBef>
                <a:spcPct val="0"/>
              </a:spcBef>
            </a:pPr>
            <a:endParaRPr lang="en-US" sz="2400" b="0" dirty="0">
              <a:latin typeface="Calibri Light" panose="020F0302020204030204" pitchFamily="34" charset="0"/>
              <a:cs typeface="Calibri Light" panose="020F0302020204030204" pitchFamily="34" charset="0"/>
            </a:endParaRP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Ask applicant if this will be a split or joint custody case?</a:t>
            </a:r>
          </a:p>
          <a:p>
            <a:pPr marL="342900" lvl="2" indent="-342900">
              <a:lnSpc>
                <a:spcPct val="90000"/>
              </a:lnSpc>
              <a:spcBef>
                <a:spcPct val="0"/>
              </a:spcBef>
            </a:pPr>
            <a:endParaRPr lang="en-US" sz="2400" b="0" dirty="0">
              <a:latin typeface="Calibri Light" panose="020F0302020204030204" pitchFamily="34" charset="0"/>
              <a:cs typeface="Calibri Light" panose="020F0302020204030204" pitchFamily="34" charset="0"/>
            </a:endParaRP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Decide whether there will one or more plans of care.</a:t>
            </a:r>
          </a:p>
        </p:txBody>
      </p:sp>
      <p:sp>
        <p:nvSpPr>
          <p:cNvPr id="4" name="Text Placeholder 3">
            <a:extLst>
              <a:ext uri="{FF2B5EF4-FFF2-40B4-BE49-F238E27FC236}">
                <a16:creationId xmlns:a16="http://schemas.microsoft.com/office/drawing/2014/main" id="{D0329878-1F29-47B1-A153-947A5BECFE6C}"/>
              </a:ext>
            </a:extLst>
          </p:cNvPr>
          <p:cNvSpPr>
            <a:spLocks noGrp="1"/>
          </p:cNvSpPr>
          <p:nvPr>
            <p:ph type="body" sz="quarter" idx="11"/>
          </p:nvPr>
        </p:nvSpPr>
        <p:spPr/>
        <p:txBody>
          <a:bodyPr/>
          <a:lstStyle/>
          <a:p>
            <a:r>
              <a:rPr lang="en-US" dirty="0"/>
              <a:t>Source: Chapter 5 and 7 of the SCCA Manual, Admin letter #02-17, Plan of Care Evidence Job Aid</a:t>
            </a:r>
          </a:p>
        </p:txBody>
      </p:sp>
    </p:spTree>
    <p:extLst>
      <p:ext uri="{BB962C8B-B14F-4D97-AF65-F5344CB8AC3E}">
        <p14:creationId xmlns:p14="http://schemas.microsoft.com/office/powerpoint/2010/main" val="3854817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F2C2E-BAE1-4D1E-9C80-A16FF380F041}"/>
              </a:ext>
            </a:extLst>
          </p:cNvPr>
          <p:cNvSpPr>
            <a:spLocks noGrp="1"/>
          </p:cNvSpPr>
          <p:nvPr>
            <p:ph type="title"/>
          </p:nvPr>
        </p:nvSpPr>
        <p:spPr/>
        <p:txBody>
          <a:bodyPr/>
          <a:lstStyle/>
          <a:p>
            <a:r>
              <a:rPr lang="en-US" dirty="0">
                <a:latin typeface="Arial Narrow" panose="020B0606020202030204" pitchFamily="34" charset="0"/>
              </a:rPr>
              <a:t>Determining The Level of Care Scenario:</a:t>
            </a:r>
            <a:br>
              <a:rPr lang="en-US" dirty="0">
                <a:latin typeface="Arial Narrow" panose="020B0606020202030204" pitchFamily="34" charset="0"/>
              </a:rPr>
            </a:br>
            <a:endParaRPr lang="en-US" dirty="0">
              <a:latin typeface="Arial Narrow" panose="020B0606020202030204" pitchFamily="34" charset="0"/>
            </a:endParaRPr>
          </a:p>
        </p:txBody>
      </p:sp>
      <p:sp>
        <p:nvSpPr>
          <p:cNvPr id="3" name="Text Placeholder 2">
            <a:extLst>
              <a:ext uri="{FF2B5EF4-FFF2-40B4-BE49-F238E27FC236}">
                <a16:creationId xmlns:a16="http://schemas.microsoft.com/office/drawing/2014/main" id="{5898C06A-A46A-48B8-ACDE-263E6F1DD7E8}"/>
              </a:ext>
            </a:extLst>
          </p:cNvPr>
          <p:cNvSpPr>
            <a:spLocks noGrp="1"/>
          </p:cNvSpPr>
          <p:nvPr>
            <p:ph type="body" sz="quarter" idx="10"/>
          </p:nvPr>
        </p:nvSpPr>
        <p:spPr/>
        <p:txBody>
          <a:bodyPr/>
          <a:lstStyle/>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A recipient applies for child care assistance for a three year old child. The recipient states that he or she works 3</a:t>
            </a:r>
            <a:r>
              <a:rPr lang="en-US" sz="2400" b="0" baseline="30000" dirty="0">
                <a:latin typeface="Calibri Light" panose="020F0302020204030204" pitchFamily="34" charset="0"/>
                <a:cs typeface="Calibri Light" panose="020F0302020204030204" pitchFamily="34" charset="0"/>
              </a:rPr>
              <a:t>rd</a:t>
            </a:r>
            <a:r>
              <a:rPr lang="en-US" sz="2400" b="0" dirty="0">
                <a:latin typeface="Calibri Light" panose="020F0302020204030204" pitchFamily="34" charset="0"/>
                <a:cs typeface="Calibri Light" panose="020F0302020204030204" pitchFamily="34" charset="0"/>
              </a:rPr>
              <a:t> shift at the hospital. The recipient provides pay check stubs for the past month that indicate full time employment, paid on a biweekly pay period. What is the plan </a:t>
            </a:r>
            <a:r>
              <a:rPr lang="en-US" sz="2400" b="0">
                <a:latin typeface="Calibri Light" panose="020F0302020204030204" pitchFamily="34" charset="0"/>
                <a:cs typeface="Calibri Light" panose="020F0302020204030204" pitchFamily="34" charset="0"/>
              </a:rPr>
              <a:t>and level of </a:t>
            </a:r>
            <a:r>
              <a:rPr lang="en-US" sz="2400" b="0" dirty="0">
                <a:latin typeface="Calibri Light" panose="020F0302020204030204" pitchFamily="34" charset="0"/>
                <a:cs typeface="Calibri Light" panose="020F0302020204030204" pitchFamily="34" charset="0"/>
              </a:rPr>
              <a:t>care for this recipient?</a:t>
            </a:r>
          </a:p>
          <a:p>
            <a:pPr marL="0" lvl="2" indent="0">
              <a:lnSpc>
                <a:spcPct val="90000"/>
              </a:lnSpc>
              <a:spcBef>
                <a:spcPct val="0"/>
              </a:spcBef>
              <a:buNone/>
            </a:pPr>
            <a:endParaRPr lang="en-US" sz="2400" b="0" dirty="0">
              <a:latin typeface="Calibri Light" panose="020F0302020204030204" pitchFamily="34" charset="0"/>
              <a:cs typeface="Calibri Light" panose="020F0302020204030204" pitchFamily="34" charset="0"/>
            </a:endParaRPr>
          </a:p>
          <a:p>
            <a:endParaRPr lang="en-US" dirty="0"/>
          </a:p>
        </p:txBody>
      </p:sp>
    </p:spTree>
    <p:extLst>
      <p:ext uri="{BB962C8B-B14F-4D97-AF65-F5344CB8AC3E}">
        <p14:creationId xmlns:p14="http://schemas.microsoft.com/office/powerpoint/2010/main" val="204691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E24B2-E60F-4B37-AAF2-BF6EAD5AD9A4}"/>
              </a:ext>
            </a:extLst>
          </p:cNvPr>
          <p:cNvSpPr>
            <a:spLocks noGrp="1"/>
          </p:cNvSpPr>
          <p:nvPr>
            <p:ph type="title"/>
          </p:nvPr>
        </p:nvSpPr>
        <p:spPr/>
        <p:txBody>
          <a:bodyPr/>
          <a:lstStyle/>
          <a:p>
            <a:r>
              <a:rPr lang="en-US" dirty="0">
                <a:latin typeface="Arial Narrow" panose="020B0606020202030204" pitchFamily="34" charset="0"/>
              </a:rPr>
              <a:t>Joint Custody</a:t>
            </a:r>
          </a:p>
        </p:txBody>
      </p:sp>
      <p:sp>
        <p:nvSpPr>
          <p:cNvPr id="3" name="Text Placeholder 2">
            <a:extLst>
              <a:ext uri="{FF2B5EF4-FFF2-40B4-BE49-F238E27FC236}">
                <a16:creationId xmlns:a16="http://schemas.microsoft.com/office/drawing/2014/main" id="{20F6EB99-DF23-40B8-9D2C-9054CC20FB01}"/>
              </a:ext>
            </a:extLst>
          </p:cNvPr>
          <p:cNvSpPr>
            <a:spLocks noGrp="1"/>
          </p:cNvSpPr>
          <p:nvPr>
            <p:ph type="body" sz="quarter" idx="10"/>
          </p:nvPr>
        </p:nvSpPr>
        <p:spPr/>
        <p:txBody>
          <a:bodyPr/>
          <a:lstStyle/>
          <a:p>
            <a:r>
              <a:rPr lang="en-US" sz="2400" b="0" dirty="0">
                <a:latin typeface="Calibri Light" panose="020F0302020204030204" pitchFamily="34" charset="0"/>
                <a:cs typeface="Calibri Light" panose="020F0302020204030204" pitchFamily="34" charset="0"/>
              </a:rPr>
              <a:t>Is when an applicant/recipient share custody of a child.</a:t>
            </a:r>
          </a:p>
          <a:p>
            <a:r>
              <a:rPr lang="en-US" sz="2400" b="0" dirty="0">
                <a:latin typeface="Calibri Light" panose="020F0302020204030204" pitchFamily="34" charset="0"/>
                <a:cs typeface="Calibri Light" panose="020F0302020204030204" pitchFamily="34" charset="0"/>
              </a:rPr>
              <a:t>Each applicant/recipient must apply separately in the county where they reside.</a:t>
            </a:r>
          </a:p>
          <a:p>
            <a:r>
              <a:rPr lang="en-US" sz="2400" b="0" dirty="0">
                <a:latin typeface="Calibri Light" panose="020F0302020204030204" pitchFamily="34" charset="0"/>
                <a:cs typeface="Calibri Light" panose="020F0302020204030204" pitchFamily="34" charset="0"/>
              </a:rPr>
              <a:t>An application is needed from each recipient, if care is needed. </a:t>
            </a:r>
          </a:p>
          <a:p>
            <a:r>
              <a:rPr lang="en-US" sz="2400" b="0" dirty="0">
                <a:latin typeface="Calibri Light" panose="020F0302020204030204" pitchFamily="34" charset="0"/>
                <a:cs typeface="Calibri Light" panose="020F0302020204030204" pitchFamily="34" charset="0"/>
              </a:rPr>
              <a:t>At initial application, it is encouraged that child care workers inquire if the family has a joint custody situation. </a:t>
            </a:r>
          </a:p>
        </p:txBody>
      </p:sp>
      <p:sp>
        <p:nvSpPr>
          <p:cNvPr id="4" name="Text Placeholder 3">
            <a:extLst>
              <a:ext uri="{FF2B5EF4-FFF2-40B4-BE49-F238E27FC236}">
                <a16:creationId xmlns:a16="http://schemas.microsoft.com/office/drawing/2014/main" id="{B7A6E7E3-F7EC-4BA0-952A-716F8E8112C4}"/>
              </a:ext>
            </a:extLst>
          </p:cNvPr>
          <p:cNvSpPr>
            <a:spLocks noGrp="1"/>
          </p:cNvSpPr>
          <p:nvPr>
            <p:ph type="body" sz="quarter" idx="11"/>
          </p:nvPr>
        </p:nvSpPr>
        <p:spPr/>
        <p:txBody>
          <a:bodyPr/>
          <a:lstStyle/>
          <a:p>
            <a:r>
              <a:rPr lang="en-US" dirty="0"/>
              <a:t>Joint Custody Job Aid, Plan of Care Evidence Reference Guide.</a:t>
            </a:r>
          </a:p>
        </p:txBody>
      </p:sp>
    </p:spTree>
    <p:extLst>
      <p:ext uri="{BB962C8B-B14F-4D97-AF65-F5344CB8AC3E}">
        <p14:creationId xmlns:p14="http://schemas.microsoft.com/office/powerpoint/2010/main" val="4235880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1D53A-7F03-4C07-9F9B-579E078DD66C}"/>
              </a:ext>
            </a:extLst>
          </p:cNvPr>
          <p:cNvSpPr>
            <a:spLocks noGrp="1"/>
          </p:cNvSpPr>
          <p:nvPr>
            <p:ph type="title"/>
          </p:nvPr>
        </p:nvSpPr>
        <p:spPr/>
        <p:txBody>
          <a:bodyPr/>
          <a:lstStyle/>
          <a:p>
            <a:r>
              <a:rPr lang="en-US" dirty="0">
                <a:latin typeface="Arial Narrow" panose="020B0606020202030204" pitchFamily="34" charset="0"/>
              </a:rPr>
              <a:t>Joint Custody Scenario:</a:t>
            </a:r>
          </a:p>
        </p:txBody>
      </p:sp>
      <p:sp>
        <p:nvSpPr>
          <p:cNvPr id="3" name="Text Placeholder 2">
            <a:extLst>
              <a:ext uri="{FF2B5EF4-FFF2-40B4-BE49-F238E27FC236}">
                <a16:creationId xmlns:a16="http://schemas.microsoft.com/office/drawing/2014/main" id="{CE849223-6344-4FA1-8AD7-E58A6A03AB42}"/>
              </a:ext>
            </a:extLst>
          </p:cNvPr>
          <p:cNvSpPr>
            <a:spLocks noGrp="1"/>
          </p:cNvSpPr>
          <p:nvPr>
            <p:ph type="body" sz="quarter" idx="10"/>
          </p:nvPr>
        </p:nvSpPr>
        <p:spPr/>
        <p:txBody>
          <a:bodyPr/>
          <a:lstStyle/>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A recipient applies for child care assistance. During the application process, it is discovered that the child spends two weeks out of each month with mom and two weeks out of each month with dad. How will the worker proceed?</a:t>
            </a:r>
          </a:p>
          <a:p>
            <a:pPr marL="0" lvl="2" indent="0">
              <a:lnSpc>
                <a:spcPct val="90000"/>
              </a:lnSpc>
              <a:spcBef>
                <a:spcPct val="0"/>
              </a:spcBef>
              <a:buNone/>
            </a:pPr>
            <a:endParaRPr lang="en-US" sz="2400" b="0" dirty="0">
              <a:latin typeface="Calibri Light" panose="020F0302020204030204" pitchFamily="34" charset="0"/>
              <a:cs typeface="Calibri Light" panose="020F0302020204030204" pitchFamily="34" charset="0"/>
            </a:endParaRPr>
          </a:p>
          <a:p>
            <a:pPr marL="0" lvl="2" indent="0">
              <a:lnSpc>
                <a:spcPct val="90000"/>
              </a:lnSpc>
              <a:spcBef>
                <a:spcPct val="0"/>
              </a:spcBef>
              <a:buNone/>
            </a:pPr>
            <a:r>
              <a:rPr lang="en-US" sz="2400" b="0" dirty="0">
                <a:latin typeface="Calibri Light" panose="020F0302020204030204" pitchFamily="34" charset="0"/>
                <a:cs typeface="Calibri Light" panose="020F0302020204030204" pitchFamily="34" charset="0"/>
              </a:rPr>
              <a:t>Answer: </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When parents share custody of a child and both parents need child care assistance, each parent applies for the period of time the child resides in his/her home and pays the corresponding parental fee. There are two separate applications and parental fees even if the child is with the same child care provider.</a:t>
            </a:r>
          </a:p>
          <a:p>
            <a:pPr marL="0" lvl="2" indent="0">
              <a:lnSpc>
                <a:spcPct val="90000"/>
              </a:lnSpc>
              <a:spcBef>
                <a:spcPct val="0"/>
              </a:spcBef>
              <a:buNone/>
            </a:pPr>
            <a:endParaRPr lang="en-US" sz="2400" b="0" dirty="0">
              <a:latin typeface="Calibri Light" panose="020F0302020204030204" pitchFamily="34" charset="0"/>
              <a:cs typeface="Calibri Light" panose="020F0302020204030204" pitchFamily="34" charset="0"/>
            </a:endParaRPr>
          </a:p>
          <a:p>
            <a:endParaRPr lang="en-US" dirty="0"/>
          </a:p>
        </p:txBody>
      </p:sp>
    </p:spTree>
    <p:extLst>
      <p:ext uri="{BB962C8B-B14F-4D97-AF65-F5344CB8AC3E}">
        <p14:creationId xmlns:p14="http://schemas.microsoft.com/office/powerpoint/2010/main" val="3944077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EE7D7-E587-4049-A91E-40ED6173372E}"/>
              </a:ext>
            </a:extLst>
          </p:cNvPr>
          <p:cNvSpPr>
            <a:spLocks noGrp="1"/>
          </p:cNvSpPr>
          <p:nvPr>
            <p:ph type="title"/>
          </p:nvPr>
        </p:nvSpPr>
        <p:spPr/>
        <p:txBody>
          <a:bodyPr/>
          <a:lstStyle/>
          <a:p>
            <a:r>
              <a:rPr lang="en-US" dirty="0">
                <a:latin typeface="Arial Narrow" panose="020B0606020202030204" pitchFamily="34" charset="0"/>
              </a:rPr>
              <a:t>Calculating The Plan of Care</a:t>
            </a:r>
          </a:p>
        </p:txBody>
      </p:sp>
      <p:sp>
        <p:nvSpPr>
          <p:cNvPr id="3" name="Text Placeholder 2">
            <a:extLst>
              <a:ext uri="{FF2B5EF4-FFF2-40B4-BE49-F238E27FC236}">
                <a16:creationId xmlns:a16="http://schemas.microsoft.com/office/drawing/2014/main" id="{9D9718C7-091D-49D6-B818-B53A36B4A02A}"/>
              </a:ext>
            </a:extLst>
          </p:cNvPr>
          <p:cNvSpPr>
            <a:spLocks noGrp="1"/>
          </p:cNvSpPr>
          <p:nvPr>
            <p:ph type="body" sz="quarter" idx="10"/>
          </p:nvPr>
        </p:nvSpPr>
        <p:spPr/>
        <p:txBody>
          <a:bodyPr/>
          <a:lstStyle/>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Review the need for care.</a:t>
            </a:r>
          </a:p>
          <a:p>
            <a:pPr marL="342900" lvl="2" indent="-342900">
              <a:lnSpc>
                <a:spcPct val="90000"/>
              </a:lnSpc>
              <a:spcBef>
                <a:spcPct val="0"/>
              </a:spcBef>
            </a:pPr>
            <a:endParaRPr lang="en-US" sz="2400" b="0" dirty="0">
              <a:latin typeface="Calibri Light" panose="020F0302020204030204" pitchFamily="34" charset="0"/>
              <a:cs typeface="Calibri Light" panose="020F0302020204030204" pitchFamily="34" charset="0"/>
            </a:endParaRP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Days and hours care is needed.</a:t>
            </a:r>
          </a:p>
          <a:p>
            <a:pPr marL="342900" lvl="2" indent="-342900">
              <a:lnSpc>
                <a:spcPct val="90000"/>
              </a:lnSpc>
              <a:spcBef>
                <a:spcPct val="0"/>
              </a:spcBef>
            </a:pPr>
            <a:endParaRPr lang="en-US" sz="2400" b="0" dirty="0">
              <a:latin typeface="Calibri Light" panose="020F0302020204030204" pitchFamily="34" charset="0"/>
              <a:cs typeface="Calibri Light" panose="020F0302020204030204" pitchFamily="34" charset="0"/>
            </a:endParaRP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Travel time.</a:t>
            </a:r>
          </a:p>
          <a:p>
            <a:pPr marL="342900" lvl="2" indent="-342900">
              <a:lnSpc>
                <a:spcPct val="90000"/>
              </a:lnSpc>
              <a:spcBef>
                <a:spcPct val="0"/>
              </a:spcBef>
            </a:pPr>
            <a:endParaRPr lang="en-US" sz="2400" b="0" dirty="0">
              <a:latin typeface="Calibri Light" panose="020F0302020204030204" pitchFamily="34" charset="0"/>
              <a:cs typeface="Calibri Light" panose="020F0302020204030204" pitchFamily="34" charset="0"/>
            </a:endParaRP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Determine the appropriate range of hours needed.</a:t>
            </a:r>
          </a:p>
          <a:p>
            <a:pPr marL="744538" lvl="2" indent="0">
              <a:buNone/>
            </a:pPr>
            <a:endParaRPr lang="en-US" dirty="0"/>
          </a:p>
        </p:txBody>
      </p:sp>
      <p:sp>
        <p:nvSpPr>
          <p:cNvPr id="4" name="Text Placeholder 3">
            <a:extLst>
              <a:ext uri="{FF2B5EF4-FFF2-40B4-BE49-F238E27FC236}">
                <a16:creationId xmlns:a16="http://schemas.microsoft.com/office/drawing/2014/main" id="{CB024A5D-DA7F-4AA0-8CA2-6535D561253B}"/>
              </a:ext>
            </a:extLst>
          </p:cNvPr>
          <p:cNvSpPr>
            <a:spLocks noGrp="1"/>
          </p:cNvSpPr>
          <p:nvPr>
            <p:ph type="body" sz="quarter" idx="11"/>
          </p:nvPr>
        </p:nvSpPr>
        <p:spPr>
          <a:xfrm>
            <a:off x="524933" y="6233946"/>
            <a:ext cx="7992005" cy="330200"/>
          </a:xfrm>
        </p:spPr>
        <p:txBody>
          <a:bodyPr/>
          <a:lstStyle/>
          <a:p>
            <a:r>
              <a:rPr lang="en-US" dirty="0"/>
              <a:t>Source: Chapter 5 and 7 of the SCCA Manual, Admin Letter #08-16, #10-16, and #01-17 Child Care Rule 10.1007, Market rates.</a:t>
            </a:r>
          </a:p>
        </p:txBody>
      </p:sp>
      <p:pic>
        <p:nvPicPr>
          <p:cNvPr id="5" name="Picture 4">
            <a:extLst>
              <a:ext uri="{FF2B5EF4-FFF2-40B4-BE49-F238E27FC236}">
                <a16:creationId xmlns:a16="http://schemas.microsoft.com/office/drawing/2014/main" id="{176B4F1A-4AD9-4DD4-9E11-AB8C390992D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34824" y="3958606"/>
            <a:ext cx="6151097" cy="2114493"/>
          </a:xfrm>
          <a:prstGeom prst="rect">
            <a:avLst/>
          </a:prstGeom>
          <a:noFill/>
        </p:spPr>
      </p:pic>
    </p:spTree>
    <p:extLst>
      <p:ext uri="{BB962C8B-B14F-4D97-AF65-F5344CB8AC3E}">
        <p14:creationId xmlns:p14="http://schemas.microsoft.com/office/powerpoint/2010/main" val="21795446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CCF90-D4FE-4392-9A22-93BB1D266865}"/>
              </a:ext>
            </a:extLst>
          </p:cNvPr>
          <p:cNvSpPr>
            <a:spLocks noGrp="1"/>
          </p:cNvSpPr>
          <p:nvPr>
            <p:ph type="title"/>
          </p:nvPr>
        </p:nvSpPr>
        <p:spPr/>
        <p:txBody>
          <a:bodyPr/>
          <a:lstStyle/>
          <a:p>
            <a:r>
              <a:rPr lang="en-US" dirty="0">
                <a:latin typeface="Arial Narrow" panose="020B0606020202030204" pitchFamily="34" charset="0"/>
              </a:rPr>
              <a:t>Calculating the Plan of Care Scenario:</a:t>
            </a:r>
            <a:br>
              <a:rPr lang="en-US" dirty="0">
                <a:latin typeface="Arial Narrow" panose="020B0606020202030204" pitchFamily="34" charset="0"/>
              </a:rPr>
            </a:br>
            <a:endParaRPr lang="en-US" dirty="0">
              <a:latin typeface="Arial Narrow" panose="020B0606020202030204" pitchFamily="34" charset="0"/>
            </a:endParaRPr>
          </a:p>
        </p:txBody>
      </p:sp>
      <p:sp>
        <p:nvSpPr>
          <p:cNvPr id="3" name="Text Placeholder 2">
            <a:extLst>
              <a:ext uri="{FF2B5EF4-FFF2-40B4-BE49-F238E27FC236}">
                <a16:creationId xmlns:a16="http://schemas.microsoft.com/office/drawing/2014/main" id="{31D6E460-2A2A-4FCD-ACDF-FB08B7DEEE05}"/>
              </a:ext>
            </a:extLst>
          </p:cNvPr>
          <p:cNvSpPr>
            <a:spLocks noGrp="1"/>
          </p:cNvSpPr>
          <p:nvPr>
            <p:ph type="body" sz="quarter" idx="10"/>
          </p:nvPr>
        </p:nvSpPr>
        <p:spPr/>
        <p:txBody>
          <a:bodyPr/>
          <a:lstStyle/>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A recipient applies for child care assistance. During the application process, it is reported that the recipient is employed full time, working 37 hours per week and is a student enrolled in evening classes for 12 hours per week. Which status will the worker base child care on? </a:t>
            </a:r>
          </a:p>
          <a:p>
            <a:pPr marL="0" lvl="2" indent="0">
              <a:lnSpc>
                <a:spcPct val="90000"/>
              </a:lnSpc>
              <a:spcBef>
                <a:spcPct val="0"/>
              </a:spcBef>
              <a:buNone/>
            </a:pPr>
            <a:endParaRPr lang="en-US" sz="2400" b="0" dirty="0">
              <a:latin typeface="Calibri Light" panose="020F0302020204030204" pitchFamily="34" charset="0"/>
              <a:cs typeface="Calibri Light" panose="020F0302020204030204" pitchFamily="34" charset="0"/>
            </a:endParaRP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Answer: The worker will base child care on full time employment because care is needed the most for the hours that the recipient is employed. </a:t>
            </a:r>
          </a:p>
          <a:p>
            <a:endParaRPr lang="en-US" dirty="0"/>
          </a:p>
        </p:txBody>
      </p:sp>
      <p:sp>
        <p:nvSpPr>
          <p:cNvPr id="4" name="Text Placeholder 3">
            <a:extLst>
              <a:ext uri="{FF2B5EF4-FFF2-40B4-BE49-F238E27FC236}">
                <a16:creationId xmlns:a16="http://schemas.microsoft.com/office/drawing/2014/main" id="{D205BE23-9616-4838-A697-97308F5B1040}"/>
              </a:ext>
            </a:extLst>
          </p:cNvPr>
          <p:cNvSpPr>
            <a:spLocks noGrp="1"/>
          </p:cNvSpPr>
          <p:nvPr>
            <p:ph type="body" sz="quarter" idx="11"/>
          </p:nvPr>
        </p:nvSpPr>
        <p:spPr/>
        <p:txBody>
          <a:bodyPr/>
          <a:lstStyle/>
          <a:p>
            <a:r>
              <a:rPr lang="en-US" dirty="0"/>
              <a:t>Refer to Job Aids; Plan of Care Evidence,</a:t>
            </a:r>
            <a:r>
              <a:rPr lang="en-US" b="0" i="1" dirty="0"/>
              <a:t> </a:t>
            </a:r>
            <a:r>
              <a:rPr lang="en-US" dirty="0"/>
              <a:t>Adding Evidence to Cases,  Adding Evidence to an Application.  </a:t>
            </a:r>
          </a:p>
        </p:txBody>
      </p:sp>
    </p:spTree>
    <p:extLst>
      <p:ext uri="{BB962C8B-B14F-4D97-AF65-F5344CB8AC3E}">
        <p14:creationId xmlns:p14="http://schemas.microsoft.com/office/powerpoint/2010/main" val="954594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35379" y="759136"/>
            <a:ext cx="7843267" cy="548640"/>
          </a:xfrm>
        </p:spPr>
        <p:txBody>
          <a:bodyPr/>
          <a:lstStyle/>
          <a:p>
            <a:r>
              <a:rPr lang="en-US" dirty="0">
                <a:latin typeface="Arial Narrow" panose="020B0606020202030204" pitchFamily="34" charset="0"/>
              </a:rPr>
              <a:t>Alternate Plan of Care</a:t>
            </a:r>
          </a:p>
        </p:txBody>
      </p:sp>
      <p:sp>
        <p:nvSpPr>
          <p:cNvPr id="6" name="Text Placeholder 5"/>
          <p:cNvSpPr>
            <a:spLocks noGrp="1"/>
          </p:cNvSpPr>
          <p:nvPr>
            <p:ph type="body" sz="quarter" idx="10"/>
          </p:nvPr>
        </p:nvSpPr>
        <p:spPr/>
        <p:txBody>
          <a:bodyPr/>
          <a:lstStyle/>
          <a:p>
            <a:pPr lvl="2"/>
            <a:endParaRPr lang="en-US" dirty="0"/>
          </a:p>
          <a:p>
            <a:pPr lvl="2"/>
            <a:r>
              <a:rPr lang="en-US" sz="2400" b="0" dirty="0">
                <a:latin typeface="Calibri Light" panose="020F0302020204030204" pitchFamily="34" charset="0"/>
                <a:cs typeface="Calibri Light" panose="020F0302020204030204" pitchFamily="34" charset="0"/>
              </a:rPr>
              <a:t>Chosen when the primary provider is closed, and the recipient needs care during the period of time the primary provider is closed.</a:t>
            </a:r>
          </a:p>
          <a:p>
            <a:pPr lvl="2"/>
            <a:endParaRPr lang="en-US" sz="2400" b="0" dirty="0">
              <a:latin typeface="Calibri Light" panose="020F0302020204030204" pitchFamily="34" charset="0"/>
              <a:cs typeface="Calibri Light" panose="020F0302020204030204" pitchFamily="34" charset="0"/>
            </a:endParaRPr>
          </a:p>
          <a:p>
            <a:pPr lvl="2"/>
            <a:r>
              <a:rPr lang="en-US" sz="2400" b="0" dirty="0">
                <a:latin typeface="Calibri Light" panose="020F0302020204030204" pitchFamily="34" charset="0"/>
                <a:cs typeface="Calibri Light" panose="020F0302020204030204" pitchFamily="34" charset="0"/>
              </a:rPr>
              <a:t>Cannot provide services for more than 30 calendar days.</a:t>
            </a:r>
          </a:p>
          <a:p>
            <a:pPr lvl="2"/>
            <a:endParaRPr lang="en-US" sz="2400" b="0" dirty="0">
              <a:latin typeface="Calibri Light" panose="020F0302020204030204" pitchFamily="34" charset="0"/>
              <a:cs typeface="Calibri Light" panose="020F0302020204030204" pitchFamily="34" charset="0"/>
            </a:endParaRPr>
          </a:p>
          <a:p>
            <a:pPr lvl="2"/>
            <a:r>
              <a:rPr lang="en-US" sz="2400" b="0" dirty="0">
                <a:latin typeface="Calibri Light" panose="020F0302020204030204" pitchFamily="34" charset="0"/>
                <a:cs typeface="Calibri Light" panose="020F0302020204030204" pitchFamily="34" charset="0"/>
              </a:rPr>
              <a:t>The alternate provider must be attached to the primary provider’s plan of care in NC FAST.</a:t>
            </a:r>
          </a:p>
          <a:p>
            <a:pPr lvl="2"/>
            <a:endParaRPr lang="en-US" dirty="0"/>
          </a:p>
        </p:txBody>
      </p:sp>
      <p:sp>
        <p:nvSpPr>
          <p:cNvPr id="7" name="Text Placeholder 6"/>
          <p:cNvSpPr>
            <a:spLocks noGrp="1"/>
          </p:cNvSpPr>
          <p:nvPr>
            <p:ph type="body" sz="quarter" idx="11"/>
          </p:nvPr>
        </p:nvSpPr>
        <p:spPr/>
        <p:txBody>
          <a:bodyPr/>
          <a:lstStyle/>
          <a:p>
            <a:r>
              <a:rPr lang="en-US" dirty="0"/>
              <a:t>SOURCE: Admin Letter #02-17, Alternate Plan of Care Evidence Job Aid.</a:t>
            </a:r>
          </a:p>
        </p:txBody>
      </p:sp>
    </p:spTree>
    <p:extLst>
      <p:ext uri="{BB962C8B-B14F-4D97-AF65-F5344CB8AC3E}">
        <p14:creationId xmlns:p14="http://schemas.microsoft.com/office/powerpoint/2010/main" val="3171462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7469-43AD-2E73-C989-09508EE87A9A}"/>
              </a:ext>
            </a:extLst>
          </p:cNvPr>
          <p:cNvSpPr>
            <a:spLocks noGrp="1"/>
          </p:cNvSpPr>
          <p:nvPr>
            <p:ph type="title"/>
          </p:nvPr>
        </p:nvSpPr>
        <p:spPr>
          <a:xfrm>
            <a:off x="153508" y="624840"/>
            <a:ext cx="7843267" cy="548640"/>
          </a:xfrm>
        </p:spPr>
        <p:txBody>
          <a:bodyPr/>
          <a:lstStyle/>
          <a:p>
            <a:r>
              <a:rPr lang="en-US" dirty="0">
                <a:effectLst/>
                <a:latin typeface="Arial Narrow" panose="020B0606020202030204" pitchFamily="34" charset="0"/>
                <a:ea typeface="Times New Roman" panose="02020603050405020304" pitchFamily="18" charset="0"/>
              </a:rPr>
              <a:t>Authorizing childcare according the need</a:t>
            </a:r>
            <a:endParaRPr lang="en-US" dirty="0"/>
          </a:p>
        </p:txBody>
      </p:sp>
      <p:sp>
        <p:nvSpPr>
          <p:cNvPr id="3" name="Text Placeholder 2">
            <a:extLst>
              <a:ext uri="{FF2B5EF4-FFF2-40B4-BE49-F238E27FC236}">
                <a16:creationId xmlns:a16="http://schemas.microsoft.com/office/drawing/2014/main" id="{B1C223D6-1656-090A-1801-76BC251FC606}"/>
              </a:ext>
            </a:extLst>
          </p:cNvPr>
          <p:cNvSpPr>
            <a:spLocks noGrp="1"/>
          </p:cNvSpPr>
          <p:nvPr>
            <p:ph type="body" sz="quarter" idx="10"/>
          </p:nvPr>
        </p:nvSpPr>
        <p:spPr/>
        <p:txBody>
          <a:bodyPr/>
          <a:lstStyle/>
          <a:p>
            <a:pPr marL="0" indent="0">
              <a:buNone/>
            </a:pPr>
            <a:r>
              <a:rPr lang="en-US" sz="2400" b="0" dirty="0">
                <a:effectLst/>
                <a:latin typeface="Calibri Light" panose="020F0302020204030204" pitchFamily="34" charset="0"/>
                <a:ea typeface="Times New Roman" panose="02020603050405020304" pitchFamily="18" charset="0"/>
                <a:cs typeface="Calibri Light" panose="020F0302020204030204" pitchFamily="34" charset="0"/>
              </a:rPr>
              <a:t>Child Care for Employment and Job Training for employment</a:t>
            </a:r>
          </a:p>
          <a:p>
            <a:pPr marL="690563" lvl="1" indent="-342900">
              <a:buFont typeface="+mj-lt"/>
              <a:buAutoNum type="arabicPeriod"/>
            </a:pPr>
            <a:endParaRPr lang="en-US" b="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690563" lvl="1" indent="-342900">
              <a:buFont typeface="Wingdings" panose="05000000000000000000" pitchFamily="2" charset="2"/>
              <a:buChar char="Ø"/>
            </a:pPr>
            <a:r>
              <a:rPr lang="en-US" b="0" dirty="0">
                <a:effectLst/>
                <a:latin typeface="Calibri Light" panose="020F0302020204030204" pitchFamily="34" charset="0"/>
                <a:ea typeface="Times New Roman" panose="02020603050405020304" pitchFamily="18" charset="0"/>
                <a:cs typeface="Calibri Light" panose="020F0302020204030204" pitchFamily="34" charset="0"/>
              </a:rPr>
              <a:t>Full Time Employment</a:t>
            </a:r>
          </a:p>
          <a:p>
            <a:pPr marL="690563" lvl="1" indent="-342900">
              <a:buFont typeface="Wingdings" panose="05000000000000000000" pitchFamily="2" charset="2"/>
              <a:buChar char="Ø"/>
            </a:pPr>
            <a:endParaRPr lang="en-US" b="0" dirty="0">
              <a:latin typeface="Calibri Light" panose="020F0302020204030204" pitchFamily="34" charset="0"/>
              <a:ea typeface="Times New Roman" panose="02020603050405020304" pitchFamily="18" charset="0"/>
              <a:cs typeface="Calibri Light" panose="020F0302020204030204" pitchFamily="34" charset="0"/>
            </a:endParaRPr>
          </a:p>
          <a:p>
            <a:pPr marL="690563" lvl="1" indent="-342900">
              <a:buFont typeface="Wingdings" panose="05000000000000000000" pitchFamily="2" charset="2"/>
              <a:buChar char="Ø"/>
            </a:pPr>
            <a:r>
              <a:rPr lang="en-US" b="0" dirty="0">
                <a:latin typeface="Calibri Light" panose="020F0302020204030204" pitchFamily="34" charset="0"/>
                <a:ea typeface="Times New Roman" panose="02020603050405020304" pitchFamily="18" charset="0"/>
                <a:cs typeface="Calibri Light" panose="020F0302020204030204" pitchFamily="34" charset="0"/>
              </a:rPr>
              <a:t>Part Time Employment</a:t>
            </a:r>
          </a:p>
          <a:p>
            <a:pPr lvl="2"/>
            <a:r>
              <a:rPr lang="en-US" sz="2400" b="0" dirty="0">
                <a:effectLst/>
                <a:latin typeface="Calibri Light" panose="020F0302020204030204" pitchFamily="34" charset="0"/>
                <a:ea typeface="Times New Roman" panose="02020603050405020304" pitchFamily="18" charset="0"/>
                <a:cs typeface="Calibri Light" panose="020F0302020204030204" pitchFamily="34" charset="0"/>
              </a:rPr>
              <a:t>Full time payment fo</a:t>
            </a:r>
            <a:r>
              <a:rPr lang="en-US" sz="2400" b="0" dirty="0">
                <a:latin typeface="Calibri Light" panose="020F0302020204030204" pitchFamily="34" charset="0"/>
                <a:ea typeface="Times New Roman" panose="02020603050405020304" pitchFamily="18" charset="0"/>
                <a:cs typeface="Calibri Light" panose="020F0302020204030204" pitchFamily="34" charset="0"/>
              </a:rPr>
              <a:t>r Part- Time care</a:t>
            </a:r>
          </a:p>
          <a:p>
            <a:pPr marL="744538" lvl="2" indent="0">
              <a:buNone/>
            </a:pPr>
            <a:r>
              <a:rPr lang="en-US" sz="2400" b="0" dirty="0">
                <a:latin typeface="Calibri Light" panose="020F0302020204030204" pitchFamily="34" charset="0"/>
                <a:cs typeface="Calibri Light" panose="020F0302020204030204" pitchFamily="34" charset="0"/>
              </a:rPr>
              <a:t>	When a child's need for care is part-time but there 	is no available part-time care for the child, or the 	available care would not meet the needs of the 	child.</a:t>
            </a:r>
          </a:p>
          <a:p>
            <a:pPr lvl="1">
              <a:buFont typeface="Wingdings" panose="05000000000000000000" pitchFamily="2" charset="2"/>
              <a:buChar char="Ø"/>
            </a:pPr>
            <a:r>
              <a:rPr lang="en-US" b="0" dirty="0">
                <a:latin typeface="Calibri Light" panose="020F0302020204030204" pitchFamily="34" charset="0"/>
                <a:ea typeface="Times New Roman" panose="02020603050405020304" pitchFamily="18" charset="0"/>
                <a:cs typeface="Calibri Light" panose="020F0302020204030204" pitchFamily="34" charset="0"/>
              </a:rPr>
              <a:t>Redetermination</a:t>
            </a:r>
            <a:endParaRPr lang="en-US" b="0"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4" name="Text Placeholder 3">
            <a:extLst>
              <a:ext uri="{FF2B5EF4-FFF2-40B4-BE49-F238E27FC236}">
                <a16:creationId xmlns:a16="http://schemas.microsoft.com/office/drawing/2014/main" id="{52068AA4-B2AB-4872-39F4-BF936BF202B9}"/>
              </a:ext>
            </a:extLst>
          </p:cNvPr>
          <p:cNvSpPr>
            <a:spLocks noGrp="1"/>
          </p:cNvSpPr>
          <p:nvPr>
            <p:ph type="body" sz="quarter" idx="11"/>
          </p:nvPr>
        </p:nvSpPr>
        <p:spPr>
          <a:xfrm>
            <a:off x="523345" y="6243107"/>
            <a:ext cx="7992005" cy="330200"/>
          </a:xfrm>
        </p:spPr>
        <p:txBody>
          <a:bodyPr/>
          <a:lstStyle/>
          <a:p>
            <a:r>
              <a:rPr lang="en-US" dirty="0"/>
              <a:t>Sources: Administrative Letter #03-18</a:t>
            </a:r>
          </a:p>
        </p:txBody>
      </p:sp>
    </p:spTree>
    <p:extLst>
      <p:ext uri="{BB962C8B-B14F-4D97-AF65-F5344CB8AC3E}">
        <p14:creationId xmlns:p14="http://schemas.microsoft.com/office/powerpoint/2010/main" val="20367910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DA69C-EAFE-4F28-897D-79DAAD068B2F}"/>
              </a:ext>
            </a:extLst>
          </p:cNvPr>
          <p:cNvSpPr>
            <a:spLocks noGrp="1"/>
          </p:cNvSpPr>
          <p:nvPr>
            <p:ph type="title"/>
          </p:nvPr>
        </p:nvSpPr>
        <p:spPr/>
        <p:txBody>
          <a:bodyPr/>
          <a:lstStyle/>
          <a:p>
            <a:r>
              <a:rPr lang="en-US" dirty="0">
                <a:latin typeface="Arial Narrow" panose="020B0606020202030204" pitchFamily="34" charset="0"/>
              </a:rPr>
              <a:t>Alternate Plan of Care Scenario:</a:t>
            </a:r>
            <a:br>
              <a:rPr lang="en-US" dirty="0"/>
            </a:br>
            <a:endParaRPr lang="en-US" dirty="0"/>
          </a:p>
        </p:txBody>
      </p:sp>
      <p:sp>
        <p:nvSpPr>
          <p:cNvPr id="3" name="Text Placeholder 2">
            <a:extLst>
              <a:ext uri="{FF2B5EF4-FFF2-40B4-BE49-F238E27FC236}">
                <a16:creationId xmlns:a16="http://schemas.microsoft.com/office/drawing/2014/main" id="{395FE0FE-D143-40C1-B09C-074A68FD9CCC}"/>
              </a:ext>
            </a:extLst>
          </p:cNvPr>
          <p:cNvSpPr>
            <a:spLocks noGrp="1"/>
          </p:cNvSpPr>
          <p:nvPr>
            <p:ph type="body" sz="quarter" idx="10"/>
          </p:nvPr>
        </p:nvSpPr>
        <p:spPr/>
        <p:txBody>
          <a:bodyPr/>
          <a:lstStyle/>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The primary provider (provider A) reported that he or she has been exposed to COVID and will need to quarantine for 14 days.  The children who are enrolled and are attending provider A’s facility are still in need of child care, although their provider is closing for 14 days.</a:t>
            </a:r>
          </a:p>
          <a:p>
            <a:pPr marL="342900" lvl="2" indent="-342900">
              <a:lnSpc>
                <a:spcPct val="90000"/>
              </a:lnSpc>
              <a:spcBef>
                <a:spcPct val="0"/>
              </a:spcBef>
            </a:pPr>
            <a:endParaRPr lang="en-US" sz="2400" b="0" dirty="0">
              <a:latin typeface="Calibri Light" panose="020F0302020204030204" pitchFamily="34" charset="0"/>
              <a:cs typeface="Calibri Light" panose="020F0302020204030204" pitchFamily="34" charset="0"/>
            </a:endParaRPr>
          </a:p>
          <a:p>
            <a:pPr marL="0" lvl="2" indent="0">
              <a:lnSpc>
                <a:spcPct val="90000"/>
              </a:lnSpc>
              <a:spcBef>
                <a:spcPct val="0"/>
              </a:spcBef>
              <a:buNone/>
            </a:pPr>
            <a:r>
              <a:rPr lang="en-US" sz="2400" b="0" dirty="0">
                <a:latin typeface="Calibri Light" panose="020F0302020204030204" pitchFamily="34" charset="0"/>
                <a:cs typeface="Calibri Light" panose="020F0302020204030204" pitchFamily="34" charset="0"/>
              </a:rPr>
              <a:t>Answer:</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Each family representing the enrolled children have the option to choose a different facility for up to 30 days, while the primary provider is closed.   </a:t>
            </a:r>
          </a:p>
          <a:p>
            <a:pPr marL="0" indent="0">
              <a:buNone/>
            </a:pPr>
            <a:endParaRPr lang="en-US" dirty="0"/>
          </a:p>
        </p:txBody>
      </p:sp>
      <p:sp>
        <p:nvSpPr>
          <p:cNvPr id="4" name="Text Placeholder 3">
            <a:extLst>
              <a:ext uri="{FF2B5EF4-FFF2-40B4-BE49-F238E27FC236}">
                <a16:creationId xmlns:a16="http://schemas.microsoft.com/office/drawing/2014/main" id="{D6B3462D-FBA4-41C1-B3A4-856E5D85253A}"/>
              </a:ext>
            </a:extLst>
          </p:cNvPr>
          <p:cNvSpPr>
            <a:spLocks noGrp="1"/>
          </p:cNvSpPr>
          <p:nvPr>
            <p:ph type="body" sz="quarter" idx="11"/>
          </p:nvPr>
        </p:nvSpPr>
        <p:spPr/>
        <p:txBody>
          <a:bodyPr/>
          <a:lstStyle/>
          <a:p>
            <a:r>
              <a:rPr lang="en-US" dirty="0"/>
              <a:t>Alternate Plan </a:t>
            </a:r>
            <a:r>
              <a:rPr lang="en-US"/>
              <a:t>of Care Job Aide </a:t>
            </a:r>
          </a:p>
        </p:txBody>
      </p:sp>
    </p:spTree>
    <p:extLst>
      <p:ext uri="{BB962C8B-B14F-4D97-AF65-F5344CB8AC3E}">
        <p14:creationId xmlns:p14="http://schemas.microsoft.com/office/powerpoint/2010/main" val="41038161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098BC-92BF-4FFA-98AF-6159976B41C5}"/>
              </a:ext>
            </a:extLst>
          </p:cNvPr>
          <p:cNvSpPr>
            <a:spLocks noGrp="1"/>
          </p:cNvSpPr>
          <p:nvPr>
            <p:ph type="title"/>
          </p:nvPr>
        </p:nvSpPr>
        <p:spPr/>
        <p:txBody>
          <a:bodyPr/>
          <a:lstStyle/>
          <a:p>
            <a:r>
              <a:rPr lang="en-US" dirty="0">
                <a:latin typeface="Arial Narrow" panose="020B0606020202030204" pitchFamily="34" charset="0"/>
              </a:rPr>
              <a:t>Wrap up</a:t>
            </a:r>
          </a:p>
        </p:txBody>
      </p:sp>
      <p:sp>
        <p:nvSpPr>
          <p:cNvPr id="3" name="Text Placeholder 2">
            <a:extLst>
              <a:ext uri="{FF2B5EF4-FFF2-40B4-BE49-F238E27FC236}">
                <a16:creationId xmlns:a16="http://schemas.microsoft.com/office/drawing/2014/main" id="{A201257B-41E4-4DF2-A51C-2AE5F72A4344}"/>
              </a:ext>
            </a:extLst>
          </p:cNvPr>
          <p:cNvSpPr>
            <a:spLocks noGrp="1"/>
          </p:cNvSpPr>
          <p:nvPr>
            <p:ph type="body" sz="quarter" idx="10"/>
          </p:nvPr>
        </p:nvSpPr>
        <p:spPr/>
        <p:txBody>
          <a:bodyPr/>
          <a:lstStyle/>
          <a:p>
            <a:pPr marL="0" lvl="2" indent="0">
              <a:lnSpc>
                <a:spcPct val="90000"/>
              </a:lnSpc>
              <a:spcBef>
                <a:spcPct val="0"/>
              </a:spcBef>
              <a:buNone/>
            </a:pPr>
            <a:r>
              <a:rPr lang="en-US" sz="2400" b="0" dirty="0">
                <a:latin typeface="Calibri Light" panose="020F0302020204030204" pitchFamily="34" charset="0"/>
                <a:cs typeface="Calibri Light" panose="020F0302020204030204" pitchFamily="34" charset="0"/>
              </a:rPr>
              <a:t>During this presentation, we discussed</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Establishing the Need (all categories A-E) </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Authorizing child care </a:t>
            </a:r>
            <a:r>
              <a:rPr lang="en-US" sz="2400" b="0">
                <a:latin typeface="Calibri Light" panose="020F0302020204030204" pitchFamily="34" charset="0"/>
                <a:cs typeface="Calibri Light" panose="020F0302020204030204" pitchFamily="34" charset="0"/>
              </a:rPr>
              <a:t>according to the </a:t>
            </a:r>
            <a:r>
              <a:rPr lang="en-US" sz="2400" b="0" dirty="0">
                <a:latin typeface="Calibri Light" panose="020F0302020204030204" pitchFamily="34" charset="0"/>
                <a:cs typeface="Calibri Light" panose="020F0302020204030204" pitchFamily="34" charset="0"/>
              </a:rPr>
              <a:t>need</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Plan of Care at Redetermination </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Temporary &amp; Non-Temporary Changes with Plan of Care</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Verification of Plan of Care</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Documentation</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Determining the Plan of Care</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Determining the Level of Care</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Calculating the Plan of Care</a:t>
            </a:r>
          </a:p>
          <a:p>
            <a:pPr marL="342900" lvl="2" indent="-342900">
              <a:lnSpc>
                <a:spcPct val="90000"/>
              </a:lnSpc>
              <a:spcBef>
                <a:spcPct val="0"/>
              </a:spcBef>
            </a:pPr>
            <a:r>
              <a:rPr lang="en-US" sz="2400" b="0" dirty="0">
                <a:latin typeface="Calibri Light" panose="020F0302020204030204" pitchFamily="34" charset="0"/>
                <a:cs typeface="Calibri Light" panose="020F0302020204030204" pitchFamily="34" charset="0"/>
              </a:rPr>
              <a:t>Alternate Plan of Care </a:t>
            </a:r>
          </a:p>
          <a:p>
            <a:pPr marL="0" lvl="2" indent="0">
              <a:lnSpc>
                <a:spcPct val="90000"/>
              </a:lnSpc>
              <a:spcBef>
                <a:spcPct val="0"/>
              </a:spcBef>
              <a:buNone/>
            </a:pPr>
            <a:endParaRPr lang="en-US" sz="2400"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5188454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D56BC-D1BC-4E1D-947C-4ADBA8738DDA}"/>
              </a:ext>
            </a:extLst>
          </p:cNvPr>
          <p:cNvSpPr>
            <a:spLocks noGrp="1"/>
          </p:cNvSpPr>
          <p:nvPr>
            <p:ph type="title"/>
          </p:nvPr>
        </p:nvSpPr>
        <p:spPr>
          <a:xfrm>
            <a:off x="622299" y="468963"/>
            <a:ext cx="7992005" cy="966137"/>
          </a:xfrm>
        </p:spPr>
        <p:txBody>
          <a:bodyPr>
            <a:normAutofit fontScale="90000"/>
          </a:bodyPr>
          <a:lstStyle/>
          <a:p>
            <a:pPr algn="ctr"/>
            <a:br>
              <a:rPr lang="en-US" dirty="0"/>
            </a:br>
            <a:r>
              <a:rPr lang="en-US" dirty="0">
                <a:latin typeface="Arial Narrow" panose="020B0606020202030204" pitchFamily="34" charset="0"/>
              </a:rPr>
              <a:t>Questions?</a:t>
            </a:r>
            <a:r>
              <a:rPr lang="en-US" dirty="0"/>
              <a:t> 	</a:t>
            </a:r>
          </a:p>
        </p:txBody>
      </p:sp>
      <p:sp>
        <p:nvSpPr>
          <p:cNvPr id="6" name="Content Placeholder 5">
            <a:extLst>
              <a:ext uri="{FF2B5EF4-FFF2-40B4-BE49-F238E27FC236}">
                <a16:creationId xmlns:a16="http://schemas.microsoft.com/office/drawing/2014/main" id="{3D54401B-8B9F-4D6D-A64E-68F2CC82927E}"/>
              </a:ext>
            </a:extLst>
          </p:cNvPr>
          <p:cNvSpPr>
            <a:spLocks noGrp="1"/>
          </p:cNvSpPr>
          <p:nvPr>
            <p:ph sz="quarter" idx="14"/>
          </p:nvPr>
        </p:nvSpPr>
        <p:spPr>
          <a:xfrm>
            <a:off x="622299" y="1725468"/>
            <a:ext cx="7894638" cy="3965858"/>
          </a:xfrm>
        </p:spPr>
        <p:txBody>
          <a:bodyPr/>
          <a:lstStyle/>
          <a:p>
            <a:endParaRPr lang="en-US" dirty="0">
              <a:latin typeface="+mj-lt"/>
            </a:endParaRPr>
          </a:p>
          <a:p>
            <a:endParaRPr lang="en-US" dirty="0">
              <a:latin typeface="+mj-lt"/>
            </a:endParaRPr>
          </a:p>
          <a:p>
            <a:endParaRPr lang="en-US" dirty="0">
              <a:latin typeface="+mj-lt"/>
            </a:endParaRPr>
          </a:p>
          <a:p>
            <a:endParaRPr lang="en-US" dirty="0">
              <a:latin typeface="+mj-lt"/>
            </a:endParaRPr>
          </a:p>
          <a:p>
            <a:r>
              <a:rPr lang="en-US" sz="2400" dirty="0"/>
              <a:t>Thank you for participating. </a:t>
            </a:r>
          </a:p>
          <a:p>
            <a:endParaRPr lang="en-US" dirty="0"/>
          </a:p>
          <a:p>
            <a:r>
              <a:rPr lang="en-US" sz="2400" dirty="0"/>
              <a:t>For policy related questions please contact Subsidy Services at 919-814-6380 or by email at </a:t>
            </a:r>
            <a:r>
              <a:rPr lang="en-US" sz="2400" dirty="0">
                <a:hlinkClick r:id="rId3"/>
              </a:rPr>
              <a:t>DCDEE.Subsidy.Policy.Help@dhhs.nc.gov</a:t>
            </a:r>
            <a:r>
              <a:rPr lang="en-US" sz="2400" dirty="0"/>
              <a:t>.</a:t>
            </a:r>
          </a:p>
          <a:p>
            <a:endParaRPr lang="en-US" dirty="0">
              <a:latin typeface="+mj-lt"/>
            </a:endParaRPr>
          </a:p>
          <a:p>
            <a:endParaRPr lang="en-US" dirty="0"/>
          </a:p>
          <a:p>
            <a:endParaRPr lang="en-US" dirty="0"/>
          </a:p>
          <a:p>
            <a:endParaRPr lang="en-US" dirty="0"/>
          </a:p>
        </p:txBody>
      </p:sp>
      <p:pic>
        <p:nvPicPr>
          <p:cNvPr id="7" name="Graphic 6" descr="Teacher">
            <a:extLst>
              <a:ext uri="{FF2B5EF4-FFF2-40B4-BE49-F238E27FC236}">
                <a16:creationId xmlns:a16="http://schemas.microsoft.com/office/drawing/2014/main" id="{9D3B8058-5D54-4ADD-8FF2-1F5C4D840D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46700" y="-290345"/>
            <a:ext cx="3763021" cy="3965858"/>
          </a:xfrm>
          <a:prstGeom prst="rect">
            <a:avLst/>
          </a:prstGeom>
        </p:spPr>
      </p:pic>
    </p:spTree>
    <p:extLst>
      <p:ext uri="{BB962C8B-B14F-4D97-AF65-F5344CB8AC3E}">
        <p14:creationId xmlns:p14="http://schemas.microsoft.com/office/powerpoint/2010/main" val="946153624"/>
      </p:ext>
    </p:extLst>
  </p:cSld>
  <p:clrMapOvr>
    <a:masterClrMapping/>
  </p:clrMapOvr>
  <mc:AlternateContent xmlns:mc="http://schemas.openxmlformats.org/markup-compatibility/2006" xmlns:p14="http://schemas.microsoft.com/office/powerpoint/2010/main">
    <mc:Choice Requires="p14">
      <p:transition spd="slow" p14:dur="2000" advTm="35000"/>
    </mc:Choice>
    <mc:Fallback xmlns="">
      <p:transition spd="slow" advTm="3500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70888-49BD-45D3-ADD1-4359AAC32CD7}"/>
              </a:ext>
            </a:extLst>
          </p:cNvPr>
          <p:cNvSpPr>
            <a:spLocks noGrp="1"/>
          </p:cNvSpPr>
          <p:nvPr>
            <p:ph type="title"/>
          </p:nvPr>
        </p:nvSpPr>
        <p:spPr/>
        <p:txBody>
          <a:bodyPr/>
          <a:lstStyle/>
          <a:p>
            <a:r>
              <a:rPr lang="en-US" dirty="0">
                <a:latin typeface="Arial Narrow" panose="020B0606020202030204" pitchFamily="34" charset="0"/>
              </a:rPr>
              <a:t>Resources</a:t>
            </a:r>
          </a:p>
        </p:txBody>
      </p:sp>
      <p:sp>
        <p:nvSpPr>
          <p:cNvPr id="3" name="Text Placeholder 2">
            <a:extLst>
              <a:ext uri="{FF2B5EF4-FFF2-40B4-BE49-F238E27FC236}">
                <a16:creationId xmlns:a16="http://schemas.microsoft.com/office/drawing/2014/main" id="{C376EBCA-847B-4E88-B253-9BDADED8B6AF}"/>
              </a:ext>
            </a:extLst>
          </p:cNvPr>
          <p:cNvSpPr>
            <a:spLocks noGrp="1"/>
          </p:cNvSpPr>
          <p:nvPr>
            <p:ph type="body" sz="quarter" idx="10"/>
          </p:nvPr>
        </p:nvSpPr>
        <p:spPr>
          <a:xfrm>
            <a:off x="522287" y="1172694"/>
            <a:ext cx="7888288" cy="5061252"/>
          </a:xfrm>
        </p:spPr>
        <p:txBody>
          <a:bodyPr/>
          <a:lstStyle/>
          <a:p>
            <a:pPr marL="0" marR="0" lvl="2" indent="0" fontAlgn="base">
              <a:lnSpc>
                <a:spcPct val="90000"/>
              </a:lnSpc>
              <a:spcBef>
                <a:spcPct val="0"/>
              </a:spcBef>
              <a:spcAft>
                <a:spcPts val="800"/>
              </a:spcAft>
              <a:buNone/>
            </a:pPr>
            <a:r>
              <a:rPr lang="en-US" sz="2400" b="0" dirty="0">
                <a:latin typeface="Calibri Light" panose="020F0302020204030204" pitchFamily="34" charset="0"/>
                <a:cs typeface="Calibri Light" panose="020F0302020204030204" pitchFamily="34" charset="0"/>
              </a:rPr>
              <a:t>Child Care Rules</a:t>
            </a:r>
          </a:p>
          <a:p>
            <a:pPr marL="342900" marR="0" lvl="2" indent="-342900" fontAlgn="base">
              <a:lnSpc>
                <a:spcPct val="90000"/>
              </a:lnSpc>
              <a:spcBef>
                <a:spcPct val="0"/>
              </a:spcBef>
              <a:spcAft>
                <a:spcPts val="800"/>
              </a:spcAft>
            </a:pPr>
            <a:r>
              <a:rPr lang="en-US" sz="2400" b="0" dirty="0">
                <a:latin typeface="Calibri Light" panose="020F0302020204030204" pitchFamily="34" charset="0"/>
                <a:cs typeface="Calibri Light" panose="020F0302020204030204" pitchFamily="34" charset="0"/>
                <a:hlinkClick r:id="rId3"/>
              </a:rPr>
              <a:t>http://reports.oah.state.nc.us/ncac.asp?folderName=%5CTitle%2010A%20-%20Health%20and%20Human%20Services%5CChapter%2010%20-%20Subsidized%20Child%20Care</a:t>
            </a:r>
            <a:r>
              <a:rPr lang="en-US" sz="2400" b="0" dirty="0">
                <a:latin typeface="Calibri Light" panose="020F0302020204030204" pitchFamily="34" charset="0"/>
                <a:cs typeface="Calibri Light" panose="020F0302020204030204" pitchFamily="34" charset="0"/>
              </a:rPr>
              <a:t> </a:t>
            </a:r>
          </a:p>
          <a:p>
            <a:pPr marL="0" indent="0">
              <a:buNone/>
            </a:pPr>
            <a:r>
              <a:rPr lang="en-US" sz="2400" b="0" dirty="0">
                <a:latin typeface="Calibri Light" panose="020F0302020204030204" pitchFamily="34" charset="0"/>
                <a:cs typeface="Calibri Light" panose="020F0302020204030204" pitchFamily="34" charset="0"/>
              </a:rPr>
              <a:t>Child Care Policies</a:t>
            </a:r>
          </a:p>
          <a:p>
            <a:r>
              <a:rPr lang="en-US" sz="2400" b="0" dirty="0">
                <a:latin typeface="Calibri Light" panose="020F0302020204030204" pitchFamily="34" charset="0"/>
                <a:cs typeface="Calibri Light" panose="020F0302020204030204" pitchFamily="34" charset="0"/>
                <a:hlinkClick r:id="rId4"/>
              </a:rPr>
              <a:t>https://policies.ncdhhs.gov/divisional/child-development/child-care-subsidy-services/policies</a:t>
            </a:r>
            <a:endParaRPr lang="en-US" sz="2400" b="0" dirty="0">
              <a:latin typeface="Calibri Light" panose="020F0302020204030204" pitchFamily="34" charset="0"/>
              <a:cs typeface="Calibri Light" panose="020F0302020204030204" pitchFamily="34" charset="0"/>
            </a:endParaRPr>
          </a:p>
          <a:p>
            <a:pPr marL="0" indent="0">
              <a:buNone/>
            </a:pPr>
            <a:r>
              <a:rPr lang="en-US" sz="2400" b="0" dirty="0">
                <a:latin typeface="Calibri Light" panose="020F0302020204030204" pitchFamily="34" charset="0"/>
                <a:cs typeface="Calibri Light" panose="020F0302020204030204" pitchFamily="34" charset="0"/>
              </a:rPr>
              <a:t>Administrative Letters</a:t>
            </a:r>
          </a:p>
          <a:p>
            <a:r>
              <a:rPr lang="en-US" sz="2400" b="0" dirty="0">
                <a:latin typeface="Calibri Light" panose="020F0302020204030204" pitchFamily="34" charset="0"/>
                <a:cs typeface="Calibri Light" panose="020F0302020204030204" pitchFamily="34" charset="0"/>
              </a:rPr>
              <a:t>#02-16; #02-17; #05-17; #01-18; #03-18; #06-18; #01-21.</a:t>
            </a:r>
          </a:p>
        </p:txBody>
      </p:sp>
    </p:spTree>
    <p:extLst>
      <p:ext uri="{BB962C8B-B14F-4D97-AF65-F5344CB8AC3E}">
        <p14:creationId xmlns:p14="http://schemas.microsoft.com/office/powerpoint/2010/main" val="26893310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70888-49BD-45D3-ADD1-4359AAC32CD7}"/>
              </a:ext>
            </a:extLst>
          </p:cNvPr>
          <p:cNvSpPr>
            <a:spLocks noGrp="1"/>
          </p:cNvSpPr>
          <p:nvPr>
            <p:ph type="title"/>
          </p:nvPr>
        </p:nvSpPr>
        <p:spPr/>
        <p:txBody>
          <a:bodyPr/>
          <a:lstStyle/>
          <a:p>
            <a:r>
              <a:rPr lang="en-US" dirty="0">
                <a:latin typeface="Arial Narrow" panose="020B0606020202030204" pitchFamily="34" charset="0"/>
              </a:rPr>
              <a:t>Resources</a:t>
            </a:r>
          </a:p>
        </p:txBody>
      </p:sp>
      <p:sp>
        <p:nvSpPr>
          <p:cNvPr id="3" name="Text Placeholder 2">
            <a:extLst>
              <a:ext uri="{FF2B5EF4-FFF2-40B4-BE49-F238E27FC236}">
                <a16:creationId xmlns:a16="http://schemas.microsoft.com/office/drawing/2014/main" id="{C376EBCA-847B-4E88-B253-9BDADED8B6AF}"/>
              </a:ext>
            </a:extLst>
          </p:cNvPr>
          <p:cNvSpPr>
            <a:spLocks noGrp="1"/>
          </p:cNvSpPr>
          <p:nvPr>
            <p:ph type="body" sz="quarter" idx="10"/>
          </p:nvPr>
        </p:nvSpPr>
        <p:spPr>
          <a:xfrm>
            <a:off x="522287" y="1172694"/>
            <a:ext cx="7888288" cy="5061252"/>
          </a:xfrm>
        </p:spPr>
        <p:txBody>
          <a:bodyPr/>
          <a:lstStyle/>
          <a:p>
            <a:pPr marL="0" indent="0">
              <a:buNone/>
            </a:pPr>
            <a:r>
              <a:rPr lang="en-US" sz="2400" b="0" dirty="0">
                <a:latin typeface="Calibri Light" panose="020F0302020204030204" pitchFamily="34" charset="0"/>
                <a:cs typeface="Calibri Light" panose="020F0302020204030204" pitchFamily="34" charset="0"/>
              </a:rPr>
              <a:t>NC FAST Job Aids </a:t>
            </a:r>
          </a:p>
          <a:p>
            <a:r>
              <a:rPr lang="en-US" sz="2000" b="0" dirty="0">
                <a:latin typeface="Calibri Light" panose="020F0302020204030204" pitchFamily="34" charset="0"/>
                <a:cs typeface="Calibri Light" panose="020F0302020204030204" pitchFamily="34" charset="0"/>
                <a:hlinkClick r:id="rId3"/>
              </a:rPr>
              <a:t>https://ncfasthelp.nc.gov/FN_B/FN_B/server/general/projects/FAST_Help/Job_Aids/April_Release_Resources/SCCA_-_Plan_of_Care_Evidence.htm</a:t>
            </a:r>
            <a:r>
              <a:rPr lang="en-US" sz="2000" b="0" dirty="0">
                <a:latin typeface="Calibri Light" panose="020F0302020204030204" pitchFamily="34" charset="0"/>
                <a:cs typeface="Calibri Light" panose="020F0302020204030204" pitchFamily="34" charset="0"/>
              </a:rPr>
              <a:t> </a:t>
            </a:r>
          </a:p>
          <a:p>
            <a:r>
              <a:rPr lang="en-US" sz="2000" b="0" dirty="0">
                <a:latin typeface="Calibri Light" panose="020F0302020204030204" pitchFamily="34" charset="0"/>
                <a:cs typeface="Calibri Light" panose="020F0302020204030204" pitchFamily="34" charset="0"/>
                <a:hlinkClick r:id="rId4"/>
              </a:rPr>
              <a:t>https://ncfasthelp.nc.gov/FN_B/FN_B/server/general/projects/FAST_Help/Job_Aids/April_Release_Resources/SCCA_-_Joint_Custody.htm</a:t>
            </a:r>
            <a:r>
              <a:rPr lang="en-US" sz="2000" b="0" dirty="0">
                <a:latin typeface="Calibri Light" panose="020F0302020204030204" pitchFamily="34" charset="0"/>
                <a:cs typeface="Calibri Light" panose="020F0302020204030204" pitchFamily="34" charset="0"/>
              </a:rPr>
              <a:t> </a:t>
            </a:r>
          </a:p>
          <a:p>
            <a:r>
              <a:rPr lang="en-US" sz="2000" b="0" dirty="0">
                <a:latin typeface="Calibri Light" panose="020F0302020204030204" pitchFamily="34" charset="0"/>
                <a:cs typeface="Calibri Light" panose="020F0302020204030204" pitchFamily="34" charset="0"/>
                <a:hlinkClick r:id="rId5"/>
              </a:rPr>
              <a:t>https://ncfasthelp.nc.gov/FN_B/FN_B/server/general/projects/FAST_Help/Job_Aids/April_Release_Resources/SCCA_-_CPS_CWS_and_Foster_Care_Referrals.htm</a:t>
            </a:r>
            <a:r>
              <a:rPr lang="en-US" sz="2000" b="0" dirty="0">
                <a:latin typeface="Calibri Light" panose="020F0302020204030204" pitchFamily="34" charset="0"/>
                <a:cs typeface="Calibri Light" panose="020F0302020204030204" pitchFamily="34" charset="0"/>
              </a:rPr>
              <a:t> </a:t>
            </a:r>
          </a:p>
          <a:p>
            <a:r>
              <a:rPr lang="en-US" sz="2000" b="0" dirty="0">
                <a:latin typeface="Calibri Light" panose="020F0302020204030204" pitchFamily="34" charset="0"/>
                <a:cs typeface="Calibri Light" panose="020F0302020204030204" pitchFamily="34" charset="0"/>
                <a:hlinkClick r:id="rId6"/>
              </a:rPr>
              <a:t>https://ncfasthelp.nc.gov/FN_B/FN_B/server/general/projects/FAST_Help/SCCA/HTML/SCCA_Case_Management/SCCA_-_Alternate_Plan_of_Care_Evidence.htm</a:t>
            </a:r>
            <a:r>
              <a:rPr lang="en-US" sz="2000" b="0" dirty="0">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364362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7469-43AD-2E73-C989-09508EE87A9A}"/>
              </a:ext>
            </a:extLst>
          </p:cNvPr>
          <p:cNvSpPr>
            <a:spLocks noGrp="1"/>
          </p:cNvSpPr>
          <p:nvPr>
            <p:ph type="title"/>
          </p:nvPr>
        </p:nvSpPr>
        <p:spPr>
          <a:xfrm>
            <a:off x="130358" y="593178"/>
            <a:ext cx="7843267" cy="548640"/>
          </a:xfrm>
        </p:spPr>
        <p:txBody>
          <a:bodyPr/>
          <a:lstStyle/>
          <a:p>
            <a:r>
              <a:rPr lang="en-US" dirty="0">
                <a:effectLst/>
                <a:latin typeface="Arial Narrow" panose="020B0606020202030204" pitchFamily="34" charset="0"/>
                <a:ea typeface="Times New Roman" panose="02020603050405020304" pitchFamily="18" charset="0"/>
              </a:rPr>
              <a:t>Authorizing child care according the need</a:t>
            </a:r>
            <a:endParaRPr lang="en-US" dirty="0"/>
          </a:p>
        </p:txBody>
      </p:sp>
      <p:sp>
        <p:nvSpPr>
          <p:cNvPr id="3" name="Text Placeholder 2">
            <a:extLst>
              <a:ext uri="{FF2B5EF4-FFF2-40B4-BE49-F238E27FC236}">
                <a16:creationId xmlns:a16="http://schemas.microsoft.com/office/drawing/2014/main" id="{B1C223D6-1656-090A-1801-76BC251FC606}"/>
              </a:ext>
            </a:extLst>
          </p:cNvPr>
          <p:cNvSpPr>
            <a:spLocks noGrp="1"/>
          </p:cNvSpPr>
          <p:nvPr>
            <p:ph type="body" sz="quarter" idx="10"/>
          </p:nvPr>
        </p:nvSpPr>
        <p:spPr/>
        <p:txBody>
          <a:bodyPr/>
          <a:lstStyle/>
          <a:p>
            <a:pPr marL="0" indent="0">
              <a:buNone/>
            </a:pPr>
            <a:r>
              <a:rPr lang="en-US" sz="2400" b="0" dirty="0">
                <a:latin typeface="Calibri Light" panose="020F0302020204030204" pitchFamily="34" charset="0"/>
                <a:cs typeface="Calibri Light" panose="020F0302020204030204" pitchFamily="34" charset="0"/>
              </a:rPr>
              <a:t>Child Care to Support Education</a:t>
            </a:r>
            <a:endParaRPr lang="en-US" b="0" dirty="0">
              <a:effectLst/>
              <a:latin typeface="Calibri Light" panose="020F0302020204030204" pitchFamily="34" charset="0"/>
              <a:ea typeface="Times New Roman" panose="02020603050405020304" pitchFamily="18" charset="0"/>
              <a:cs typeface="Calibri Light" panose="020F0302020204030204" pitchFamily="34" charset="0"/>
            </a:endParaRPr>
          </a:p>
          <a:p>
            <a:pPr lvl="1">
              <a:buFont typeface="Wingdings" panose="05000000000000000000" pitchFamily="2" charset="2"/>
              <a:buChar char="Ø"/>
            </a:pPr>
            <a:r>
              <a:rPr lang="en-US" b="0" dirty="0">
                <a:effectLst/>
                <a:latin typeface="Calibri Light" panose="020F0302020204030204" pitchFamily="34" charset="0"/>
                <a:ea typeface="Times New Roman" panose="02020603050405020304" pitchFamily="18" charset="0"/>
                <a:cs typeface="Calibri Light" panose="020F0302020204030204" pitchFamily="34" charset="0"/>
              </a:rPr>
              <a:t>Continuation of elementary or high school within the local school system;</a:t>
            </a:r>
            <a:endParaRPr lang="en-US" b="0" dirty="0">
              <a:latin typeface="Calibri Light" panose="020F0302020204030204" pitchFamily="34" charset="0"/>
              <a:ea typeface="Times New Roman" panose="02020603050405020304" pitchFamily="18" charset="0"/>
              <a:cs typeface="Calibri Light" panose="020F0302020204030204" pitchFamily="34" charset="0"/>
            </a:endParaRPr>
          </a:p>
          <a:p>
            <a:pPr lvl="1">
              <a:buFont typeface="Wingdings" panose="05000000000000000000" pitchFamily="2" charset="2"/>
              <a:buChar char="Ø"/>
            </a:pPr>
            <a:endParaRPr lang="en-US" b="0" dirty="0">
              <a:effectLst/>
              <a:latin typeface="Calibri Light" panose="020F0302020204030204" pitchFamily="34" charset="0"/>
              <a:ea typeface="Times New Roman" panose="02020603050405020304" pitchFamily="18" charset="0"/>
              <a:cs typeface="Calibri Light" panose="020F0302020204030204" pitchFamily="34" charset="0"/>
            </a:endParaRPr>
          </a:p>
          <a:p>
            <a:pPr lvl="1">
              <a:buFont typeface="Wingdings" panose="05000000000000000000" pitchFamily="2" charset="2"/>
              <a:buChar char="Ø"/>
            </a:pPr>
            <a:r>
              <a:rPr lang="en-US" b="0" dirty="0">
                <a:effectLst/>
                <a:latin typeface="Calibri Light" panose="020F0302020204030204" pitchFamily="34" charset="0"/>
                <a:ea typeface="Times New Roman" panose="02020603050405020304" pitchFamily="18" charset="0"/>
                <a:cs typeface="Calibri Light" panose="020F0302020204030204" pitchFamily="34" charset="0"/>
              </a:rPr>
              <a:t>Basic education or a high school education or its equivalent (e.g., GED, ABE certificate programs) in community colleges or technical institutes;</a:t>
            </a:r>
            <a:endParaRPr lang="en-US" b="0" dirty="0">
              <a:latin typeface="Calibri Light" panose="020F0302020204030204" pitchFamily="34" charset="0"/>
              <a:ea typeface="Times New Roman" panose="02020603050405020304" pitchFamily="18" charset="0"/>
              <a:cs typeface="Calibri Light" panose="020F0302020204030204" pitchFamily="34" charset="0"/>
            </a:endParaRPr>
          </a:p>
          <a:p>
            <a:pPr lvl="1">
              <a:buFont typeface="Wingdings" panose="05000000000000000000" pitchFamily="2" charset="2"/>
              <a:buChar char="Ø"/>
            </a:pPr>
            <a:endParaRPr lang="en-US" b="0" dirty="0">
              <a:effectLst/>
              <a:latin typeface="Calibri Light" panose="020F0302020204030204" pitchFamily="34" charset="0"/>
              <a:ea typeface="Times New Roman" panose="02020603050405020304" pitchFamily="18" charset="0"/>
              <a:cs typeface="Calibri Light" panose="020F0302020204030204" pitchFamily="34" charset="0"/>
            </a:endParaRPr>
          </a:p>
          <a:p>
            <a:pPr lvl="1">
              <a:buFont typeface="Wingdings" panose="05000000000000000000" pitchFamily="2" charset="2"/>
              <a:buChar char="Ø"/>
            </a:pPr>
            <a:r>
              <a:rPr lang="en-US" b="0" dirty="0">
                <a:effectLst/>
                <a:latin typeface="Calibri Light" panose="020F0302020204030204" pitchFamily="34" charset="0"/>
                <a:ea typeface="Times New Roman" panose="02020603050405020304" pitchFamily="18" charset="0"/>
                <a:cs typeface="Calibri Light" panose="020F0302020204030204" pitchFamily="34" charset="0"/>
              </a:rPr>
              <a:t>Work First Employment Services training-related activities;</a:t>
            </a:r>
          </a:p>
          <a:p>
            <a:pPr lvl="1">
              <a:buFont typeface="Wingdings" panose="05000000000000000000" pitchFamily="2" charset="2"/>
              <a:buChar char="Ø"/>
            </a:pPr>
            <a:endParaRPr lang="en-US" b="0" dirty="0">
              <a:effectLst/>
              <a:latin typeface="Calibri Light" panose="020F0302020204030204" pitchFamily="34" charset="0"/>
              <a:ea typeface="Times New Roman" panose="02020603050405020304" pitchFamily="18" charset="0"/>
              <a:cs typeface="Calibri Light" panose="020F0302020204030204" pitchFamily="34" charset="0"/>
            </a:endParaRPr>
          </a:p>
          <a:p>
            <a:pPr lvl="1">
              <a:buFont typeface="Wingdings" panose="05000000000000000000" pitchFamily="2" charset="2"/>
              <a:buChar char="Ø"/>
            </a:pPr>
            <a:r>
              <a:rPr lang="en-US" b="0" dirty="0">
                <a:effectLst/>
                <a:latin typeface="Calibri Light" panose="020F0302020204030204" pitchFamily="34" charset="0"/>
                <a:ea typeface="Times New Roman" panose="02020603050405020304" pitchFamily="18" charset="0"/>
                <a:cs typeface="Calibri Light" panose="020F0302020204030204" pitchFamily="34" charset="0"/>
              </a:rPr>
              <a:t>Skills training </a:t>
            </a:r>
            <a:endParaRPr lang="en-US" b="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77352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E9398-CEBF-0941-658F-0EB0741713A7}"/>
              </a:ext>
            </a:extLst>
          </p:cNvPr>
          <p:cNvSpPr>
            <a:spLocks noGrp="1"/>
          </p:cNvSpPr>
          <p:nvPr>
            <p:ph type="title"/>
          </p:nvPr>
        </p:nvSpPr>
        <p:spPr>
          <a:xfrm>
            <a:off x="778446" y="641863"/>
            <a:ext cx="7843267" cy="548640"/>
          </a:xfrm>
        </p:spPr>
        <p:txBody>
          <a:bodyPr/>
          <a:lstStyle/>
          <a:p>
            <a:r>
              <a:rPr lang="en-US" dirty="0">
                <a:latin typeface="Arial Narrow" panose="020B0606020202030204" pitchFamily="34" charset="0"/>
              </a:rPr>
              <a:t>Scenario</a:t>
            </a:r>
            <a:r>
              <a:rPr lang="en-US" b="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 </a:t>
            </a:r>
            <a:r>
              <a:rPr lang="en-US" dirty="0">
                <a:latin typeface="Arial Narrow" panose="020B0606020202030204" pitchFamily="34" charset="0"/>
              </a:rPr>
              <a:t>Two-Parent/RA HH Family</a:t>
            </a:r>
            <a:br>
              <a:rPr lang="en-US" dirty="0">
                <a:solidFill>
                  <a:prstClr val="black"/>
                </a:solidFill>
                <a:latin typeface="Arial Narrow" panose="020B0606020202030204" pitchFamily="34" charset="0"/>
                <a:ea typeface="Times New Roman" panose="02020603050405020304" pitchFamily="18"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0E35A0AC-87EC-5556-EF7C-A50DCAFE72DE}"/>
              </a:ext>
            </a:extLst>
          </p:cNvPr>
          <p:cNvSpPr>
            <a:spLocks noGrp="1"/>
          </p:cNvSpPr>
          <p:nvPr>
            <p:ph type="body" sz="quarter" idx="10"/>
          </p:nvPr>
        </p:nvSpPr>
        <p:spPr>
          <a:xfrm>
            <a:off x="522287" y="1146510"/>
            <a:ext cx="7888288" cy="4795307"/>
          </a:xfrm>
        </p:spPr>
        <p:txBody>
          <a:bodyPr/>
          <a:lstStyle/>
          <a:p>
            <a:pPr>
              <a:buFont typeface="Wingdings" panose="05000000000000000000" pitchFamily="2" charset="2"/>
              <a:buChar char="Ø"/>
            </a:pPr>
            <a:r>
              <a:rPr lang="en-US" sz="2400" b="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Both </a:t>
            </a:r>
            <a:r>
              <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Calibri Light" panose="020F0302020204030204" pitchFamily="34" charset="0"/>
              </a:rPr>
              <a:t>recipients must meet the eligibility criteria for receiving </a:t>
            </a:r>
            <a:r>
              <a:rPr lang="en-US" sz="2400" b="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assistance</a:t>
            </a:r>
            <a:r>
              <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Calibri Light" panose="020F0302020204030204" pitchFamily="34" charset="0"/>
              </a:rPr>
              <a:t>.  </a:t>
            </a:r>
          </a:p>
          <a:p>
            <a:pPr>
              <a:buFont typeface="Wingdings" panose="05000000000000000000" pitchFamily="2" charset="2"/>
              <a:buChar char="Ø"/>
            </a:pPr>
            <a:r>
              <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Calibri Light" panose="020F0302020204030204" pitchFamily="34" charset="0"/>
              </a:rPr>
              <a:t>If </a:t>
            </a:r>
            <a:r>
              <a:rPr lang="en-US" sz="2400" b="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either</a:t>
            </a:r>
            <a:r>
              <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Calibri Light" panose="020F0302020204030204" pitchFamily="34" charset="0"/>
              </a:rPr>
              <a:t> recipient is enrolled in an education or training program, the other recipient must also be working or in an education/training program,  unless one of the recipients are physically or mentally unable to care for the child.  </a:t>
            </a:r>
          </a:p>
          <a:p>
            <a:pPr>
              <a:buFont typeface="Wingdings" panose="05000000000000000000" pitchFamily="2" charset="2"/>
              <a:buChar char="Ø"/>
            </a:pPr>
            <a:r>
              <a:rPr lang="en-US" sz="2400" b="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The education time clock counts for each individual, if both recipients are enrolled in an education or training programs each recipient will have a 20-month time clock. </a:t>
            </a:r>
            <a:endPar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88342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0AD19-6C20-8F13-67E1-4858FA3B7120}"/>
              </a:ext>
            </a:extLst>
          </p:cNvPr>
          <p:cNvSpPr>
            <a:spLocks noGrp="1"/>
          </p:cNvSpPr>
          <p:nvPr>
            <p:ph type="title"/>
          </p:nvPr>
        </p:nvSpPr>
        <p:spPr>
          <a:xfrm>
            <a:off x="674369" y="624054"/>
            <a:ext cx="8211723" cy="823746"/>
          </a:xfrm>
        </p:spPr>
        <p:txBody>
          <a:bodyPr/>
          <a:lstStyle/>
          <a:p>
            <a:pPr marR="0" lvl="0" algn="l" defTabSz="685800" rtl="0" eaLnBrk="1" fontAlgn="auto" latinLnBrk="0" hangingPunct="1">
              <a:lnSpc>
                <a:spcPct val="100000"/>
              </a:lnSpc>
              <a:spcBef>
                <a:spcPts val="1200"/>
              </a:spcBef>
              <a:spcAft>
                <a:spcPts val="0"/>
              </a:spcAft>
              <a:buClrTx/>
              <a:buSzTx/>
              <a:tabLst/>
              <a:defRPr/>
            </a:pPr>
            <a:r>
              <a:rPr lang="en-US" sz="2800" dirty="0">
                <a:latin typeface="Arial Narrow" panose="020B0606020202030204" pitchFamily="34" charset="0"/>
              </a:rPr>
              <a:t>Scenario: Foster Parents-20-month Post-Secondary Education</a:t>
            </a:r>
            <a:br>
              <a:rPr kumimoji="0" lang="en-US" sz="2400" i="0" u="none" strike="noStrike" kern="1200" cap="none" spc="0" normalizeH="0" baseline="0" noProof="0" dirty="0">
                <a:ln>
                  <a:noFill/>
                </a:ln>
                <a:solidFill>
                  <a:prstClr val="black"/>
                </a:solidFill>
                <a:effectLst/>
                <a:uLnTx/>
                <a:uFillTx/>
                <a:latin typeface="Calibri Light" panose="020F0302020204030204" pitchFamily="34" charset="0"/>
                <a:cs typeface="Calibri Light" panose="020F0302020204030204" pitchFamily="34" charset="0"/>
              </a:rPr>
            </a:br>
            <a:br>
              <a:rPr kumimoji="0" lang="en-US" sz="3200" i="0" u="none" strike="noStrike" kern="1200" cap="none" spc="0" normalizeH="0" baseline="0" noProof="0" dirty="0">
                <a:ln>
                  <a:noFill/>
                </a:ln>
                <a:solidFill>
                  <a:prstClr val="black"/>
                </a:solidFill>
                <a:effectLst/>
                <a:uLnTx/>
                <a:uFillTx/>
                <a:latin typeface="Arial Narrow" panose="020B0606020202030204" pitchFamily="34" charset="0"/>
                <a:ea typeface="Times New Roman" panose="02020603050405020304" pitchFamily="18"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8E800413-8CA2-EB62-55D6-937E60630651}"/>
              </a:ext>
            </a:extLst>
          </p:cNvPr>
          <p:cNvSpPr>
            <a:spLocks noGrp="1"/>
          </p:cNvSpPr>
          <p:nvPr>
            <p:ph type="body" sz="quarter" idx="10"/>
          </p:nvPr>
        </p:nvSpPr>
        <p:spPr>
          <a:xfrm>
            <a:off x="674369" y="1612901"/>
            <a:ext cx="7888288" cy="4795307"/>
          </a:xfrm>
        </p:spPr>
        <p:txBody>
          <a:bodyPr/>
          <a:lstStyle/>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When a child is placed in foster care and the identified need for child care is post-secondary education, the 20-month limit is to follow the foster parent and not the child. The following procedures should be followed to track a foster parent’s post-secondary education:  </a:t>
            </a:r>
          </a:p>
          <a:p>
            <a:pPr lvl="1">
              <a:buFont typeface="Arial" panose="020B0604020202020204" pitchFamily="34" charset="0"/>
              <a:buChar char="•"/>
            </a:pPr>
            <a:endParaRPr lang="en-US" b="0" dirty="0">
              <a:latin typeface="Calibri Light" panose="020F0302020204030204" pitchFamily="34" charset="0"/>
              <a:cs typeface="Calibri Light" panose="020F0302020204030204" pitchFamily="34" charset="0"/>
            </a:endParaRPr>
          </a:p>
          <a:p>
            <a:pPr lvl="1">
              <a:buFont typeface="Arial" panose="020B0604020202020204" pitchFamily="34" charset="0"/>
              <a:buChar char="•"/>
            </a:pPr>
            <a:r>
              <a:rPr lang="en-US" b="0" dirty="0">
                <a:latin typeface="Calibri Light" panose="020F0302020204030204" pitchFamily="34" charset="0"/>
                <a:cs typeface="Calibri Light" panose="020F0302020204030204" pitchFamily="34" charset="0"/>
              </a:rPr>
              <a:t>The need for child care for the child in foster care will be coded as developmental need.  </a:t>
            </a:r>
          </a:p>
          <a:p>
            <a:pPr lvl="1">
              <a:buFont typeface="Arial" panose="020B0604020202020204" pitchFamily="34" charset="0"/>
              <a:buChar char="•"/>
            </a:pPr>
            <a:endParaRPr lang="en-US" b="0" dirty="0">
              <a:latin typeface="Calibri Light" panose="020F0302020204030204" pitchFamily="34" charset="0"/>
              <a:cs typeface="Calibri Light" panose="020F0302020204030204" pitchFamily="34" charset="0"/>
            </a:endParaRPr>
          </a:p>
          <a:p>
            <a:pPr lvl="1">
              <a:buFont typeface="Arial" panose="020B0604020202020204" pitchFamily="34" charset="0"/>
              <a:buChar char="•"/>
            </a:pPr>
            <a:r>
              <a:rPr lang="en-US" b="0" dirty="0">
                <a:latin typeface="Calibri Light" panose="020F0302020204030204" pitchFamily="34" charset="0"/>
                <a:cs typeface="Calibri Light" panose="020F0302020204030204" pitchFamily="34" charset="0"/>
              </a:rPr>
              <a:t>The child care worker will manually keep up with the 20-month limit. </a:t>
            </a:r>
          </a:p>
          <a:p>
            <a:endParaRPr lang="en-US" dirty="0"/>
          </a:p>
        </p:txBody>
      </p:sp>
    </p:spTree>
    <p:extLst>
      <p:ext uri="{BB962C8B-B14F-4D97-AF65-F5344CB8AC3E}">
        <p14:creationId xmlns:p14="http://schemas.microsoft.com/office/powerpoint/2010/main" val="276135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C4EF8-4F16-2FB2-0C6D-841DF6686E7C}"/>
              </a:ext>
            </a:extLst>
          </p:cNvPr>
          <p:cNvSpPr>
            <a:spLocks noGrp="1"/>
          </p:cNvSpPr>
          <p:nvPr>
            <p:ph type="title"/>
          </p:nvPr>
        </p:nvSpPr>
        <p:spPr>
          <a:xfrm>
            <a:off x="156411" y="624054"/>
            <a:ext cx="8361225" cy="548640"/>
          </a:xfrm>
        </p:spPr>
        <p:txBody>
          <a:bodyPr/>
          <a:lstStyle/>
          <a:p>
            <a:r>
              <a:rPr lang="en-US" dirty="0">
                <a:latin typeface="Arial Narrow" panose="020B0606020202030204" pitchFamily="34" charset="0"/>
              </a:rPr>
              <a:t>Scenario: Recipient working and attending school</a:t>
            </a:r>
          </a:p>
        </p:txBody>
      </p:sp>
      <p:sp>
        <p:nvSpPr>
          <p:cNvPr id="3" name="Text Placeholder 2">
            <a:extLst>
              <a:ext uri="{FF2B5EF4-FFF2-40B4-BE49-F238E27FC236}">
                <a16:creationId xmlns:a16="http://schemas.microsoft.com/office/drawing/2014/main" id="{EC75281C-B73C-89F1-5BD0-17B47A9BAB40}"/>
              </a:ext>
            </a:extLst>
          </p:cNvPr>
          <p:cNvSpPr>
            <a:spLocks noGrp="1"/>
          </p:cNvSpPr>
          <p:nvPr>
            <p:ph type="body" sz="quarter" idx="10"/>
          </p:nvPr>
        </p:nvSpPr>
        <p:spPr/>
        <p:txBody>
          <a:bodyPr/>
          <a:lstStyle/>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If a recipient has two need types that have the same priority, select the need type with more hours. </a:t>
            </a:r>
          </a:p>
          <a:p>
            <a:pPr lvl="1">
              <a:buFont typeface="Arial" panose="020B0604020202020204" pitchFamily="34" charset="0"/>
              <a:buChar char="•"/>
            </a:pPr>
            <a:r>
              <a:rPr lang="en-US" b="0" dirty="0">
                <a:latin typeface="Calibri Light" panose="020F0302020204030204" pitchFamily="34" charset="0"/>
                <a:cs typeface="Calibri Light" panose="020F0302020204030204" pitchFamily="34" charset="0"/>
              </a:rPr>
              <a:t>For example, if a client is attending school 20 hours a week and working 16 hours, the Need Type would be Education.</a:t>
            </a:r>
          </a:p>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If the two need types are evenly split, employment would the need code used.</a:t>
            </a:r>
          </a:p>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Worker still needs to manually track education - and it counts as a month no matter the number of classes the recipient is taking.</a:t>
            </a:r>
          </a:p>
          <a:p>
            <a:endParaRPr lang="en-US" dirty="0"/>
          </a:p>
        </p:txBody>
      </p:sp>
    </p:spTree>
    <p:extLst>
      <p:ext uri="{BB962C8B-B14F-4D97-AF65-F5344CB8AC3E}">
        <p14:creationId xmlns:p14="http://schemas.microsoft.com/office/powerpoint/2010/main" val="3506192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F7469-43AD-2E73-C989-09508EE87A9A}"/>
              </a:ext>
            </a:extLst>
          </p:cNvPr>
          <p:cNvSpPr>
            <a:spLocks noGrp="1"/>
          </p:cNvSpPr>
          <p:nvPr>
            <p:ph type="title"/>
          </p:nvPr>
        </p:nvSpPr>
        <p:spPr>
          <a:xfrm>
            <a:off x="153508" y="614893"/>
            <a:ext cx="7843267" cy="548640"/>
          </a:xfrm>
        </p:spPr>
        <p:txBody>
          <a:bodyPr/>
          <a:lstStyle/>
          <a:p>
            <a:r>
              <a:rPr lang="en-US" dirty="0">
                <a:effectLst/>
                <a:latin typeface="Arial Narrow" panose="020B0606020202030204" pitchFamily="34" charset="0"/>
                <a:ea typeface="Times New Roman" panose="02020603050405020304" pitchFamily="18" charset="0"/>
              </a:rPr>
              <a:t>Authorizing child care according the need</a:t>
            </a:r>
            <a:endParaRPr lang="en-US" dirty="0"/>
          </a:p>
        </p:txBody>
      </p:sp>
      <p:sp>
        <p:nvSpPr>
          <p:cNvPr id="3" name="Text Placeholder 2">
            <a:extLst>
              <a:ext uri="{FF2B5EF4-FFF2-40B4-BE49-F238E27FC236}">
                <a16:creationId xmlns:a16="http://schemas.microsoft.com/office/drawing/2014/main" id="{B1C223D6-1656-090A-1801-76BC251FC606}"/>
              </a:ext>
            </a:extLst>
          </p:cNvPr>
          <p:cNvSpPr>
            <a:spLocks noGrp="1"/>
          </p:cNvSpPr>
          <p:nvPr>
            <p:ph type="body" sz="quarter" idx="10"/>
          </p:nvPr>
        </p:nvSpPr>
        <p:spPr/>
        <p:txBody>
          <a:bodyPr/>
          <a:lstStyle/>
          <a:p>
            <a:pPr marL="0" indent="0">
              <a:buNone/>
            </a:pPr>
            <a:r>
              <a:rPr lang="en-US" sz="2400" b="0" dirty="0">
                <a:latin typeface="Calibri Light" panose="020F0302020204030204" pitchFamily="34" charset="0"/>
                <a:cs typeface="Calibri Light" panose="020F0302020204030204" pitchFamily="34" charset="0"/>
              </a:rPr>
              <a:t>Child Care to Support Developmental Needs</a:t>
            </a:r>
          </a:p>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	must be income eligible</a:t>
            </a:r>
          </a:p>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	documentation</a:t>
            </a:r>
          </a:p>
          <a:p>
            <a:pPr lvl="2"/>
            <a:r>
              <a:rPr lang="en-US" sz="2400" b="0" dirty="0">
                <a:latin typeface="Calibri Light" panose="020F0302020204030204" pitchFamily="34" charset="0"/>
                <a:cs typeface="Calibri Light" panose="020F0302020204030204" pitchFamily="34" charset="0"/>
              </a:rPr>
              <a:t>Foster Care - written referrals</a:t>
            </a:r>
          </a:p>
          <a:p>
            <a:pPr lvl="2"/>
            <a:r>
              <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health department, doctor, developmental </a:t>
            </a:r>
            <a:endParaRPr lang="en-US" sz="2400" b="0" dirty="0">
              <a:solidFill>
                <a:prstClr val="black"/>
              </a:solidFill>
              <a:latin typeface="Calibri Light" panose="020F0302020204030204" pitchFamily="34" charset="0"/>
              <a:ea typeface="+mn-ea"/>
              <a:cs typeface="Calibri Light" panose="020F0302020204030204" pitchFamily="34" charset="0"/>
            </a:endParaRPr>
          </a:p>
          <a:p>
            <a:pPr marL="744538" lvl="2" indent="0">
              <a:buNone/>
            </a:pPr>
            <a:r>
              <a:rPr lang="en-US" sz="2400" b="0" dirty="0">
                <a:solidFill>
                  <a:prstClr val="black"/>
                </a:solidFill>
                <a:latin typeface="Calibri Light" panose="020F0302020204030204" pitchFamily="34" charset="0"/>
                <a:ea typeface="+mn-ea"/>
                <a:cs typeface="Calibri Light" panose="020F0302020204030204" pitchFamily="34" charset="0"/>
              </a:rPr>
              <a:t>    </a:t>
            </a:r>
            <a:r>
              <a:rPr kumimoji="0" lang="en-US" sz="2400" b="0" i="0" u="none" strike="noStrike" kern="1200" cap="none" spc="0" normalizeH="0" baseline="0" noProof="0" dirty="0">
                <a:ln>
                  <a:noFill/>
                </a:ln>
                <a:solidFill>
                  <a:prstClr val="black"/>
                </a:solidFill>
                <a:effectLst/>
                <a:uLnTx/>
                <a:uFillTx/>
                <a:latin typeface="Calibri Light" panose="020F0302020204030204" pitchFamily="34" charset="0"/>
                <a:ea typeface="+mn-ea"/>
                <a:cs typeface="Calibri Light" panose="020F0302020204030204" pitchFamily="34" charset="0"/>
              </a:rPr>
              <a:t>evaluation center,  child care facility, etc. </a:t>
            </a:r>
            <a:endParaRPr lang="en-US" sz="2400" b="0" dirty="0">
              <a:latin typeface="Calibri Light" panose="020F0302020204030204" pitchFamily="34" charset="0"/>
              <a:cs typeface="Calibri Light" panose="020F0302020204030204" pitchFamily="34" charset="0"/>
            </a:endParaRPr>
          </a:p>
          <a:p>
            <a:pPr>
              <a:buFont typeface="Wingdings" panose="05000000000000000000" pitchFamily="2" charset="2"/>
              <a:buChar char="Ø"/>
            </a:pPr>
            <a:r>
              <a:rPr lang="en-US" sz="2400" b="0" dirty="0">
                <a:latin typeface="Calibri Light" panose="020F0302020204030204" pitchFamily="34" charset="0"/>
                <a:cs typeface="Calibri Light" panose="020F0302020204030204" pitchFamily="34" charset="0"/>
              </a:rPr>
              <a:t>	At recertification </a:t>
            </a:r>
          </a:p>
          <a:p>
            <a:pPr lvl="2"/>
            <a:r>
              <a:rPr lang="en-US" sz="2400" b="0" dirty="0">
                <a:latin typeface="Calibri Light" panose="020F0302020204030204" pitchFamily="34" charset="0"/>
                <a:cs typeface="Calibri Light" panose="020F0302020204030204" pitchFamily="34" charset="0"/>
              </a:rPr>
              <a:t>must document on going continued need</a:t>
            </a:r>
          </a:p>
        </p:txBody>
      </p:sp>
    </p:spTree>
    <p:extLst>
      <p:ext uri="{BB962C8B-B14F-4D97-AF65-F5344CB8AC3E}">
        <p14:creationId xmlns:p14="http://schemas.microsoft.com/office/powerpoint/2010/main" val="3932644552"/>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11341</TotalTime>
  <Words>7722</Words>
  <Application>Microsoft Office PowerPoint</Application>
  <PresentationFormat>On-screen Show (4:3)</PresentationFormat>
  <Paragraphs>633</Paragraphs>
  <Slides>44</Slides>
  <Notes>44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44</vt:i4>
      </vt:variant>
    </vt:vector>
  </HeadingPairs>
  <TitlesOfParts>
    <vt:vector size="57" baseType="lpstr">
      <vt:lpstr>Arial</vt:lpstr>
      <vt:lpstr>Arial Narrow</vt:lpstr>
      <vt:lpstr>Calibri</vt:lpstr>
      <vt:lpstr>Calibri Light</vt:lpstr>
      <vt:lpstr>Franklin Gothic Demi Cond</vt:lpstr>
      <vt:lpstr>Franklin Gothic Medium</vt:lpstr>
      <vt:lpstr>Franklin Gothic Medium Cond</vt:lpstr>
      <vt:lpstr>Gotham Bold</vt:lpstr>
      <vt:lpstr>Helvetica</vt:lpstr>
      <vt:lpstr>Segoe UI</vt:lpstr>
      <vt:lpstr>Times New Roman</vt:lpstr>
      <vt:lpstr>Wingdings</vt:lpstr>
      <vt:lpstr>3_Office Theme</vt:lpstr>
      <vt:lpstr>Welcome &amp; Introductions  </vt:lpstr>
      <vt:lpstr>Overview  </vt:lpstr>
      <vt:lpstr>Establishing the Need   </vt:lpstr>
      <vt:lpstr>Authorizing childcare according the need</vt:lpstr>
      <vt:lpstr>Authorizing child care according the need</vt:lpstr>
      <vt:lpstr>Scenario: Two-Parent/RA HH Family </vt:lpstr>
      <vt:lpstr>Scenario: Foster Parents-20-month Post-Secondary Education  </vt:lpstr>
      <vt:lpstr>Scenario: Recipient working and attending school</vt:lpstr>
      <vt:lpstr>Authorizing child care according the need</vt:lpstr>
      <vt:lpstr>Authorizing child care according the need</vt:lpstr>
      <vt:lpstr>Scenario- Referral for CPS for child care.  </vt:lpstr>
      <vt:lpstr>Authorizing child care according the need</vt:lpstr>
      <vt:lpstr>Examples of using CWS as a need </vt:lpstr>
      <vt:lpstr>Non-Temporary Changes during Cert. Period</vt:lpstr>
      <vt:lpstr>Temporary Changes during Cert. Period</vt:lpstr>
      <vt:lpstr>Changes at Redetermination</vt:lpstr>
      <vt:lpstr>    How to Verify Need for Care</vt:lpstr>
      <vt:lpstr>Sources of Verification</vt:lpstr>
      <vt:lpstr>Sources of Verification Guidelines</vt:lpstr>
      <vt:lpstr>Verification Method Hierarchy</vt:lpstr>
      <vt:lpstr>    What Needs to be Verified</vt:lpstr>
      <vt:lpstr>When do you verify?</vt:lpstr>
      <vt:lpstr>Verification Scenarios</vt:lpstr>
      <vt:lpstr>Documenting Child Care Cases</vt:lpstr>
      <vt:lpstr>What should be documented? </vt:lpstr>
      <vt:lpstr>When is documentation required? </vt:lpstr>
      <vt:lpstr>Types of Documentation Include:</vt:lpstr>
      <vt:lpstr>How to Document</vt:lpstr>
      <vt:lpstr>Documentation at Redetermination</vt:lpstr>
      <vt:lpstr>Documentation Scenarios</vt:lpstr>
      <vt:lpstr>Determining the Plan of Care</vt:lpstr>
      <vt:lpstr>  Determining the Plan of Care Scenarios</vt:lpstr>
      <vt:lpstr>Determining The Level of Care</vt:lpstr>
      <vt:lpstr>Determining The Level of Care Scenario: </vt:lpstr>
      <vt:lpstr>Joint Custody</vt:lpstr>
      <vt:lpstr>Joint Custody Scenario:</vt:lpstr>
      <vt:lpstr>Calculating The Plan of Care</vt:lpstr>
      <vt:lpstr>Calculating the Plan of Care Scenario: </vt:lpstr>
      <vt:lpstr>Alternate Plan of Care</vt:lpstr>
      <vt:lpstr>Alternate Plan of Care Scenario: </vt:lpstr>
      <vt:lpstr>Wrap up</vt:lpstr>
      <vt:lpstr> Questions?  </vt:lpstr>
      <vt:lpstr>Resources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Lipscomb, Donna L</cp:lastModifiedBy>
  <cp:revision>638</cp:revision>
  <cp:lastPrinted>2022-08-03T14:29:12Z</cp:lastPrinted>
  <dcterms:created xsi:type="dcterms:W3CDTF">2015-07-07T20:02:11Z</dcterms:created>
  <dcterms:modified xsi:type="dcterms:W3CDTF">2022-08-25T11:19:44Z</dcterms:modified>
</cp:coreProperties>
</file>