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6.xml" ContentType="application/vnd.openxmlformats-officedocument.presentationml.notesSlide+xml"/>
  <Override PartName="/ppt/comments/modernComment_7FFFF291_E6D5596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7"/>
  </p:notesMasterIdLst>
  <p:sldIdLst>
    <p:sldId id="2147470097" r:id="rId6"/>
    <p:sldId id="2147480208" r:id="rId7"/>
    <p:sldId id="2147480201" r:id="rId8"/>
    <p:sldId id="2147480202" r:id="rId9"/>
    <p:sldId id="2147480206" r:id="rId10"/>
    <p:sldId id="2147480207" r:id="rId11"/>
    <p:sldId id="2147480203" r:id="rId12"/>
    <p:sldId id="2147480209" r:id="rId13"/>
    <p:sldId id="2147480155" r:id="rId14"/>
    <p:sldId id="2147480167" r:id="rId15"/>
    <p:sldId id="2147480189"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611D81-2977-4509-97A8-B477DF415D83}">
          <p14:sldIdLst>
            <p14:sldId id="2147470097"/>
          </p14:sldIdLst>
        </p14:section>
        <p14:section name="Historical Context" id="{2CEB67A1-FA34-4C4C-B14A-F691AF72DDE4}">
          <p14:sldIdLst>
            <p14:sldId id="2147480208"/>
            <p14:sldId id="2147480201"/>
          </p14:sldIdLst>
        </p14:section>
        <p14:section name="Program Information" id="{556BAB2D-7800-4194-842B-72F5129A2C03}">
          <p14:sldIdLst>
            <p14:sldId id="2147480202"/>
            <p14:sldId id="2147480206"/>
            <p14:sldId id="2147480207"/>
            <p14:sldId id="2147480203"/>
          </p14:sldIdLst>
        </p14:section>
        <p14:section name="County Role" id="{8C0F92E3-1957-4C1B-96A3-D3D25AFF2266}">
          <p14:sldIdLst>
            <p14:sldId id="2147480209"/>
          </p14:sldIdLst>
        </p14:section>
        <p14:section name="Appendix" id="{7777007B-3073-40B6-9DCC-913EBE782E49}">
          <p14:sldIdLst>
            <p14:sldId id="2147480155"/>
            <p14:sldId id="2147480167"/>
            <p14:sldId id="21474801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611A2B-7B56-C181-50B8-5CBF8CBF9371}" name="Nora Vedder" initials="NV" userId="S::Nora.Vedder@ey.com::b44633ff-f3fa-4148-9f7e-c39a0efbdcec" providerId="AD"/>
  <p188:author id="{0408C04F-F843-F1A3-B64C-C8E5C29F3F0D}" name="Leah Yarbrough" initials="LY" userId="S::Leah.Yarbrough@ey.com::20de7435-44e8-4df3-9d35-f5771f0488d7" providerId="AD"/>
  <p188:author id="{3CFA8978-6AA3-4FDB-D682-9102E5923712}" name="Hicks, Jerquitta C" initials="HC" userId="S::jerquitta.smallwood@dhhs.nc.gov::0c3dbab9-74f7-41b0-ae13-e2d326f5856b" providerId="AD"/>
  <p188:author id="{98EA0C79-B0D1-25ED-2008-96C4E7414E04}" name="Maggie S Tobin" initials="MST" userId="S::Maggie.Tobin@ey.com::7e28f42f-7343-4bd8-9cc0-0d6698d6dd5f" providerId="AD"/>
  <p188:author id="{7369607D-8CD2-E107-D7DF-313A9C06321B}" name="Butler, Robert" initials="BR" userId="S::robert.butler@dhhs.nc.gov::ffb009a2-1721-4da0-b2d0-65d2e6e12f26" providerId="AD"/>
  <p188:author id="{02910092-2A5B-5351-C7C5-9834CBA3D506}" name="Drew Hackman" initials="DH" userId="S::Drew.Hackman@ey.com::1bac6a2d-48df-4b4c-8bc8-e58389fd2d7b" providerId="AD"/>
  <p188:author id="{384EFFA5-14CC-893A-5BE3-0E6261973255}" name="Addison P Greening" initials="APG" userId="S::Addison.P.Greening@ey.com::8b4349e4-0f59-4917-944c-686dde96a3f9" providerId="AD"/>
  <p188:author id="{2C4567B9-D2A2-3A3D-850A-C0A51D803A90}" name="Erica Devin" initials="ED" userId="S::Erica.Devin@ey.com::6f6a28c9-95a0-4eb4-844b-7786f6a9905b" providerId="AD"/>
  <p188:author id="{DC2504E1-F0CC-6CC6-F8DE-9BA61FF0E593}" name="Ervin, Cynthia D" initials="ED" userId="S::cynthia.ervin@dhhs.nc.gov::decf1696-5e14-4191-9588-38ec96294a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179"/>
    <a:srgbClr val="D3DEF1"/>
    <a:srgbClr val="8EAADB"/>
    <a:srgbClr val="4774C5"/>
    <a:srgbClr val="2F5496"/>
    <a:srgbClr val="ADC1E5"/>
    <a:srgbClr val="014373"/>
    <a:srgbClr val="E6E6E6"/>
    <a:srgbClr val="F6F8FC"/>
    <a:srgbClr val="799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omments/modernComment_7FFFF291_E6D55961.xml><?xml version="1.0" encoding="utf-8"?>
<p188:cmLst xmlns:a="http://schemas.openxmlformats.org/drawingml/2006/main" xmlns:r="http://schemas.openxmlformats.org/officeDocument/2006/relationships" xmlns:p188="http://schemas.microsoft.com/office/powerpoint/2018/8/main">
  <p188:cm id="{D0129127-0143-4D81-A3E4-6578BFDAFA4E}" authorId="{4B611A2B-7B56-C181-50B8-5CBF8CBF9371}" created="2024-01-29T22:22:08.105">
    <ac:txMkLst xmlns:ac="http://schemas.microsoft.com/office/drawing/2013/main/command">
      <pc:docMk xmlns:pc="http://schemas.microsoft.com/office/powerpoint/2013/main/command"/>
      <pc:sldMk xmlns:pc="http://schemas.microsoft.com/office/powerpoint/2013/main/command" cId="3872741729" sldId="2147480209"/>
      <ac:spMk id="12" creationId="{EBAF43B5-8315-492D-6196-4A653367D07E}"/>
      <ac:txMk cp="76" len="14">
        <ac:context len="354" hash="3833946681"/>
      </ac:txMk>
    </ac:txMkLst>
    <p188:pos x="2930529" y="1129298"/>
    <p188:replyLst>
      <p188:reply id="{7861765E-05F7-44B2-A997-A80AFB5564F0}" authorId="{DC2504E1-F0CC-6CC6-F8DE-9BA61FF0E593}" created="2024-01-30T02:47:42.418">
        <p188:txBody>
          <a:bodyPr/>
          <a:lstStyle/>
          <a:p>
            <a:r>
              <a:rPr lang="en-US"/>
              <a:t>I agree especially if we can get it out by mid Feb. </a:t>
            </a:r>
          </a:p>
        </p188:txBody>
      </p188:reply>
    </p188:replyLst>
    <p188:txBody>
      <a:bodyPr/>
      <a:lstStyle/>
      <a:p>
        <a:r>
          <a:rPr lang="en-US"/>
          <a:t>Cynthia, we felt this was a reasonable deadline for DSS County Directors to return the Data Confidentiality Agreement, but this is not set in stone. Let us know if you have any feedback!</a:t>
        </a:r>
      </a:p>
    </p188:txBody>
  </p188:cm>
  <p188:cm id="{A21BFB2C-8E7A-485F-B345-5B93C5DC3108}" authorId="{4B611A2B-7B56-C181-50B8-5CBF8CBF9371}" created="2024-01-29T22:22:55.901">
    <ac:txMkLst xmlns:ac="http://schemas.microsoft.com/office/drawing/2013/main/command">
      <pc:docMk xmlns:pc="http://schemas.microsoft.com/office/powerpoint/2013/main/command"/>
      <pc:sldMk xmlns:pc="http://schemas.microsoft.com/office/powerpoint/2013/main/command" cId="3872741729" sldId="2147480209"/>
      <ac:spMk id="10" creationId="{03ED58F4-8946-266D-C6C4-736F4006A38F}"/>
      <ac:txMk cp="222" len="86">
        <ac:context len="826" hash="3241900829"/>
      </ac:txMk>
    </ac:txMkLst>
    <p188:pos x="5511612" y="1345774"/>
    <p188:replyLst>
      <p188:reply id="{4E7740B9-EA43-4631-8CD6-83543A0D0375}" authorId="{DC2504E1-F0CC-6CC6-F8DE-9BA61FF0E593}" created="2024-01-30T02:46:16.917">
        <p188:txBody>
          <a:bodyPr/>
          <a:lstStyle/>
          <a:p>
            <a:r>
              <a:rPr lang="en-US"/>
              <a:t>[@Hicks, Jerquitta C] remind me how this worked for P-EBT. </a:t>
            </a:r>
          </a:p>
        </p188:txBody>
      </p188:reply>
      <p188:reply id="{1CCDFA7F-45F5-43F9-AA71-C9C6427F718B}" authorId="{3CFA8978-6AA3-4FDB-D682-9102E5923712}" created="2024-01-30T15:52:21.648">
        <p188:txBody>
          <a:bodyPr/>
          <a:lstStyle/>
          <a:p>
            <a:r>
              <a:rPr lang="en-US"/>
              <a:t>[@Ervin, Cynthia D] I am not sure of this process.  Robert Butler should be able to assist. </a:t>
            </a:r>
          </a:p>
        </p188:txBody>
      </p188:reply>
      <p188:reply id="{8182139B-FBAC-4B31-BD59-3672DE3C7E28}" authorId="{DC2504E1-F0CC-6CC6-F8DE-9BA61FF0E593}" created="2024-01-30T15:59:43.177">
        <p188:txBody>
          <a:bodyPr/>
          <a:lstStyle/>
          <a:p>
            <a:r>
              <a:rPr lang="en-US"/>
              <a:t>[@Butler, Robert] can you remind me how this worked for P-EBT and if we can continue it for S_EBT?</a:t>
            </a:r>
          </a:p>
        </p188:txBody>
      </p188:reply>
      <p188:reply id="{50A16EB1-787D-4515-A205-AD3E586F5333}" authorId="{7369607D-8CD2-E107-D7DF-313A9C06321B}" created="2024-01-30T17:35:42.956">
        <p188:txBody>
          <a:bodyPr/>
          <a:lstStyle/>
          <a:p>
            <a:r>
              <a:rPr lang="en-US"/>
              <a:t>I cannot cite policy but counties are supposed to review the Card Status Report Undelivered EBTDS210-4. Review address in NC FAST, contact client to confirm address and order a new card. Talking with caseworkers over the years , none of them do this probably due to workload. What normally happens is the client calls the call center and orders a new card after waiting a few weeks for the card to arrive. </a:t>
            </a:r>
          </a:p>
        </p188:txBody>
      </p188:reply>
    </p188:replyLst>
    <p188:txBody>
      <a:bodyPr/>
      <a:lstStyle/>
      <a:p>
        <a:r>
          <a:rPr lang="en-US"/>
          <a:t>Cynthia, what are the responsibilities of the county when it comes to responding to these communications from FIS for undeliverable cards?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F6844-82DF-43D0-8696-213572725368}" type="doc">
      <dgm:prSet loTypeId="urn:microsoft.com/office/officeart/2005/8/layout/chart3" loCatId="cycle" qsTypeId="urn:microsoft.com/office/officeart/2005/8/quickstyle/simple1" qsCatId="simple" csTypeId="urn:microsoft.com/office/officeart/2005/8/colors/accent1_2" csCatId="accent1" phldr="1"/>
      <dgm:spPr/>
    </dgm:pt>
    <dgm:pt modelId="{8D18748C-F376-49EE-8B0F-795514C359A6}">
      <dgm:prSet phldrT="[Text]" custT="1"/>
      <dgm:spPr>
        <a:solidFill>
          <a:srgbClr val="D3DEF1"/>
        </a:solidFill>
        <a:ln>
          <a:solidFill>
            <a:schemeClr val="tx1"/>
          </a:solidFill>
        </a:ln>
      </dgm:spPr>
      <dgm:t>
        <a:bodyPr/>
        <a:lstStyle/>
        <a:p>
          <a:r>
            <a:rPr lang="en-US" sz="2500" b="1" i="1">
              <a:solidFill>
                <a:schemeClr val="tx1">
                  <a:lumMod val="65000"/>
                  <a:lumOff val="35000"/>
                </a:schemeClr>
              </a:solidFill>
              <a:latin typeface="Calibri" panose="020F0502020204030204" pitchFamily="34" charset="0"/>
              <a:cs typeface="Calibri" panose="020F0502020204030204" pitchFamily="34" charset="0"/>
            </a:rPr>
            <a:t>Coming Soon:</a:t>
          </a:r>
        </a:p>
        <a:p>
          <a:r>
            <a:rPr lang="en-US" sz="2500" b="1">
              <a:solidFill>
                <a:schemeClr val="tx1"/>
              </a:solidFill>
              <a:latin typeface="Calibri" panose="020F0502020204030204" pitchFamily="34" charset="0"/>
              <a:cs typeface="Calibri" panose="020F0502020204030204" pitchFamily="34" charset="0"/>
            </a:rPr>
            <a:t>SUN Bucks</a:t>
          </a:r>
        </a:p>
      </dgm:t>
    </dgm:pt>
    <dgm:pt modelId="{9F2AA86A-6AC1-470E-8293-AB646A8760F9}" type="parTrans" cxnId="{F4D62088-80BC-40D4-A25A-52CD21057CBC}">
      <dgm:prSet/>
      <dgm:spPr/>
      <dgm:t>
        <a:bodyPr/>
        <a:lstStyle/>
        <a:p>
          <a:endParaRPr lang="en-US" sz="2400">
            <a:latin typeface="Calibri" panose="020F0502020204030204" pitchFamily="34" charset="0"/>
            <a:cs typeface="Calibri" panose="020F0502020204030204" pitchFamily="34" charset="0"/>
          </a:endParaRPr>
        </a:p>
      </dgm:t>
    </dgm:pt>
    <dgm:pt modelId="{D832D3D5-9023-41C8-B781-FF729769ED41}" type="sibTrans" cxnId="{F4D62088-80BC-40D4-A25A-52CD21057CBC}">
      <dgm:prSet/>
      <dgm:spPr/>
      <dgm:t>
        <a:bodyPr/>
        <a:lstStyle/>
        <a:p>
          <a:endParaRPr lang="en-US" sz="2400">
            <a:latin typeface="Calibri" panose="020F0502020204030204" pitchFamily="34" charset="0"/>
            <a:cs typeface="Calibri" panose="020F0502020204030204" pitchFamily="34" charset="0"/>
          </a:endParaRPr>
        </a:p>
      </dgm:t>
    </dgm:pt>
    <dgm:pt modelId="{5242B698-D0FB-4387-84A7-29EDCC5F9333}">
      <dgm:prSet phldrT="[Text]" custT="1"/>
      <dgm:spPr>
        <a:solidFill>
          <a:srgbClr val="2F5496"/>
        </a:solidFill>
        <a:ln>
          <a:solidFill>
            <a:schemeClr val="tx1"/>
          </a:solidFill>
        </a:ln>
      </dgm:spPr>
      <dgm:t>
        <a:bodyPr/>
        <a:lstStyle/>
        <a:p>
          <a:r>
            <a:rPr lang="en-US" sz="2000" b="1">
              <a:latin typeface="Calibri" panose="020F0502020204030204" pitchFamily="34" charset="0"/>
              <a:cs typeface="Calibri" panose="020F0502020204030204" pitchFamily="34" charset="0"/>
            </a:rPr>
            <a:t>Group Meal Service</a:t>
          </a:r>
        </a:p>
      </dgm:t>
    </dgm:pt>
    <dgm:pt modelId="{58EC21EF-46AC-4499-965E-07322F4B5C98}" type="parTrans" cxnId="{ECB10DD8-612A-4CC9-B240-8C1BBD4B7DD1}">
      <dgm:prSet/>
      <dgm:spPr/>
      <dgm:t>
        <a:bodyPr/>
        <a:lstStyle/>
        <a:p>
          <a:endParaRPr lang="en-US" sz="2400">
            <a:latin typeface="Calibri" panose="020F0502020204030204" pitchFamily="34" charset="0"/>
            <a:cs typeface="Calibri" panose="020F0502020204030204" pitchFamily="34" charset="0"/>
          </a:endParaRPr>
        </a:p>
      </dgm:t>
    </dgm:pt>
    <dgm:pt modelId="{0AF40493-0EBB-4BEB-9248-0D3CC4C7276D}" type="sibTrans" cxnId="{ECB10DD8-612A-4CC9-B240-8C1BBD4B7DD1}">
      <dgm:prSet/>
      <dgm:spPr/>
      <dgm:t>
        <a:bodyPr/>
        <a:lstStyle/>
        <a:p>
          <a:endParaRPr lang="en-US" sz="2400">
            <a:latin typeface="Calibri" panose="020F0502020204030204" pitchFamily="34" charset="0"/>
            <a:cs typeface="Calibri" panose="020F0502020204030204" pitchFamily="34" charset="0"/>
          </a:endParaRPr>
        </a:p>
      </dgm:t>
    </dgm:pt>
    <dgm:pt modelId="{3B96AAF9-798C-4A82-8215-C7BC321216E3}">
      <dgm:prSet phldrT="[Text]" custT="1"/>
      <dgm:spPr>
        <a:solidFill>
          <a:srgbClr val="034179"/>
        </a:solidFill>
        <a:ln>
          <a:solidFill>
            <a:schemeClr val="tx1"/>
          </a:solidFill>
        </a:ln>
      </dgm:spPr>
      <dgm:t>
        <a:bodyPr/>
        <a:lstStyle/>
        <a:p>
          <a:r>
            <a:rPr lang="en-US" sz="2000" b="1">
              <a:latin typeface="Calibri" panose="020F0502020204030204" pitchFamily="34" charset="0"/>
              <a:cs typeface="Calibri" panose="020F0502020204030204" pitchFamily="34" charset="0"/>
            </a:rPr>
            <a:t>Non-Congregate Meal Service</a:t>
          </a:r>
        </a:p>
      </dgm:t>
    </dgm:pt>
    <dgm:pt modelId="{2FF4EFD3-8854-4650-A783-B7D57729EEF8}" type="parTrans" cxnId="{310EC057-D6AE-42B3-B2A2-076A68F3F0B5}">
      <dgm:prSet/>
      <dgm:spPr/>
      <dgm:t>
        <a:bodyPr/>
        <a:lstStyle/>
        <a:p>
          <a:endParaRPr lang="en-US" sz="2400">
            <a:latin typeface="Calibri" panose="020F0502020204030204" pitchFamily="34" charset="0"/>
            <a:cs typeface="Calibri" panose="020F0502020204030204" pitchFamily="34" charset="0"/>
          </a:endParaRPr>
        </a:p>
      </dgm:t>
    </dgm:pt>
    <dgm:pt modelId="{2DD34629-E5BE-445A-A609-6EE6C7A85ECE}" type="sibTrans" cxnId="{310EC057-D6AE-42B3-B2A2-076A68F3F0B5}">
      <dgm:prSet/>
      <dgm:spPr/>
      <dgm:t>
        <a:bodyPr/>
        <a:lstStyle/>
        <a:p>
          <a:endParaRPr lang="en-US" sz="2400">
            <a:latin typeface="Calibri" panose="020F0502020204030204" pitchFamily="34" charset="0"/>
            <a:cs typeface="Calibri" panose="020F0502020204030204" pitchFamily="34" charset="0"/>
          </a:endParaRPr>
        </a:p>
      </dgm:t>
    </dgm:pt>
    <dgm:pt modelId="{01B5EFC4-69F3-40E2-801C-C8349B176823}" type="pres">
      <dgm:prSet presAssocID="{C05F6844-82DF-43D0-8696-213572725368}" presName="compositeShape" presStyleCnt="0">
        <dgm:presLayoutVars>
          <dgm:chMax val="7"/>
          <dgm:dir/>
          <dgm:resizeHandles val="exact"/>
        </dgm:presLayoutVars>
      </dgm:prSet>
      <dgm:spPr/>
    </dgm:pt>
    <dgm:pt modelId="{96D800F8-5E8C-4F77-9948-647E5DCB0B7E}" type="pres">
      <dgm:prSet presAssocID="{C05F6844-82DF-43D0-8696-213572725368}" presName="wedge1" presStyleLbl="node1" presStyleIdx="0" presStyleCnt="3"/>
      <dgm:spPr/>
    </dgm:pt>
    <dgm:pt modelId="{D4BE5077-FA1C-4A8D-8547-9B90CAF407F9}" type="pres">
      <dgm:prSet presAssocID="{C05F6844-82DF-43D0-8696-213572725368}" presName="wedge1Tx" presStyleLbl="node1" presStyleIdx="0" presStyleCnt="3">
        <dgm:presLayoutVars>
          <dgm:chMax val="0"/>
          <dgm:chPref val="0"/>
          <dgm:bulletEnabled val="1"/>
        </dgm:presLayoutVars>
      </dgm:prSet>
      <dgm:spPr/>
    </dgm:pt>
    <dgm:pt modelId="{6BB6E9D5-0D14-4DBE-A095-98C28A16104A}" type="pres">
      <dgm:prSet presAssocID="{C05F6844-82DF-43D0-8696-213572725368}" presName="wedge2" presStyleLbl="node1" presStyleIdx="1" presStyleCnt="3"/>
      <dgm:spPr/>
    </dgm:pt>
    <dgm:pt modelId="{6FC16B92-03C3-4A88-8D2C-645BFD0B90B4}" type="pres">
      <dgm:prSet presAssocID="{C05F6844-82DF-43D0-8696-213572725368}" presName="wedge2Tx" presStyleLbl="node1" presStyleIdx="1" presStyleCnt="3">
        <dgm:presLayoutVars>
          <dgm:chMax val="0"/>
          <dgm:chPref val="0"/>
          <dgm:bulletEnabled val="1"/>
        </dgm:presLayoutVars>
      </dgm:prSet>
      <dgm:spPr/>
    </dgm:pt>
    <dgm:pt modelId="{B16FDA73-1126-472A-A6D2-9E28C206F69B}" type="pres">
      <dgm:prSet presAssocID="{C05F6844-82DF-43D0-8696-213572725368}" presName="wedge3" presStyleLbl="node1" presStyleIdx="2" presStyleCnt="3"/>
      <dgm:spPr/>
    </dgm:pt>
    <dgm:pt modelId="{CFF367E4-E61B-4016-ABA0-5EFF7031B559}" type="pres">
      <dgm:prSet presAssocID="{C05F6844-82DF-43D0-8696-213572725368}" presName="wedge3Tx" presStyleLbl="node1" presStyleIdx="2" presStyleCnt="3">
        <dgm:presLayoutVars>
          <dgm:chMax val="0"/>
          <dgm:chPref val="0"/>
          <dgm:bulletEnabled val="1"/>
        </dgm:presLayoutVars>
      </dgm:prSet>
      <dgm:spPr/>
    </dgm:pt>
  </dgm:ptLst>
  <dgm:cxnLst>
    <dgm:cxn modelId="{C303C76E-72DA-462E-956B-1ED79FB73095}" type="presOf" srcId="{3B96AAF9-798C-4A82-8215-C7BC321216E3}" destId="{CFF367E4-E61B-4016-ABA0-5EFF7031B559}" srcOrd="1" destOrd="0" presId="urn:microsoft.com/office/officeart/2005/8/layout/chart3"/>
    <dgm:cxn modelId="{FBB4FC55-4BEA-4FBD-8974-4CC36C4FDC23}" type="presOf" srcId="{3B96AAF9-798C-4A82-8215-C7BC321216E3}" destId="{B16FDA73-1126-472A-A6D2-9E28C206F69B}" srcOrd="0" destOrd="0" presId="urn:microsoft.com/office/officeart/2005/8/layout/chart3"/>
    <dgm:cxn modelId="{310EC057-D6AE-42B3-B2A2-076A68F3F0B5}" srcId="{C05F6844-82DF-43D0-8696-213572725368}" destId="{3B96AAF9-798C-4A82-8215-C7BC321216E3}" srcOrd="2" destOrd="0" parTransId="{2FF4EFD3-8854-4650-A783-B7D57729EEF8}" sibTransId="{2DD34629-E5BE-445A-A609-6EE6C7A85ECE}"/>
    <dgm:cxn modelId="{F4D62088-80BC-40D4-A25A-52CD21057CBC}" srcId="{C05F6844-82DF-43D0-8696-213572725368}" destId="{8D18748C-F376-49EE-8B0F-795514C359A6}" srcOrd="0" destOrd="0" parTransId="{9F2AA86A-6AC1-470E-8293-AB646A8760F9}" sibTransId="{D832D3D5-9023-41C8-B781-FF729769ED41}"/>
    <dgm:cxn modelId="{72F69F9C-95E3-496E-B341-6CC5ACDD1E51}" type="presOf" srcId="{C05F6844-82DF-43D0-8696-213572725368}" destId="{01B5EFC4-69F3-40E2-801C-C8349B176823}" srcOrd="0" destOrd="0" presId="urn:microsoft.com/office/officeart/2005/8/layout/chart3"/>
    <dgm:cxn modelId="{4DAB41A2-72F2-4ED4-BA99-60DD3B7F6160}" type="presOf" srcId="{5242B698-D0FB-4387-84A7-29EDCC5F9333}" destId="{6FC16B92-03C3-4A88-8D2C-645BFD0B90B4}" srcOrd="1" destOrd="0" presId="urn:microsoft.com/office/officeart/2005/8/layout/chart3"/>
    <dgm:cxn modelId="{899D67B8-9C54-407C-8F7B-458BAEB12EBA}" type="presOf" srcId="{5242B698-D0FB-4387-84A7-29EDCC5F9333}" destId="{6BB6E9D5-0D14-4DBE-A095-98C28A16104A}" srcOrd="0" destOrd="0" presId="urn:microsoft.com/office/officeart/2005/8/layout/chart3"/>
    <dgm:cxn modelId="{AFBFEEC3-2059-4CB6-805F-9B8D63CDA7B3}" type="presOf" srcId="{8D18748C-F376-49EE-8B0F-795514C359A6}" destId="{96D800F8-5E8C-4F77-9948-647E5DCB0B7E}" srcOrd="0" destOrd="0" presId="urn:microsoft.com/office/officeart/2005/8/layout/chart3"/>
    <dgm:cxn modelId="{ECB10DD8-612A-4CC9-B240-8C1BBD4B7DD1}" srcId="{C05F6844-82DF-43D0-8696-213572725368}" destId="{5242B698-D0FB-4387-84A7-29EDCC5F9333}" srcOrd="1" destOrd="0" parTransId="{58EC21EF-46AC-4499-965E-07322F4B5C98}" sibTransId="{0AF40493-0EBB-4BEB-9248-0D3CC4C7276D}"/>
    <dgm:cxn modelId="{DD9530F7-1F36-45BD-9A44-E0BC1542D82E}" type="presOf" srcId="{8D18748C-F376-49EE-8B0F-795514C359A6}" destId="{D4BE5077-FA1C-4A8D-8547-9B90CAF407F9}" srcOrd="1" destOrd="0" presId="urn:microsoft.com/office/officeart/2005/8/layout/chart3"/>
    <dgm:cxn modelId="{109278EF-8C25-460D-A568-45EAAE501C0D}" type="presParOf" srcId="{01B5EFC4-69F3-40E2-801C-C8349B176823}" destId="{96D800F8-5E8C-4F77-9948-647E5DCB0B7E}" srcOrd="0" destOrd="0" presId="urn:microsoft.com/office/officeart/2005/8/layout/chart3"/>
    <dgm:cxn modelId="{B5ECCB50-2BFE-4D3E-8E5F-0BD0908972F6}" type="presParOf" srcId="{01B5EFC4-69F3-40E2-801C-C8349B176823}" destId="{D4BE5077-FA1C-4A8D-8547-9B90CAF407F9}" srcOrd="1" destOrd="0" presId="urn:microsoft.com/office/officeart/2005/8/layout/chart3"/>
    <dgm:cxn modelId="{5E0F2CEE-DF00-4BEA-8B94-13743664495C}" type="presParOf" srcId="{01B5EFC4-69F3-40E2-801C-C8349B176823}" destId="{6BB6E9D5-0D14-4DBE-A095-98C28A16104A}" srcOrd="2" destOrd="0" presId="urn:microsoft.com/office/officeart/2005/8/layout/chart3"/>
    <dgm:cxn modelId="{6C5873DE-8877-4261-8A01-71D0DDCCF377}" type="presParOf" srcId="{01B5EFC4-69F3-40E2-801C-C8349B176823}" destId="{6FC16B92-03C3-4A88-8D2C-645BFD0B90B4}" srcOrd="3" destOrd="0" presId="urn:microsoft.com/office/officeart/2005/8/layout/chart3"/>
    <dgm:cxn modelId="{2C6D8534-759A-45AD-959D-FB87B5045089}" type="presParOf" srcId="{01B5EFC4-69F3-40E2-801C-C8349B176823}" destId="{B16FDA73-1126-472A-A6D2-9E28C206F69B}" srcOrd="4" destOrd="0" presId="urn:microsoft.com/office/officeart/2005/8/layout/chart3"/>
    <dgm:cxn modelId="{B1BDF2DD-4E41-484E-97D8-FB45C2411566}" type="presParOf" srcId="{01B5EFC4-69F3-40E2-801C-C8349B176823}" destId="{CFF367E4-E61B-4016-ABA0-5EFF7031B559}"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800F8-5E8C-4F77-9948-647E5DCB0B7E}">
      <dsp:nvSpPr>
        <dsp:cNvPr id="0" name=""/>
        <dsp:cNvSpPr/>
      </dsp:nvSpPr>
      <dsp:spPr>
        <a:xfrm>
          <a:off x="1149616" y="355035"/>
          <a:ext cx="4418215" cy="4418215"/>
        </a:xfrm>
        <a:prstGeom prst="pie">
          <a:avLst>
            <a:gd name="adj1" fmla="val 16200000"/>
            <a:gd name="adj2" fmla="val 1800000"/>
          </a:avLst>
        </a:prstGeom>
        <a:solidFill>
          <a:srgbClr val="D3DEF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i="1" kern="1200">
              <a:solidFill>
                <a:schemeClr val="tx1">
                  <a:lumMod val="65000"/>
                  <a:lumOff val="35000"/>
                </a:schemeClr>
              </a:solidFill>
              <a:latin typeface="Calibri" panose="020F0502020204030204" pitchFamily="34" charset="0"/>
              <a:cs typeface="Calibri" panose="020F0502020204030204" pitchFamily="34" charset="0"/>
            </a:rPr>
            <a:t>Coming Soon:</a:t>
          </a:r>
        </a:p>
        <a:p>
          <a:pPr marL="0" lvl="0" indent="0" algn="ctr" defTabSz="1111250">
            <a:lnSpc>
              <a:spcPct val="90000"/>
            </a:lnSpc>
            <a:spcBef>
              <a:spcPct val="0"/>
            </a:spcBef>
            <a:spcAft>
              <a:spcPct val="35000"/>
            </a:spcAft>
            <a:buNone/>
          </a:pPr>
          <a:r>
            <a:rPr lang="en-US" sz="2500" b="1" kern="1200">
              <a:solidFill>
                <a:schemeClr val="tx1"/>
              </a:solidFill>
              <a:latin typeface="Calibri" panose="020F0502020204030204" pitchFamily="34" charset="0"/>
              <a:cs typeface="Calibri" panose="020F0502020204030204" pitchFamily="34" charset="0"/>
            </a:rPr>
            <a:t>SUN Bucks</a:t>
          </a:r>
        </a:p>
      </dsp:txBody>
      <dsp:txXfrm>
        <a:off x="3551758" y="1170301"/>
        <a:ext cx="1499037" cy="1472738"/>
      </dsp:txXfrm>
    </dsp:sp>
    <dsp:sp modelId="{6BB6E9D5-0D14-4DBE-A095-98C28A16104A}">
      <dsp:nvSpPr>
        <dsp:cNvPr id="0" name=""/>
        <dsp:cNvSpPr/>
      </dsp:nvSpPr>
      <dsp:spPr>
        <a:xfrm>
          <a:off x="921868" y="486529"/>
          <a:ext cx="4418215" cy="4418215"/>
        </a:xfrm>
        <a:prstGeom prst="pie">
          <a:avLst>
            <a:gd name="adj1" fmla="val 1800000"/>
            <a:gd name="adj2" fmla="val 9000000"/>
          </a:avLst>
        </a:prstGeom>
        <a:solidFill>
          <a:srgbClr val="2F5496"/>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Group Meal Service</a:t>
          </a:r>
        </a:p>
      </dsp:txBody>
      <dsp:txXfrm>
        <a:off x="2131617" y="3274213"/>
        <a:ext cx="1998716" cy="1367542"/>
      </dsp:txXfrm>
    </dsp:sp>
    <dsp:sp modelId="{B16FDA73-1126-472A-A6D2-9E28C206F69B}">
      <dsp:nvSpPr>
        <dsp:cNvPr id="0" name=""/>
        <dsp:cNvSpPr/>
      </dsp:nvSpPr>
      <dsp:spPr>
        <a:xfrm>
          <a:off x="921868" y="486529"/>
          <a:ext cx="4418215" cy="4418215"/>
        </a:xfrm>
        <a:prstGeom prst="pie">
          <a:avLst>
            <a:gd name="adj1" fmla="val 9000000"/>
            <a:gd name="adj2" fmla="val 16200000"/>
          </a:avLst>
        </a:prstGeom>
        <a:solidFill>
          <a:srgbClr val="03417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libri" panose="020F0502020204030204" pitchFamily="34" charset="0"/>
              <a:cs typeface="Calibri" panose="020F0502020204030204" pitchFamily="34" charset="0"/>
            </a:rPr>
            <a:t>Non-Congregate Meal Service</a:t>
          </a:r>
        </a:p>
      </dsp:txBody>
      <dsp:txXfrm>
        <a:off x="1395248" y="1354393"/>
        <a:ext cx="1499037" cy="147273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C9734-66F9-40CA-978A-B87758A99612}"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7554A-6AF9-4E04-9000-C4D6ACE9E552}" type="slidenum">
              <a:rPr lang="en-US" smtClean="0"/>
              <a:t>‹#›</a:t>
            </a:fld>
            <a:endParaRPr lang="en-US"/>
          </a:p>
        </p:txBody>
      </p:sp>
    </p:spTree>
    <p:extLst>
      <p:ext uri="{BB962C8B-B14F-4D97-AF65-F5344CB8AC3E}">
        <p14:creationId xmlns:p14="http://schemas.microsoft.com/office/powerpoint/2010/main" val="300127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97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2</a:t>
            </a:fld>
            <a:endParaRPr lang="en-US"/>
          </a:p>
        </p:txBody>
      </p:sp>
    </p:spTree>
    <p:extLst>
      <p:ext uri="{BB962C8B-B14F-4D97-AF65-F5344CB8AC3E}">
        <p14:creationId xmlns:p14="http://schemas.microsoft.com/office/powerpoint/2010/main" val="66889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4</a:t>
            </a:fld>
            <a:endParaRPr lang="en-US"/>
          </a:p>
        </p:txBody>
      </p:sp>
    </p:spTree>
    <p:extLst>
      <p:ext uri="{BB962C8B-B14F-4D97-AF65-F5344CB8AC3E}">
        <p14:creationId xmlns:p14="http://schemas.microsoft.com/office/powerpoint/2010/main" val="204777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5</a:t>
            </a:fld>
            <a:endParaRPr lang="en-US"/>
          </a:p>
        </p:txBody>
      </p:sp>
    </p:spTree>
    <p:extLst>
      <p:ext uri="{BB962C8B-B14F-4D97-AF65-F5344CB8AC3E}">
        <p14:creationId xmlns:p14="http://schemas.microsoft.com/office/powerpoint/2010/main" val="346860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6</a:t>
            </a:fld>
            <a:endParaRPr lang="en-US"/>
          </a:p>
        </p:txBody>
      </p:sp>
    </p:spTree>
    <p:extLst>
      <p:ext uri="{BB962C8B-B14F-4D97-AF65-F5344CB8AC3E}">
        <p14:creationId xmlns:p14="http://schemas.microsoft.com/office/powerpoint/2010/main" val="75787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8</a:t>
            </a:fld>
            <a:endParaRPr lang="en-US"/>
          </a:p>
        </p:txBody>
      </p:sp>
    </p:spTree>
    <p:extLst>
      <p:ext uri="{BB962C8B-B14F-4D97-AF65-F5344CB8AC3E}">
        <p14:creationId xmlns:p14="http://schemas.microsoft.com/office/powerpoint/2010/main" val="372727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85800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414771"/>
            <a:ext cx="3745970" cy="328101"/>
          </a:xfrm>
          <a:prstGeom prst="rect">
            <a:avLst/>
          </a:prstGeom>
        </p:spPr>
        <p:txBody>
          <a:bodyPr anchor="b">
            <a:normAutofit lnSpcReduction="10000"/>
          </a:bodyPr>
          <a:lstStyle>
            <a:lvl1pPr marL="0" indent="0">
              <a:buNone/>
              <a:defRPr/>
            </a:lvl1pPr>
          </a:lstStyle>
          <a:p>
            <a:pPr algn="l"/>
            <a:endParaRPr lang="en-US" sz="1400">
              <a:cs typeface="Calibri" panose="020F0502020204030204" pitchFamily="34" charset="0"/>
            </a:endParaRP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855230"/>
            <a:ext cx="3330783" cy="1268870"/>
          </a:xfrm>
          <a:prstGeom prst="rect">
            <a:avLst/>
          </a:prstGeom>
        </p:spPr>
      </p:pic>
    </p:spTree>
    <p:extLst>
      <p:ext uri="{BB962C8B-B14F-4D97-AF65-F5344CB8AC3E}">
        <p14:creationId xmlns:p14="http://schemas.microsoft.com/office/powerpoint/2010/main" val="138558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E23A7-9AE0-483A-96A8-EE52FDA3E4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8" name="Holder 6">
            <a:extLst>
              <a:ext uri="{FF2B5EF4-FFF2-40B4-BE49-F238E27FC236}">
                <a16:creationId xmlns:a16="http://schemas.microsoft.com/office/drawing/2014/main" id="{774018A9-8A9C-4543-9EC6-39716F313462}"/>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328002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144626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47621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3" name="Rectangle 2">
            <a:extLst>
              <a:ext uri="{FF2B5EF4-FFF2-40B4-BE49-F238E27FC236}">
                <a16:creationId xmlns:a16="http://schemas.microsoft.com/office/drawing/2014/main" id="{ED188714-B605-A748-A46C-16F68F1E3CC0}"/>
              </a:ext>
            </a:extLst>
          </p:cNvPr>
          <p:cNvSpPr/>
          <p:nvPr userDrawn="1"/>
        </p:nvSpPr>
        <p:spPr>
          <a:xfrm>
            <a:off x="0" y="1"/>
            <a:ext cx="12192000" cy="52551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49F9B8-BA8C-3F4A-A9F5-91FF675C782F}"/>
              </a:ext>
            </a:extLst>
          </p:cNvPr>
          <p:cNvSpPr>
            <a:spLocks noGrp="1"/>
          </p:cNvSpPr>
          <p:nvPr>
            <p:ph type="title"/>
          </p:nvPr>
        </p:nvSpPr>
        <p:spPr>
          <a:xfrm>
            <a:off x="836768" y="2750974"/>
            <a:ext cx="10515600" cy="1325563"/>
          </a:xfrm>
          <a:prstGeom prst="rect">
            <a:avLst/>
          </a:prstGeo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4967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349185" y="714824"/>
            <a:ext cx="11422191" cy="0"/>
          </a:xfrm>
          <a:prstGeom prst="straightConnector1">
            <a:avLst/>
          </a:prstGeom>
          <a:noFill/>
          <a:ln w="28575"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95B968A7-424C-405F-A24E-08D3BF14E4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Tree>
    <p:extLst>
      <p:ext uri="{BB962C8B-B14F-4D97-AF65-F5344CB8AC3E}">
        <p14:creationId xmlns:p14="http://schemas.microsoft.com/office/powerpoint/2010/main" val="236141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399687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88884-926A-44C2-9718-A561C230682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923098" y="6233421"/>
            <a:ext cx="1131146" cy="624579"/>
          </a:xfrm>
          <a:prstGeom prst="rect">
            <a:avLst/>
          </a:prstGeom>
        </p:spPr>
      </p:pic>
      <p:sp>
        <p:nvSpPr>
          <p:cNvPr id="5" name="Rectangle 4">
            <a:extLst>
              <a:ext uri="{FF2B5EF4-FFF2-40B4-BE49-F238E27FC236}">
                <a16:creationId xmlns:a16="http://schemas.microsoft.com/office/drawing/2014/main" id="{F9AA222C-D4F1-4CD6-B4BC-7408E9C7D251}"/>
              </a:ext>
            </a:extLst>
          </p:cNvPr>
          <p:cNvSpPr/>
          <p:nvPr userDrawn="1"/>
        </p:nvSpPr>
        <p:spPr>
          <a:xfrm>
            <a:off x="0" y="0"/>
            <a:ext cx="6096000" cy="6858000"/>
          </a:xfrm>
          <a:prstGeom prst="rect">
            <a:avLst/>
          </a:prstGeom>
          <a:solidFill>
            <a:srgbClr val="03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5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3.xml"/><Relationship Id="rId5" Type="http://schemas.openxmlformats.org/officeDocument/2006/relationships/slideLayout" Target="../slideLayouts/slideLayout16.xml"/><Relationship Id="rId10"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16235280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sym typeface="Calibri"/>
            </a:endParaRPr>
          </a:p>
        </p:txBody>
      </p:sp>
    </p:spTree>
    <p:extLst>
      <p:ext uri="{BB962C8B-B14F-4D97-AF65-F5344CB8AC3E}">
        <p14:creationId xmlns:p14="http://schemas.microsoft.com/office/powerpoint/2010/main" val="1056782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hyperlink" Target="https://www.ncbi.nlm.nih.gov/pmc/articles/PMC8431639/"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s://www.statista.com/statistics/205498/poverty-rate-in-north-carolina/"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hyperlink" Target="https://www.aaastateofplay.com/where-in-the-united-states-are-children-most-dependent-on-free-school-lunches/" TargetMode="External"/><Relationship Id="rId5" Type="http://schemas.openxmlformats.org/officeDocument/2006/relationships/image" Target="../media/image12.png"/><Relationship Id="rId10" Type="http://schemas.openxmlformats.org/officeDocument/2006/relationships/hyperlink" Target="https://www.feedingamerica.org/hunger-in-america/north-carolina" TargetMode="External"/><Relationship Id="rId4" Type="http://schemas.openxmlformats.org/officeDocument/2006/relationships/image" Target="../media/image11.sv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jpeg"/><Relationship Id="rId3" Type="http://schemas.openxmlformats.org/officeDocument/2006/relationships/oleObject" Target="../embeddings/oleObject3.bin"/><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emf"/><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3.xml"/><Relationship Id="rId7" Type="http://schemas.openxmlformats.org/officeDocument/2006/relationships/image" Target="../media/image19.svg"/><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emf"/><Relationship Id="rId10" Type="http://schemas.openxmlformats.org/officeDocument/2006/relationships/image" Target="../media/image29.jpeg"/><Relationship Id="rId4" Type="http://schemas.openxmlformats.org/officeDocument/2006/relationships/oleObject" Target="../embeddings/oleObject4.bin"/><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4.xml"/><Relationship Id="rId7" Type="http://schemas.openxmlformats.org/officeDocument/2006/relationships/image" Target="../media/image19.sv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1.png"/><Relationship Id="rId18" Type="http://schemas.openxmlformats.org/officeDocument/2006/relationships/image" Target="../media/image25.svg"/><Relationship Id="rId3" Type="http://schemas.openxmlformats.org/officeDocument/2006/relationships/notesSlide" Target="../notesSlides/notesSlide5.xml"/><Relationship Id="rId7" Type="http://schemas.openxmlformats.org/officeDocument/2006/relationships/image" Target="../media/image19.svg"/><Relationship Id="rId12" Type="http://schemas.microsoft.com/office/2007/relationships/diagramDrawing" Target="../diagrams/drawing1.xml"/><Relationship Id="rId17" Type="http://schemas.openxmlformats.org/officeDocument/2006/relationships/image" Target="../media/image24.png"/><Relationship Id="rId2" Type="http://schemas.openxmlformats.org/officeDocument/2006/relationships/slideLayout" Target="../slideLayouts/slideLayout15.xml"/><Relationship Id="rId16" Type="http://schemas.openxmlformats.org/officeDocument/2006/relationships/image" Target="../media/image34.svg"/><Relationship Id="rId20" Type="http://schemas.openxmlformats.org/officeDocument/2006/relationships/hyperlink" Target="https://fns-prod.azureedge.us/sites/default/files/resource-files/SummerMealsStudy-2018-SummaryofFindings.pdf" TargetMode="External"/><Relationship Id="rId1" Type="http://schemas.openxmlformats.org/officeDocument/2006/relationships/tags" Target="../tags/tag9.xml"/><Relationship Id="rId6" Type="http://schemas.openxmlformats.org/officeDocument/2006/relationships/image" Target="../media/image18.png"/><Relationship Id="rId11" Type="http://schemas.openxmlformats.org/officeDocument/2006/relationships/diagramColors" Target="../diagrams/colors1.xml"/><Relationship Id="rId5" Type="http://schemas.openxmlformats.org/officeDocument/2006/relationships/image" Target="../media/image17.emf"/><Relationship Id="rId15" Type="http://schemas.openxmlformats.org/officeDocument/2006/relationships/image" Target="../media/image33.png"/><Relationship Id="rId10" Type="http://schemas.openxmlformats.org/officeDocument/2006/relationships/diagramQuickStyle" Target="../diagrams/quickStyle1.xml"/><Relationship Id="rId19" Type="http://schemas.openxmlformats.org/officeDocument/2006/relationships/hyperlink" Target="https://scholars.unh.edu/cgi/viewcontent.cgi?article=1107&amp;context=carsey" TargetMode="External"/><Relationship Id="rId4" Type="http://schemas.openxmlformats.org/officeDocument/2006/relationships/oleObject" Target="../embeddings/oleObject6.bin"/><Relationship Id="rId9" Type="http://schemas.openxmlformats.org/officeDocument/2006/relationships/diagramLayout" Target="../diagrams/layout1.xml"/><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15.xml"/><Relationship Id="rId6" Type="http://schemas.openxmlformats.org/officeDocument/2006/relationships/image" Target="../media/image39.svg"/><Relationship Id="rId11" Type="http://schemas.openxmlformats.org/officeDocument/2006/relationships/hyperlink" Target="https://www.fns.usda.gov/sebt/evidence" TargetMode="External"/><Relationship Id="rId5" Type="http://schemas.openxmlformats.org/officeDocument/2006/relationships/image" Target="../media/image38.png"/><Relationship Id="rId15" Type="http://schemas.openxmlformats.org/officeDocument/2006/relationships/image" Target="../media/image47.sv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7.emf"/><Relationship Id="rId5" Type="http://schemas.openxmlformats.org/officeDocument/2006/relationships/oleObject" Target="../embeddings/oleObject4.bin"/><Relationship Id="rId4" Type="http://schemas.microsoft.com/office/2018/10/relationships/comments" Target="../comments/modernComment_7FFFF291_E6D55961.xml"/><Relationship Id="rId9" Type="http://schemas.openxmlformats.org/officeDocument/2006/relationships/hyperlink" Target="https://www.fns.usda.gov/summ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5174C7-F0D0-7F47-A5EF-3F012FFE719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55174C7-F0D0-7F47-A5EF-3F012FFE719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AB2A723-C176-B344-BD95-D952322D0B6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EYInterstate Light" panose="02000506000000020004" pitchFamily="2" charset="0"/>
              <a:ea typeface="+mn-ea"/>
              <a:cs typeface="+mn-cs"/>
              <a:sym typeface="EYInterstate Light" panose="02000506000000020004" pitchFamily="2" charset="0"/>
            </a:endParaRPr>
          </a:p>
        </p:txBody>
      </p:sp>
      <p:pic>
        <p:nvPicPr>
          <p:cNvPr id="13" name="Picture 12">
            <a:extLst>
              <a:ext uri="{FF2B5EF4-FFF2-40B4-BE49-F238E27FC236}">
                <a16:creationId xmlns:a16="http://schemas.microsoft.com/office/drawing/2014/main" id="{46959C44-AF03-4342-A7FD-FD4782D7BD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274" y="5578423"/>
            <a:ext cx="3197561" cy="1765581"/>
          </a:xfrm>
          <a:prstGeom prst="rect">
            <a:avLst/>
          </a:prstGeom>
        </p:spPr>
      </p:pic>
      <p:sp>
        <p:nvSpPr>
          <p:cNvPr id="16" name="Subtitle 6">
            <a:extLst>
              <a:ext uri="{FF2B5EF4-FFF2-40B4-BE49-F238E27FC236}">
                <a16:creationId xmlns:a16="http://schemas.microsoft.com/office/drawing/2014/main" id="{8A1A6BEF-2C6A-4698-94FF-C741A9E54AD9}"/>
              </a:ext>
            </a:extLst>
          </p:cNvPr>
          <p:cNvSpPr txBox="1">
            <a:spLocks/>
          </p:cNvSpPr>
          <p:nvPr/>
        </p:nvSpPr>
        <p:spPr>
          <a:xfrm>
            <a:off x="1" y="2198077"/>
            <a:ext cx="7060018" cy="2461846"/>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defRPr/>
            </a:pPr>
            <a:r>
              <a:rPr lang="en-US" sz="4400" b="1" i="1">
                <a:solidFill>
                  <a:srgbClr val="034179"/>
                </a:solidFill>
                <a:cs typeface="Arial" panose="020B0604020202020204" pitchFamily="34" charset="0"/>
              </a:rPr>
              <a:t>SUN Bucks</a:t>
            </a:r>
          </a:p>
          <a:p>
            <a:pPr>
              <a:lnSpc>
                <a:spcPct val="150000"/>
              </a:lnSpc>
              <a:spcBef>
                <a:spcPts val="0"/>
              </a:spcBef>
              <a:defRPr/>
            </a:pPr>
            <a:r>
              <a:rPr lang="en-US" sz="2900" i="1">
                <a:solidFill>
                  <a:srgbClr val="034179"/>
                </a:solidFill>
                <a:cs typeface="Times New Roman"/>
              </a:rPr>
              <a:t>USDA’s Newest Permanent </a:t>
            </a:r>
          </a:p>
          <a:p>
            <a:pPr>
              <a:lnSpc>
                <a:spcPct val="150000"/>
              </a:lnSpc>
              <a:spcBef>
                <a:spcPts val="0"/>
              </a:spcBef>
              <a:defRPr/>
            </a:pPr>
            <a:r>
              <a:rPr lang="en-US" sz="2900" i="1">
                <a:solidFill>
                  <a:srgbClr val="034179"/>
                </a:solidFill>
                <a:cs typeface="Times New Roman"/>
              </a:rPr>
              <a:t>Food Assistance Program</a:t>
            </a:r>
          </a:p>
        </p:txBody>
      </p:sp>
      <p:pic>
        <p:nvPicPr>
          <p:cNvPr id="3" name="Picture 2" descr="Mother and child picking tomatoes">
            <a:extLst>
              <a:ext uri="{FF2B5EF4-FFF2-40B4-BE49-F238E27FC236}">
                <a16:creationId xmlns:a16="http://schemas.microsoft.com/office/drawing/2014/main" id="{2848E8A8-5887-EE7D-B01F-71262C0D0C9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2035" r="8077"/>
          <a:stretch/>
        </p:blipFill>
        <p:spPr>
          <a:xfrm>
            <a:off x="7060018" y="0"/>
            <a:ext cx="5131981" cy="6858000"/>
          </a:xfrm>
          <a:prstGeom prst="rect">
            <a:avLst/>
          </a:prstGeom>
        </p:spPr>
      </p:pic>
    </p:spTree>
    <p:extLst>
      <p:ext uri="{BB962C8B-B14F-4D97-AF65-F5344CB8AC3E}">
        <p14:creationId xmlns:p14="http://schemas.microsoft.com/office/powerpoint/2010/main" val="81770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9B14F-40DE-9536-5A68-E9325886B8BF}"/>
              </a:ext>
            </a:extLst>
          </p:cNvPr>
          <p:cNvSpPr>
            <a:spLocks noGrp="1"/>
          </p:cNvSpPr>
          <p:nvPr>
            <p:ph type="title"/>
          </p:nvPr>
        </p:nvSpPr>
        <p:spPr/>
        <p:txBody>
          <a:bodyPr lIns="0" tIns="45720" rIns="0" bIns="45720" anchor="ctr"/>
          <a:lstStyle/>
          <a:p>
            <a:r>
              <a:rPr lang="en-US" dirty="0">
                <a:latin typeface="Calibri"/>
                <a:cs typeface="Calibri"/>
              </a:rPr>
              <a:t>Eligibility for </a:t>
            </a:r>
            <a:r>
              <a:rPr lang="en-US" dirty="0" err="1">
                <a:latin typeface="Calibri"/>
                <a:cs typeface="Calibri"/>
              </a:rPr>
              <a:t>nslp</a:t>
            </a:r>
            <a:r>
              <a:rPr lang="en-US" dirty="0">
                <a:latin typeface="Calibri"/>
                <a:cs typeface="Calibri"/>
              </a:rPr>
              <a:t>/</a:t>
            </a:r>
            <a:r>
              <a:rPr lang="en-US" dirty="0" err="1">
                <a:latin typeface="Calibri"/>
                <a:cs typeface="Calibri"/>
              </a:rPr>
              <a:t>sbp</a:t>
            </a:r>
            <a:r>
              <a:rPr lang="en-US" dirty="0">
                <a:latin typeface="Calibri"/>
                <a:cs typeface="Calibri"/>
              </a:rPr>
              <a:t> students</a:t>
            </a:r>
          </a:p>
        </p:txBody>
      </p:sp>
      <p:pic>
        <p:nvPicPr>
          <p:cNvPr id="10" name="Picture 9" descr="A diagram of a school&#10;&#10;Description automatically generated">
            <a:extLst>
              <a:ext uri="{FF2B5EF4-FFF2-40B4-BE49-F238E27FC236}">
                <a16:creationId xmlns:a16="http://schemas.microsoft.com/office/drawing/2014/main" id="{CA99A385-DCE6-4AB0-B34A-99A498C07154}"/>
              </a:ext>
            </a:extLst>
          </p:cNvPr>
          <p:cNvPicPr>
            <a:picLocks noChangeAspect="1"/>
          </p:cNvPicPr>
          <p:nvPr/>
        </p:nvPicPr>
        <p:blipFill rotWithShape="1">
          <a:blip r:embed="rId2">
            <a:extLst>
              <a:ext uri="{28A0092B-C50C-407E-A947-70E740481C1C}">
                <a14:useLocalDpi xmlns:a14="http://schemas.microsoft.com/office/drawing/2010/main" val="0"/>
              </a:ext>
            </a:extLst>
          </a:blip>
          <a:srcRect t="23223" b="12018"/>
          <a:stretch/>
        </p:blipFill>
        <p:spPr>
          <a:xfrm>
            <a:off x="974198" y="1062431"/>
            <a:ext cx="10573057" cy="5379813"/>
          </a:xfrm>
          <a:prstGeom prst="rect">
            <a:avLst/>
          </a:prstGeom>
          <a:ln w="28575">
            <a:noFill/>
          </a:ln>
        </p:spPr>
      </p:pic>
      <p:sp>
        <p:nvSpPr>
          <p:cNvPr id="7" name="TextBox 6">
            <a:extLst>
              <a:ext uri="{FF2B5EF4-FFF2-40B4-BE49-F238E27FC236}">
                <a16:creationId xmlns:a16="http://schemas.microsoft.com/office/drawing/2014/main" id="{A8ADDA94-7917-4895-901B-0EE70D72FE00}"/>
              </a:ext>
            </a:extLst>
          </p:cNvPr>
          <p:cNvSpPr txBox="1"/>
          <p:nvPr/>
        </p:nvSpPr>
        <p:spPr>
          <a:xfrm>
            <a:off x="333360" y="892764"/>
            <a:ext cx="11176644" cy="369332"/>
          </a:xfrm>
          <a:prstGeom prst="rect">
            <a:avLst/>
          </a:prstGeom>
          <a:noFill/>
        </p:spPr>
        <p:txBody>
          <a:bodyPr wrap="square" rtlCol="0">
            <a:spAutoFit/>
          </a:bodyPr>
          <a:lstStyle/>
          <a:p>
            <a:r>
              <a:rPr lang="en-US" b="1">
                <a:solidFill>
                  <a:srgbClr val="177320"/>
                </a:solidFill>
                <a:latin typeface="Calibri" panose="020F0502020204030204" pitchFamily="34" charset="0"/>
                <a:cs typeface="Calibri" panose="020F0502020204030204" pitchFamily="34" charset="0"/>
              </a:rPr>
              <a:t>Eligibility flow for children who are enrolled in NSLP/SBP participating schools </a:t>
            </a:r>
          </a:p>
        </p:txBody>
      </p:sp>
      <p:sp>
        <p:nvSpPr>
          <p:cNvPr id="2" name="TextBox 1">
            <a:extLst>
              <a:ext uri="{FF2B5EF4-FFF2-40B4-BE49-F238E27FC236}">
                <a16:creationId xmlns:a16="http://schemas.microsoft.com/office/drawing/2014/main" id="{EFC9B348-71D3-B29B-C986-5608978ADD8B}"/>
              </a:ext>
            </a:extLst>
          </p:cNvPr>
          <p:cNvSpPr txBox="1"/>
          <p:nvPr/>
        </p:nvSpPr>
        <p:spPr>
          <a:xfrm>
            <a:off x="9030444" y="6518798"/>
            <a:ext cx="4106779" cy="307777"/>
          </a:xfrm>
          <a:prstGeom prst="rect">
            <a:avLst/>
          </a:prstGeom>
          <a:noFill/>
        </p:spPr>
        <p:txBody>
          <a:bodyPr wrap="square" rtlCol="0">
            <a:spAutoFit/>
          </a:bodyPr>
          <a:lstStyle/>
          <a:p>
            <a:pPr algn="ctr"/>
            <a:r>
              <a:rPr lang="en-US" sz="1400" b="1" i="1"/>
              <a:t>Source: USDA Webinar</a:t>
            </a:r>
          </a:p>
        </p:txBody>
      </p:sp>
    </p:spTree>
    <p:extLst>
      <p:ext uri="{BB962C8B-B14F-4D97-AF65-F5344CB8AC3E}">
        <p14:creationId xmlns:p14="http://schemas.microsoft.com/office/powerpoint/2010/main" val="73014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9B14F-40DE-9536-5A68-E9325886B8BF}"/>
              </a:ext>
            </a:extLst>
          </p:cNvPr>
          <p:cNvSpPr>
            <a:spLocks noGrp="1"/>
          </p:cNvSpPr>
          <p:nvPr>
            <p:ph type="title"/>
          </p:nvPr>
        </p:nvSpPr>
        <p:spPr/>
        <p:txBody>
          <a:bodyPr lIns="0" tIns="45720" rIns="0" bIns="45720" anchor="ctr"/>
          <a:lstStyle/>
          <a:p>
            <a:r>
              <a:rPr lang="en-US" dirty="0">
                <a:latin typeface="Calibri"/>
                <a:cs typeface="Calibri"/>
              </a:rPr>
              <a:t>Eligibility for non-</a:t>
            </a:r>
            <a:r>
              <a:rPr lang="en-US" dirty="0" err="1">
                <a:latin typeface="Calibri"/>
                <a:cs typeface="Calibri"/>
              </a:rPr>
              <a:t>nslp</a:t>
            </a:r>
            <a:r>
              <a:rPr lang="en-US" dirty="0">
                <a:latin typeface="Calibri"/>
                <a:cs typeface="Calibri"/>
              </a:rPr>
              <a:t>/</a:t>
            </a:r>
            <a:r>
              <a:rPr lang="en-US" dirty="0" err="1">
                <a:latin typeface="Calibri"/>
                <a:cs typeface="Calibri"/>
              </a:rPr>
              <a:t>sbp</a:t>
            </a:r>
            <a:r>
              <a:rPr lang="en-US" dirty="0">
                <a:latin typeface="Calibri"/>
                <a:cs typeface="Calibri"/>
              </a:rPr>
              <a:t> students – Ages 7-16</a:t>
            </a:r>
          </a:p>
        </p:txBody>
      </p:sp>
      <p:pic>
        <p:nvPicPr>
          <p:cNvPr id="2" name="Picture 1" descr="A diagram of a school age&#10;&#10;Description automatically generated">
            <a:extLst>
              <a:ext uri="{FF2B5EF4-FFF2-40B4-BE49-F238E27FC236}">
                <a16:creationId xmlns:a16="http://schemas.microsoft.com/office/drawing/2014/main" id="{35BEFDF2-24B1-27FD-AAB2-B15D6503C837}"/>
              </a:ext>
            </a:extLst>
          </p:cNvPr>
          <p:cNvPicPr>
            <a:picLocks noChangeAspect="1"/>
          </p:cNvPicPr>
          <p:nvPr/>
        </p:nvPicPr>
        <p:blipFill rotWithShape="1">
          <a:blip r:embed="rId2">
            <a:extLst>
              <a:ext uri="{28A0092B-C50C-407E-A947-70E740481C1C}">
                <a14:useLocalDpi xmlns:a14="http://schemas.microsoft.com/office/drawing/2010/main" val="0"/>
              </a:ext>
            </a:extLst>
          </a:blip>
          <a:srcRect t="18973" r="2149" b="6843"/>
          <a:stretch/>
        </p:blipFill>
        <p:spPr>
          <a:xfrm>
            <a:off x="1656632" y="1363983"/>
            <a:ext cx="8878735" cy="5241798"/>
          </a:xfrm>
          <a:prstGeom prst="rect">
            <a:avLst/>
          </a:prstGeom>
          <a:ln w="6350">
            <a:noFill/>
          </a:ln>
        </p:spPr>
      </p:pic>
      <p:sp>
        <p:nvSpPr>
          <p:cNvPr id="5" name="TextBox 4">
            <a:extLst>
              <a:ext uri="{FF2B5EF4-FFF2-40B4-BE49-F238E27FC236}">
                <a16:creationId xmlns:a16="http://schemas.microsoft.com/office/drawing/2014/main" id="{AA2ACC16-14F8-4EB2-5621-CD1193A8C9B8}"/>
              </a:ext>
            </a:extLst>
          </p:cNvPr>
          <p:cNvSpPr txBox="1"/>
          <p:nvPr/>
        </p:nvSpPr>
        <p:spPr>
          <a:xfrm>
            <a:off x="9030444" y="6518798"/>
            <a:ext cx="4106779" cy="307777"/>
          </a:xfrm>
          <a:prstGeom prst="rect">
            <a:avLst/>
          </a:prstGeom>
          <a:noFill/>
        </p:spPr>
        <p:txBody>
          <a:bodyPr wrap="square" rtlCol="0">
            <a:spAutoFit/>
          </a:bodyPr>
          <a:lstStyle/>
          <a:p>
            <a:pPr algn="ctr"/>
            <a:r>
              <a:rPr lang="en-US" sz="1400" b="1" i="1"/>
              <a:t>Source: USDA Webinar</a:t>
            </a:r>
          </a:p>
        </p:txBody>
      </p:sp>
      <p:sp>
        <p:nvSpPr>
          <p:cNvPr id="8" name="TextBox 7">
            <a:extLst>
              <a:ext uri="{FF2B5EF4-FFF2-40B4-BE49-F238E27FC236}">
                <a16:creationId xmlns:a16="http://schemas.microsoft.com/office/drawing/2014/main" id="{9F151D45-E07B-9BCD-A1F2-D51B93F548A5}"/>
              </a:ext>
            </a:extLst>
          </p:cNvPr>
          <p:cNvSpPr txBox="1"/>
          <p:nvPr/>
        </p:nvSpPr>
        <p:spPr>
          <a:xfrm>
            <a:off x="333360" y="892764"/>
            <a:ext cx="11176644" cy="369332"/>
          </a:xfrm>
          <a:prstGeom prst="rect">
            <a:avLst/>
          </a:prstGeom>
          <a:noFill/>
        </p:spPr>
        <p:txBody>
          <a:bodyPr wrap="square" lIns="91440" tIns="45720" rIns="91440" bIns="45720" rtlCol="0" anchor="t">
            <a:spAutoFit/>
          </a:bodyPr>
          <a:lstStyle/>
          <a:p>
            <a:r>
              <a:rPr lang="en-US" b="1" dirty="0">
                <a:solidFill>
                  <a:srgbClr val="177320"/>
                </a:solidFill>
                <a:latin typeface="Calibri"/>
                <a:cs typeface="Calibri"/>
              </a:rPr>
              <a:t>Eligibility flow for children who are </a:t>
            </a:r>
            <a:r>
              <a:rPr lang="en-US" b="1" u="sng" dirty="0">
                <a:solidFill>
                  <a:srgbClr val="177320"/>
                </a:solidFill>
                <a:latin typeface="Calibri"/>
                <a:cs typeface="Calibri"/>
              </a:rPr>
              <a:t>not</a:t>
            </a:r>
            <a:r>
              <a:rPr lang="en-US" b="1" dirty="0">
                <a:solidFill>
                  <a:srgbClr val="177320"/>
                </a:solidFill>
                <a:latin typeface="Calibri"/>
                <a:cs typeface="Calibri"/>
              </a:rPr>
              <a:t> enrolled in NSLP/SBP participating schools</a:t>
            </a:r>
          </a:p>
        </p:txBody>
      </p:sp>
    </p:spTree>
    <p:extLst>
      <p:ext uri="{BB962C8B-B14F-4D97-AF65-F5344CB8AC3E}">
        <p14:creationId xmlns:p14="http://schemas.microsoft.com/office/powerpoint/2010/main" val="303253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1D407F-E292-0FE3-F741-F3642C5FB6C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Food insecurity is a critical challenge in north Carolina</a:t>
            </a:r>
          </a:p>
        </p:txBody>
      </p:sp>
      <p:grpSp>
        <p:nvGrpSpPr>
          <p:cNvPr id="6" name="Group 5">
            <a:extLst>
              <a:ext uri="{FF2B5EF4-FFF2-40B4-BE49-F238E27FC236}">
                <a16:creationId xmlns:a16="http://schemas.microsoft.com/office/drawing/2014/main" id="{19E669CC-C9B0-45B1-677B-A943BB630047}"/>
              </a:ext>
            </a:extLst>
          </p:cNvPr>
          <p:cNvGrpSpPr/>
          <p:nvPr/>
        </p:nvGrpSpPr>
        <p:grpSpPr>
          <a:xfrm>
            <a:off x="122330" y="898833"/>
            <a:ext cx="2187519" cy="2286000"/>
            <a:chOff x="1094119" y="1190660"/>
            <a:chExt cx="2616573" cy="2519792"/>
          </a:xfrm>
        </p:grpSpPr>
        <p:sp>
          <p:nvSpPr>
            <p:cNvPr id="28" name="Rectangle 27">
              <a:extLst>
                <a:ext uri="{FF2B5EF4-FFF2-40B4-BE49-F238E27FC236}">
                  <a16:creationId xmlns:a16="http://schemas.microsoft.com/office/drawing/2014/main" id="{9A2F1EAC-E4E9-D8E4-F9C7-CE1E1CC2BA50}"/>
                </a:ext>
              </a:extLst>
            </p:cNvPr>
            <p:cNvSpPr/>
            <p:nvPr/>
          </p:nvSpPr>
          <p:spPr>
            <a:xfrm>
              <a:off x="1094119" y="1190660"/>
              <a:ext cx="2616573" cy="2519792"/>
            </a:xfrm>
            <a:prstGeom prst="rect">
              <a:avLst/>
            </a:prstGeom>
            <a:solidFill>
              <a:srgbClr val="F6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Calibri" panose="020F0502020204030204" pitchFamily="34" charset="0"/>
                <a:cs typeface="Calibri" panose="020F0502020204030204" pitchFamily="34" charset="0"/>
              </a:endParaRPr>
            </a:p>
            <a:p>
              <a:pPr algn="ctr"/>
              <a:r>
                <a:rPr lang="en-US" sz="5400">
                  <a:solidFill>
                    <a:schemeClr val="tx1"/>
                  </a:solidFill>
                  <a:latin typeface="Calibri" panose="020F0502020204030204" pitchFamily="34" charset="0"/>
                  <a:cs typeface="Calibri" panose="020F0502020204030204" pitchFamily="34" charset="0"/>
                </a:rPr>
                <a:t>1 in 6</a:t>
              </a:r>
            </a:p>
            <a:p>
              <a:pPr algn="ctr"/>
              <a:r>
                <a:rPr lang="en-US" sz="1400">
                  <a:solidFill>
                    <a:schemeClr val="tx1"/>
                  </a:solidFill>
                  <a:latin typeface="Calibri" panose="020F0502020204030204" pitchFamily="34" charset="0"/>
                  <a:cs typeface="Calibri" panose="020F0502020204030204" pitchFamily="34" charset="0"/>
                </a:rPr>
                <a:t>North Carolinian children </a:t>
              </a:r>
            </a:p>
            <a:p>
              <a:pPr algn="ctr"/>
              <a:r>
                <a:rPr lang="en-US" sz="1400">
                  <a:solidFill>
                    <a:schemeClr val="tx1"/>
                  </a:solidFill>
                  <a:latin typeface="Calibri" panose="020F0502020204030204" pitchFamily="34" charset="0"/>
                  <a:cs typeface="Calibri" panose="020F0502020204030204" pitchFamily="34" charset="0"/>
                </a:rPr>
                <a:t>face hunger</a:t>
              </a:r>
              <a:r>
                <a:rPr lang="en-US" sz="1400" baseline="30000">
                  <a:solidFill>
                    <a:schemeClr val="tx1"/>
                  </a:solidFill>
                  <a:latin typeface="Calibri" panose="020F0502020204030204" pitchFamily="34" charset="0"/>
                  <a:cs typeface="Calibri" panose="020F0502020204030204" pitchFamily="34" charset="0"/>
                </a:rPr>
                <a:t>1</a:t>
              </a:r>
              <a:endParaRPr lang="en-US" sz="1400">
                <a:solidFill>
                  <a:schemeClr val="tx1"/>
                </a:solidFill>
                <a:latin typeface="Calibri" panose="020F0502020204030204" pitchFamily="34" charset="0"/>
                <a:cs typeface="Calibri" panose="020F0502020204030204" pitchFamily="34" charset="0"/>
              </a:endParaRPr>
            </a:p>
          </p:txBody>
        </p:sp>
        <p:pic>
          <p:nvPicPr>
            <p:cNvPr id="33" name="Graphic 32" descr="Children with solid fill">
              <a:extLst>
                <a:ext uri="{FF2B5EF4-FFF2-40B4-BE49-F238E27FC236}">
                  <a16:creationId xmlns:a16="http://schemas.microsoft.com/office/drawing/2014/main" id="{D9D97431-9F16-9E74-ABD4-BF0543F14E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96267" y="1221447"/>
              <a:ext cx="1212276" cy="1119560"/>
            </a:xfrm>
            <a:prstGeom prst="rect">
              <a:avLst/>
            </a:prstGeom>
          </p:spPr>
        </p:pic>
      </p:grpSp>
      <p:grpSp>
        <p:nvGrpSpPr>
          <p:cNvPr id="7" name="Group 6">
            <a:extLst>
              <a:ext uri="{FF2B5EF4-FFF2-40B4-BE49-F238E27FC236}">
                <a16:creationId xmlns:a16="http://schemas.microsoft.com/office/drawing/2014/main" id="{B9B4C12E-5C00-C3C1-1D3A-0E97D79A32A2}"/>
              </a:ext>
            </a:extLst>
          </p:cNvPr>
          <p:cNvGrpSpPr/>
          <p:nvPr/>
        </p:nvGrpSpPr>
        <p:grpSpPr>
          <a:xfrm>
            <a:off x="2440335" y="898834"/>
            <a:ext cx="2187519" cy="2288866"/>
            <a:chOff x="4787712" y="1177022"/>
            <a:chExt cx="2616573" cy="2522951"/>
          </a:xfrm>
        </p:grpSpPr>
        <p:sp>
          <p:nvSpPr>
            <p:cNvPr id="29" name="Rectangle 28">
              <a:extLst>
                <a:ext uri="{FF2B5EF4-FFF2-40B4-BE49-F238E27FC236}">
                  <a16:creationId xmlns:a16="http://schemas.microsoft.com/office/drawing/2014/main" id="{7D9C0B34-B8AC-2EBA-BC3A-FFB87ACBD02F}"/>
                </a:ext>
              </a:extLst>
            </p:cNvPr>
            <p:cNvSpPr/>
            <p:nvPr/>
          </p:nvSpPr>
          <p:spPr>
            <a:xfrm>
              <a:off x="4787712" y="1177022"/>
              <a:ext cx="2616573" cy="2522951"/>
            </a:xfrm>
            <a:prstGeom prst="rect">
              <a:avLst/>
            </a:prstGeom>
            <a:solidFill>
              <a:srgbClr val="D3D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Calibri" panose="020F0502020204030204" pitchFamily="34" charset="0"/>
                <a:cs typeface="Calibri" panose="020F0502020204030204" pitchFamily="34" charset="0"/>
              </a:endParaRPr>
            </a:p>
            <a:p>
              <a:pPr algn="ctr"/>
              <a:r>
                <a:rPr lang="en-US" sz="5400">
                  <a:solidFill>
                    <a:schemeClr val="tx1"/>
                  </a:solidFill>
                  <a:latin typeface="Calibri" panose="020F0502020204030204" pitchFamily="34" charset="0"/>
                  <a:cs typeface="Calibri" panose="020F0502020204030204" pitchFamily="34" charset="0"/>
                </a:rPr>
                <a:t>56%</a:t>
              </a:r>
            </a:p>
            <a:p>
              <a:pPr algn="ctr"/>
              <a:r>
                <a:rPr lang="en-US" sz="1400">
                  <a:solidFill>
                    <a:schemeClr val="tx1"/>
                  </a:solidFill>
                  <a:latin typeface="Calibri" panose="020F0502020204030204" pitchFamily="34" charset="0"/>
                  <a:cs typeface="Calibri" panose="020F0502020204030204" pitchFamily="34" charset="0"/>
                </a:rPr>
                <a:t>of NC students rely on free lunches at school</a:t>
              </a:r>
              <a:r>
                <a:rPr lang="en-US" sz="1400" baseline="30000">
                  <a:solidFill>
                    <a:schemeClr val="tx1"/>
                  </a:solidFill>
                  <a:latin typeface="Calibri" panose="020F0502020204030204" pitchFamily="34" charset="0"/>
                  <a:cs typeface="Calibri" panose="020F0502020204030204" pitchFamily="34" charset="0"/>
                </a:rPr>
                <a:t>2</a:t>
              </a:r>
              <a:endParaRPr lang="en-US" sz="1400">
                <a:solidFill>
                  <a:schemeClr val="tx1"/>
                </a:solidFill>
                <a:latin typeface="Calibri" panose="020F0502020204030204" pitchFamily="34" charset="0"/>
                <a:cs typeface="Calibri" panose="020F0502020204030204" pitchFamily="34" charset="0"/>
              </a:endParaRPr>
            </a:p>
          </p:txBody>
        </p:sp>
        <p:pic>
          <p:nvPicPr>
            <p:cNvPr id="34" name="Graphic 33" descr="Lunch Box with solid fill">
              <a:extLst>
                <a:ext uri="{FF2B5EF4-FFF2-40B4-BE49-F238E27FC236}">
                  <a16:creationId xmlns:a16="http://schemas.microsoft.com/office/drawing/2014/main" id="{029EE376-E3E0-2D53-65D6-72ED2C4038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575852" y="1347703"/>
              <a:ext cx="1027898" cy="852208"/>
            </a:xfrm>
            <a:prstGeom prst="rect">
              <a:avLst/>
            </a:prstGeom>
          </p:spPr>
        </p:pic>
      </p:grpSp>
      <p:grpSp>
        <p:nvGrpSpPr>
          <p:cNvPr id="8" name="Group 7">
            <a:extLst>
              <a:ext uri="{FF2B5EF4-FFF2-40B4-BE49-F238E27FC236}">
                <a16:creationId xmlns:a16="http://schemas.microsoft.com/office/drawing/2014/main" id="{13DC16E8-AD98-DCB8-F138-415E34DB647F}"/>
              </a:ext>
            </a:extLst>
          </p:cNvPr>
          <p:cNvGrpSpPr/>
          <p:nvPr/>
        </p:nvGrpSpPr>
        <p:grpSpPr>
          <a:xfrm>
            <a:off x="4758340" y="898833"/>
            <a:ext cx="2187519" cy="2286000"/>
            <a:chOff x="4300040" y="1206856"/>
            <a:chExt cx="2616573" cy="2519792"/>
          </a:xfrm>
        </p:grpSpPr>
        <p:sp>
          <p:nvSpPr>
            <p:cNvPr id="30" name="Rectangle 29">
              <a:extLst>
                <a:ext uri="{FF2B5EF4-FFF2-40B4-BE49-F238E27FC236}">
                  <a16:creationId xmlns:a16="http://schemas.microsoft.com/office/drawing/2014/main" id="{E1966359-FEF3-7F65-F255-177C92963AF7}"/>
                </a:ext>
              </a:extLst>
            </p:cNvPr>
            <p:cNvSpPr/>
            <p:nvPr/>
          </p:nvSpPr>
          <p:spPr>
            <a:xfrm>
              <a:off x="4300040" y="1206856"/>
              <a:ext cx="2616573" cy="2519792"/>
            </a:xfrm>
            <a:prstGeom prst="rect">
              <a:avLst/>
            </a:prstGeom>
            <a:solidFill>
              <a:srgbClr val="ADC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Calibri" panose="020F0502020204030204" pitchFamily="34" charset="0"/>
                <a:cs typeface="Calibri" panose="020F0502020204030204" pitchFamily="34" charset="0"/>
              </a:endParaRPr>
            </a:p>
            <a:p>
              <a:pPr algn="ctr"/>
              <a:r>
                <a:rPr lang="en-US" sz="5400">
                  <a:solidFill>
                    <a:schemeClr val="tx1"/>
                  </a:solidFill>
                  <a:latin typeface="Calibri" panose="020F0502020204030204" pitchFamily="34" charset="0"/>
                  <a:cs typeface="Calibri" panose="020F0502020204030204" pitchFamily="34" charset="0"/>
                </a:rPr>
                <a:t>12.8%</a:t>
              </a:r>
            </a:p>
            <a:p>
              <a:pPr algn="ctr"/>
              <a:r>
                <a:rPr lang="en-US" sz="1400">
                  <a:solidFill>
                    <a:schemeClr val="tx1"/>
                  </a:solidFill>
                  <a:latin typeface="Calibri" panose="020F0502020204030204" pitchFamily="34" charset="0"/>
                  <a:cs typeface="Calibri" panose="020F0502020204030204" pitchFamily="34" charset="0"/>
                </a:rPr>
                <a:t>of people in NC live below the poverty line</a:t>
              </a:r>
              <a:r>
                <a:rPr lang="en-US" sz="1400" baseline="30000">
                  <a:solidFill>
                    <a:schemeClr val="tx1"/>
                  </a:solidFill>
                  <a:latin typeface="Calibri" panose="020F0502020204030204" pitchFamily="34" charset="0"/>
                  <a:cs typeface="Calibri" panose="020F0502020204030204" pitchFamily="34" charset="0"/>
                </a:rPr>
                <a:t>3</a:t>
              </a:r>
              <a:endParaRPr lang="en-US" sz="1400">
                <a:solidFill>
                  <a:schemeClr val="tx1"/>
                </a:solidFill>
                <a:latin typeface="Calibri" panose="020F0502020204030204" pitchFamily="34" charset="0"/>
                <a:cs typeface="Calibri" panose="020F0502020204030204" pitchFamily="34" charset="0"/>
              </a:endParaRPr>
            </a:p>
          </p:txBody>
        </p:sp>
        <p:pic>
          <p:nvPicPr>
            <p:cNvPr id="35" name="Graphic 34" descr="Mortgage with solid fill">
              <a:extLst>
                <a:ext uri="{FF2B5EF4-FFF2-40B4-BE49-F238E27FC236}">
                  <a16:creationId xmlns:a16="http://schemas.microsoft.com/office/drawing/2014/main" id="{B25ED0D6-8CE2-9BA2-58D6-A3FA4558FD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052958" y="1284000"/>
              <a:ext cx="1110734" cy="1039284"/>
            </a:xfrm>
            <a:prstGeom prst="rect">
              <a:avLst/>
            </a:prstGeom>
          </p:spPr>
        </p:pic>
      </p:grpSp>
      <p:grpSp>
        <p:nvGrpSpPr>
          <p:cNvPr id="13" name="Group 12">
            <a:extLst>
              <a:ext uri="{FF2B5EF4-FFF2-40B4-BE49-F238E27FC236}">
                <a16:creationId xmlns:a16="http://schemas.microsoft.com/office/drawing/2014/main" id="{EDEC430C-DEF7-B417-79B0-4C10C55D43EA}"/>
              </a:ext>
            </a:extLst>
          </p:cNvPr>
          <p:cNvGrpSpPr/>
          <p:nvPr/>
        </p:nvGrpSpPr>
        <p:grpSpPr>
          <a:xfrm>
            <a:off x="122326" y="3487312"/>
            <a:ext cx="6823533" cy="2561527"/>
            <a:chOff x="814449" y="4161922"/>
            <a:chExt cx="10216343" cy="2502820"/>
          </a:xfrm>
        </p:grpSpPr>
        <p:sp>
          <p:nvSpPr>
            <p:cNvPr id="9" name="Rectangle 8">
              <a:extLst>
                <a:ext uri="{FF2B5EF4-FFF2-40B4-BE49-F238E27FC236}">
                  <a16:creationId xmlns:a16="http://schemas.microsoft.com/office/drawing/2014/main" id="{732C760D-96C5-3719-33D0-65E652F6430D}"/>
                </a:ext>
              </a:extLst>
            </p:cNvPr>
            <p:cNvSpPr/>
            <p:nvPr/>
          </p:nvSpPr>
          <p:spPr>
            <a:xfrm>
              <a:off x="814450" y="4165202"/>
              <a:ext cx="10216342" cy="2405849"/>
            </a:xfrm>
            <a:prstGeom prst="rect">
              <a:avLst/>
            </a:prstGeom>
            <a:noFill/>
            <a:ln w="28575" cap="sq" cmpd="sng" algn="ctr">
              <a:solidFill>
                <a:srgbClr val="014373"/>
              </a:solidFill>
              <a:prstDash val="solid"/>
              <a:miter lim="800000"/>
              <a:tailEnd type="none"/>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285750" indent="-285750">
                <a:spcAft>
                  <a:spcPts val="600"/>
                </a:spcAft>
                <a:buFont typeface="Arial" panose="020B0604020202020204" pitchFamily="34" charset="0"/>
                <a:buChar char="•"/>
              </a:pPr>
              <a:endParaRPr kumimoji="0" lang="en-US" sz="1600" u="none" strike="noStrike" kern="0" cap="none" spc="0" normalizeH="0" baseline="0" noProof="0">
                <a:ln>
                  <a:noFill/>
                </a:ln>
                <a:effectLst/>
                <a:uLnTx/>
                <a:uFillTx/>
                <a:latin typeface="+mj-lt"/>
                <a:cs typeface="Calibri" panose="020F0502020204030204" pitchFamily="34" charset="0"/>
              </a:endParaRPr>
            </a:p>
          </p:txBody>
        </p:sp>
        <p:sp>
          <p:nvSpPr>
            <p:cNvPr id="2" name="Arrow: Pentagon 1">
              <a:extLst>
                <a:ext uri="{FF2B5EF4-FFF2-40B4-BE49-F238E27FC236}">
                  <a16:creationId xmlns:a16="http://schemas.microsoft.com/office/drawing/2014/main" id="{FF475144-E3CA-3BFA-DD53-D1AEBC757966}"/>
                </a:ext>
              </a:extLst>
            </p:cNvPr>
            <p:cNvSpPr/>
            <p:nvPr/>
          </p:nvSpPr>
          <p:spPr>
            <a:xfrm>
              <a:off x="814450" y="4169271"/>
              <a:ext cx="5440332" cy="2401780"/>
            </a:xfrm>
            <a:prstGeom prst="homePlate">
              <a:avLst>
                <a:gd name="adj" fmla="val 14827"/>
              </a:avLst>
            </a:prstGeom>
            <a:solidFill>
              <a:srgbClr val="F6F8FC"/>
            </a:solidFill>
            <a:ln w="28575" cap="sq" cmpd="sng" algn="ctr">
              <a:solidFill>
                <a:srgbClr val="014373"/>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5" name="TextBox 4">
              <a:extLst>
                <a:ext uri="{FF2B5EF4-FFF2-40B4-BE49-F238E27FC236}">
                  <a16:creationId xmlns:a16="http://schemas.microsoft.com/office/drawing/2014/main" id="{F6756920-99C8-C831-4E39-9B41CB1CC7B8}"/>
                </a:ext>
              </a:extLst>
            </p:cNvPr>
            <p:cNvSpPr txBox="1"/>
            <p:nvPr/>
          </p:nvSpPr>
          <p:spPr>
            <a:xfrm>
              <a:off x="814449" y="4619827"/>
              <a:ext cx="5743734" cy="1759229"/>
            </a:xfrm>
            <a:prstGeom prst="rect">
              <a:avLst/>
            </a:prstGeom>
            <a:noFill/>
            <a:ln>
              <a:noFill/>
            </a:ln>
          </p:spPr>
          <p:txBody>
            <a:bodyPr wrap="square">
              <a:spAutoFit/>
            </a:bodyPr>
            <a:lstStyle/>
            <a:p>
              <a:pPr marL="285750" indent="-285750">
                <a:spcAft>
                  <a:spcPts val="600"/>
                </a:spcAft>
                <a:buFont typeface="Arial" panose="020B0604020202020204" pitchFamily="34" charset="0"/>
                <a:buChar char="•"/>
              </a:pPr>
              <a:r>
                <a:rPr kumimoji="0" lang="en-US" sz="1600" u="none" strike="noStrike" kern="0" cap="none" spc="0" normalizeH="0" baseline="0" noProof="0">
                  <a:ln>
                    <a:noFill/>
                  </a:ln>
                  <a:effectLst/>
                  <a:uLnTx/>
                  <a:uFillTx/>
                  <a:latin typeface="Calibri" panose="020F0502020204030204" pitchFamily="34" charset="0"/>
                  <a:cs typeface="Calibri" panose="020F0502020204030204" pitchFamily="34" charset="0"/>
                </a:rPr>
                <a:t>Increased </a:t>
              </a:r>
              <a:r>
                <a:rPr kumimoji="0" lang="en-US" sz="1600" b="1" u="none" strike="noStrike" kern="0" cap="none" spc="0" normalizeH="0" baseline="0" noProof="0">
                  <a:ln>
                    <a:noFill/>
                  </a:ln>
                  <a:solidFill>
                    <a:srgbClr val="034179"/>
                  </a:solidFill>
                  <a:effectLst/>
                  <a:uLnTx/>
                  <a:uFillTx/>
                  <a:latin typeface="Calibri" panose="020F0502020204030204" pitchFamily="34" charset="0"/>
                  <a:cs typeface="Calibri" panose="020F0502020204030204" pitchFamily="34" charset="0"/>
                </a:rPr>
                <a:t>cost</a:t>
              </a:r>
              <a:r>
                <a:rPr kumimoji="0" lang="en-US" sz="1600" u="none" strike="noStrike" kern="0" cap="none" spc="0" normalizeH="0" baseline="0" noProof="0">
                  <a:ln>
                    <a:noFill/>
                  </a:ln>
                  <a:effectLst/>
                  <a:uLnTx/>
                  <a:uFillTx/>
                  <a:latin typeface="Calibri" panose="020F0502020204030204" pitchFamily="34" charset="0"/>
                  <a:cs typeface="Calibri" panose="020F0502020204030204" pitchFamily="34" charset="0"/>
                </a:rPr>
                <a:t> of living</a:t>
              </a:r>
            </a:p>
            <a:p>
              <a:pPr marL="285750" indent="-285750">
                <a:spcAft>
                  <a:spcPts val="600"/>
                </a:spcAft>
                <a:buFont typeface="Arial" panose="020B0604020202020204" pitchFamily="34" charset="0"/>
                <a:buChar char="•"/>
              </a:pPr>
              <a:r>
                <a:rPr lang="en-US" sz="1600" kern="0">
                  <a:latin typeface="Calibri" panose="020F0502020204030204" pitchFamily="34" charset="0"/>
                  <a:cs typeface="Calibri" panose="020F0502020204030204" pitchFamily="34" charset="0"/>
                </a:rPr>
                <a:t>Low income (households below the </a:t>
              </a:r>
              <a:r>
                <a:rPr lang="en-US" sz="1600" b="1" kern="0">
                  <a:solidFill>
                    <a:srgbClr val="034179"/>
                  </a:solidFill>
                  <a:latin typeface="Calibri" panose="020F0502020204030204" pitchFamily="34" charset="0"/>
                  <a:cs typeface="Calibri" panose="020F0502020204030204" pitchFamily="34" charset="0"/>
                </a:rPr>
                <a:t>federal poverty line</a:t>
              </a:r>
              <a:r>
                <a:rPr lang="en-US" sz="1600" kern="0">
                  <a:latin typeface="Calibri" panose="020F0502020204030204" pitchFamily="34" charset="0"/>
                  <a:cs typeface="Calibri" panose="020F0502020204030204" pitchFamily="34" charset="0"/>
                </a:rPr>
                <a:t>)</a:t>
              </a:r>
            </a:p>
            <a:p>
              <a:pPr marL="285750" indent="-285750">
                <a:spcAft>
                  <a:spcPts val="600"/>
                </a:spcAft>
                <a:buFont typeface="Arial" panose="020B0604020202020204" pitchFamily="34" charset="0"/>
                <a:buChar char="•"/>
              </a:pPr>
              <a:r>
                <a:rPr lang="en-US" sz="1600" kern="0">
                  <a:latin typeface="Calibri" panose="020F0502020204030204" pitchFamily="34" charset="0"/>
                  <a:cs typeface="Calibri" panose="020F0502020204030204" pitchFamily="34" charset="0"/>
                </a:rPr>
                <a:t>Lack of </a:t>
              </a:r>
              <a:r>
                <a:rPr lang="en-US" sz="1600" b="1" kern="0">
                  <a:solidFill>
                    <a:srgbClr val="034179"/>
                  </a:solidFill>
                  <a:latin typeface="Calibri" panose="020F0502020204030204" pitchFamily="34" charset="0"/>
                  <a:cs typeface="Calibri" panose="020F0502020204030204" pitchFamily="34" charset="0"/>
                </a:rPr>
                <a:t>access</a:t>
              </a:r>
              <a:r>
                <a:rPr lang="en-US" sz="1600" kern="0">
                  <a:latin typeface="Calibri" panose="020F0502020204030204" pitchFamily="34" charset="0"/>
                  <a:cs typeface="Calibri" panose="020F0502020204030204" pitchFamily="34" charset="0"/>
                </a:rPr>
                <a:t> to affordable supermarkets and grocery stores</a:t>
              </a:r>
            </a:p>
            <a:p>
              <a:pPr marL="285750" indent="-285750">
                <a:spcAft>
                  <a:spcPts val="600"/>
                </a:spcAft>
                <a:buFont typeface="Arial" panose="020B0604020202020204" pitchFamily="34" charset="0"/>
                <a:buChar char="•"/>
              </a:pPr>
              <a:r>
                <a:rPr kumimoji="0" lang="en-US" sz="1600" u="none" strike="noStrike" kern="0" cap="none" spc="0" normalizeH="0" baseline="0" noProof="0">
                  <a:ln>
                    <a:noFill/>
                  </a:ln>
                  <a:effectLst/>
                  <a:uLnTx/>
                  <a:uFillTx/>
                  <a:latin typeface="Calibri" panose="020F0502020204030204" pitchFamily="34" charset="0"/>
                  <a:cs typeface="Calibri" panose="020F0502020204030204" pitchFamily="34" charset="0"/>
                </a:rPr>
                <a:t>Dependency</a:t>
              </a:r>
              <a:r>
                <a:rPr lang="en-US" sz="1600" kern="0">
                  <a:latin typeface="Calibri" panose="020F0502020204030204" pitchFamily="34" charset="0"/>
                  <a:cs typeface="Calibri" panose="020F0502020204030204" pitchFamily="34" charset="0"/>
                </a:rPr>
                <a:t> on </a:t>
              </a:r>
              <a:r>
                <a:rPr lang="en-US" sz="1600" b="1" kern="0">
                  <a:solidFill>
                    <a:srgbClr val="034179"/>
                  </a:solidFill>
                  <a:latin typeface="Calibri" panose="020F0502020204030204" pitchFamily="34" charset="0"/>
                  <a:cs typeface="Calibri" panose="020F0502020204030204" pitchFamily="34" charset="0"/>
                </a:rPr>
                <a:t>transportation</a:t>
              </a:r>
              <a:endParaRPr lang="en-US" sz="1600" kern="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6F8CA60-D92D-6EB2-9B94-A329519CB440}"/>
                </a:ext>
              </a:extLst>
            </p:cNvPr>
            <p:cNvSpPr txBox="1"/>
            <p:nvPr/>
          </p:nvSpPr>
          <p:spPr>
            <a:xfrm>
              <a:off x="1618043" y="4175446"/>
              <a:ext cx="3625955" cy="338554"/>
            </a:xfrm>
            <a:prstGeom prst="rect">
              <a:avLst/>
            </a:prstGeom>
            <a:solidFill>
              <a:srgbClr val="014373"/>
            </a:solidFill>
          </p:spPr>
          <p:txBody>
            <a:bodyPr wrap="square" rtlCol="0">
              <a:spAutoFit/>
            </a:bodyPr>
            <a:lstStyle/>
            <a:p>
              <a:pPr algn="ctr"/>
              <a:r>
                <a:rPr lang="en-US" sz="1600">
                  <a:solidFill>
                    <a:schemeClr val="bg1"/>
                  </a:solidFill>
                  <a:latin typeface="Calibri" panose="020F0502020204030204" pitchFamily="34" charset="0"/>
                  <a:cs typeface="Calibri" panose="020F0502020204030204" pitchFamily="34" charset="0"/>
                </a:rPr>
                <a:t>Causes of Food Insecurity</a:t>
              </a:r>
            </a:p>
          </p:txBody>
        </p:sp>
        <p:sp>
          <p:nvSpPr>
            <p:cNvPr id="11" name="TextBox 10">
              <a:extLst>
                <a:ext uri="{FF2B5EF4-FFF2-40B4-BE49-F238E27FC236}">
                  <a16:creationId xmlns:a16="http://schemas.microsoft.com/office/drawing/2014/main" id="{84032474-B728-6148-F6E4-2E32D289801E}"/>
                </a:ext>
              </a:extLst>
            </p:cNvPr>
            <p:cNvSpPr txBox="1"/>
            <p:nvPr/>
          </p:nvSpPr>
          <p:spPr>
            <a:xfrm>
              <a:off x="6829809" y="4161922"/>
              <a:ext cx="3625956" cy="338554"/>
            </a:xfrm>
            <a:prstGeom prst="rect">
              <a:avLst/>
            </a:prstGeom>
            <a:solidFill>
              <a:srgbClr val="014373"/>
            </a:solidFill>
          </p:spPr>
          <p:txBody>
            <a:bodyPr wrap="square" rtlCol="0">
              <a:spAutoFit/>
            </a:bodyPr>
            <a:lstStyle/>
            <a:p>
              <a:pPr algn="ctr"/>
              <a:r>
                <a:rPr lang="en-US" sz="1600">
                  <a:solidFill>
                    <a:schemeClr val="bg1"/>
                  </a:solidFill>
                  <a:latin typeface="Calibri" panose="020F0502020204030204" pitchFamily="34" charset="0"/>
                  <a:cs typeface="Calibri" panose="020F0502020204030204" pitchFamily="34" charset="0"/>
                </a:rPr>
                <a:t>Impact to Children</a:t>
              </a:r>
            </a:p>
          </p:txBody>
        </p:sp>
        <p:sp>
          <p:nvSpPr>
            <p:cNvPr id="12" name="TextBox 11">
              <a:extLst>
                <a:ext uri="{FF2B5EF4-FFF2-40B4-BE49-F238E27FC236}">
                  <a16:creationId xmlns:a16="http://schemas.microsoft.com/office/drawing/2014/main" id="{058DBE4B-E3CE-A9ED-6BE2-D67F1FEA390D}"/>
                </a:ext>
              </a:extLst>
            </p:cNvPr>
            <p:cNvSpPr txBox="1"/>
            <p:nvPr/>
          </p:nvSpPr>
          <p:spPr>
            <a:xfrm>
              <a:off x="6284142" y="4574719"/>
              <a:ext cx="4717291" cy="2090023"/>
            </a:xfrm>
            <a:prstGeom prst="rect">
              <a:avLst/>
            </a:prstGeom>
            <a:noFill/>
            <a:ln>
              <a:noFill/>
            </a:ln>
          </p:spPr>
          <p:txBody>
            <a:bodyPr wrap="square" lIns="91440" tIns="45720" rIns="91440" bIns="45720" anchor="t">
              <a:spAutoFit/>
            </a:bodyPr>
            <a:lstStyle/>
            <a:p>
              <a:pPr marL="182880" indent="-182880">
                <a:spcAft>
                  <a:spcPts val="600"/>
                </a:spcAft>
                <a:buFont typeface="Arial" panose="020B0604020202020204" pitchFamily="34" charset="0"/>
                <a:buChar char="•"/>
              </a:pPr>
              <a:r>
                <a:rPr lang="en-US" sz="1600" kern="0">
                  <a:latin typeface="Calibri"/>
                  <a:cs typeface="Calibri"/>
                </a:rPr>
                <a:t>Reliance on schools to provide meals, limiting summer access to nutritious food and impacting children's health</a:t>
              </a:r>
            </a:p>
            <a:p>
              <a:pPr marL="182880" indent="-182880">
                <a:spcAft>
                  <a:spcPts val="600"/>
                </a:spcAft>
                <a:buFont typeface="Arial" panose="020B0604020202020204" pitchFamily="34" charset="0"/>
                <a:buChar char="•"/>
              </a:pPr>
              <a:r>
                <a:rPr lang="en-US" sz="1600" kern="0">
                  <a:latin typeface="Calibri"/>
                  <a:cs typeface="Calibri"/>
                </a:rPr>
                <a:t>Adverse childhood development outcomes, including heightened stress and worse academic performance</a:t>
              </a:r>
              <a:r>
                <a:rPr lang="en-US" sz="1600" kern="0" baseline="30000">
                  <a:latin typeface="Calibri"/>
                  <a:cs typeface="Calibri"/>
                </a:rPr>
                <a:t>4</a:t>
              </a:r>
              <a:endParaRPr lang="en-US" sz="1600" kern="0">
                <a:latin typeface="Calibri"/>
                <a:cs typeface="Calibri"/>
              </a:endParaRPr>
            </a:p>
          </p:txBody>
        </p:sp>
      </p:grpSp>
      <p:pic>
        <p:nvPicPr>
          <p:cNvPr id="4" name="Picture 3" descr="Multicultural girls hugging">
            <a:extLst>
              <a:ext uri="{FF2B5EF4-FFF2-40B4-BE49-F238E27FC236}">
                <a16:creationId xmlns:a16="http://schemas.microsoft.com/office/drawing/2014/main" id="{95ED49D9-9F09-58BA-A55E-1715A2FD45D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321" r="4001"/>
          <a:stretch/>
        </p:blipFill>
        <p:spPr>
          <a:xfrm>
            <a:off x="7058869" y="898834"/>
            <a:ext cx="5131981" cy="5060332"/>
          </a:xfrm>
          <a:prstGeom prst="rect">
            <a:avLst/>
          </a:prstGeom>
        </p:spPr>
      </p:pic>
      <p:sp>
        <p:nvSpPr>
          <p:cNvPr id="21" name="TextBox 20">
            <a:extLst>
              <a:ext uri="{FF2B5EF4-FFF2-40B4-BE49-F238E27FC236}">
                <a16:creationId xmlns:a16="http://schemas.microsoft.com/office/drawing/2014/main" id="{611743E8-F746-06CE-CBE0-536BA238982F}"/>
              </a:ext>
            </a:extLst>
          </p:cNvPr>
          <p:cNvSpPr txBox="1"/>
          <p:nvPr/>
        </p:nvSpPr>
        <p:spPr>
          <a:xfrm>
            <a:off x="6561796" y="6056272"/>
            <a:ext cx="6096000" cy="707886"/>
          </a:xfrm>
          <a:prstGeom prst="rect">
            <a:avLst/>
          </a:prstGeom>
          <a:noFill/>
        </p:spPr>
        <p:txBody>
          <a:bodyPr wrap="square">
            <a:spAutoFit/>
          </a:bodyPr>
          <a:lstStyle/>
          <a:p>
            <a:r>
              <a:rPr lang="en-US" sz="1000" i="1" baseline="30000"/>
              <a:t>1</a:t>
            </a:r>
            <a:r>
              <a:rPr lang="en-US" sz="1000" i="1"/>
              <a:t> </a:t>
            </a:r>
            <a:r>
              <a:rPr lang="en-US" sz="1000" i="1">
                <a:hlinkClick r:id="rId10">
                  <a:extLst>
                    <a:ext uri="{A12FA001-AC4F-418D-AE19-62706E023703}">
                      <ahyp:hlinkClr xmlns:ahyp="http://schemas.microsoft.com/office/drawing/2018/hyperlinkcolor" val="tx"/>
                    </a:ext>
                  </a:extLst>
                </a:hlinkClick>
              </a:rPr>
              <a:t>Hunger in North Carolina (Feeding America) </a:t>
            </a:r>
            <a:endParaRPr lang="en-US" sz="1000" i="1"/>
          </a:p>
          <a:p>
            <a:r>
              <a:rPr lang="en-US" sz="1000" i="1" baseline="30000"/>
              <a:t>2 </a:t>
            </a:r>
            <a:r>
              <a:rPr lang="en-US" sz="1000" i="1">
                <a:hlinkClick r:id="rId11">
                  <a:extLst>
                    <a:ext uri="{A12FA001-AC4F-418D-AE19-62706E023703}">
                      <ahyp:hlinkClr xmlns:ahyp="http://schemas.microsoft.com/office/drawing/2018/hyperlinkcolor" val="tx"/>
                    </a:ext>
                  </a:extLst>
                </a:hlinkClick>
              </a:rPr>
              <a:t>Where in the US are Children Most Dependent on Free School Lunches (AAA State of Play)</a:t>
            </a:r>
            <a:endParaRPr lang="en-US" sz="1000" i="1"/>
          </a:p>
          <a:p>
            <a:r>
              <a:rPr lang="en-US" sz="1000" i="1" baseline="30000"/>
              <a:t>3 </a:t>
            </a:r>
            <a:r>
              <a:rPr lang="en-US" sz="1000" i="1">
                <a:hlinkClick r:id="rId12">
                  <a:extLst>
                    <a:ext uri="{A12FA001-AC4F-418D-AE19-62706E023703}">
                      <ahyp:hlinkClr xmlns:ahyp="http://schemas.microsoft.com/office/drawing/2018/hyperlinkcolor" val="tx"/>
                    </a:ext>
                  </a:extLst>
                </a:hlinkClick>
              </a:rPr>
              <a:t>Poverty Rate in NC (Statista)</a:t>
            </a:r>
            <a:endParaRPr lang="en-US" sz="1000" i="1"/>
          </a:p>
          <a:p>
            <a:r>
              <a:rPr lang="en-US" sz="1000" i="1" baseline="30000"/>
              <a:t>4 </a:t>
            </a:r>
            <a:r>
              <a:rPr lang="en-US" sz="1000" i="1">
                <a:hlinkClick r:id="rId13">
                  <a:extLst>
                    <a:ext uri="{A12FA001-AC4F-418D-AE19-62706E023703}">
                      <ahyp:hlinkClr xmlns:ahyp="http://schemas.microsoft.com/office/drawing/2018/hyperlinkcolor" val="tx"/>
                    </a:ext>
                  </a:extLst>
                </a:hlinkClick>
              </a:rPr>
              <a:t>Food Insecurity and Child Development: A State-of-the-Art Review (NIH)</a:t>
            </a:r>
            <a:endParaRPr lang="en-US" sz="1000" i="1"/>
          </a:p>
        </p:txBody>
      </p:sp>
    </p:spTree>
    <p:extLst>
      <p:ext uri="{BB962C8B-B14F-4D97-AF65-F5344CB8AC3E}">
        <p14:creationId xmlns:p14="http://schemas.microsoft.com/office/powerpoint/2010/main" val="240960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Pandemic ebt (P-EBT) PROVIDED CRITICAL FOOD ASSISTANCE DURING THE SCHOOL YEAR, but the TEMPORARY program ENDED in 2023</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21424" y="6532438"/>
            <a:ext cx="152517" cy="152517"/>
          </a:xfrm>
          <a:prstGeom prst="rect">
            <a:avLst/>
          </a:prstGeom>
        </p:spPr>
      </p:pic>
      <p:grpSp>
        <p:nvGrpSpPr>
          <p:cNvPr id="9" name="Group 8">
            <a:extLst>
              <a:ext uri="{FF2B5EF4-FFF2-40B4-BE49-F238E27FC236}">
                <a16:creationId xmlns:a16="http://schemas.microsoft.com/office/drawing/2014/main" id="{EB8286A7-6C51-D46D-3BEE-5785747EA820}"/>
              </a:ext>
            </a:extLst>
          </p:cNvPr>
          <p:cNvGrpSpPr/>
          <p:nvPr/>
        </p:nvGrpSpPr>
        <p:grpSpPr>
          <a:xfrm>
            <a:off x="4786289" y="1098120"/>
            <a:ext cx="6905701" cy="1280963"/>
            <a:chOff x="1109073" y="1147917"/>
            <a:chExt cx="8300599" cy="1240226"/>
          </a:xfrm>
        </p:grpSpPr>
        <p:sp>
          <p:nvSpPr>
            <p:cNvPr id="2" name="Rectangle 1">
              <a:extLst>
                <a:ext uri="{FF2B5EF4-FFF2-40B4-BE49-F238E27FC236}">
                  <a16:creationId xmlns:a16="http://schemas.microsoft.com/office/drawing/2014/main" id="{C87CC2FC-8C9C-46F2-3FAE-34507B0E626D}"/>
                </a:ext>
              </a:extLst>
            </p:cNvPr>
            <p:cNvSpPr/>
            <p:nvPr/>
          </p:nvSpPr>
          <p:spPr>
            <a:xfrm>
              <a:off x="2485971" y="1147918"/>
              <a:ext cx="6923701" cy="1240225"/>
            </a:xfrm>
            <a:prstGeom prst="rect">
              <a:avLst/>
            </a:prstGeom>
            <a:noFill/>
            <a:ln w="12700" cap="sq" cmpd="sng" algn="ctr">
              <a:solidFill>
                <a:srgbClr val="014373"/>
              </a:solidFill>
              <a:prstDash val="solid"/>
              <a:miter lim="800000"/>
              <a:tailEnd type="none"/>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US" sz="1600" kern="0">
                  <a:latin typeface="Calibri" panose="020F0502020204030204" pitchFamily="34" charset="0"/>
                  <a:cs typeface="Calibri" panose="020F0502020204030204" pitchFamily="34" charset="0"/>
                </a:rPr>
                <a:t>North Carolina Department of Health and Human Services’ (NC DHHS) P-EBT program was a federally funded temporary food assistance program designed to provide benefits to purchase nutritious meals for students and young children during COVID-19. The program began in 2020 but</a:t>
              </a:r>
              <a:r>
                <a:rPr lang="en-US" sz="1600" b="1" kern="0">
                  <a:latin typeface="Calibri" panose="020F0502020204030204" pitchFamily="34" charset="0"/>
                  <a:cs typeface="Calibri" panose="020F0502020204030204" pitchFamily="34" charset="0"/>
                </a:rPr>
                <a:t> </a:t>
              </a:r>
              <a:r>
                <a:rPr lang="en-US" sz="1600" b="1" kern="0">
                  <a:solidFill>
                    <a:srgbClr val="034179"/>
                  </a:solidFill>
                  <a:latin typeface="Calibri" panose="020F0502020204030204" pitchFamily="34" charset="0"/>
                  <a:cs typeface="Calibri" panose="020F0502020204030204" pitchFamily="34" charset="0"/>
                </a:rPr>
                <a:t>ended in 2023</a:t>
              </a:r>
              <a:r>
                <a:rPr lang="en-US" sz="1600" kern="0">
                  <a:latin typeface="Calibri" panose="020F0502020204030204" pitchFamily="34" charset="0"/>
                  <a:cs typeface="Calibri" panose="020F0502020204030204" pitchFamily="34" charset="0"/>
                </a:rPr>
                <a:t>.</a:t>
              </a:r>
              <a:endParaRPr kumimoji="0" lang="en-US" sz="1600" u="none" strike="noStrike" kern="0" cap="none" spc="0" normalizeH="0" baseline="0" noProof="0">
                <a:ln>
                  <a:noFill/>
                </a:ln>
                <a:effectLst/>
                <a:highlight>
                  <a:srgbClr val="FFFF00"/>
                </a:highligh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3BBA14F-929D-35CC-F830-F74699D80C27}"/>
                </a:ext>
              </a:extLst>
            </p:cNvPr>
            <p:cNvSpPr/>
            <p:nvPr/>
          </p:nvSpPr>
          <p:spPr>
            <a:xfrm>
              <a:off x="1109073" y="1147917"/>
              <a:ext cx="1376898" cy="1240225"/>
            </a:xfrm>
            <a:prstGeom prst="rect">
              <a:avLst/>
            </a:prstGeom>
            <a:solidFill>
              <a:srgbClr val="014373"/>
            </a:solidFill>
            <a:ln w="12700" cap="sq" cmpd="sng" algn="ctr">
              <a:solidFill>
                <a:srgbClr val="014373"/>
              </a:solidFill>
              <a:prstDash val="solid"/>
              <a:miter lim="800000"/>
              <a:tailEnd type="none"/>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kern="0">
                  <a:solidFill>
                    <a:schemeClr val="bg1"/>
                  </a:solidFill>
                  <a:latin typeface="Calibri" panose="020F0502020204030204" pitchFamily="34" charset="0"/>
                  <a:cs typeface="Calibri" panose="020F0502020204030204" pitchFamily="34" charset="0"/>
                </a:rPr>
                <a:t>Overview</a:t>
              </a:r>
              <a:endParaRPr kumimoji="0" lang="en-US" b="1"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843BE5BA-81FB-A23E-ED77-C38FB588AADD}"/>
              </a:ext>
            </a:extLst>
          </p:cNvPr>
          <p:cNvGrpSpPr/>
          <p:nvPr/>
        </p:nvGrpSpPr>
        <p:grpSpPr>
          <a:xfrm>
            <a:off x="4793797" y="2608806"/>
            <a:ext cx="6905701" cy="739255"/>
            <a:chOff x="1123477" y="870299"/>
            <a:chExt cx="10397982" cy="1119646"/>
          </a:xfrm>
        </p:grpSpPr>
        <p:sp>
          <p:nvSpPr>
            <p:cNvPr id="12" name="Rectangle 11">
              <a:extLst>
                <a:ext uri="{FF2B5EF4-FFF2-40B4-BE49-F238E27FC236}">
                  <a16:creationId xmlns:a16="http://schemas.microsoft.com/office/drawing/2014/main" id="{D00479EB-80DE-32BE-9EA5-3E0AF4EF8462}"/>
                </a:ext>
              </a:extLst>
            </p:cNvPr>
            <p:cNvSpPr/>
            <p:nvPr/>
          </p:nvSpPr>
          <p:spPr>
            <a:xfrm>
              <a:off x="2848286" y="870299"/>
              <a:ext cx="8673173" cy="1119646"/>
            </a:xfrm>
            <a:prstGeom prst="rect">
              <a:avLst/>
            </a:prstGeom>
            <a:noFill/>
            <a:ln w="12700" cap="sq" cmpd="sng" algn="ctr">
              <a:solidFill>
                <a:srgbClr val="014373"/>
              </a:solidFill>
              <a:prstDash val="solid"/>
              <a:miter lim="800000"/>
              <a:tailEnd type="none"/>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US" sz="1600" kern="0">
                  <a:latin typeface="Calibri"/>
                  <a:cs typeface="Calibri"/>
                </a:rPr>
                <a:t>Like FNS EBT, benefits were provided on a debit-like card to buy food at authorized EBT retailers, including most grocery stores.</a:t>
              </a:r>
            </a:p>
          </p:txBody>
        </p:sp>
        <p:sp>
          <p:nvSpPr>
            <p:cNvPr id="13" name="Rectangle 12">
              <a:extLst>
                <a:ext uri="{FF2B5EF4-FFF2-40B4-BE49-F238E27FC236}">
                  <a16:creationId xmlns:a16="http://schemas.microsoft.com/office/drawing/2014/main" id="{733E458C-FE31-9C0A-FD52-8BC400D26DB0}"/>
                </a:ext>
              </a:extLst>
            </p:cNvPr>
            <p:cNvSpPr/>
            <p:nvPr/>
          </p:nvSpPr>
          <p:spPr>
            <a:xfrm>
              <a:off x="1123477" y="870299"/>
              <a:ext cx="1724810" cy="1119646"/>
            </a:xfrm>
            <a:prstGeom prst="rect">
              <a:avLst/>
            </a:prstGeom>
            <a:solidFill>
              <a:srgbClr val="014373"/>
            </a:solidFill>
            <a:ln w="12700" cap="sq" cmpd="sng" algn="ctr">
              <a:solidFill>
                <a:srgbClr val="014373"/>
              </a:solidFill>
              <a:prstDash val="solid"/>
              <a:miter lim="800000"/>
              <a:tailEnd type="none"/>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kern="0">
                  <a:solidFill>
                    <a:schemeClr val="bg1"/>
                  </a:solidFill>
                  <a:latin typeface="Calibri" panose="020F0502020204030204" pitchFamily="34" charset="0"/>
                  <a:cs typeface="Calibri" panose="020F0502020204030204" pitchFamily="34" charset="0"/>
                </a:rPr>
                <a:t>Benefits</a:t>
              </a:r>
              <a:endParaRPr kumimoji="0" lang="en-US" sz="1399" b="1"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44519C5A-EA9B-3B37-C55E-42034DB99F02}"/>
              </a:ext>
            </a:extLst>
          </p:cNvPr>
          <p:cNvGrpSpPr/>
          <p:nvPr/>
        </p:nvGrpSpPr>
        <p:grpSpPr>
          <a:xfrm>
            <a:off x="4786289" y="3576028"/>
            <a:ext cx="6905701" cy="2585490"/>
            <a:chOff x="3100283" y="3429000"/>
            <a:chExt cx="8637008" cy="2585488"/>
          </a:xfrm>
        </p:grpSpPr>
        <p:grpSp>
          <p:nvGrpSpPr>
            <p:cNvPr id="28" name="Group 27">
              <a:extLst>
                <a:ext uri="{FF2B5EF4-FFF2-40B4-BE49-F238E27FC236}">
                  <a16:creationId xmlns:a16="http://schemas.microsoft.com/office/drawing/2014/main" id="{68DD8F9A-316D-FB6C-6B69-45C272F11E64}"/>
                </a:ext>
              </a:extLst>
            </p:cNvPr>
            <p:cNvGrpSpPr/>
            <p:nvPr/>
          </p:nvGrpSpPr>
          <p:grpSpPr>
            <a:xfrm>
              <a:off x="3380392" y="4132755"/>
              <a:ext cx="2211695" cy="1648429"/>
              <a:chOff x="1267258" y="4224939"/>
              <a:chExt cx="2339352" cy="1648429"/>
            </a:xfrm>
          </p:grpSpPr>
          <p:sp>
            <p:nvSpPr>
              <p:cNvPr id="15" name="Text Placeholder 25">
                <a:extLst>
                  <a:ext uri="{FF2B5EF4-FFF2-40B4-BE49-F238E27FC236}">
                    <a16:creationId xmlns:a16="http://schemas.microsoft.com/office/drawing/2014/main" id="{09DD01A5-36FD-43F7-A00B-D368DEBC4284}"/>
                  </a:ext>
                </a:extLst>
              </p:cNvPr>
              <p:cNvSpPr txBox="1">
                <a:spLocks/>
              </p:cNvSpPr>
              <p:nvPr/>
            </p:nvSpPr>
            <p:spPr>
              <a:xfrm>
                <a:off x="1267258" y="5280806"/>
                <a:ext cx="2339352" cy="592562"/>
              </a:xfrm>
              <a:prstGeom prst="rect">
                <a:avLst/>
              </a:prstGeom>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solidFill>
                      <a:schemeClr val="tx1"/>
                    </a:solidFill>
                    <a:latin typeface="Calibri" panose="020F0502020204030204" pitchFamily="34" charset="0"/>
                    <a:cs typeface="Calibri" panose="020F0502020204030204" pitchFamily="34" charset="0"/>
                  </a:rPr>
                  <a:t>1.76 </a:t>
                </a:r>
                <a:r>
                  <a:rPr lang="en-US" sz="1600" b="1">
                    <a:solidFill>
                      <a:srgbClr val="034179"/>
                    </a:solidFill>
                    <a:latin typeface="Calibri" panose="020F0502020204030204" pitchFamily="34" charset="0"/>
                    <a:cs typeface="Calibri" panose="020F0502020204030204" pitchFamily="34" charset="0"/>
                  </a:rPr>
                  <a:t>million</a:t>
                </a:r>
                <a:r>
                  <a:rPr lang="en-US" sz="1600" b="1">
                    <a:solidFill>
                      <a:schemeClr val="tx1"/>
                    </a:solidFill>
                    <a:latin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cs typeface="Calibri" panose="020F0502020204030204" pitchFamily="34" charset="0"/>
                  </a:rPr>
                  <a:t>students &amp; young children served</a:t>
                </a:r>
              </a:p>
            </p:txBody>
          </p:sp>
          <p:pic>
            <p:nvPicPr>
              <p:cNvPr id="27" name="Graphic 26" descr="Family with boy with solid fill">
                <a:extLst>
                  <a:ext uri="{FF2B5EF4-FFF2-40B4-BE49-F238E27FC236}">
                    <a16:creationId xmlns:a16="http://schemas.microsoft.com/office/drawing/2014/main" id="{855F71AE-9981-ABBC-CEDA-80263980BA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7209" y="4224939"/>
                <a:ext cx="1140096" cy="967726"/>
              </a:xfrm>
              <a:prstGeom prst="rect">
                <a:avLst/>
              </a:prstGeom>
            </p:spPr>
          </p:pic>
        </p:grpSp>
        <p:grpSp>
          <p:nvGrpSpPr>
            <p:cNvPr id="29" name="Group 28">
              <a:extLst>
                <a:ext uri="{FF2B5EF4-FFF2-40B4-BE49-F238E27FC236}">
                  <a16:creationId xmlns:a16="http://schemas.microsoft.com/office/drawing/2014/main" id="{8954E1AB-D9AC-1CA2-6681-29F937C4BB7D}"/>
                </a:ext>
              </a:extLst>
            </p:cNvPr>
            <p:cNvGrpSpPr/>
            <p:nvPr/>
          </p:nvGrpSpPr>
          <p:grpSpPr>
            <a:xfrm>
              <a:off x="6178398" y="4140510"/>
              <a:ext cx="2420069" cy="1632920"/>
              <a:chOff x="1276641" y="4287869"/>
              <a:chExt cx="2559753" cy="1632920"/>
            </a:xfrm>
          </p:grpSpPr>
          <p:sp>
            <p:nvSpPr>
              <p:cNvPr id="30" name="Text Placeholder 25">
                <a:extLst>
                  <a:ext uri="{FF2B5EF4-FFF2-40B4-BE49-F238E27FC236}">
                    <a16:creationId xmlns:a16="http://schemas.microsoft.com/office/drawing/2014/main" id="{A3F0CB9A-5B27-E76A-FD81-D67AC339DCF2}"/>
                  </a:ext>
                </a:extLst>
              </p:cNvPr>
              <p:cNvSpPr txBox="1">
                <a:spLocks/>
              </p:cNvSpPr>
              <p:nvPr/>
            </p:nvSpPr>
            <p:spPr>
              <a:xfrm>
                <a:off x="1276641" y="5328227"/>
                <a:ext cx="2559753" cy="592562"/>
              </a:xfrm>
              <a:prstGeom prst="rect">
                <a:avLst/>
              </a:prstGeom>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solidFill>
                      <a:schemeClr val="tx1"/>
                    </a:solidFill>
                    <a:latin typeface="Calibri" panose="020F0502020204030204" pitchFamily="34" charset="0"/>
                    <a:cs typeface="Calibri" panose="020F0502020204030204" pitchFamily="34" charset="0"/>
                  </a:rPr>
                  <a:t>$2.5 </a:t>
                </a:r>
                <a:r>
                  <a:rPr lang="en-US" sz="1600" b="1">
                    <a:solidFill>
                      <a:srgbClr val="034179"/>
                    </a:solidFill>
                    <a:latin typeface="Calibri" panose="020F0502020204030204" pitchFamily="34" charset="0"/>
                    <a:cs typeface="Calibri" panose="020F0502020204030204" pitchFamily="34" charset="0"/>
                  </a:rPr>
                  <a:t>billion</a:t>
                </a:r>
                <a:r>
                  <a:rPr lang="en-US" sz="1600" b="1">
                    <a:solidFill>
                      <a:schemeClr val="tx1"/>
                    </a:solidFill>
                    <a:latin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cs typeface="Calibri" panose="020F0502020204030204" pitchFamily="34" charset="0"/>
                  </a:rPr>
                  <a:t>issues in benefits</a:t>
                </a:r>
              </a:p>
            </p:txBody>
          </p:sp>
          <p:pic>
            <p:nvPicPr>
              <p:cNvPr id="31" name="Graphic 30" descr="Dollar with solid fill">
                <a:extLst>
                  <a:ext uri="{FF2B5EF4-FFF2-40B4-BE49-F238E27FC236}">
                    <a16:creationId xmlns:a16="http://schemas.microsoft.com/office/drawing/2014/main" id="{A4F76A3F-4174-2383-1989-9012E32903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936793" y="4287869"/>
                <a:ext cx="1140096" cy="967726"/>
              </a:xfrm>
              <a:prstGeom prst="rect">
                <a:avLst/>
              </a:prstGeom>
            </p:spPr>
          </p:pic>
        </p:grpSp>
        <p:grpSp>
          <p:nvGrpSpPr>
            <p:cNvPr id="32" name="Group 31">
              <a:extLst>
                <a:ext uri="{FF2B5EF4-FFF2-40B4-BE49-F238E27FC236}">
                  <a16:creationId xmlns:a16="http://schemas.microsoft.com/office/drawing/2014/main" id="{9AAEFE92-7D0D-9130-267A-CABD06FFEC15}"/>
                </a:ext>
              </a:extLst>
            </p:cNvPr>
            <p:cNvGrpSpPr/>
            <p:nvPr/>
          </p:nvGrpSpPr>
          <p:grpSpPr>
            <a:xfrm>
              <a:off x="9235441" y="4071756"/>
              <a:ext cx="2211695" cy="1648429"/>
              <a:chOff x="1386843" y="4287869"/>
              <a:chExt cx="2339352" cy="1648429"/>
            </a:xfrm>
          </p:grpSpPr>
          <p:sp>
            <p:nvSpPr>
              <p:cNvPr id="33" name="Text Placeholder 25">
                <a:extLst>
                  <a:ext uri="{FF2B5EF4-FFF2-40B4-BE49-F238E27FC236}">
                    <a16:creationId xmlns:a16="http://schemas.microsoft.com/office/drawing/2014/main" id="{746949E3-414C-7DF2-E742-730ED15E3639}"/>
                  </a:ext>
                </a:extLst>
              </p:cNvPr>
              <p:cNvSpPr txBox="1">
                <a:spLocks/>
              </p:cNvSpPr>
              <p:nvPr/>
            </p:nvSpPr>
            <p:spPr>
              <a:xfrm>
                <a:off x="1386843" y="5343736"/>
                <a:ext cx="2339352" cy="592562"/>
              </a:xfrm>
              <a:prstGeom prst="rect">
                <a:avLst/>
              </a:prstGeom>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a:solidFill>
                      <a:schemeClr val="tx1"/>
                    </a:solidFill>
                    <a:latin typeface="Calibri" panose="020F0502020204030204" pitchFamily="34" charset="0"/>
                    <a:cs typeface="Calibri" panose="020F0502020204030204" pitchFamily="34" charset="0"/>
                  </a:rPr>
                  <a:t>93% </a:t>
                </a:r>
                <a:r>
                  <a:rPr lang="en-US" sz="1600" b="1">
                    <a:solidFill>
                      <a:srgbClr val="034179"/>
                    </a:solidFill>
                    <a:latin typeface="Calibri" panose="020F0502020204030204" pitchFamily="34" charset="0"/>
                    <a:cs typeface="Calibri" panose="020F0502020204030204" pitchFamily="34" charset="0"/>
                  </a:rPr>
                  <a:t>spend rate</a:t>
                </a:r>
                <a:r>
                  <a:rPr lang="en-US" sz="1600">
                    <a:solidFill>
                      <a:schemeClr val="tx1"/>
                    </a:solidFill>
                    <a:latin typeface="Calibri" panose="020F0502020204030204" pitchFamily="34" charset="0"/>
                    <a:cs typeface="Calibri" panose="020F0502020204030204" pitchFamily="34" charset="0"/>
                  </a:rPr>
                  <a:t>, indicating a critical need for assistance</a:t>
                </a:r>
              </a:p>
            </p:txBody>
          </p:sp>
          <p:pic>
            <p:nvPicPr>
              <p:cNvPr id="34" name="Graphic 33" descr="Grocery bag with solid fill">
                <a:extLst>
                  <a:ext uri="{FF2B5EF4-FFF2-40B4-BE49-F238E27FC236}">
                    <a16:creationId xmlns:a16="http://schemas.microsoft.com/office/drawing/2014/main" id="{C5EA93A0-C47B-21B4-D6C9-7CE3E7BD98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936794" y="4287869"/>
                <a:ext cx="1140096" cy="967726"/>
              </a:xfrm>
              <a:prstGeom prst="rect">
                <a:avLst/>
              </a:prstGeom>
            </p:spPr>
          </p:pic>
        </p:grpSp>
        <p:grpSp>
          <p:nvGrpSpPr>
            <p:cNvPr id="43" name="Group 42">
              <a:extLst>
                <a:ext uri="{FF2B5EF4-FFF2-40B4-BE49-F238E27FC236}">
                  <a16:creationId xmlns:a16="http://schemas.microsoft.com/office/drawing/2014/main" id="{F7E93831-25D6-33DE-CC36-EC430804455B}"/>
                </a:ext>
              </a:extLst>
            </p:cNvPr>
            <p:cNvGrpSpPr/>
            <p:nvPr/>
          </p:nvGrpSpPr>
          <p:grpSpPr>
            <a:xfrm>
              <a:off x="3100283" y="3429000"/>
              <a:ext cx="8637008" cy="2585488"/>
              <a:chOff x="897008" y="3274176"/>
              <a:chExt cx="10397983" cy="2962239"/>
            </a:xfrm>
          </p:grpSpPr>
          <p:sp>
            <p:nvSpPr>
              <p:cNvPr id="8" name="Rectangle 7">
                <a:extLst>
                  <a:ext uri="{FF2B5EF4-FFF2-40B4-BE49-F238E27FC236}">
                    <a16:creationId xmlns:a16="http://schemas.microsoft.com/office/drawing/2014/main" id="{BD9DE35A-B886-F100-7794-88B76C717E2C}"/>
                  </a:ext>
                </a:extLst>
              </p:cNvPr>
              <p:cNvSpPr/>
              <p:nvPr/>
            </p:nvSpPr>
            <p:spPr>
              <a:xfrm>
                <a:off x="897008" y="3274176"/>
                <a:ext cx="10397983" cy="619148"/>
              </a:xfrm>
              <a:prstGeom prst="rect">
                <a:avLst/>
              </a:prstGeom>
              <a:solidFill>
                <a:srgbClr val="014373"/>
              </a:solidFill>
              <a:ln w="12700" cap="sq" cmpd="sng" algn="ctr">
                <a:solidFill>
                  <a:srgbClr val="014373"/>
                </a:solidFill>
                <a:prstDash val="solid"/>
                <a:miter lim="800000"/>
                <a:tailEnd type="none"/>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0" lang="en-US" b="1"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Statewide Impact*</a:t>
                </a:r>
              </a:p>
            </p:txBody>
          </p:sp>
          <p:sp>
            <p:nvSpPr>
              <p:cNvPr id="41" name="Rectangle 40">
                <a:extLst>
                  <a:ext uri="{FF2B5EF4-FFF2-40B4-BE49-F238E27FC236}">
                    <a16:creationId xmlns:a16="http://schemas.microsoft.com/office/drawing/2014/main" id="{AA97F8BC-29FF-AD18-BEC4-8273160E3A0C}"/>
                  </a:ext>
                </a:extLst>
              </p:cNvPr>
              <p:cNvSpPr/>
              <p:nvPr/>
            </p:nvSpPr>
            <p:spPr>
              <a:xfrm>
                <a:off x="908313" y="3893325"/>
                <a:ext cx="10386678" cy="2343090"/>
              </a:xfrm>
              <a:prstGeom prst="rect">
                <a:avLst/>
              </a:prstGeom>
              <a:noFill/>
              <a:ln w="12700" cap="sq" cmpd="sng" algn="ctr">
                <a:solidFill>
                  <a:srgbClr val="014373"/>
                </a:solidFill>
                <a:prstDash val="solid"/>
                <a:miter lim="800000"/>
                <a:tailEnd type="none"/>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endParaRPr lang="en-US" sz="1600" kern="0">
                  <a:latin typeface="Calibri" panose="020F0502020204030204" pitchFamily="34" charset="0"/>
                  <a:cs typeface="Calibri" panose="020F0502020204030204" pitchFamily="34" charset="0"/>
                </a:endParaRPr>
              </a:p>
            </p:txBody>
          </p:sp>
        </p:grpSp>
      </p:grpSp>
      <p:sp>
        <p:nvSpPr>
          <p:cNvPr id="45" name="Text Placeholder 25">
            <a:extLst>
              <a:ext uri="{FF2B5EF4-FFF2-40B4-BE49-F238E27FC236}">
                <a16:creationId xmlns:a16="http://schemas.microsoft.com/office/drawing/2014/main" id="{06D3BE2B-67C3-1FF8-7F19-B086C4389D2D}"/>
              </a:ext>
            </a:extLst>
          </p:cNvPr>
          <p:cNvSpPr txBox="1">
            <a:spLocks/>
          </p:cNvSpPr>
          <p:nvPr/>
        </p:nvSpPr>
        <p:spPr>
          <a:xfrm>
            <a:off x="4650798" y="6255539"/>
            <a:ext cx="2686764" cy="302094"/>
          </a:xfrm>
          <a:prstGeom prst="rect">
            <a:avLst/>
          </a:prstGeom>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b="1" i="1">
                <a:solidFill>
                  <a:schemeClr val="tx1"/>
                </a:solidFill>
                <a:latin typeface="Calibri" panose="020F0502020204030204" pitchFamily="34" charset="0"/>
                <a:cs typeface="Calibri" panose="020F0502020204030204" pitchFamily="34" charset="0"/>
              </a:rPr>
              <a:t>*</a:t>
            </a:r>
            <a:r>
              <a:rPr lang="en-US" sz="1050" i="1">
                <a:solidFill>
                  <a:schemeClr val="tx1"/>
                </a:solidFill>
                <a:latin typeface="Calibri" panose="020F0502020204030204" pitchFamily="34" charset="0"/>
                <a:cs typeface="Calibri" panose="020F0502020204030204" pitchFamily="34" charset="0"/>
              </a:rPr>
              <a:t>All figures are approximate and  rounded</a:t>
            </a:r>
          </a:p>
        </p:txBody>
      </p:sp>
      <p:pic>
        <p:nvPicPr>
          <p:cNvPr id="6" name="Picture 5" descr="Child sitting on rug at school">
            <a:extLst>
              <a:ext uri="{FF2B5EF4-FFF2-40B4-BE49-F238E27FC236}">
                <a16:creationId xmlns:a16="http://schemas.microsoft.com/office/drawing/2014/main" id="{04301EA6-626E-EF04-00D0-601DFFAD7360}"/>
              </a:ext>
            </a:extLst>
          </p:cNvPr>
          <p:cNvPicPr>
            <a:picLocks noChangeAspect="1"/>
          </p:cNvPicPr>
          <p:nvPr/>
        </p:nvPicPr>
        <p:blipFill>
          <a:blip r:embed="rId13" cstate="print">
            <a:extLst>
              <a:ext uri="{28A0092B-C50C-407E-A947-70E740481C1C}">
                <a14:useLocalDpi xmlns:a14="http://schemas.microsoft.com/office/drawing/2010/main" val="0"/>
              </a:ext>
            </a:extLst>
          </a:blip>
          <a:srcRect l="22126" r="22126"/>
          <a:stretch/>
        </p:blipFill>
        <p:spPr>
          <a:xfrm>
            <a:off x="0" y="1098121"/>
            <a:ext cx="4650798" cy="5063397"/>
          </a:xfrm>
          <a:prstGeom prst="rect">
            <a:avLst/>
          </a:prstGeom>
        </p:spPr>
      </p:pic>
    </p:spTree>
    <p:extLst>
      <p:ext uri="{BB962C8B-B14F-4D97-AF65-F5344CB8AC3E}">
        <p14:creationId xmlns:p14="http://schemas.microsoft.com/office/powerpoint/2010/main" val="292914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SUN BUCKS Program Introduction</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17" name="TextBox 16">
            <a:extLst>
              <a:ext uri="{FF2B5EF4-FFF2-40B4-BE49-F238E27FC236}">
                <a16:creationId xmlns:a16="http://schemas.microsoft.com/office/drawing/2014/main" id="{673A7995-27FB-6C89-33CE-59B5494EC218}"/>
              </a:ext>
            </a:extLst>
          </p:cNvPr>
          <p:cNvSpPr txBox="1"/>
          <p:nvPr/>
        </p:nvSpPr>
        <p:spPr>
          <a:xfrm>
            <a:off x="420624" y="862688"/>
            <a:ext cx="11350751" cy="1323439"/>
          </a:xfrm>
          <a:prstGeom prst="rect">
            <a:avLst/>
          </a:prstGeom>
          <a:noFill/>
        </p:spPr>
        <p:txBody>
          <a:bodyPr wrap="square" lIns="91440" tIns="45720" rIns="91440" bIns="45720" rtlCol="0" anchor="t">
            <a:spAutoFit/>
          </a:bodyPr>
          <a:lstStyle/>
          <a:p>
            <a:r>
              <a:rPr lang="en-US" sz="1600">
                <a:latin typeface="Calibri"/>
                <a:cs typeface="Calibri"/>
              </a:rPr>
              <a:t>NC DHHS, in partnership with NC Department of Public Instruction (DPI), is expanding its food assistance efforts to become </a:t>
            </a:r>
            <a:r>
              <a:rPr lang="en-US" sz="1600" b="1">
                <a:solidFill>
                  <a:srgbClr val="034179"/>
                </a:solidFill>
                <a:latin typeface="Calibri"/>
                <a:cs typeface="Calibri"/>
              </a:rPr>
              <a:t>one of the first states</a:t>
            </a:r>
            <a:r>
              <a:rPr lang="en-US" sz="1600" b="1">
                <a:latin typeface="Calibri"/>
                <a:cs typeface="Calibri"/>
              </a:rPr>
              <a:t> </a:t>
            </a:r>
            <a:r>
              <a:rPr lang="en-US" sz="1600">
                <a:latin typeface="Calibri"/>
                <a:cs typeface="Calibri"/>
              </a:rPr>
              <a:t>to administer USDA’s </a:t>
            </a:r>
            <a:r>
              <a:rPr lang="en-US" sz="1600" b="1">
                <a:solidFill>
                  <a:srgbClr val="034179"/>
                </a:solidFill>
                <a:latin typeface="Calibri"/>
                <a:cs typeface="Calibri"/>
              </a:rPr>
              <a:t>new, permanent</a:t>
            </a:r>
            <a:r>
              <a:rPr lang="en-US" sz="1600">
                <a:solidFill>
                  <a:srgbClr val="034179"/>
                </a:solidFill>
                <a:latin typeface="Calibri"/>
                <a:cs typeface="Calibri"/>
              </a:rPr>
              <a:t> </a:t>
            </a:r>
            <a:r>
              <a:rPr lang="en-US" sz="1600">
                <a:latin typeface="Calibri"/>
                <a:cs typeface="Calibri"/>
              </a:rPr>
              <a:t>summer child nutrition program, Summer EBT which will be branded as “</a:t>
            </a:r>
            <a:r>
              <a:rPr lang="en-US" sz="1600" b="1">
                <a:latin typeface="Calibri"/>
                <a:cs typeface="Calibri"/>
              </a:rPr>
              <a:t>SUN Bucks</a:t>
            </a:r>
            <a:r>
              <a:rPr lang="en-US" sz="1600">
                <a:latin typeface="Calibri"/>
                <a:cs typeface="Calibri"/>
              </a:rPr>
              <a:t>.” </a:t>
            </a:r>
          </a:p>
          <a:p>
            <a:endParaRPr lang="en-US" sz="1600" b="0" i="0" u="none" strike="noStrike">
              <a:solidFill>
                <a:srgbClr val="000000"/>
              </a:solidFill>
              <a:effectLst/>
              <a:latin typeface="Calibri"/>
              <a:cs typeface="Calibri"/>
            </a:endParaRPr>
          </a:p>
          <a:p>
            <a:r>
              <a:rPr lang="en-US" sz="1600" b="0" i="0" u="none" strike="noStrike">
                <a:solidFill>
                  <a:srgbClr val="000000"/>
                </a:solidFill>
                <a:effectLst/>
                <a:latin typeface="Calibri"/>
                <a:cs typeface="Calibri"/>
              </a:rPr>
              <a:t>NC DHHS will issue</a:t>
            </a:r>
            <a:r>
              <a:rPr lang="en-US" sz="1600" b="1" i="0" u="none" strike="noStrike">
                <a:solidFill>
                  <a:srgbClr val="000000"/>
                </a:solidFill>
                <a:effectLst/>
                <a:latin typeface="Calibri"/>
                <a:cs typeface="Calibri"/>
              </a:rPr>
              <a:t> </a:t>
            </a:r>
            <a:r>
              <a:rPr lang="en-US" sz="1600" b="1">
                <a:solidFill>
                  <a:srgbClr val="034179"/>
                </a:solidFill>
                <a:latin typeface="Calibri"/>
                <a:cs typeface="Calibri"/>
              </a:rPr>
              <a:t>$120 per eligible child</a:t>
            </a:r>
            <a:r>
              <a:rPr lang="en-US" sz="1600" b="0" i="0" u="none" strike="noStrike">
                <a:solidFill>
                  <a:srgbClr val="000000"/>
                </a:solidFill>
                <a:effectLst/>
                <a:latin typeface="Calibri"/>
                <a:cs typeface="Calibri"/>
              </a:rPr>
              <a:t>, which can be used to purchase nutritious food. </a:t>
            </a:r>
            <a:r>
              <a:rPr lang="en-US" sz="1600">
                <a:latin typeface="Calibri"/>
                <a:cs typeface="Calibri"/>
              </a:rPr>
              <a:t>Families known to be experiencing food insecurity with participation in certain programs are eligible to </a:t>
            </a:r>
            <a:r>
              <a:rPr lang="en-US" sz="1600" b="1">
                <a:solidFill>
                  <a:srgbClr val="034179"/>
                </a:solidFill>
                <a:latin typeface="Calibri"/>
                <a:cs typeface="Calibri"/>
              </a:rPr>
              <a:t>receive SUN Bucks benefits automatically</a:t>
            </a:r>
            <a:r>
              <a:rPr lang="en-US" sz="1600">
                <a:latin typeface="Calibri"/>
                <a:cs typeface="Calibri"/>
              </a:rPr>
              <a:t>, while others can </a:t>
            </a:r>
            <a:r>
              <a:rPr lang="en-US" sz="1600" b="1">
                <a:solidFill>
                  <a:srgbClr val="034179"/>
                </a:solidFill>
                <a:latin typeface="Calibri"/>
                <a:cs typeface="Calibri"/>
              </a:rPr>
              <a:t>apply</a:t>
            </a:r>
            <a:r>
              <a:rPr lang="en-US" sz="1600">
                <a:latin typeface="Calibri"/>
                <a:cs typeface="Calibri"/>
              </a:rPr>
              <a:t>.</a:t>
            </a:r>
          </a:p>
        </p:txBody>
      </p:sp>
      <p:grpSp>
        <p:nvGrpSpPr>
          <p:cNvPr id="121" name="Group 120">
            <a:extLst>
              <a:ext uri="{FF2B5EF4-FFF2-40B4-BE49-F238E27FC236}">
                <a16:creationId xmlns:a16="http://schemas.microsoft.com/office/drawing/2014/main" id="{44128F74-E28A-E18E-4D3E-43593EF18486}"/>
              </a:ext>
            </a:extLst>
          </p:cNvPr>
          <p:cNvGrpSpPr/>
          <p:nvPr/>
        </p:nvGrpSpPr>
        <p:grpSpPr>
          <a:xfrm>
            <a:off x="1374686" y="3962856"/>
            <a:ext cx="9442628" cy="2240811"/>
            <a:chOff x="527481" y="3746819"/>
            <a:chExt cx="10489957" cy="2333306"/>
          </a:xfrm>
        </p:grpSpPr>
        <p:pic>
          <p:nvPicPr>
            <p:cNvPr id="112" name="Picture 111" descr="Children in soccer uniforms">
              <a:extLst>
                <a:ext uri="{FF2B5EF4-FFF2-40B4-BE49-F238E27FC236}">
                  <a16:creationId xmlns:a16="http://schemas.microsoft.com/office/drawing/2014/main" id="{C700AEDB-44FA-CB6E-4C90-34AC718D2D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5266" y="3748268"/>
              <a:ext cx="3496086" cy="2330724"/>
            </a:xfrm>
            <a:prstGeom prst="rect">
              <a:avLst/>
            </a:prstGeom>
          </p:spPr>
        </p:pic>
        <p:pic>
          <p:nvPicPr>
            <p:cNvPr id="118" name="Picture 117" descr="Children jumping rope in park">
              <a:extLst>
                <a:ext uri="{FF2B5EF4-FFF2-40B4-BE49-F238E27FC236}">
                  <a16:creationId xmlns:a16="http://schemas.microsoft.com/office/drawing/2014/main" id="{D6E3AECA-9AB1-D84D-311C-E238008B91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1352" y="3746819"/>
              <a:ext cx="3496086" cy="2332020"/>
            </a:xfrm>
            <a:prstGeom prst="rect">
              <a:avLst/>
            </a:prstGeom>
          </p:spPr>
        </p:pic>
        <p:pic>
          <p:nvPicPr>
            <p:cNvPr id="120" name="Picture 119" descr="Person carrying child on shoulders">
              <a:extLst>
                <a:ext uri="{FF2B5EF4-FFF2-40B4-BE49-F238E27FC236}">
                  <a16:creationId xmlns:a16="http://schemas.microsoft.com/office/drawing/2014/main" id="{B0E18BE7-0CB3-A8AC-CE5E-84B3F7F82C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481" y="3748268"/>
              <a:ext cx="3497786" cy="2331857"/>
            </a:xfrm>
            <a:prstGeom prst="rect">
              <a:avLst/>
            </a:prstGeom>
          </p:spPr>
        </p:pic>
      </p:grpSp>
      <p:sp>
        <p:nvSpPr>
          <p:cNvPr id="2" name="TextBox 1">
            <a:extLst>
              <a:ext uri="{FF2B5EF4-FFF2-40B4-BE49-F238E27FC236}">
                <a16:creationId xmlns:a16="http://schemas.microsoft.com/office/drawing/2014/main" id="{898ABBA4-AFAB-F4E0-89CE-F85BDADC23D8}"/>
              </a:ext>
            </a:extLst>
          </p:cNvPr>
          <p:cNvSpPr txBox="1"/>
          <p:nvPr/>
        </p:nvSpPr>
        <p:spPr>
          <a:xfrm>
            <a:off x="978755" y="2412073"/>
            <a:ext cx="5706130" cy="1323439"/>
          </a:xfrm>
          <a:prstGeom prst="rect">
            <a:avLst/>
          </a:prstGeom>
          <a:solidFill>
            <a:schemeClr val="accent6">
              <a:lumMod val="20000"/>
              <a:lumOff val="80000"/>
            </a:schemeClr>
          </a:solidFill>
          <a:ln>
            <a:solidFill>
              <a:srgbClr val="034179"/>
            </a:solidFill>
          </a:ln>
        </p:spPr>
        <p:txBody>
          <a:bodyPr wrap="square" rtlCol="0">
            <a:spAutoFit/>
          </a:bodyPr>
          <a:lstStyle/>
          <a:p>
            <a:r>
              <a:rPr lang="en-US" sz="1600" b="1">
                <a:solidFill>
                  <a:srgbClr val="034179"/>
                </a:solidFill>
                <a:latin typeface="Calibri"/>
                <a:cs typeface="Calibri"/>
              </a:rPr>
              <a:t>A child automatically qualifies if they</a:t>
            </a:r>
            <a:r>
              <a:rPr lang="en-US" sz="1600" b="1">
                <a:latin typeface="Calibri"/>
                <a:cs typeface="Calibri"/>
              </a:rPr>
              <a:t>:</a:t>
            </a:r>
          </a:p>
          <a:p>
            <a:pPr marL="285750" indent="-285750">
              <a:buClr>
                <a:srgbClr val="00B050"/>
              </a:buClr>
              <a:buFont typeface="Wingdings" panose="05000000000000000000" pitchFamily="2" charset="2"/>
              <a:buChar char="ü"/>
            </a:pPr>
            <a:r>
              <a:rPr lang="en-US" sz="1600">
                <a:latin typeface="Calibri"/>
                <a:cs typeface="Calibri"/>
              </a:rPr>
              <a:t>Attend a school that offers the National School Lunch Program </a:t>
            </a:r>
            <a:r>
              <a:rPr lang="en-US" sz="1600" b="1">
                <a:latin typeface="Calibri"/>
                <a:cs typeface="Calibri"/>
              </a:rPr>
              <a:t>and</a:t>
            </a:r>
            <a:r>
              <a:rPr lang="en-US" sz="1600">
                <a:latin typeface="Calibri"/>
                <a:cs typeface="Calibri"/>
              </a:rPr>
              <a:t> participate in free or reduced-price school meals.</a:t>
            </a:r>
            <a:endParaRPr lang="en-US" sz="1600">
              <a:latin typeface="Calibri" panose="020F0502020204030204" pitchFamily="34" charset="0"/>
              <a:cs typeface="Calibri" panose="020F0502020204030204" pitchFamily="34" charset="0"/>
            </a:endParaRPr>
          </a:p>
          <a:p>
            <a:pPr marL="285750" indent="-285750">
              <a:buClr>
                <a:srgbClr val="00B050"/>
              </a:buClr>
              <a:buFont typeface="Wingdings" panose="05000000000000000000" pitchFamily="2" charset="2"/>
              <a:buChar char="ü"/>
            </a:pPr>
            <a:r>
              <a:rPr lang="en-US" sz="1600">
                <a:latin typeface="Calibri"/>
                <a:cs typeface="Calibri"/>
              </a:rPr>
              <a:t>Are between 7 and 16 years old </a:t>
            </a:r>
            <a:r>
              <a:rPr lang="en-US" sz="1600" b="1">
                <a:latin typeface="Calibri"/>
                <a:cs typeface="Calibri"/>
              </a:rPr>
              <a:t>and</a:t>
            </a:r>
            <a:r>
              <a:rPr lang="en-US" sz="1600">
                <a:latin typeface="Calibri"/>
                <a:cs typeface="Calibri"/>
              </a:rPr>
              <a:t> their household participates in NC FNS, TANF, or Medicaid.</a:t>
            </a:r>
            <a:endParaRPr lang="en-US" sz="1600" b="1">
              <a:solidFill>
                <a:srgbClr val="034179"/>
              </a:solidFill>
              <a:latin typeface="Calibri"/>
              <a:cs typeface="Calibri"/>
            </a:endParaRPr>
          </a:p>
        </p:txBody>
      </p:sp>
      <p:sp>
        <p:nvSpPr>
          <p:cNvPr id="4" name="TextBox 3">
            <a:extLst>
              <a:ext uri="{FF2B5EF4-FFF2-40B4-BE49-F238E27FC236}">
                <a16:creationId xmlns:a16="http://schemas.microsoft.com/office/drawing/2014/main" id="{E719DFE4-2608-8521-1FB1-685AFBF97784}"/>
              </a:ext>
            </a:extLst>
          </p:cNvPr>
          <p:cNvSpPr txBox="1"/>
          <p:nvPr/>
        </p:nvSpPr>
        <p:spPr>
          <a:xfrm>
            <a:off x="7074863" y="2412073"/>
            <a:ext cx="4138382" cy="1323439"/>
          </a:xfrm>
          <a:prstGeom prst="rect">
            <a:avLst/>
          </a:prstGeom>
          <a:solidFill>
            <a:schemeClr val="accent6">
              <a:lumMod val="20000"/>
              <a:lumOff val="80000"/>
            </a:schemeClr>
          </a:solidFill>
          <a:ln>
            <a:solidFill>
              <a:srgbClr val="034179"/>
            </a:solidFill>
          </a:ln>
        </p:spPr>
        <p:txBody>
          <a:bodyPr wrap="square" rtlCol="0">
            <a:spAutoFit/>
          </a:bodyPr>
          <a:lstStyle/>
          <a:p>
            <a:r>
              <a:rPr lang="en-US" sz="1600" b="1">
                <a:solidFill>
                  <a:srgbClr val="034179"/>
                </a:solidFill>
                <a:latin typeface="Calibri"/>
                <a:cs typeface="Calibri"/>
              </a:rPr>
              <a:t>A child should apply if they</a:t>
            </a:r>
            <a:r>
              <a:rPr lang="en-US" sz="1600" b="1">
                <a:latin typeface="Calibri"/>
                <a:cs typeface="Calibri"/>
              </a:rPr>
              <a:t>:</a:t>
            </a:r>
          </a:p>
          <a:p>
            <a:pPr marL="285750" indent="-285750">
              <a:buClr>
                <a:srgbClr val="00B050"/>
              </a:buClr>
              <a:buFont typeface="Wingdings" panose="05000000000000000000" pitchFamily="2" charset="2"/>
              <a:buChar char="ü"/>
            </a:pPr>
            <a:r>
              <a:rPr lang="en-US" sz="1600">
                <a:latin typeface="Calibri"/>
                <a:cs typeface="Calibri"/>
              </a:rPr>
              <a:t>Attend a school that offers the National School Lunch Program </a:t>
            </a:r>
            <a:r>
              <a:rPr lang="en-US" sz="1600" b="1">
                <a:latin typeface="Calibri"/>
                <a:cs typeface="Calibri"/>
              </a:rPr>
              <a:t>and</a:t>
            </a:r>
            <a:r>
              <a:rPr lang="en-US" sz="1600">
                <a:latin typeface="Calibri"/>
                <a:cs typeface="Calibri"/>
              </a:rPr>
              <a:t> their household income meets the requirements for free or reduced-price school meals. </a:t>
            </a:r>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5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SUN BUCKS 2024 PROGRAM GOAL and impact</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45" name="Text Placeholder 25">
            <a:extLst>
              <a:ext uri="{FF2B5EF4-FFF2-40B4-BE49-F238E27FC236}">
                <a16:creationId xmlns:a16="http://schemas.microsoft.com/office/drawing/2014/main" id="{895BAE0F-311A-B7DF-D974-4E2BBC7ABEF3}"/>
              </a:ext>
            </a:extLst>
          </p:cNvPr>
          <p:cNvSpPr txBox="1">
            <a:spLocks/>
          </p:cNvSpPr>
          <p:nvPr/>
        </p:nvSpPr>
        <p:spPr>
          <a:xfrm>
            <a:off x="5117000" y="6463059"/>
            <a:ext cx="1924960" cy="323689"/>
          </a:xfrm>
          <a:prstGeom prst="rect">
            <a:avLst/>
          </a:prstGeom>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b="1" i="1">
                <a:solidFill>
                  <a:schemeClr val="tx1"/>
                </a:solidFill>
                <a:latin typeface="Calibri" panose="020F0502020204030204" pitchFamily="34" charset="0"/>
                <a:cs typeface="Calibri" panose="020F0502020204030204" pitchFamily="34" charset="0"/>
              </a:rPr>
              <a:t>*</a:t>
            </a:r>
            <a:r>
              <a:rPr lang="en-US" sz="1050" i="1">
                <a:solidFill>
                  <a:schemeClr val="tx1"/>
                </a:solidFill>
                <a:latin typeface="Calibri" panose="020F0502020204030204" pitchFamily="34" charset="0"/>
                <a:cs typeface="Calibri" panose="020F0502020204030204" pitchFamily="34" charset="0"/>
              </a:rPr>
              <a:t>Approximate, rounded figures.</a:t>
            </a:r>
          </a:p>
        </p:txBody>
      </p:sp>
      <p:sp>
        <p:nvSpPr>
          <p:cNvPr id="95" name="Rectangle 94">
            <a:extLst>
              <a:ext uri="{FF2B5EF4-FFF2-40B4-BE49-F238E27FC236}">
                <a16:creationId xmlns:a16="http://schemas.microsoft.com/office/drawing/2014/main" id="{1E8F8B8D-BF43-DD90-5634-027A6AD7F072}"/>
              </a:ext>
            </a:extLst>
          </p:cNvPr>
          <p:cNvSpPr/>
          <p:nvPr/>
        </p:nvSpPr>
        <p:spPr>
          <a:xfrm>
            <a:off x="328152" y="2441726"/>
            <a:ext cx="6394845" cy="1714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2F5496"/>
                </a:solidFill>
                <a:latin typeface="Calibri" panose="020F0502020204030204" pitchFamily="34" charset="0"/>
                <a:cs typeface="Calibri" panose="020F0502020204030204" pitchFamily="34" charset="0"/>
              </a:rPr>
              <a:t>1 million</a:t>
            </a:r>
            <a:r>
              <a:rPr lang="en-US" sz="4400" b="1" baseline="30000">
                <a:solidFill>
                  <a:srgbClr val="2F5496"/>
                </a:solidFill>
                <a:latin typeface="Calibri" panose="020F0502020204030204" pitchFamily="34" charset="0"/>
                <a:cs typeface="Calibri" panose="020F0502020204030204" pitchFamily="34" charset="0"/>
              </a:rPr>
              <a:t>*</a:t>
            </a:r>
            <a:endParaRPr lang="en-US" sz="3600" b="1">
              <a:solidFill>
                <a:srgbClr val="2F5496"/>
              </a:solidFill>
              <a:latin typeface="Calibri" panose="020F0502020204030204" pitchFamily="34" charset="0"/>
              <a:cs typeface="Calibri" panose="020F0502020204030204" pitchFamily="34" charset="0"/>
            </a:endParaRPr>
          </a:p>
          <a:p>
            <a:pPr algn="ctr"/>
            <a:r>
              <a:rPr lang="en-US">
                <a:solidFill>
                  <a:schemeClr val="tx1"/>
                </a:solidFill>
                <a:latin typeface="Calibri" panose="020F0502020204030204" pitchFamily="34" charset="0"/>
                <a:cs typeface="Calibri" panose="020F0502020204030204" pitchFamily="34" charset="0"/>
              </a:rPr>
              <a:t>NC children will receive benefits to increase access to healthy food choices during the summer months.</a:t>
            </a:r>
          </a:p>
        </p:txBody>
      </p:sp>
      <p:sp>
        <p:nvSpPr>
          <p:cNvPr id="98" name="Rectangle 97">
            <a:extLst>
              <a:ext uri="{FF2B5EF4-FFF2-40B4-BE49-F238E27FC236}">
                <a16:creationId xmlns:a16="http://schemas.microsoft.com/office/drawing/2014/main" id="{F0809535-2781-0FF6-003E-09FC09BF93BA}"/>
              </a:ext>
            </a:extLst>
          </p:cNvPr>
          <p:cNvSpPr/>
          <p:nvPr/>
        </p:nvSpPr>
        <p:spPr>
          <a:xfrm>
            <a:off x="328150" y="4310255"/>
            <a:ext cx="6394845" cy="1714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b="1">
                <a:solidFill>
                  <a:srgbClr val="2F5496"/>
                </a:solidFill>
                <a:latin typeface="Calibri"/>
                <a:cs typeface="Calibri"/>
              </a:rPr>
              <a:t>$120 million</a:t>
            </a:r>
            <a:r>
              <a:rPr lang="en-US" sz="4000" b="1" baseline="30000">
                <a:solidFill>
                  <a:srgbClr val="2F5496"/>
                </a:solidFill>
                <a:latin typeface="Calibri"/>
                <a:cs typeface="Calibri"/>
              </a:rPr>
              <a:t>*</a:t>
            </a:r>
            <a:endParaRPr lang="en-US" sz="4000" b="1">
              <a:solidFill>
                <a:srgbClr val="2F5496"/>
              </a:solidFill>
              <a:latin typeface="Calibri"/>
              <a:cs typeface="Calibri"/>
            </a:endParaRPr>
          </a:p>
          <a:p>
            <a:pPr algn="ctr"/>
            <a:r>
              <a:rPr lang="en-US">
                <a:solidFill>
                  <a:schemeClr val="tx1"/>
                </a:solidFill>
                <a:latin typeface="Calibri"/>
                <a:cs typeface="Calibri"/>
              </a:rPr>
              <a:t>in food assistance benefits during the 2024 summer months, feeding children while boosting NC’s economy.</a:t>
            </a:r>
          </a:p>
        </p:txBody>
      </p:sp>
      <p:pic>
        <p:nvPicPr>
          <p:cNvPr id="10" name="Picture 9" descr="Man pushing child on tire swing">
            <a:extLst>
              <a:ext uri="{FF2B5EF4-FFF2-40B4-BE49-F238E27FC236}">
                <a16:creationId xmlns:a16="http://schemas.microsoft.com/office/drawing/2014/main" id="{921576B6-00A5-D6D5-106C-69D8A39EE61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4376" r="15710"/>
          <a:stretch/>
        </p:blipFill>
        <p:spPr>
          <a:xfrm>
            <a:off x="7060019" y="0"/>
            <a:ext cx="5131981" cy="6858000"/>
          </a:xfrm>
          <a:prstGeom prst="rect">
            <a:avLst/>
          </a:prstGeom>
        </p:spPr>
      </p:pic>
      <p:sp>
        <p:nvSpPr>
          <p:cNvPr id="6" name="Rectangle 5">
            <a:extLst>
              <a:ext uri="{FF2B5EF4-FFF2-40B4-BE49-F238E27FC236}">
                <a16:creationId xmlns:a16="http://schemas.microsoft.com/office/drawing/2014/main" id="{927FD310-916C-0E0C-940A-EAE2A4952DA2}"/>
              </a:ext>
            </a:extLst>
          </p:cNvPr>
          <p:cNvSpPr/>
          <p:nvPr/>
        </p:nvSpPr>
        <p:spPr>
          <a:xfrm>
            <a:off x="437125" y="987440"/>
            <a:ext cx="6176897" cy="1409022"/>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400" b="1" i="1">
                <a:latin typeface="Calibri" panose="020F0502020204030204" pitchFamily="34" charset="0"/>
                <a:cs typeface="Calibri" panose="020F0502020204030204" pitchFamily="34" charset="0"/>
              </a:rPr>
              <a:t>NC DHHS and NC DPI aim to</a:t>
            </a:r>
            <a:r>
              <a:rPr lang="en-US" sz="2400" b="1" i="1">
                <a:solidFill>
                  <a:schemeClr val="tx1"/>
                </a:solidFill>
                <a:latin typeface="Calibri" panose="020F0502020204030204" pitchFamily="34" charset="0"/>
                <a:cs typeface="Calibri" panose="020F0502020204030204" pitchFamily="34" charset="0"/>
              </a:rPr>
              <a:t> combat food insecurity experienced by NC’s youngest, most vulnerable residents.</a:t>
            </a:r>
          </a:p>
        </p:txBody>
      </p:sp>
    </p:spTree>
    <p:extLst>
      <p:ext uri="{BB962C8B-B14F-4D97-AF65-F5344CB8AC3E}">
        <p14:creationId xmlns:p14="http://schemas.microsoft.com/office/powerpoint/2010/main" val="365662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Sun bucks will address existing accessibility gaps in food assistance programs </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graphicFrame>
        <p:nvGraphicFramePr>
          <p:cNvPr id="2" name="Diagram 1">
            <a:extLst>
              <a:ext uri="{FF2B5EF4-FFF2-40B4-BE49-F238E27FC236}">
                <a16:creationId xmlns:a16="http://schemas.microsoft.com/office/drawing/2014/main" id="{140B9DE8-5F68-B82A-B4E9-B4430914D81B}"/>
              </a:ext>
            </a:extLst>
          </p:cNvPr>
          <p:cNvGraphicFramePr/>
          <p:nvPr>
            <p:extLst>
              <p:ext uri="{D42A27DB-BD31-4B8C-83A1-F6EECF244321}">
                <p14:modId xmlns:p14="http://schemas.microsoft.com/office/powerpoint/2010/main" val="1750345778"/>
              </p:ext>
            </p:extLst>
          </p:nvPr>
        </p:nvGraphicFramePr>
        <p:xfrm>
          <a:off x="5702300" y="860266"/>
          <a:ext cx="6489700" cy="52597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DD0F7DE9-BFB1-E479-46F0-D8A4BDD02FFE}"/>
              </a:ext>
            </a:extLst>
          </p:cNvPr>
          <p:cNvSpPr txBox="1"/>
          <p:nvPr/>
        </p:nvSpPr>
        <p:spPr>
          <a:xfrm>
            <a:off x="512941" y="904833"/>
            <a:ext cx="5583059" cy="2585323"/>
          </a:xfrm>
          <a:prstGeom prst="rect">
            <a:avLst/>
          </a:prstGeom>
          <a:noFill/>
        </p:spPr>
        <p:txBody>
          <a:bodyPr wrap="square" rtlCol="0">
            <a:spAutoFit/>
          </a:bodyPr>
          <a:lstStyle/>
          <a:p>
            <a:pPr algn="l"/>
            <a:r>
              <a:rPr lang="en-US">
                <a:latin typeface="Calibri" panose="020F0502020204030204" pitchFamily="34" charset="0"/>
                <a:cs typeface="Calibri" panose="020F0502020204030204" pitchFamily="34" charset="0"/>
              </a:rPr>
              <a:t>SUN Bucks will transform North Carolina’s summer food assistance strategy into a </a:t>
            </a:r>
            <a:r>
              <a:rPr lang="en-US" b="1">
                <a:solidFill>
                  <a:srgbClr val="034179"/>
                </a:solidFill>
                <a:latin typeface="Calibri" panose="020F0502020204030204" pitchFamily="34" charset="0"/>
                <a:cs typeface="Calibri" panose="020F0502020204030204" pitchFamily="34" charset="0"/>
              </a:rPr>
              <a:t>three-pronged approach</a:t>
            </a:r>
            <a:r>
              <a:rPr lang="en-US">
                <a:solidFill>
                  <a:srgbClr val="034179"/>
                </a:solidFill>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that emphasizes </a:t>
            </a:r>
            <a:r>
              <a:rPr lang="en-US" b="1">
                <a:solidFill>
                  <a:srgbClr val="034179"/>
                </a:solidFill>
                <a:latin typeface="Calibri" panose="020F0502020204030204" pitchFamily="34" charset="0"/>
                <a:cs typeface="Calibri" panose="020F0502020204030204" pitchFamily="34" charset="0"/>
              </a:rPr>
              <a:t>accessibility</a:t>
            </a:r>
            <a:r>
              <a:rPr lang="en-US">
                <a:latin typeface="Calibri" panose="020F0502020204030204" pitchFamily="34" charset="0"/>
                <a:cs typeface="Calibri" panose="020F0502020204030204" pitchFamily="34" charset="0"/>
              </a:rPr>
              <a:t>.</a:t>
            </a:r>
          </a:p>
          <a:p>
            <a:pPr algn="l"/>
            <a:endParaRPr lang="en-US">
              <a:latin typeface="Calibri" panose="020F0502020204030204" pitchFamily="34" charset="0"/>
              <a:cs typeface="Calibri" panose="020F0502020204030204" pitchFamily="34" charset="0"/>
            </a:endParaRPr>
          </a:p>
          <a:p>
            <a:pPr algn="l"/>
            <a:r>
              <a:rPr lang="en-US">
                <a:latin typeface="Calibri" panose="020F0502020204030204" pitchFamily="34" charset="0"/>
                <a:cs typeface="Calibri" panose="020F0502020204030204" pitchFamily="34" charset="0"/>
              </a:rPr>
              <a:t>Currently, North Carolina operates two federally-funded summer meal programs: the</a:t>
            </a:r>
            <a:r>
              <a:rPr lang="en-US" b="1">
                <a:latin typeface="Calibri" panose="020F0502020204030204" pitchFamily="34" charset="0"/>
                <a:cs typeface="Calibri" panose="020F0502020204030204" pitchFamily="34" charset="0"/>
              </a:rPr>
              <a:t> </a:t>
            </a:r>
            <a:r>
              <a:rPr lang="en-US" b="1">
                <a:solidFill>
                  <a:srgbClr val="034179"/>
                </a:solidFill>
                <a:latin typeface="Calibri" panose="020F0502020204030204" pitchFamily="34" charset="0"/>
                <a:cs typeface="Calibri" panose="020F0502020204030204" pitchFamily="34" charset="0"/>
              </a:rPr>
              <a:t>Non-Congregate Meal Service</a:t>
            </a:r>
            <a:r>
              <a:rPr lang="en-US">
                <a:solidFill>
                  <a:srgbClr val="034179"/>
                </a:solidFill>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and </a:t>
            </a:r>
            <a:r>
              <a:rPr lang="en-US" b="1">
                <a:solidFill>
                  <a:srgbClr val="034179"/>
                </a:solidFill>
                <a:latin typeface="Calibri" panose="020F0502020204030204" pitchFamily="34" charset="0"/>
                <a:cs typeface="Calibri" panose="020F0502020204030204" pitchFamily="34" charset="0"/>
              </a:rPr>
              <a:t>Group Meal Service</a:t>
            </a:r>
            <a:r>
              <a:rPr lang="en-US">
                <a:latin typeface="Calibri" panose="020F0502020204030204" pitchFamily="34" charset="0"/>
                <a:cs typeface="Calibri" panose="020F0502020204030204" pitchFamily="34" charset="0"/>
              </a:rPr>
              <a:t>. Accessibility challenges associated with these programs that </a:t>
            </a:r>
            <a:r>
              <a:rPr lang="en-US" b="1">
                <a:solidFill>
                  <a:srgbClr val="034179"/>
                </a:solidFill>
                <a:latin typeface="Calibri" panose="020F0502020204030204" pitchFamily="34" charset="0"/>
                <a:cs typeface="Calibri" panose="020F0502020204030204" pitchFamily="34" charset="0"/>
              </a:rPr>
              <a:t>SUN Bucks will directly address</a:t>
            </a:r>
            <a:r>
              <a:rPr lang="en-US">
                <a:latin typeface="Calibri" panose="020F0502020204030204" pitchFamily="34" charset="0"/>
                <a:cs typeface="Calibri" panose="020F0502020204030204" pitchFamily="34" charset="0"/>
              </a:rPr>
              <a:t> include:</a:t>
            </a:r>
          </a:p>
        </p:txBody>
      </p:sp>
      <p:pic>
        <p:nvPicPr>
          <p:cNvPr id="7" name="Graphic 6" descr="Money with solid fill">
            <a:extLst>
              <a:ext uri="{FF2B5EF4-FFF2-40B4-BE49-F238E27FC236}">
                <a16:creationId xmlns:a16="http://schemas.microsoft.com/office/drawing/2014/main" id="{0EB22FBF-B8C6-92AD-E846-4420275262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52641" y="3617114"/>
            <a:ext cx="897675" cy="897675"/>
          </a:xfrm>
          <a:prstGeom prst="rect">
            <a:avLst/>
          </a:prstGeom>
        </p:spPr>
      </p:pic>
      <p:pic>
        <p:nvPicPr>
          <p:cNvPr id="12" name="Graphic 11" descr="Car with solid fill">
            <a:extLst>
              <a:ext uri="{FF2B5EF4-FFF2-40B4-BE49-F238E27FC236}">
                <a16:creationId xmlns:a16="http://schemas.microsoft.com/office/drawing/2014/main" id="{D0981B17-15A4-1B18-92A3-D0ACC92ECC3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3422" y="5454008"/>
            <a:ext cx="896112" cy="896112"/>
          </a:xfrm>
          <a:prstGeom prst="rect">
            <a:avLst/>
          </a:prstGeom>
        </p:spPr>
      </p:pic>
      <p:pic>
        <p:nvPicPr>
          <p:cNvPr id="14" name="Graphic 13" descr="Grocery bag with solid fill">
            <a:extLst>
              <a:ext uri="{FF2B5EF4-FFF2-40B4-BE49-F238E27FC236}">
                <a16:creationId xmlns:a16="http://schemas.microsoft.com/office/drawing/2014/main" id="{67BFB8E7-05E2-8939-1FCD-59A4C09BBC5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3422" y="4514789"/>
            <a:ext cx="896112" cy="896112"/>
          </a:xfrm>
          <a:prstGeom prst="rect">
            <a:avLst/>
          </a:prstGeom>
        </p:spPr>
      </p:pic>
      <p:sp>
        <p:nvSpPr>
          <p:cNvPr id="15" name="TextBox 14">
            <a:extLst>
              <a:ext uri="{FF2B5EF4-FFF2-40B4-BE49-F238E27FC236}">
                <a16:creationId xmlns:a16="http://schemas.microsoft.com/office/drawing/2014/main" id="{9775E180-156D-9191-7166-FB8BFC2626DB}"/>
              </a:ext>
            </a:extLst>
          </p:cNvPr>
          <p:cNvSpPr txBox="1"/>
          <p:nvPr/>
        </p:nvSpPr>
        <p:spPr>
          <a:xfrm>
            <a:off x="1549534" y="3773564"/>
            <a:ext cx="5003666" cy="584775"/>
          </a:xfrm>
          <a:prstGeom prst="rect">
            <a:avLst/>
          </a:prstGeom>
          <a:noFill/>
        </p:spPr>
        <p:txBody>
          <a:bodyPr wrap="square" rtlCol="0">
            <a:spAutoFit/>
          </a:bodyPr>
          <a:lstStyle/>
          <a:p>
            <a:r>
              <a:rPr lang="en-US" sz="1600">
                <a:solidFill>
                  <a:schemeClr val="tx1"/>
                </a:solidFill>
                <a:latin typeface="Calibri" panose="020F0502020204030204" pitchFamily="34" charset="0"/>
                <a:cs typeface="Calibri" panose="020F0502020204030204" pitchFamily="34" charset="0"/>
              </a:rPr>
              <a:t>Children in need may live in districts that do not meet Group Meal Service income requirements.</a:t>
            </a:r>
            <a:r>
              <a:rPr lang="en-US" sz="1600" baseline="30000">
                <a:solidFill>
                  <a:schemeClr val="tx1"/>
                </a:solidFill>
                <a:latin typeface="Calibri" panose="020F0502020204030204" pitchFamily="34" charset="0"/>
                <a:cs typeface="Calibri" panose="020F0502020204030204" pitchFamily="34" charset="0"/>
              </a:rPr>
              <a:t>1</a:t>
            </a:r>
            <a:endParaRPr lang="en-US" sz="1600">
              <a:solidFill>
                <a:schemeClr val="tx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ACE93F0-59B2-67A2-96B1-4EF91AE1AACC}"/>
              </a:ext>
            </a:extLst>
          </p:cNvPr>
          <p:cNvSpPr txBox="1"/>
          <p:nvPr/>
        </p:nvSpPr>
        <p:spPr>
          <a:xfrm>
            <a:off x="1549534" y="4689446"/>
            <a:ext cx="5003666" cy="584775"/>
          </a:xfrm>
          <a:prstGeom prst="rect">
            <a:avLst/>
          </a:prstGeom>
          <a:noFill/>
        </p:spPr>
        <p:txBody>
          <a:bodyPr wrap="square" rtlCol="0">
            <a:spAutoFit/>
          </a:bodyPr>
          <a:lstStyle/>
          <a:p>
            <a:r>
              <a:rPr lang="en-US" sz="1600">
                <a:solidFill>
                  <a:schemeClr val="tx1"/>
                </a:solidFill>
                <a:latin typeface="Calibri" panose="020F0502020204030204" pitchFamily="34" charset="0"/>
                <a:cs typeface="Calibri" panose="020F0502020204030204" pitchFamily="34" charset="0"/>
              </a:rPr>
              <a:t>Locating rural sponsors can be challenging due to logistics for food transportation.</a:t>
            </a:r>
            <a:r>
              <a:rPr lang="en-US" sz="1600" baseline="30000">
                <a:solidFill>
                  <a:schemeClr val="tx1"/>
                </a:solidFill>
                <a:latin typeface="Calibri" panose="020F0502020204030204" pitchFamily="34" charset="0"/>
                <a:cs typeface="Calibri" panose="020F0502020204030204" pitchFamily="34" charset="0"/>
              </a:rPr>
              <a:t>1</a:t>
            </a:r>
            <a:endParaRPr lang="en-US" sz="1600">
              <a:solidFill>
                <a:schemeClr val="tx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81ACD73-CB42-0CE9-77E4-665C6EB15559}"/>
              </a:ext>
            </a:extLst>
          </p:cNvPr>
          <p:cNvSpPr txBox="1"/>
          <p:nvPr/>
        </p:nvSpPr>
        <p:spPr>
          <a:xfrm>
            <a:off x="1549534" y="5609676"/>
            <a:ext cx="5003666" cy="584775"/>
          </a:xfrm>
          <a:prstGeom prst="rect">
            <a:avLst/>
          </a:prstGeom>
          <a:noFill/>
        </p:spPr>
        <p:txBody>
          <a:bodyPr wrap="square" rtlCol="0">
            <a:spAutoFit/>
          </a:bodyPr>
          <a:lstStyle>
            <a:defPPr>
              <a:defRPr lang="en-US"/>
            </a:defPPr>
            <a:lvl1pPr>
              <a:defRPr sz="1600">
                <a:latin typeface="Calibri" panose="020F0502020204030204" pitchFamily="34" charset="0"/>
                <a:cs typeface="Calibri" panose="020F0502020204030204" pitchFamily="34" charset="0"/>
              </a:defRPr>
            </a:lvl1pPr>
          </a:lstStyle>
          <a:p>
            <a:r>
              <a:rPr lang="en-US"/>
              <a:t>89% of Group Meal Service sites require transportation to access, but only 30% of sites provide transportation.</a:t>
            </a:r>
            <a:r>
              <a:rPr lang="en-US" sz="1600" baseline="30000">
                <a:solidFill>
                  <a:schemeClr val="tx1"/>
                </a:solidFill>
                <a:latin typeface="Calibri" panose="020F0502020204030204" pitchFamily="34" charset="0"/>
                <a:cs typeface="Calibri" panose="020F0502020204030204" pitchFamily="34" charset="0"/>
              </a:rPr>
              <a:t>2</a:t>
            </a:r>
            <a:endParaRPr lang="en-US"/>
          </a:p>
        </p:txBody>
      </p:sp>
      <p:sp>
        <p:nvSpPr>
          <p:cNvPr id="18" name="TextBox 17">
            <a:extLst>
              <a:ext uri="{FF2B5EF4-FFF2-40B4-BE49-F238E27FC236}">
                <a16:creationId xmlns:a16="http://schemas.microsoft.com/office/drawing/2014/main" id="{1FF12140-582B-F784-2AF0-2727A2676468}"/>
              </a:ext>
            </a:extLst>
          </p:cNvPr>
          <p:cNvSpPr txBox="1"/>
          <p:nvPr/>
        </p:nvSpPr>
        <p:spPr>
          <a:xfrm>
            <a:off x="6527666" y="6117437"/>
            <a:ext cx="6220340" cy="253916"/>
          </a:xfrm>
          <a:prstGeom prst="rect">
            <a:avLst/>
          </a:prstGeom>
          <a:noFill/>
        </p:spPr>
        <p:txBody>
          <a:bodyPr wrap="square">
            <a:spAutoFit/>
          </a:bodyPr>
          <a:lstStyle/>
          <a:p>
            <a:r>
              <a:rPr lang="en-US" sz="1050" i="1" baseline="30000"/>
              <a:t>1</a:t>
            </a:r>
            <a:r>
              <a:rPr lang="en-US" sz="1050" i="1">
                <a:latin typeface="Calibri" panose="020F0502020204030204" pitchFamily="34" charset="0"/>
                <a:cs typeface="Calibri" panose="020F0502020204030204" pitchFamily="34" charset="0"/>
              </a:rPr>
              <a:t> </a:t>
            </a:r>
            <a:r>
              <a:rPr lang="en-US" sz="1050" i="1">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Challenges in serving rural American children through the Summer Food Service Program (unh.edu)</a:t>
            </a:r>
            <a:endParaRPr lang="en-US" sz="1050" i="1">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1B2AAE1-DA5E-80BC-FF90-EC0EF7AD84C9}"/>
              </a:ext>
            </a:extLst>
          </p:cNvPr>
          <p:cNvSpPr txBox="1"/>
          <p:nvPr/>
        </p:nvSpPr>
        <p:spPr>
          <a:xfrm>
            <a:off x="6527666" y="6371353"/>
            <a:ext cx="6356469" cy="253916"/>
          </a:xfrm>
          <a:prstGeom prst="rect">
            <a:avLst/>
          </a:prstGeom>
          <a:noFill/>
        </p:spPr>
        <p:txBody>
          <a:bodyPr wrap="square">
            <a:spAutoFit/>
          </a:bodyPr>
          <a:lstStyle>
            <a:defPPr>
              <a:defRPr lang="en-US"/>
            </a:defPPr>
            <a:lvl1pPr>
              <a:defRPr sz="1050" i="1"/>
            </a:lvl1pPr>
          </a:lstStyle>
          <a:p>
            <a:r>
              <a:rPr lang="en-US" baseline="30000">
                <a:latin typeface="Calibri" panose="020F0502020204030204" pitchFamily="34" charset="0"/>
                <a:cs typeface="Calibri" panose="020F0502020204030204" pitchFamily="34" charset="0"/>
              </a:rPr>
              <a:t>2</a:t>
            </a:r>
            <a:r>
              <a:rPr lang="en-US" sz="1050" i="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Summer Meals Study. Summary. (azureedge.us)</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976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6014C8-5AC1-34A6-2074-BEAC48180E53}"/>
              </a:ext>
            </a:extLst>
          </p:cNvPr>
          <p:cNvSpPr/>
          <p:nvPr/>
        </p:nvSpPr>
        <p:spPr>
          <a:xfrm>
            <a:off x="5261282" y="2950356"/>
            <a:ext cx="986422" cy="848744"/>
          </a:xfrm>
          <a:prstGeom prst="rect">
            <a:avLst/>
          </a:prstGeom>
          <a:solidFill>
            <a:srgbClr val="014373"/>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19" name="Rectangle 18">
            <a:extLst>
              <a:ext uri="{FF2B5EF4-FFF2-40B4-BE49-F238E27FC236}">
                <a16:creationId xmlns:a16="http://schemas.microsoft.com/office/drawing/2014/main" id="{FCCBCCC3-ADCB-0978-E2D0-5DF20407669B}"/>
              </a:ext>
            </a:extLst>
          </p:cNvPr>
          <p:cNvSpPr/>
          <p:nvPr/>
        </p:nvSpPr>
        <p:spPr>
          <a:xfrm>
            <a:off x="5267745" y="3861561"/>
            <a:ext cx="986422" cy="848744"/>
          </a:xfrm>
          <a:prstGeom prst="rect">
            <a:avLst/>
          </a:prstGeom>
          <a:solidFill>
            <a:srgbClr val="014373"/>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2" name="Content Placeholder 1">
            <a:extLst>
              <a:ext uri="{FF2B5EF4-FFF2-40B4-BE49-F238E27FC236}">
                <a16:creationId xmlns:a16="http://schemas.microsoft.com/office/drawing/2014/main" id="{45FE127A-8B3F-7E47-FFF8-F3A4E2A481E8}"/>
              </a:ext>
            </a:extLst>
          </p:cNvPr>
          <p:cNvSpPr>
            <a:spLocks noGrp="1"/>
          </p:cNvSpPr>
          <p:nvPr>
            <p:ph sz="quarter" idx="10"/>
          </p:nvPr>
        </p:nvSpPr>
        <p:spPr>
          <a:xfrm>
            <a:off x="7008316" y="2298664"/>
            <a:ext cx="4769523" cy="338554"/>
          </a:xfrm>
        </p:spPr>
        <p:txBody>
          <a:bodyPr/>
          <a:lstStyle/>
          <a:p>
            <a:pPr marL="0" indent="0">
              <a:buNone/>
            </a:pPr>
            <a:r>
              <a:rPr lang="en-US">
                <a:latin typeface="Calibri" panose="020F0502020204030204" pitchFamily="34" charset="0"/>
                <a:cs typeface="Calibri" panose="020F0502020204030204" pitchFamily="34" charset="0"/>
              </a:rPr>
              <a:t>decrease in “very low” food insecurity in children</a:t>
            </a:r>
            <a:endParaRPr lang="en-US" b="1">
              <a:solidFill>
                <a:srgbClr val="034179"/>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442565D-4AA5-EFFA-17BD-D95FEB71B235}"/>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SUN Bucks is an Evidence-based Program, SUPPORTED BY A successful 3-Year pilot</a:t>
            </a:r>
          </a:p>
        </p:txBody>
      </p:sp>
      <p:sp>
        <p:nvSpPr>
          <p:cNvPr id="5" name="Content Placeholder 1">
            <a:extLst>
              <a:ext uri="{FF2B5EF4-FFF2-40B4-BE49-F238E27FC236}">
                <a16:creationId xmlns:a16="http://schemas.microsoft.com/office/drawing/2014/main" id="{AD1F7F4F-2116-FA75-CC94-D7AB9E20002C}"/>
              </a:ext>
            </a:extLst>
          </p:cNvPr>
          <p:cNvSpPr txBox="1">
            <a:spLocks/>
          </p:cNvSpPr>
          <p:nvPr/>
        </p:nvSpPr>
        <p:spPr>
          <a:xfrm>
            <a:off x="5261282" y="904705"/>
            <a:ext cx="6908946" cy="1077218"/>
          </a:xfrm>
          <a:prstGeom prst="rect">
            <a:avLst/>
          </a:prstGeom>
          <a:noFill/>
        </p:spPr>
        <p:txBody>
          <a:bodyPr wrap="square" lIns="0" tIns="45720" rIns="0" bIns="45720" anchor="t">
            <a:spAutoFit/>
          </a:bodyPr>
          <a:lstStyle>
            <a:lvl1pPr marL="171450" indent="-171450" algn="l" defTabSz="685800" rtl="0" eaLnBrk="1" latinLnBrk="0" hangingPunct="1">
              <a:lnSpc>
                <a:spcPct val="100000"/>
              </a:lnSpc>
              <a:spcBef>
                <a:spcPts val="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0"/>
              </a:spcBef>
              <a:buFont typeface="Franklin Gothic Medium" panose="020B06030201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buFont typeface="Arial" panose="020B0604020202020204" pitchFamily="34" charset="0"/>
              <a:buChar char="•"/>
              <a:defRPr sz="10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0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atin typeface="Calibri"/>
                <a:cs typeface="Calibri"/>
              </a:rPr>
              <a:t>Over a three-year period, USDA implemented a </a:t>
            </a:r>
            <a:r>
              <a:rPr lang="en-US" b="1">
                <a:solidFill>
                  <a:srgbClr val="034179"/>
                </a:solidFill>
                <a:latin typeface="Calibri"/>
                <a:cs typeface="Calibri"/>
              </a:rPr>
              <a:t>successful</a:t>
            </a:r>
            <a:r>
              <a:rPr lang="en-US">
                <a:latin typeface="Calibri"/>
                <a:cs typeface="Calibri"/>
              </a:rPr>
              <a:t> pilot program to provide electronic benefits in specific states &amp; ITOs to test its effectiveness. </a:t>
            </a:r>
            <a:endParaRPr lang="en-US">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a:latin typeface="Calibri"/>
                <a:cs typeface="Calibri"/>
              </a:rPr>
              <a:t>An evaluation assessment</a:t>
            </a:r>
            <a:r>
              <a:rPr lang="en-US" sz="1600" baseline="30000">
                <a:latin typeface="Calibri"/>
                <a:cs typeface="Calibri"/>
              </a:rPr>
              <a:t> 1</a:t>
            </a:r>
            <a:r>
              <a:rPr lang="en-US">
                <a:latin typeface="Calibri"/>
                <a:cs typeface="Calibri"/>
              </a:rPr>
              <a:t> of the pilot found:</a:t>
            </a:r>
            <a:endParaRPr lang="en-US" sz="1400" b="1">
              <a:solidFill>
                <a:srgbClr val="034179"/>
              </a:solidFill>
              <a:latin typeface="Calibri"/>
              <a:cs typeface="Calibri"/>
            </a:endParaRPr>
          </a:p>
        </p:txBody>
      </p:sp>
      <p:sp>
        <p:nvSpPr>
          <p:cNvPr id="12" name="TextBox 11">
            <a:extLst>
              <a:ext uri="{FF2B5EF4-FFF2-40B4-BE49-F238E27FC236}">
                <a16:creationId xmlns:a16="http://schemas.microsoft.com/office/drawing/2014/main" id="{8677BB08-2B32-3CF0-325C-8721CDAF93D2}"/>
              </a:ext>
            </a:extLst>
          </p:cNvPr>
          <p:cNvSpPr txBox="1"/>
          <p:nvPr/>
        </p:nvSpPr>
        <p:spPr>
          <a:xfrm>
            <a:off x="6254167" y="4806079"/>
            <a:ext cx="5523672" cy="584775"/>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Improved dietary quality for most of the nutrition outcomes surveyed</a:t>
            </a:r>
          </a:p>
        </p:txBody>
      </p:sp>
      <p:sp>
        <p:nvSpPr>
          <p:cNvPr id="15" name="Rectangle 14">
            <a:extLst>
              <a:ext uri="{FF2B5EF4-FFF2-40B4-BE49-F238E27FC236}">
                <a16:creationId xmlns:a16="http://schemas.microsoft.com/office/drawing/2014/main" id="{C79963D8-5DE7-662B-F262-9FDEEF7DB230}"/>
              </a:ext>
            </a:extLst>
          </p:cNvPr>
          <p:cNvSpPr/>
          <p:nvPr/>
        </p:nvSpPr>
        <p:spPr>
          <a:xfrm>
            <a:off x="5267745" y="2046853"/>
            <a:ext cx="986422" cy="848744"/>
          </a:xfrm>
          <a:prstGeom prst="rect">
            <a:avLst/>
          </a:prstGeom>
          <a:solidFill>
            <a:srgbClr val="014373"/>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pic>
        <p:nvPicPr>
          <p:cNvPr id="6" name="Picture 5" descr="Mother and son baking">
            <a:extLst>
              <a:ext uri="{FF2B5EF4-FFF2-40B4-BE49-F238E27FC236}">
                <a16:creationId xmlns:a16="http://schemas.microsoft.com/office/drawing/2014/main" id="{215F8F5B-B898-4969-E40E-0051593B7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986" t="-703" r="3477" b="703"/>
          <a:stretch/>
        </p:blipFill>
        <p:spPr>
          <a:xfrm>
            <a:off x="0" y="898834"/>
            <a:ext cx="5131981" cy="5229822"/>
          </a:xfrm>
          <a:prstGeom prst="rect">
            <a:avLst/>
          </a:prstGeom>
        </p:spPr>
      </p:pic>
      <p:sp>
        <p:nvSpPr>
          <p:cNvPr id="16" name="Content Placeholder 1">
            <a:extLst>
              <a:ext uri="{FF2B5EF4-FFF2-40B4-BE49-F238E27FC236}">
                <a16:creationId xmlns:a16="http://schemas.microsoft.com/office/drawing/2014/main" id="{4216A3F4-8695-0D65-2918-24BDA372484F}"/>
              </a:ext>
            </a:extLst>
          </p:cNvPr>
          <p:cNvSpPr txBox="1">
            <a:spLocks/>
          </p:cNvSpPr>
          <p:nvPr/>
        </p:nvSpPr>
        <p:spPr>
          <a:xfrm>
            <a:off x="7008316" y="3225568"/>
            <a:ext cx="4769523" cy="338554"/>
          </a:xfrm>
          <a:prstGeom prst="rect">
            <a:avLst/>
          </a:prstGeom>
        </p:spPr>
        <p:txBody>
          <a:bodyPr wrap="square" lIns="0" rIns="0">
            <a:spAutoFit/>
          </a:bodyPr>
          <a:lstStyle>
            <a:lvl1pPr marL="171450" indent="-171450" algn="l" defTabSz="685800" rtl="0" eaLnBrk="1" latinLnBrk="0" hangingPunct="1">
              <a:lnSpc>
                <a:spcPct val="100000"/>
              </a:lnSpc>
              <a:spcBef>
                <a:spcPts val="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100000"/>
              </a:lnSpc>
              <a:spcBef>
                <a:spcPts val="0"/>
              </a:spcBef>
              <a:buFont typeface="Franklin Gothic Medium" panose="020B06030201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0"/>
              </a:spcBef>
              <a:buFont typeface="Arial" panose="020B0604020202020204" pitchFamily="34" charset="0"/>
              <a:buChar char="•"/>
              <a:defRPr sz="10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0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a:latin typeface="Calibri" panose="020F0502020204030204" pitchFamily="34" charset="0"/>
                <a:cs typeface="Calibri" panose="020F0502020204030204" pitchFamily="34" charset="0"/>
              </a:rPr>
              <a:t>of participants redeemed their issued benefits</a:t>
            </a:r>
          </a:p>
        </p:txBody>
      </p:sp>
      <p:pic>
        <p:nvPicPr>
          <p:cNvPr id="20" name="Graphic 19" descr="Bar graph with downward trend outline">
            <a:extLst>
              <a:ext uri="{FF2B5EF4-FFF2-40B4-BE49-F238E27FC236}">
                <a16:creationId xmlns:a16="http://schemas.microsoft.com/office/drawing/2014/main" id="{64E49E68-F01B-8A0B-8C9C-57F03E2B19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4826" y="2010742"/>
            <a:ext cx="914400" cy="914400"/>
          </a:xfrm>
          <a:prstGeom prst="rect">
            <a:avLst/>
          </a:prstGeom>
        </p:spPr>
      </p:pic>
      <p:grpSp>
        <p:nvGrpSpPr>
          <p:cNvPr id="25" name="Group 24">
            <a:extLst>
              <a:ext uri="{FF2B5EF4-FFF2-40B4-BE49-F238E27FC236}">
                <a16:creationId xmlns:a16="http://schemas.microsoft.com/office/drawing/2014/main" id="{27C30BDF-69E8-8CD0-9D98-4B5B565AF7CD}"/>
              </a:ext>
            </a:extLst>
          </p:cNvPr>
          <p:cNvGrpSpPr>
            <a:grpSpLocks noChangeAspect="1"/>
          </p:cNvGrpSpPr>
          <p:nvPr/>
        </p:nvGrpSpPr>
        <p:grpSpPr>
          <a:xfrm>
            <a:off x="5312554" y="2929161"/>
            <a:ext cx="914400" cy="914400"/>
            <a:chOff x="7863364" y="3464574"/>
            <a:chExt cx="2858649" cy="2858649"/>
          </a:xfrm>
          <a:solidFill>
            <a:schemeClr val="bg1"/>
          </a:solidFill>
        </p:grpSpPr>
        <p:pic>
          <p:nvPicPr>
            <p:cNvPr id="22" name="Graphic 21" descr="Credit card outline">
              <a:extLst>
                <a:ext uri="{FF2B5EF4-FFF2-40B4-BE49-F238E27FC236}">
                  <a16:creationId xmlns:a16="http://schemas.microsoft.com/office/drawing/2014/main" id="{9122DE72-63DC-98A6-D9DD-5183F51F6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3364" y="3464574"/>
              <a:ext cx="2858649" cy="2858649"/>
            </a:xfrm>
            <a:prstGeom prst="rect">
              <a:avLst/>
            </a:prstGeom>
          </p:spPr>
        </p:pic>
        <p:pic>
          <p:nvPicPr>
            <p:cNvPr id="24" name="Graphic 23" descr="Money outline">
              <a:extLst>
                <a:ext uri="{FF2B5EF4-FFF2-40B4-BE49-F238E27FC236}">
                  <a16:creationId xmlns:a16="http://schemas.microsoft.com/office/drawing/2014/main" id="{6487327C-6C13-DF41-25F9-E05C328C2C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344" y="4145146"/>
              <a:ext cx="528485" cy="528485"/>
            </a:xfrm>
            <a:prstGeom prst="rect">
              <a:avLst/>
            </a:prstGeom>
          </p:spPr>
        </p:pic>
      </p:grpSp>
      <p:sp>
        <p:nvSpPr>
          <p:cNvPr id="27" name="TextBox 26">
            <a:extLst>
              <a:ext uri="{FF2B5EF4-FFF2-40B4-BE49-F238E27FC236}">
                <a16:creationId xmlns:a16="http://schemas.microsoft.com/office/drawing/2014/main" id="{3D126163-7ED0-3597-24B4-D3E74BD7B652}"/>
              </a:ext>
            </a:extLst>
          </p:cNvPr>
          <p:cNvSpPr txBox="1"/>
          <p:nvPr/>
        </p:nvSpPr>
        <p:spPr>
          <a:xfrm>
            <a:off x="6254167" y="3164012"/>
            <a:ext cx="805854" cy="461665"/>
          </a:xfrm>
          <a:prstGeom prst="rect">
            <a:avLst/>
          </a:prstGeom>
          <a:noFill/>
        </p:spPr>
        <p:txBody>
          <a:bodyPr wrap="square">
            <a:spAutoFit/>
          </a:bodyPr>
          <a:lstStyle/>
          <a:p>
            <a:pPr algn="ctr"/>
            <a:r>
              <a:rPr lang="en-US" sz="2400" b="1">
                <a:solidFill>
                  <a:srgbClr val="034179"/>
                </a:solidFill>
                <a:latin typeface="Calibri" panose="020F0502020204030204" pitchFamily="34" charset="0"/>
                <a:ea typeface="Cambria" panose="02040503050406030204" pitchFamily="18" charset="0"/>
                <a:cs typeface="Calibri" panose="020F0502020204030204" pitchFamily="34" charset="0"/>
              </a:rPr>
              <a:t>89%</a:t>
            </a:r>
          </a:p>
        </p:txBody>
      </p:sp>
      <p:sp>
        <p:nvSpPr>
          <p:cNvPr id="28" name="TextBox 27">
            <a:extLst>
              <a:ext uri="{FF2B5EF4-FFF2-40B4-BE49-F238E27FC236}">
                <a16:creationId xmlns:a16="http://schemas.microsoft.com/office/drawing/2014/main" id="{BB1461F2-CD1E-3FD5-5855-AEBB70F83531}"/>
              </a:ext>
            </a:extLst>
          </p:cNvPr>
          <p:cNvSpPr txBox="1"/>
          <p:nvPr/>
        </p:nvSpPr>
        <p:spPr>
          <a:xfrm>
            <a:off x="6254167" y="2237109"/>
            <a:ext cx="805854" cy="461665"/>
          </a:xfrm>
          <a:prstGeom prst="rect">
            <a:avLst/>
          </a:prstGeom>
          <a:noFill/>
        </p:spPr>
        <p:txBody>
          <a:bodyPr wrap="square">
            <a:spAutoFit/>
          </a:bodyPr>
          <a:lstStyle/>
          <a:p>
            <a:pPr algn="ctr"/>
            <a:r>
              <a:rPr lang="en-US" sz="2400" b="1">
                <a:solidFill>
                  <a:srgbClr val="034179"/>
                </a:solidFill>
                <a:latin typeface="Calibri" panose="020F0502020204030204" pitchFamily="34" charset="0"/>
                <a:ea typeface="Cambria" panose="02040503050406030204" pitchFamily="18" charset="0"/>
                <a:cs typeface="Calibri" panose="020F0502020204030204" pitchFamily="34" charset="0"/>
              </a:rPr>
              <a:t>33%</a:t>
            </a:r>
          </a:p>
        </p:txBody>
      </p:sp>
      <p:sp>
        <p:nvSpPr>
          <p:cNvPr id="30" name="TextBox 29">
            <a:extLst>
              <a:ext uri="{FF2B5EF4-FFF2-40B4-BE49-F238E27FC236}">
                <a16:creationId xmlns:a16="http://schemas.microsoft.com/office/drawing/2014/main" id="{F948B406-304A-AF68-1C5A-8CC76923E244}"/>
              </a:ext>
            </a:extLst>
          </p:cNvPr>
          <p:cNvSpPr txBox="1"/>
          <p:nvPr/>
        </p:nvSpPr>
        <p:spPr>
          <a:xfrm>
            <a:off x="6938852" y="4114165"/>
            <a:ext cx="4908449" cy="338554"/>
          </a:xfrm>
          <a:prstGeom prst="rect">
            <a:avLst/>
          </a:prstGeom>
          <a:noFill/>
        </p:spPr>
        <p:txBody>
          <a:bodyPr wrap="square" rtlCol="0">
            <a:spAutoFit/>
          </a:bodyPr>
          <a:lstStyle/>
          <a:p>
            <a:r>
              <a:rPr lang="en-US" sz="1600">
                <a:latin typeface="Calibri" panose="020F0502020204030204" pitchFamily="34" charset="0"/>
                <a:cs typeface="Calibri" panose="020F0502020204030204" pitchFamily="34" charset="0"/>
              </a:rPr>
              <a:t>Increase in households’ food expenditures</a:t>
            </a:r>
          </a:p>
        </p:txBody>
      </p:sp>
      <p:pic>
        <p:nvPicPr>
          <p:cNvPr id="37" name="Graphic 36" descr="Arrow Up with solid fill">
            <a:extLst>
              <a:ext uri="{FF2B5EF4-FFF2-40B4-BE49-F238E27FC236}">
                <a16:creationId xmlns:a16="http://schemas.microsoft.com/office/drawing/2014/main" id="{121B01A4-DD96-C7C0-B337-81AD4B8246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81988" y="5375981"/>
            <a:ext cx="275105" cy="275105"/>
          </a:xfrm>
          <a:prstGeom prst="rect">
            <a:avLst/>
          </a:prstGeom>
        </p:spPr>
      </p:pic>
      <p:sp>
        <p:nvSpPr>
          <p:cNvPr id="39" name="TextBox 38">
            <a:extLst>
              <a:ext uri="{FF2B5EF4-FFF2-40B4-BE49-F238E27FC236}">
                <a16:creationId xmlns:a16="http://schemas.microsoft.com/office/drawing/2014/main" id="{BAC29E8F-86EA-BECE-D8D9-AB278F3C5375}"/>
              </a:ext>
            </a:extLst>
          </p:cNvPr>
          <p:cNvSpPr txBox="1"/>
          <p:nvPr/>
        </p:nvSpPr>
        <p:spPr>
          <a:xfrm>
            <a:off x="6541313" y="5354923"/>
            <a:ext cx="5131982" cy="661720"/>
          </a:xfrm>
          <a:prstGeom prst="rect">
            <a:avLst/>
          </a:prstGeom>
          <a:noFill/>
        </p:spPr>
        <p:txBody>
          <a:bodyPr wrap="square">
            <a:spAutoFit/>
          </a:bodyPr>
          <a:lstStyle/>
          <a:p>
            <a:pPr>
              <a:spcAft>
                <a:spcPts val="600"/>
              </a:spcAft>
            </a:pPr>
            <a:r>
              <a:rPr lang="en-US" sz="1600">
                <a:latin typeface="Calibri" panose="020F0502020204030204" pitchFamily="34" charset="0"/>
                <a:cs typeface="Calibri" panose="020F0502020204030204" pitchFamily="34" charset="0"/>
              </a:rPr>
              <a:t>Increased whole grain, dairy, vegetable &amp; fruit consumption</a:t>
            </a:r>
          </a:p>
          <a:p>
            <a:r>
              <a:rPr lang="en-US" sz="1600">
                <a:latin typeface="Calibri" panose="020F0502020204030204" pitchFamily="34" charset="0"/>
                <a:cs typeface="Calibri" panose="020F0502020204030204" pitchFamily="34" charset="0"/>
              </a:rPr>
              <a:t>Decreased sugar-sweetened beverages consumption</a:t>
            </a:r>
          </a:p>
        </p:txBody>
      </p:sp>
      <p:pic>
        <p:nvPicPr>
          <p:cNvPr id="40" name="Graphic 39" descr="Arrow Up with solid fill">
            <a:extLst>
              <a:ext uri="{FF2B5EF4-FFF2-40B4-BE49-F238E27FC236}">
                <a16:creationId xmlns:a16="http://schemas.microsoft.com/office/drawing/2014/main" id="{301F4095-7BEB-BE41-1417-30FD44B6E9E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6381989" y="5729327"/>
            <a:ext cx="275105" cy="275105"/>
          </a:xfrm>
          <a:prstGeom prst="rect">
            <a:avLst/>
          </a:prstGeom>
        </p:spPr>
      </p:pic>
      <p:sp>
        <p:nvSpPr>
          <p:cNvPr id="41" name="Rectangle 40">
            <a:extLst>
              <a:ext uri="{FF2B5EF4-FFF2-40B4-BE49-F238E27FC236}">
                <a16:creationId xmlns:a16="http://schemas.microsoft.com/office/drawing/2014/main" id="{209680F7-9C3B-A6CA-D790-D49886C89AA8}"/>
              </a:ext>
            </a:extLst>
          </p:cNvPr>
          <p:cNvSpPr/>
          <p:nvPr/>
        </p:nvSpPr>
        <p:spPr>
          <a:xfrm>
            <a:off x="5261282" y="2056119"/>
            <a:ext cx="6510094" cy="839478"/>
          </a:xfrm>
          <a:prstGeom prst="rect">
            <a:avLst/>
          </a:prstGeom>
          <a:noFill/>
          <a:ln w="12700" cap="sq" cmpd="sng" algn="ctr">
            <a:solidFill>
              <a:srgbClr val="034179"/>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42" name="Rectangle 41">
            <a:extLst>
              <a:ext uri="{FF2B5EF4-FFF2-40B4-BE49-F238E27FC236}">
                <a16:creationId xmlns:a16="http://schemas.microsoft.com/office/drawing/2014/main" id="{79FAD31A-AD7B-6138-C0EA-94492AECE7B1}"/>
              </a:ext>
            </a:extLst>
          </p:cNvPr>
          <p:cNvSpPr/>
          <p:nvPr/>
        </p:nvSpPr>
        <p:spPr>
          <a:xfrm>
            <a:off x="5261282" y="2960527"/>
            <a:ext cx="6510094" cy="839478"/>
          </a:xfrm>
          <a:prstGeom prst="rect">
            <a:avLst/>
          </a:prstGeom>
          <a:noFill/>
          <a:ln w="12700" cap="sq" cmpd="sng" algn="ctr">
            <a:solidFill>
              <a:srgbClr val="034179"/>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43" name="Rectangle 42">
            <a:extLst>
              <a:ext uri="{FF2B5EF4-FFF2-40B4-BE49-F238E27FC236}">
                <a16:creationId xmlns:a16="http://schemas.microsoft.com/office/drawing/2014/main" id="{D0B7B0F0-E111-4EB9-E402-FEC0A1BCA3F5}"/>
              </a:ext>
            </a:extLst>
          </p:cNvPr>
          <p:cNvSpPr/>
          <p:nvPr/>
        </p:nvSpPr>
        <p:spPr>
          <a:xfrm>
            <a:off x="5267745" y="3861561"/>
            <a:ext cx="6510094" cy="839478"/>
          </a:xfrm>
          <a:prstGeom prst="rect">
            <a:avLst/>
          </a:prstGeom>
          <a:noFill/>
          <a:ln w="12700" cap="sq" cmpd="sng" algn="ctr">
            <a:solidFill>
              <a:srgbClr val="034179"/>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45" name="Rectangle 44">
            <a:extLst>
              <a:ext uri="{FF2B5EF4-FFF2-40B4-BE49-F238E27FC236}">
                <a16:creationId xmlns:a16="http://schemas.microsoft.com/office/drawing/2014/main" id="{13A803A9-0390-996C-84B1-D8A22930EE8C}"/>
              </a:ext>
            </a:extLst>
          </p:cNvPr>
          <p:cNvSpPr/>
          <p:nvPr/>
        </p:nvSpPr>
        <p:spPr>
          <a:xfrm>
            <a:off x="5267745" y="4759601"/>
            <a:ext cx="6510094" cy="1343655"/>
          </a:xfrm>
          <a:prstGeom prst="rect">
            <a:avLst/>
          </a:prstGeom>
          <a:noFill/>
          <a:ln w="12700" cap="sq" cmpd="sng" algn="ctr">
            <a:solidFill>
              <a:srgbClr val="034179"/>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14" name="TextBox 13">
            <a:extLst>
              <a:ext uri="{FF2B5EF4-FFF2-40B4-BE49-F238E27FC236}">
                <a16:creationId xmlns:a16="http://schemas.microsoft.com/office/drawing/2014/main" id="{EDF8C14F-02D2-6FB3-2ED4-F99739A884BC}"/>
              </a:ext>
            </a:extLst>
          </p:cNvPr>
          <p:cNvSpPr txBox="1"/>
          <p:nvPr/>
        </p:nvSpPr>
        <p:spPr>
          <a:xfrm>
            <a:off x="5208998" y="6318604"/>
            <a:ext cx="6633378" cy="253916"/>
          </a:xfrm>
          <a:prstGeom prst="rect">
            <a:avLst/>
          </a:prstGeom>
          <a:noFill/>
        </p:spPr>
        <p:txBody>
          <a:bodyPr wrap="square">
            <a:spAutoFit/>
          </a:bodyPr>
          <a:lstStyle/>
          <a:p>
            <a:r>
              <a:rPr lang="en-US" sz="1050" baseline="30000">
                <a:solidFill>
                  <a:schemeClr val="tx1"/>
                </a:solidFill>
                <a:latin typeface="Calibri" panose="020F0502020204030204" pitchFamily="34" charset="0"/>
                <a:cs typeface="Calibri" panose="020F0502020204030204" pitchFamily="34" charset="0"/>
              </a:rPr>
              <a:t>1 </a:t>
            </a:r>
            <a:r>
              <a:rPr lang="en-US" sz="1050" i="1">
                <a:latin typeface="Calibri" panose="020F0502020204030204" pitchFamily="34" charset="0"/>
                <a:cs typeface="Calibri" panose="020F0502020204030204" pitchFamily="34" charset="0"/>
                <a:hlinkClick r:id="rId11" tooltip="https://www.fns.usda.gov/sebt/evidence">
                  <a:extLst>
                    <a:ext uri="{A12FA001-AC4F-418D-AE19-62706E023703}">
                      <ahyp:hlinkClr xmlns:ahyp="http://schemas.microsoft.com/office/drawing/2018/hyperlinkcolor" val="tx"/>
                    </a:ext>
                  </a:extLst>
                </a:hlinkClick>
              </a:rPr>
              <a:t>Summer EBT — A Tested and Effective Strategy for Ending Summer Hunger | Food and Nutrition Service (usda.gov)</a:t>
            </a:r>
            <a:endParaRPr lang="en-US" sz="1050" i="1">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EA54936F-84D2-66A5-E0A8-9861E097B039}"/>
              </a:ext>
            </a:extLst>
          </p:cNvPr>
          <p:cNvSpPr/>
          <p:nvPr/>
        </p:nvSpPr>
        <p:spPr>
          <a:xfrm>
            <a:off x="5276543" y="4759601"/>
            <a:ext cx="986422" cy="1344168"/>
          </a:xfrm>
          <a:prstGeom prst="rect">
            <a:avLst/>
          </a:prstGeom>
          <a:solidFill>
            <a:srgbClr val="014373"/>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pic>
        <p:nvPicPr>
          <p:cNvPr id="26" name="Graphic 25" descr="Fruit bowl outline">
            <a:extLst>
              <a:ext uri="{FF2B5EF4-FFF2-40B4-BE49-F238E27FC236}">
                <a16:creationId xmlns:a16="http://schemas.microsoft.com/office/drawing/2014/main" id="{AD106C15-198D-2847-C7D6-31C5E6B36A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297293" y="4932501"/>
            <a:ext cx="914400" cy="914400"/>
          </a:xfrm>
          <a:prstGeom prst="rect">
            <a:avLst/>
          </a:prstGeom>
        </p:spPr>
      </p:pic>
      <p:pic>
        <p:nvPicPr>
          <p:cNvPr id="34" name="Graphic 33" descr="Register outline">
            <a:extLst>
              <a:ext uri="{FF2B5EF4-FFF2-40B4-BE49-F238E27FC236}">
                <a16:creationId xmlns:a16="http://schemas.microsoft.com/office/drawing/2014/main" id="{476B4166-144B-3C64-61F3-BF347837FF4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99791" y="3817997"/>
            <a:ext cx="914400" cy="914400"/>
          </a:xfrm>
          <a:prstGeom prst="rect">
            <a:avLst/>
          </a:prstGeom>
        </p:spPr>
      </p:pic>
      <p:pic>
        <p:nvPicPr>
          <p:cNvPr id="4" name="Graphic 3" descr="Arrow Up with solid fill">
            <a:extLst>
              <a:ext uri="{FF2B5EF4-FFF2-40B4-BE49-F238E27FC236}">
                <a16:creationId xmlns:a16="http://schemas.microsoft.com/office/drawing/2014/main" id="{0376B8CB-293A-1F2B-D16C-6F0BF64670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0780" y="4032550"/>
            <a:ext cx="452629" cy="452629"/>
          </a:xfrm>
          <a:prstGeom prst="rect">
            <a:avLst/>
          </a:prstGeom>
        </p:spPr>
      </p:pic>
    </p:spTree>
    <p:extLst>
      <p:ext uri="{BB962C8B-B14F-4D97-AF65-F5344CB8AC3E}">
        <p14:creationId xmlns:p14="http://schemas.microsoft.com/office/powerpoint/2010/main" val="255755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EEF19DB-D50D-AA87-6C9A-D2334DF0BF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11" name="Object 10" hidden="1">
                        <a:extLst>
                          <a:ext uri="{FF2B5EF4-FFF2-40B4-BE49-F238E27FC236}">
                            <a16:creationId xmlns:a16="http://schemas.microsoft.com/office/drawing/2014/main" id="{BEEF19DB-D50D-AA87-6C9A-D2334DF0BF0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0174C84-2AF4-AAB6-6A3A-04C52347C724}"/>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Counties will play a pivotal role in the successful implementation of sun bucks</a:t>
            </a:r>
          </a:p>
        </p:txBody>
      </p:sp>
      <p:pic>
        <p:nvPicPr>
          <p:cNvPr id="48" name="Graphic 47" descr="Home with solid fill">
            <a:extLst>
              <a:ext uri="{FF2B5EF4-FFF2-40B4-BE49-F238E27FC236}">
                <a16:creationId xmlns:a16="http://schemas.microsoft.com/office/drawing/2014/main" id="{670CD41D-F3B0-0212-4389-0BCDBE6934C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21424" y="6624904"/>
            <a:ext cx="152517" cy="152517"/>
          </a:xfrm>
          <a:prstGeom prst="rect">
            <a:avLst/>
          </a:prstGeom>
        </p:spPr>
      </p:pic>
      <p:sp>
        <p:nvSpPr>
          <p:cNvPr id="2" name="Rectangle 1">
            <a:extLst>
              <a:ext uri="{FF2B5EF4-FFF2-40B4-BE49-F238E27FC236}">
                <a16:creationId xmlns:a16="http://schemas.microsoft.com/office/drawing/2014/main" id="{A7A4BC0C-1F93-39CD-DBC9-B602F30703BE}"/>
              </a:ext>
            </a:extLst>
          </p:cNvPr>
          <p:cNvSpPr/>
          <p:nvPr/>
        </p:nvSpPr>
        <p:spPr>
          <a:xfrm>
            <a:off x="437125" y="987440"/>
            <a:ext cx="11350752" cy="1116568"/>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400" b="1" i="1" dirty="0">
                <a:latin typeface="Calibri"/>
                <a:cs typeface="Calibri"/>
              </a:rPr>
              <a:t>NC DHHS is spearheading the rollout of SUN Bucks for 2024, with counties in a supporting role. We ask that you to familiarize yourself with the SUN Bucks program to support a successful statewide implementation this summer.</a:t>
            </a:r>
            <a:endParaRPr lang="en-US" sz="2400" b="1" i="1" dirty="0">
              <a:solidFill>
                <a:schemeClr val="tx1"/>
              </a:solidFill>
              <a:latin typeface="Calibri"/>
              <a:cs typeface="Calibri"/>
            </a:endParaRPr>
          </a:p>
        </p:txBody>
      </p:sp>
      <p:sp>
        <p:nvSpPr>
          <p:cNvPr id="4" name="Rectangle 3">
            <a:extLst>
              <a:ext uri="{FF2B5EF4-FFF2-40B4-BE49-F238E27FC236}">
                <a16:creationId xmlns:a16="http://schemas.microsoft.com/office/drawing/2014/main" id="{C6B2B396-FC1A-86D1-1C81-AA8610CD8979}"/>
              </a:ext>
            </a:extLst>
          </p:cNvPr>
          <p:cNvSpPr/>
          <p:nvPr/>
        </p:nvSpPr>
        <p:spPr>
          <a:xfrm>
            <a:off x="437125" y="2279907"/>
            <a:ext cx="6321741"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kumimoji="0" lang="en-US" b="1"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County Role in Summer 2024 SUN Bucks Administration</a:t>
            </a:r>
          </a:p>
        </p:txBody>
      </p:sp>
      <p:sp>
        <p:nvSpPr>
          <p:cNvPr id="5" name="Rectangle 4">
            <a:extLst>
              <a:ext uri="{FF2B5EF4-FFF2-40B4-BE49-F238E27FC236}">
                <a16:creationId xmlns:a16="http://schemas.microsoft.com/office/drawing/2014/main" id="{89868F66-ADCB-070C-62F8-42AEFA0EDDAD}"/>
              </a:ext>
            </a:extLst>
          </p:cNvPr>
          <p:cNvSpPr/>
          <p:nvPr/>
        </p:nvSpPr>
        <p:spPr>
          <a:xfrm>
            <a:off x="8114190" y="2301173"/>
            <a:ext cx="3673686"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r>
              <a:rPr lang="en-US" b="1" kern="0">
                <a:solidFill>
                  <a:schemeClr val="bg1"/>
                </a:solidFill>
                <a:latin typeface="Calibri" panose="020F0502020204030204" pitchFamily="34" charset="0"/>
                <a:cs typeface="Calibri" panose="020F0502020204030204" pitchFamily="34" charset="0"/>
              </a:rPr>
              <a:t>Next Steps</a:t>
            </a:r>
            <a:endParaRPr kumimoji="0" lang="en-US" b="1"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913D1C5-32E9-EB22-3AF7-58580EEEFC9A}"/>
              </a:ext>
            </a:extLst>
          </p:cNvPr>
          <p:cNvGrpSpPr/>
          <p:nvPr/>
        </p:nvGrpSpPr>
        <p:grpSpPr>
          <a:xfrm>
            <a:off x="6891290" y="3495220"/>
            <a:ext cx="1090474" cy="852256"/>
            <a:chOff x="6735932" y="2343705"/>
            <a:chExt cx="1090474" cy="852256"/>
          </a:xfrm>
        </p:grpSpPr>
        <p:sp>
          <p:nvSpPr>
            <p:cNvPr id="6" name="Arrow: Chevron 5">
              <a:extLst>
                <a:ext uri="{FF2B5EF4-FFF2-40B4-BE49-F238E27FC236}">
                  <a16:creationId xmlns:a16="http://schemas.microsoft.com/office/drawing/2014/main" id="{D36A5AF8-BA20-8AC2-B6CE-464218E2388A}"/>
                </a:ext>
              </a:extLst>
            </p:cNvPr>
            <p:cNvSpPr/>
            <p:nvPr/>
          </p:nvSpPr>
          <p:spPr>
            <a:xfrm>
              <a:off x="6735932" y="2343705"/>
              <a:ext cx="523782" cy="852256"/>
            </a:xfrm>
            <a:prstGeom prst="chevron">
              <a:avLst/>
            </a:prstGeom>
            <a:solidFill>
              <a:srgbClr val="4774C5"/>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7" name="Arrow: Chevron 6">
              <a:extLst>
                <a:ext uri="{FF2B5EF4-FFF2-40B4-BE49-F238E27FC236}">
                  <a16:creationId xmlns:a16="http://schemas.microsoft.com/office/drawing/2014/main" id="{EF9B048A-32EB-0965-410F-F8922ECB01E2}"/>
                </a:ext>
              </a:extLst>
            </p:cNvPr>
            <p:cNvSpPr/>
            <p:nvPr/>
          </p:nvSpPr>
          <p:spPr>
            <a:xfrm>
              <a:off x="7019278" y="2343705"/>
              <a:ext cx="523782" cy="852256"/>
            </a:xfrm>
            <a:prstGeom prst="chevron">
              <a:avLst/>
            </a:prstGeom>
            <a:solidFill>
              <a:srgbClr val="8EAADB"/>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8" name="Arrow: Chevron 7">
              <a:extLst>
                <a:ext uri="{FF2B5EF4-FFF2-40B4-BE49-F238E27FC236}">
                  <a16:creationId xmlns:a16="http://schemas.microsoft.com/office/drawing/2014/main" id="{B35E133B-2F0B-E667-BE32-3A35E1826231}"/>
                </a:ext>
              </a:extLst>
            </p:cNvPr>
            <p:cNvSpPr/>
            <p:nvPr/>
          </p:nvSpPr>
          <p:spPr>
            <a:xfrm>
              <a:off x="7302624" y="2343705"/>
              <a:ext cx="523782" cy="852256"/>
            </a:xfrm>
            <a:prstGeom prst="chevron">
              <a:avLst/>
            </a:prstGeom>
            <a:solidFill>
              <a:srgbClr val="D3DEF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grpSp>
      <p:sp>
        <p:nvSpPr>
          <p:cNvPr id="10" name="Rectangle 9">
            <a:extLst>
              <a:ext uri="{FF2B5EF4-FFF2-40B4-BE49-F238E27FC236}">
                <a16:creationId xmlns:a16="http://schemas.microsoft.com/office/drawing/2014/main" id="{03ED58F4-8946-266D-C6C4-736F4006A38F}"/>
              </a:ext>
            </a:extLst>
          </p:cNvPr>
          <p:cNvSpPr/>
          <p:nvPr/>
        </p:nvSpPr>
        <p:spPr>
          <a:xfrm>
            <a:off x="437125" y="2599502"/>
            <a:ext cx="6321740" cy="366307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71450" indent="-171450">
              <a:lnSpc>
                <a:spcPct val="85000"/>
              </a:lnSpc>
              <a:buFont typeface="Arial" panose="020B0604020202020204" pitchFamily="34" charset="0"/>
              <a:buChar char="•"/>
            </a:pPr>
            <a:r>
              <a:rPr lang="en-US" sz="1600" b="1" kern="0">
                <a:latin typeface="Calibri" panose="020F0502020204030204" pitchFamily="34" charset="0"/>
                <a:cs typeface="Calibri" panose="020F0502020204030204" pitchFamily="34" charset="0"/>
              </a:rPr>
              <a:t>Inform customers </a:t>
            </a:r>
            <a:r>
              <a:rPr lang="en-US" sz="1600" kern="0">
                <a:latin typeface="Calibri" panose="020F0502020204030204" pitchFamily="34" charset="0"/>
                <a:cs typeface="Calibri" panose="020F0502020204030204" pitchFamily="34" charset="0"/>
              </a:rPr>
              <a:t>about where they can find information about SUN Bucks (</a:t>
            </a:r>
            <a:r>
              <a:rPr lang="en-US" sz="1600" i="1" kern="0">
                <a:latin typeface="Calibri" panose="020F0502020204030204" pitchFamily="34" charset="0"/>
                <a:cs typeface="Calibri" panose="020F0502020204030204" pitchFamily="34" charset="0"/>
              </a:rPr>
              <a:t>website coming soon!</a:t>
            </a:r>
            <a:r>
              <a:rPr lang="en-US" sz="1600" kern="0">
                <a:latin typeface="Calibri" panose="020F0502020204030204" pitchFamily="34" charset="0"/>
                <a:cs typeface="Calibri" panose="020F0502020204030204" pitchFamily="34" charset="0"/>
              </a:rPr>
              <a:t>).</a:t>
            </a:r>
            <a:r>
              <a:rPr lang="en-US" sz="1600" b="1" kern="0">
                <a:latin typeface="Calibri" panose="020F0502020204030204" pitchFamily="34" charset="0"/>
                <a:cs typeface="Calibri" panose="020F0502020204030204" pitchFamily="34" charset="0"/>
              </a:rPr>
              <a:t> Provide customer service</a:t>
            </a:r>
            <a:r>
              <a:rPr lang="en-US" sz="1600" kern="0">
                <a:latin typeface="Calibri" panose="020F0502020204030204" pitchFamily="34" charset="0"/>
                <a:cs typeface="Calibri" panose="020F0502020204030204" pitchFamily="34" charset="0"/>
              </a:rPr>
              <a:t> as able using the tools made available and direct customers to the SUN Bucks Call Center as needed. </a:t>
            </a:r>
          </a:p>
          <a:p>
            <a:pPr>
              <a:lnSpc>
                <a:spcPct val="85000"/>
              </a:lnSpc>
            </a:pPr>
            <a:endParaRPr lang="en-US" sz="1600" b="1" kern="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a:latin typeface="Calibri" panose="020F0502020204030204" pitchFamily="34" charset="0"/>
                <a:cs typeface="Calibri" panose="020F0502020204030204" pitchFamily="34" charset="0"/>
              </a:rPr>
              <a:t>Receive communications </a:t>
            </a:r>
            <a:r>
              <a:rPr lang="en-US" sz="1600" kern="0">
                <a:latin typeface="Calibri" panose="020F0502020204030204" pitchFamily="34" charset="0"/>
                <a:cs typeface="Calibri" panose="020F0502020204030204" pitchFamily="34" charset="0"/>
              </a:rPr>
              <a:t>from the EBT vendor (FIS) relating to undeliverable EBT cards. </a:t>
            </a:r>
          </a:p>
          <a:p>
            <a:pPr marL="171450" indent="-171450">
              <a:lnSpc>
                <a:spcPct val="85000"/>
              </a:lnSpc>
              <a:buFont typeface="Arial" panose="020B0604020202020204" pitchFamily="34" charset="0"/>
              <a:buChar char="•"/>
            </a:pPr>
            <a:endParaRPr lang="en-US" sz="1600" kern="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a:latin typeface="Calibri" panose="020F0502020204030204" pitchFamily="34" charset="0"/>
                <a:cs typeface="Calibri" panose="020F0502020204030204" pitchFamily="34" charset="0"/>
              </a:rPr>
              <a:t>Distribute SUN Bucks cards via local DSS office </a:t>
            </a:r>
            <a:r>
              <a:rPr lang="en-US" sz="1600" kern="0">
                <a:latin typeface="Calibri" panose="020F0502020204030204" pitchFamily="34" charset="0"/>
                <a:cs typeface="Calibri" panose="020F0502020204030204" pitchFamily="34" charset="0"/>
              </a:rPr>
              <a:t>to eligible individuals who are experiencing homelessness, did not have an address on file, or did not include an address on their application. Note: NC DHHS will mail these cards to the local DSS offices.</a:t>
            </a:r>
          </a:p>
          <a:p>
            <a:pPr>
              <a:lnSpc>
                <a:spcPct val="85000"/>
              </a:lnSpc>
            </a:pPr>
            <a:endParaRPr lang="en-US" sz="1600" kern="0">
              <a:latin typeface="Calibri" panose="020F0502020204030204" pitchFamily="34" charset="0"/>
              <a:cs typeface="Calibri" panose="020F0502020204030204" pitchFamily="34" charset="0"/>
            </a:endParaRPr>
          </a:p>
          <a:p>
            <a:pPr marL="171450" indent="-171450">
              <a:lnSpc>
                <a:spcPct val="85000"/>
              </a:lnSpc>
              <a:buFont typeface="Arial" panose="020B0604020202020204" pitchFamily="34" charset="0"/>
              <a:buChar char="•"/>
            </a:pPr>
            <a:r>
              <a:rPr lang="en-US" sz="1600" b="1" kern="0">
                <a:latin typeface="Calibri" panose="020F0502020204030204" pitchFamily="34" charset="0"/>
                <a:cs typeface="Calibri" panose="020F0502020204030204" pitchFamily="34" charset="0"/>
              </a:rPr>
              <a:t>Collaborate with NC DHHS to educate foster care workers</a:t>
            </a:r>
            <a:r>
              <a:rPr lang="en-US" sz="1600" kern="0">
                <a:latin typeface="Calibri" panose="020F0502020204030204" pitchFamily="34" charset="0"/>
                <a:cs typeface="Calibri" panose="020F0502020204030204" pitchFamily="34" charset="0"/>
              </a:rPr>
              <a:t> on the program and encourage their involvement. Foster care workers will be responsible for ensuring the SUN Bucks card gets to the eligible child and goes with them in the event of caregiver fluctuation.</a:t>
            </a:r>
          </a:p>
        </p:txBody>
      </p:sp>
      <p:sp>
        <p:nvSpPr>
          <p:cNvPr id="12" name="Rectangle 11">
            <a:extLst>
              <a:ext uri="{FF2B5EF4-FFF2-40B4-BE49-F238E27FC236}">
                <a16:creationId xmlns:a16="http://schemas.microsoft.com/office/drawing/2014/main" id="{EBAF43B5-8315-492D-6196-4A653367D07E}"/>
              </a:ext>
            </a:extLst>
          </p:cNvPr>
          <p:cNvSpPr/>
          <p:nvPr/>
        </p:nvSpPr>
        <p:spPr>
          <a:xfrm>
            <a:off x="8114190" y="2620769"/>
            <a:ext cx="3673686" cy="3641804"/>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lnSpc>
                <a:spcPct val="85000"/>
              </a:lnSpc>
              <a:buFont typeface="Wingdings" panose="05000000000000000000" pitchFamily="2" charset="2"/>
              <a:buChar char="q"/>
            </a:pP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DSS County Directors to sign the required Data Confidentiality Agreement by March 31, 2024. </a:t>
            </a:r>
            <a:r>
              <a:rPr kumimoji="0" lang="en-US" sz="1600" b="1" i="1" u="none" strike="noStrike" kern="0" cap="none" spc="0" normalizeH="0" baseline="0" noProof="0" dirty="0">
                <a:ln>
                  <a:noFill/>
                </a:ln>
                <a:effectLst/>
                <a:uLnTx/>
                <a:uFillTx/>
                <a:latin typeface="Calibri" panose="020F0502020204030204" pitchFamily="34" charset="0"/>
                <a:cs typeface="Calibri" panose="020F0502020204030204" pitchFamily="34" charset="0"/>
              </a:rPr>
              <a:t>More information coming soon.</a:t>
            </a:r>
          </a:p>
          <a:p>
            <a:pPr>
              <a:lnSpc>
                <a:spcPct val="85000"/>
              </a:lnSpc>
            </a:pPr>
            <a:endParaRPr kumimoji="0" lang="en-US" sz="1600" b="1" i="1"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Review USDA’s </a:t>
            </a: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hlinkClick r:id="rId9"/>
              </a:rPr>
              <a:t>Summer Nutrition Programs</a:t>
            </a:r>
            <a:r>
              <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rPr>
              <a:t> website to learn</a:t>
            </a:r>
            <a:r>
              <a:rPr lang="en-US" sz="1600" kern="0" dirty="0">
                <a:latin typeface="Calibri" panose="020F0502020204030204" pitchFamily="34" charset="0"/>
                <a:cs typeface="Calibri" panose="020F0502020204030204" pitchFamily="34" charset="0"/>
              </a:rPr>
              <a:t> more about the new program updates.</a:t>
            </a: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a:lnSpc>
                <a:spcPct val="85000"/>
              </a:lnSpc>
            </a:pP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285750" indent="-285750">
              <a:lnSpc>
                <a:spcPct val="85000"/>
              </a:lnSpc>
              <a:buFont typeface="Wingdings" panose="05000000000000000000" pitchFamily="2" charset="2"/>
              <a:buChar char="q"/>
            </a:pPr>
            <a:r>
              <a:rPr lang="en-US" sz="1600" kern="0" dirty="0">
                <a:latin typeface="Calibri" panose="020F0502020204030204" pitchFamily="34" charset="0"/>
                <a:cs typeface="Calibri" panose="020F0502020204030204" pitchFamily="34" charset="0"/>
              </a:rPr>
              <a:t>Keep an eye out for additional information from NC DHHS on key dates, FAQs, communications toolkit, and other important program details!</a:t>
            </a:r>
            <a:endParaRPr kumimoji="0" lang="en-US" sz="160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41729"/>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9B14F-40DE-9536-5A68-E9325886B8B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Eligibility overview</a:t>
            </a:r>
          </a:p>
        </p:txBody>
      </p:sp>
      <p:pic>
        <p:nvPicPr>
          <p:cNvPr id="1026" name="Picture 2" descr="A diagram of a process&#10;&#10;Description automatically generated">
            <a:extLst>
              <a:ext uri="{FF2B5EF4-FFF2-40B4-BE49-F238E27FC236}">
                <a16:creationId xmlns:a16="http://schemas.microsoft.com/office/drawing/2014/main" id="{462614EF-7E02-9420-49C4-26335F2A3612}"/>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2312" r="1726" b="1302"/>
          <a:stretch/>
        </p:blipFill>
        <p:spPr bwMode="auto">
          <a:xfrm>
            <a:off x="1275679" y="930731"/>
            <a:ext cx="9640641" cy="5192485"/>
          </a:xfrm>
          <a:prstGeom prst="rect">
            <a:avLst/>
          </a:prstGeom>
          <a:ln w="28575">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4C03EE-B43F-510C-C913-EAA8DB7C5529}"/>
              </a:ext>
            </a:extLst>
          </p:cNvPr>
          <p:cNvSpPr/>
          <p:nvPr/>
        </p:nvSpPr>
        <p:spPr>
          <a:xfrm>
            <a:off x="5197642" y="5101389"/>
            <a:ext cx="5534526" cy="673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FDAFCC-D2B1-52B5-FA69-4E1D1336A990}"/>
              </a:ext>
            </a:extLst>
          </p:cNvPr>
          <p:cNvSpPr txBox="1"/>
          <p:nvPr/>
        </p:nvSpPr>
        <p:spPr>
          <a:xfrm>
            <a:off x="9030444" y="6518798"/>
            <a:ext cx="4106779" cy="307777"/>
          </a:xfrm>
          <a:prstGeom prst="rect">
            <a:avLst/>
          </a:prstGeom>
          <a:noFill/>
        </p:spPr>
        <p:txBody>
          <a:bodyPr wrap="square" rtlCol="0">
            <a:spAutoFit/>
          </a:bodyPr>
          <a:lstStyle/>
          <a:p>
            <a:pPr algn="ctr"/>
            <a:r>
              <a:rPr lang="en-US" sz="1400" b="1" i="1"/>
              <a:t>Source: USDA Webinar</a:t>
            </a:r>
          </a:p>
        </p:txBody>
      </p:sp>
    </p:spTree>
    <p:extLst>
      <p:ext uri="{BB962C8B-B14F-4D97-AF65-F5344CB8AC3E}">
        <p14:creationId xmlns:p14="http://schemas.microsoft.com/office/powerpoint/2010/main" val="1582405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siKTzjaZontTkp36jGh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9AFA"/>
        </a:solidFill>
        <a:ln w="12700" cap="sq" cmpd="sng" algn="ctr">
          <a:noFill/>
          <a:prstDash val="solid"/>
          <a:miter lim="800000"/>
          <a:tailEnd type="none"/>
        </a:ln>
        <a:effectLst/>
      </a:spPr>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defPPr algn="ctr">
          <a:lnSpc>
            <a:spcPct val="85000"/>
          </a:lnSpc>
          <a:defRPr kumimoji="0" sz="1050" b="1" u="none" strike="noStrike" kern="0" cap="none" spc="0" normalizeH="0" baseline="0" noProof="0" dirty="0" smtClean="0">
            <a:ln>
              <a:noFill/>
            </a:ln>
            <a:solidFill>
              <a:schemeClr val="bg1"/>
            </a:solidFill>
            <a:effectLst/>
            <a:uLnTx/>
            <a:uFillTx/>
          </a:defRPr>
        </a:defPPr>
      </a:lst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aa8099-6109-4187-9139-aa020cb62a96" xsi:nil="true"/>
    <lcf76f155ced4ddcb4097134ff3c332f xmlns="d97e18ea-24bf-4f30-81bb-5f181c432c7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RFA xmlns="d97e18ea-24bf-4f30-81bb-5f181c432c77" xsi:nil="true"/>
    <SharedWithUsers xmlns="96aa8099-6109-4187-9139-aa020cb62a96">
      <UserInfo>
        <DisplayName>Butler, Robert</DisplayName>
        <AccountId>415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0382D88265594DB2782AA072DD2635" ma:contentTypeVersion="17" ma:contentTypeDescription="Create a new document." ma:contentTypeScope="" ma:versionID="6a768183c19bcb7cac55d96ca8e6e2e4">
  <xsd:schema xmlns:xsd="http://www.w3.org/2001/XMLSchema" xmlns:xs="http://www.w3.org/2001/XMLSchema" xmlns:p="http://schemas.microsoft.com/office/2006/metadata/properties" xmlns:ns1="http://schemas.microsoft.com/sharepoint/v3" xmlns:ns2="d97e18ea-24bf-4f30-81bb-5f181c432c77" xmlns:ns3="96aa8099-6109-4187-9139-aa020cb62a96" targetNamespace="http://schemas.microsoft.com/office/2006/metadata/properties" ma:root="true" ma:fieldsID="69a8b885bdbdbe7e6d1f5da0467c0264" ns1:_="" ns2:_="" ns3:_="">
    <xsd:import namespace="http://schemas.microsoft.com/sharepoint/v3"/>
    <xsd:import namespace="d97e18ea-24bf-4f30-81bb-5f181c432c77"/>
    <xsd:import namespace="96aa8099-6109-4187-9139-aa020cb6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RFA" minOccurs="0"/>
                <xsd:element ref="ns2:MediaLengthInSecond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e18ea-24bf-4f30-81bb-5f181c432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RFA" ma:index="19" nillable="true" ma:displayName="RFA" ma:format="DateOnly" ma:internalName="RFA">
      <xsd:simpleType>
        <xsd:restriction base="dms:DateTim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a8099-6109-4187-9139-aa020cb6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9d5d097-d419-47de-85ef-6052ff110692}" ma:internalName="TaxCatchAll" ma:showField="CatchAllData" ma:web="96aa8099-6109-4187-9139-aa020cb62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FBB9FD-9A24-4BEE-AA1E-EBF966AD5B76}">
  <ds:schemaRefs>
    <ds:schemaRef ds:uri="http://schemas.microsoft.com/office/2006/documentManagement/types"/>
    <ds:schemaRef ds:uri="http://purl.org/dc/dcmitype/"/>
    <ds:schemaRef ds:uri="http://schemas.openxmlformats.org/package/2006/metadata/core-properties"/>
    <ds:schemaRef ds:uri="d97e18ea-24bf-4f30-81bb-5f181c432c77"/>
    <ds:schemaRef ds:uri="http://schemas.microsoft.com/sharepoint/v3"/>
    <ds:schemaRef ds:uri="http://www.w3.org/XML/1998/namespace"/>
    <ds:schemaRef ds:uri="http://schemas.microsoft.com/office/infopath/2007/PartnerControls"/>
    <ds:schemaRef ds:uri="http://purl.org/dc/elements/1.1/"/>
    <ds:schemaRef ds:uri="96aa8099-6109-4187-9139-aa020cb62a9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52F67A1-9867-4912-ABD4-3FEBF33F9711}">
  <ds:schemaRefs>
    <ds:schemaRef ds:uri="http://schemas.microsoft.com/sharepoint/v3/contenttype/forms"/>
  </ds:schemaRefs>
</ds:datastoreItem>
</file>

<file path=customXml/itemProps3.xml><?xml version="1.0" encoding="utf-8"?>
<ds:datastoreItem xmlns:ds="http://schemas.openxmlformats.org/officeDocument/2006/customXml" ds:itemID="{DC0A0138-11A0-41BF-8EC0-8C85BF21E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7e18ea-24bf-4f30-81bb-5f181c432c77"/>
    <ds:schemaRef ds:uri="96aa8099-6109-4187-9139-aa020cb62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1146</Words>
  <Application>Microsoft Office PowerPoint</Application>
  <PresentationFormat>Widescreen</PresentationFormat>
  <Paragraphs>108</Paragraphs>
  <Slides>11</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2" baseType="lpstr">
      <vt:lpstr>Arial</vt:lpstr>
      <vt:lpstr>Calibri</vt:lpstr>
      <vt:lpstr>Calibri Light</vt:lpstr>
      <vt:lpstr>EYInterstate Light</vt:lpstr>
      <vt:lpstr>Franklin Gothic Demi Cond</vt:lpstr>
      <vt:lpstr>Franklin Gothic Medium</vt:lpstr>
      <vt:lpstr>Times New Roman</vt:lpstr>
      <vt:lpstr>Wingdings</vt:lpstr>
      <vt:lpstr>office theme</vt:lpstr>
      <vt:lpstr>13_Office Theme</vt:lpstr>
      <vt:lpstr>think-cell Slide</vt:lpstr>
      <vt:lpstr>PowerPoint Presentation</vt:lpstr>
      <vt:lpstr>Food insecurity is a critical challenge in north Carolina</vt:lpstr>
      <vt:lpstr>Pandemic ebt (P-EBT) PROVIDED CRITICAL FOOD ASSISTANCE DURING THE SCHOOL YEAR, but the TEMPORARY program ENDED in 2023</vt:lpstr>
      <vt:lpstr>SUN BUCKS Program Introduction</vt:lpstr>
      <vt:lpstr>SUN BUCKS 2024 PROGRAM GOAL and impact</vt:lpstr>
      <vt:lpstr>Sun bucks will address existing accessibility gaps in food assistance programs </vt:lpstr>
      <vt:lpstr>SUN Bucks is an Evidence-based Program, SUPPORTED BY A successful 3-Year pilot</vt:lpstr>
      <vt:lpstr>Counties will play a pivotal role in the successful implementation of sun bucks</vt:lpstr>
      <vt:lpstr>Eligibility overview</vt:lpstr>
      <vt:lpstr>Eligibility for nslp/sbp students</vt:lpstr>
      <vt:lpstr>Eligibility for non-nslp/sbp students – Ages 7-16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Hackman</dc:creator>
  <cp:lastModifiedBy>Ervin, Cynthia D</cp:lastModifiedBy>
  <cp:revision>32</cp:revision>
  <dcterms:created xsi:type="dcterms:W3CDTF">2013-07-15T20:26:40Z</dcterms:created>
  <dcterms:modified xsi:type="dcterms:W3CDTF">2024-02-05T13:44:59Z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0x010100030382D88265594DB2782AA072DD2635</vt:lpwstr>
  </property>
  <property fmtid="{D5CDD505-2E9C-101B-9397-08002B2CF9AE}" pid="3" name="MediaServiceImageTags">
    <vt:lpwstr/>
  </property>
</Properties>
</file>