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05" r:id="rId2"/>
  </p:sldMasterIdLst>
  <p:notesMasterIdLst>
    <p:notesMasterId r:id="rId32"/>
  </p:notesMasterIdLst>
  <p:handoutMasterIdLst>
    <p:handoutMasterId r:id="rId33"/>
  </p:handoutMasterIdLst>
  <p:sldIdLst>
    <p:sldId id="459" r:id="rId3"/>
    <p:sldId id="1644" r:id="rId4"/>
    <p:sldId id="462" r:id="rId5"/>
    <p:sldId id="1646" r:id="rId6"/>
    <p:sldId id="618" r:id="rId7"/>
    <p:sldId id="265" r:id="rId8"/>
    <p:sldId id="622" r:id="rId9"/>
    <p:sldId id="623" r:id="rId10"/>
    <p:sldId id="620" r:id="rId11"/>
    <p:sldId id="626" r:id="rId12"/>
    <p:sldId id="624" r:id="rId13"/>
    <p:sldId id="619" r:id="rId14"/>
    <p:sldId id="625" r:id="rId15"/>
    <p:sldId id="266" r:id="rId16"/>
    <p:sldId id="1638" r:id="rId17"/>
    <p:sldId id="298" r:id="rId18"/>
    <p:sldId id="315" r:id="rId19"/>
    <p:sldId id="1508" r:id="rId20"/>
    <p:sldId id="300" r:id="rId21"/>
    <p:sldId id="760" r:id="rId22"/>
    <p:sldId id="383" r:id="rId23"/>
    <p:sldId id="1582" r:id="rId24"/>
    <p:sldId id="384" r:id="rId25"/>
    <p:sldId id="268" r:id="rId26"/>
    <p:sldId id="410" r:id="rId27"/>
    <p:sldId id="326" r:id="rId28"/>
    <p:sldId id="1642" r:id="rId29"/>
    <p:sldId id="1643" r:id="rId30"/>
    <p:sldId id="461"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DC2"/>
    <a:srgbClr val="15365E"/>
    <a:srgbClr val="94B6C7"/>
    <a:srgbClr val="657E32"/>
    <a:srgbClr val="E9F0F3"/>
    <a:srgbClr val="DBE7EC"/>
    <a:srgbClr val="CEDDEC"/>
    <a:srgbClr val="E4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3" autoAdjust="0"/>
    <p:restoredTop sz="86418" autoAdjust="0"/>
  </p:normalViewPr>
  <p:slideViewPr>
    <p:cSldViewPr snapToGrid="0">
      <p:cViewPr varScale="1">
        <p:scale>
          <a:sx n="86" d="100"/>
          <a:sy n="86" d="100"/>
        </p:scale>
        <p:origin x="1360" y="56"/>
      </p:cViewPr>
      <p:guideLst>
        <p:guide orient="horz" pos="2160"/>
        <p:guide pos="2880"/>
      </p:guideLst>
    </p:cSldViewPr>
  </p:slideViewPr>
  <p:outlineViewPr>
    <p:cViewPr>
      <p:scale>
        <a:sx n="33" d="100"/>
        <a:sy n="33" d="100"/>
      </p:scale>
      <p:origin x="0" y="64"/>
    </p:cViewPr>
  </p:outlineViewPr>
  <p:notesTextViewPr>
    <p:cViewPr>
      <p:scale>
        <a:sx n="1" d="1"/>
        <a:sy n="1" d="1"/>
      </p:scale>
      <p:origin x="0" y="0"/>
    </p:cViewPr>
  </p:notesTextViewPr>
  <p:sorterViewPr>
    <p:cViewPr>
      <p:scale>
        <a:sx n="110" d="100"/>
        <a:sy n="110" d="100"/>
      </p:scale>
      <p:origin x="0" y="0"/>
    </p:cViewPr>
  </p:sorterViewPr>
  <p:notesViewPr>
    <p:cSldViewPr snapToGrid="0">
      <p:cViewPr varScale="1">
        <p:scale>
          <a:sx n="66" d="100"/>
          <a:sy n="66" d="100"/>
        </p:scale>
        <p:origin x="27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5581683161809207E-2"/>
          <c:w val="0.93015617218465851"/>
          <c:h val="0.772655004883955"/>
        </c:manualLayout>
      </c:layout>
      <c:barChart>
        <c:barDir val="bar"/>
        <c:grouping val="clustered"/>
        <c:varyColors val="0"/>
        <c:ser>
          <c:idx val="0"/>
          <c:order val="0"/>
          <c:tx>
            <c:strRef>
              <c:f>Sheet1!$B$1</c:f>
              <c:strCache>
                <c:ptCount val="1"/>
                <c:pt idx="0">
                  <c:v>Series 1</c:v>
                </c:pt>
              </c:strCache>
            </c:strRef>
          </c:tx>
          <c:spPr>
            <a:solidFill>
              <a:srgbClr val="006E8D"/>
            </a:solidFill>
            <a:ln w="57150">
              <a:solidFill>
                <a:schemeClr val="tx2"/>
              </a:solidFill>
            </a:ln>
            <a:effectLst/>
          </c:spPr>
          <c:invertIfNegative val="0"/>
          <c:dPt>
            <c:idx val="2"/>
            <c:invertIfNegative val="0"/>
            <c:bubble3D val="0"/>
            <c:spPr>
              <a:solidFill>
                <a:schemeClr val="accent3"/>
              </a:solidFill>
              <a:ln w="57150">
                <a:solidFill>
                  <a:schemeClr val="accent3"/>
                </a:solidFill>
              </a:ln>
              <a:effectLst/>
            </c:spPr>
            <c:extLst>
              <c:ext xmlns:c16="http://schemas.microsoft.com/office/drawing/2014/chart" uri="{C3380CC4-5D6E-409C-BE32-E72D297353CC}">
                <c16:uniqueId val="{00000000-AF62-4B3D-9957-8F4A6C6CCE2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randon Grotesque Regular" panose="020B0503020203060202"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Item 1</c:v>
                </c:pt>
                <c:pt idx="1">
                  <c:v>Item 2</c:v>
                </c:pt>
                <c:pt idx="2">
                  <c:v>Item 3</c:v>
                </c:pt>
                <c:pt idx="3">
                  <c:v>Item 4</c:v>
                </c:pt>
                <c:pt idx="4">
                  <c:v>Item 5</c:v>
                </c:pt>
              </c:strCache>
            </c:strRef>
          </c:cat>
          <c:val>
            <c:numRef>
              <c:f>Sheet1!$B$2:$B$6</c:f>
              <c:numCache>
                <c:formatCode>0%</c:formatCode>
                <c:ptCount val="5"/>
                <c:pt idx="0">
                  <c:v>0.88</c:v>
                </c:pt>
                <c:pt idx="1">
                  <c:v>0.86</c:v>
                </c:pt>
                <c:pt idx="2">
                  <c:v>0.7</c:v>
                </c:pt>
                <c:pt idx="3">
                  <c:v>0.97</c:v>
                </c:pt>
                <c:pt idx="4">
                  <c:v>0.9</c:v>
                </c:pt>
              </c:numCache>
            </c:numRef>
          </c:val>
          <c:extLst>
            <c:ext xmlns:c16="http://schemas.microsoft.com/office/drawing/2014/chart" uri="{C3380CC4-5D6E-409C-BE32-E72D297353CC}">
              <c16:uniqueId val="{00000000-6ABE-442D-ABD8-3B7F9159A794}"/>
            </c:ext>
          </c:extLst>
        </c:ser>
        <c:ser>
          <c:idx val="1"/>
          <c:order val="1"/>
          <c:tx>
            <c:strRef>
              <c:f>Sheet1!$C$1</c:f>
              <c:strCache>
                <c:ptCount val="1"/>
                <c:pt idx="0">
                  <c:v>Series 2</c:v>
                </c:pt>
              </c:strCache>
            </c:strRef>
          </c:tx>
          <c:spPr>
            <a:noFill/>
            <a:ln>
              <a:noFill/>
            </a:ln>
            <a:effectLst/>
          </c:spPr>
          <c:invertIfNegative val="0"/>
          <c:trendline>
            <c:name>75% Threshold</c:name>
            <c:spPr>
              <a:ln w="28575" cap="rnd">
                <a:solidFill>
                  <a:schemeClr val="accent2"/>
                </a:solidFill>
                <a:prstDash val="dash"/>
              </a:ln>
              <a:effectLst/>
            </c:spPr>
            <c:trendlineType val="linear"/>
            <c:forward val="0.5"/>
            <c:backward val="0.5"/>
            <c:dispRSqr val="0"/>
            <c:dispEq val="0"/>
          </c:trendline>
          <c:cat>
            <c:strRef>
              <c:f>Sheet1!$A$2:$A$6</c:f>
              <c:strCache>
                <c:ptCount val="5"/>
                <c:pt idx="0">
                  <c:v>Item 1</c:v>
                </c:pt>
                <c:pt idx="1">
                  <c:v>Item 2</c:v>
                </c:pt>
                <c:pt idx="2">
                  <c:v>Item 3</c:v>
                </c:pt>
                <c:pt idx="3">
                  <c:v>Item 4</c:v>
                </c:pt>
                <c:pt idx="4">
                  <c:v>Item 5</c:v>
                </c:pt>
              </c:strCache>
            </c:strRef>
          </c:cat>
          <c:val>
            <c:numRef>
              <c:f>Sheet1!$C$2:$C$6</c:f>
              <c:numCache>
                <c:formatCode>0%</c:formatCode>
                <c:ptCount val="5"/>
                <c:pt idx="0">
                  <c:v>0.75</c:v>
                </c:pt>
                <c:pt idx="1">
                  <c:v>0.75</c:v>
                </c:pt>
                <c:pt idx="2">
                  <c:v>0.75</c:v>
                </c:pt>
                <c:pt idx="3">
                  <c:v>0.75</c:v>
                </c:pt>
                <c:pt idx="4">
                  <c:v>0.75</c:v>
                </c:pt>
              </c:numCache>
            </c:numRef>
          </c:val>
          <c:extLst>
            <c:ext xmlns:c16="http://schemas.microsoft.com/office/drawing/2014/chart" uri="{C3380CC4-5D6E-409C-BE32-E72D297353CC}">
              <c16:uniqueId val="{00000000-A497-4FC8-9AC6-0FF9E4B1DF00}"/>
            </c:ext>
          </c:extLst>
        </c:ser>
        <c:dLbls>
          <c:showLegendKey val="0"/>
          <c:showVal val="0"/>
          <c:showCatName val="0"/>
          <c:showSerName val="0"/>
          <c:showPercent val="0"/>
          <c:showBubbleSize val="0"/>
        </c:dLbls>
        <c:gapWidth val="100"/>
        <c:overlap val="-5"/>
        <c:axId val="584428096"/>
        <c:axId val="584394536"/>
      </c:barChart>
      <c:catAx>
        <c:axId val="584428096"/>
        <c:scaling>
          <c:orientation val="maxMin"/>
        </c:scaling>
        <c:delete val="0"/>
        <c:axPos val="l"/>
        <c:numFmt formatCode="General" sourceLinked="1"/>
        <c:majorTickMark val="none"/>
        <c:minorTickMark val="none"/>
        <c:tickLblPos val="nextTo"/>
        <c:spPr>
          <a:noFill/>
          <a:ln w="9525" cap="flat" cmpd="sng" algn="ctr">
            <a:solidFill>
              <a:srgbClr val="4C4C4E"/>
            </a:solidFill>
            <a:round/>
          </a:ln>
          <a:effectLst/>
        </c:spPr>
        <c:txPr>
          <a:bodyPr rot="-60000000" spcFirstLastPara="1" vertOverflow="ellipsis" vert="horz" wrap="square" anchor="ctr" anchorCtr="1"/>
          <a:lstStyle/>
          <a:p>
            <a:pPr algn="r">
              <a:defRPr sz="2000" b="0" i="0" u="none" strike="noStrike" kern="1200" baseline="0">
                <a:solidFill>
                  <a:schemeClr val="tx1"/>
                </a:solidFill>
                <a:latin typeface="Brandon Grotesque Regular" panose="020B0503020203060202" pitchFamily="34" charset="0"/>
                <a:ea typeface="+mn-ea"/>
                <a:cs typeface="Segoe UI" panose="020B0502040204020203" pitchFamily="34" charset="0"/>
              </a:defRPr>
            </a:pPr>
            <a:endParaRPr lang="en-US"/>
          </a:p>
        </c:txPr>
        <c:crossAx val="584394536"/>
        <c:crosses val="autoZero"/>
        <c:auto val="1"/>
        <c:lblAlgn val="ctr"/>
        <c:lblOffset val="100"/>
        <c:noMultiLvlLbl val="0"/>
      </c:catAx>
      <c:valAx>
        <c:axId val="584394536"/>
        <c:scaling>
          <c:orientation val="minMax"/>
          <c:max val="1.01"/>
          <c:min val="0"/>
        </c:scaling>
        <c:delete val="1"/>
        <c:axPos val="t"/>
        <c:numFmt formatCode="0%" sourceLinked="1"/>
        <c:majorTickMark val="out"/>
        <c:minorTickMark val="none"/>
        <c:tickLblPos val="nextTo"/>
        <c:crossAx val="584428096"/>
        <c:crosses val="autoZero"/>
        <c:crossBetween val="between"/>
      </c:valAx>
      <c:spPr>
        <a:noFill/>
        <a:ln>
          <a:noFill/>
        </a:ln>
        <a:effectLst/>
      </c:spPr>
    </c:plotArea>
    <c:legend>
      <c:legendPos val="b"/>
      <c:legendEntry>
        <c:idx val="0"/>
        <c:delete val="1"/>
      </c:legendEntry>
      <c:legendEntry>
        <c:idx val="1"/>
        <c:delete val="1"/>
      </c:legendEntry>
      <c:layout>
        <c:manualLayout>
          <c:xMode val="edge"/>
          <c:yMode val="edge"/>
          <c:x val="0.67473511805282338"/>
          <c:y val="0.79996659315173635"/>
          <c:w val="0.18547718693620047"/>
          <c:h val="8.330912856586231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Brandon Grotesque Regular" panose="020B0503020203060202"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3550"/>
          </a:xfrm>
          <a:prstGeom prst="rect">
            <a:avLst/>
          </a:prstGeom>
        </p:spPr>
        <p:txBody>
          <a:bodyPr vert="horz" lIns="91759" tIns="45880" rIns="91759" bIns="45880" rtlCol="0"/>
          <a:lstStyle>
            <a:lvl1pPr algn="l">
              <a:defRPr sz="1200"/>
            </a:lvl1pPr>
          </a:lstStyle>
          <a:p>
            <a:endParaRPr lang="en-US" dirty="0"/>
          </a:p>
        </p:txBody>
      </p:sp>
      <p:sp>
        <p:nvSpPr>
          <p:cNvPr id="3" name="Date Placeholder 2"/>
          <p:cNvSpPr>
            <a:spLocks noGrp="1"/>
          </p:cNvSpPr>
          <p:nvPr>
            <p:ph type="dt" sz="quarter" idx="1"/>
          </p:nvPr>
        </p:nvSpPr>
        <p:spPr>
          <a:xfrm>
            <a:off x="3970345" y="0"/>
            <a:ext cx="3038475" cy="463550"/>
          </a:xfrm>
          <a:prstGeom prst="rect">
            <a:avLst/>
          </a:prstGeom>
        </p:spPr>
        <p:txBody>
          <a:bodyPr vert="horz" lIns="91759" tIns="45880" rIns="91759" bIns="45880" rtlCol="0"/>
          <a:lstStyle>
            <a:lvl1pPr algn="r">
              <a:defRPr sz="1200"/>
            </a:lvl1pPr>
          </a:lstStyle>
          <a:p>
            <a:fld id="{A9B734D9-FBB7-4B85-86A2-24E15EDE55E0}" type="datetimeFigureOut">
              <a:rPr lang="en-US" smtClean="0"/>
              <a:t>9/3/2021</a:t>
            </a:fld>
            <a:endParaRPr lang="en-US" dirty="0"/>
          </a:p>
        </p:txBody>
      </p:sp>
      <p:sp>
        <p:nvSpPr>
          <p:cNvPr id="4" name="Footer Placeholder 3"/>
          <p:cNvSpPr>
            <a:spLocks noGrp="1"/>
          </p:cNvSpPr>
          <p:nvPr>
            <p:ph type="ftr" sz="quarter" idx="2"/>
          </p:nvPr>
        </p:nvSpPr>
        <p:spPr>
          <a:xfrm>
            <a:off x="9" y="8772526"/>
            <a:ext cx="3038475" cy="463550"/>
          </a:xfrm>
          <a:prstGeom prst="rect">
            <a:avLst/>
          </a:prstGeom>
        </p:spPr>
        <p:txBody>
          <a:bodyPr vert="horz" lIns="91759" tIns="45880" rIns="91759" bIns="458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6"/>
            <a:ext cx="3038475" cy="463550"/>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3408"/>
          </a:xfrm>
          <a:prstGeom prst="rect">
            <a:avLst/>
          </a:prstGeom>
        </p:spPr>
        <p:txBody>
          <a:bodyPr vert="horz" lIns="93155" tIns="46576" rIns="93155" bIns="46576" rtlCol="0"/>
          <a:lstStyle>
            <a:lvl1pPr algn="l">
              <a:defRPr sz="1200"/>
            </a:lvl1pPr>
          </a:lstStyle>
          <a:p>
            <a:endParaRPr lang="en-US" dirty="0"/>
          </a:p>
        </p:txBody>
      </p:sp>
      <p:sp>
        <p:nvSpPr>
          <p:cNvPr id="3" name="Date Placeholder 2"/>
          <p:cNvSpPr>
            <a:spLocks noGrp="1"/>
          </p:cNvSpPr>
          <p:nvPr>
            <p:ph type="dt" idx="1"/>
          </p:nvPr>
        </p:nvSpPr>
        <p:spPr>
          <a:xfrm>
            <a:off x="3970939" y="7"/>
            <a:ext cx="3037840" cy="463408"/>
          </a:xfrm>
          <a:prstGeom prst="rect">
            <a:avLst/>
          </a:prstGeom>
        </p:spPr>
        <p:txBody>
          <a:bodyPr vert="horz" lIns="93155" tIns="46576" rIns="93155" bIns="46576" rtlCol="0"/>
          <a:lstStyle>
            <a:lvl1pPr algn="r">
              <a:defRPr sz="1200"/>
            </a:lvl1pPr>
          </a:lstStyle>
          <a:p>
            <a:fld id="{E3FD6F98-055A-4837-90F2-8E5F6821A1BB}" type="datetimeFigureOut">
              <a:rPr lang="en-US" smtClean="0"/>
              <a:t>9/3/2021</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55" tIns="46576" rIns="93155" bIns="46576" rtlCol="0" anchor="ctr"/>
          <a:lstStyle/>
          <a:p>
            <a:endParaRPr lang="en-US" dirty="0"/>
          </a:p>
        </p:txBody>
      </p:sp>
      <p:sp>
        <p:nvSpPr>
          <p:cNvPr id="5" name="Notes Placeholder 4"/>
          <p:cNvSpPr>
            <a:spLocks noGrp="1"/>
          </p:cNvSpPr>
          <p:nvPr>
            <p:ph type="body" sz="quarter" idx="3"/>
          </p:nvPr>
        </p:nvSpPr>
        <p:spPr>
          <a:xfrm>
            <a:off x="701040" y="4444868"/>
            <a:ext cx="5608320" cy="3636705"/>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7"/>
            <a:ext cx="3037840" cy="463407"/>
          </a:xfrm>
          <a:prstGeom prst="rect">
            <a:avLst/>
          </a:prstGeom>
        </p:spPr>
        <p:txBody>
          <a:bodyPr vert="horz" lIns="93155" tIns="46576" rIns="93155"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772677"/>
            <a:ext cx="3037840" cy="463407"/>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159752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splitting into two groups: one to test the SDM tool – these participants will use the SDM policy and procedure manual and the testing website to participate.</a:t>
            </a:r>
          </a:p>
        </p:txBody>
      </p:sp>
      <p:sp>
        <p:nvSpPr>
          <p:cNvPr id="4" name="Slide Number Placeholder 3"/>
          <p:cNvSpPr>
            <a:spLocks noGrp="1"/>
          </p:cNvSpPr>
          <p:nvPr>
            <p:ph type="sldNum" sz="quarter" idx="5"/>
          </p:nvPr>
        </p:nvSpPr>
        <p:spPr/>
        <p:txBody>
          <a:bodyPr/>
          <a:lstStyle/>
          <a:p>
            <a:fld id="{FEFEC61F-6BCC-49BE-BD79-3F8FBB3582B7}" type="slidenum">
              <a:rPr lang="en-US" smtClean="0"/>
              <a:t>21</a:t>
            </a:fld>
            <a:endParaRPr lang="en-US"/>
          </a:p>
        </p:txBody>
      </p:sp>
    </p:spTree>
    <p:extLst>
      <p:ext uri="{BB962C8B-B14F-4D97-AF65-F5344CB8AC3E}">
        <p14:creationId xmlns:p14="http://schemas.microsoft.com/office/powerpoint/2010/main" val="3955001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be splitting into two groups: one to examine consistency in current practice – these participants will use current practice knowledge and the testing website to participate.</a:t>
            </a:r>
          </a:p>
        </p:txBody>
      </p:sp>
      <p:sp>
        <p:nvSpPr>
          <p:cNvPr id="4" name="Slide Number Placeholder 3"/>
          <p:cNvSpPr>
            <a:spLocks noGrp="1"/>
          </p:cNvSpPr>
          <p:nvPr>
            <p:ph type="sldNum" sz="quarter" idx="5"/>
          </p:nvPr>
        </p:nvSpPr>
        <p:spPr/>
        <p:txBody>
          <a:bodyPr/>
          <a:lstStyle/>
          <a:p>
            <a:fld id="{FEFEC61F-6BCC-49BE-BD79-3F8FBB3582B7}" type="slidenum">
              <a:rPr lang="en-US" smtClean="0"/>
              <a:t>22</a:t>
            </a:fld>
            <a:endParaRPr lang="en-US"/>
          </a:p>
        </p:txBody>
      </p:sp>
    </p:spTree>
    <p:extLst>
      <p:ext uri="{BB962C8B-B14F-4D97-AF65-F5344CB8AC3E}">
        <p14:creationId xmlns:p14="http://schemas.microsoft.com/office/powerpoint/2010/main" val="213960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C61F-6BCC-49BE-BD79-3F8FBB3582B7}" type="slidenum">
              <a:rPr lang="en-US" smtClean="0"/>
              <a:t>23</a:t>
            </a:fld>
            <a:endParaRPr lang="en-US"/>
          </a:p>
        </p:txBody>
      </p:sp>
    </p:spTree>
    <p:extLst>
      <p:ext uri="{BB962C8B-B14F-4D97-AF65-F5344CB8AC3E}">
        <p14:creationId xmlns:p14="http://schemas.microsoft.com/office/powerpoint/2010/main" val="4023102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calculate overall percent agreement to </a:t>
            </a:r>
            <a:r>
              <a:rPr lang="en-US"/>
              <a:t>measure reliability</a:t>
            </a:r>
            <a:endParaRPr lang="en-US" dirty="0"/>
          </a:p>
        </p:txBody>
      </p:sp>
      <p:sp>
        <p:nvSpPr>
          <p:cNvPr id="4" name="Slide Number Placeholder 3"/>
          <p:cNvSpPr>
            <a:spLocks noGrp="1"/>
          </p:cNvSpPr>
          <p:nvPr>
            <p:ph type="sldNum" sz="quarter" idx="5"/>
          </p:nvPr>
        </p:nvSpPr>
        <p:spPr/>
        <p:txBody>
          <a:bodyPr/>
          <a:lstStyle/>
          <a:p>
            <a:fld id="{FEFEC61F-6BCC-49BE-BD79-3F8FBB3582B7}" type="slidenum">
              <a:rPr lang="en-US" smtClean="0"/>
              <a:t>24</a:t>
            </a:fld>
            <a:endParaRPr lang="en-US"/>
          </a:p>
        </p:txBody>
      </p:sp>
    </p:spTree>
    <p:extLst>
      <p:ext uri="{BB962C8B-B14F-4D97-AF65-F5344CB8AC3E}">
        <p14:creationId xmlns:p14="http://schemas.microsoft.com/office/powerpoint/2010/main" val="2065881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04FE9-5E74-43E7-B372-9DC51682C209}" type="slidenum">
              <a:rPr lang="en-US" smtClean="0"/>
              <a:t>26</a:t>
            </a:fld>
            <a:endParaRPr lang="en-US"/>
          </a:p>
        </p:txBody>
      </p:sp>
    </p:spTree>
    <p:extLst>
      <p:ext uri="{BB962C8B-B14F-4D97-AF65-F5344CB8AC3E}">
        <p14:creationId xmlns:p14="http://schemas.microsoft.com/office/powerpoint/2010/main" val="197562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FEC61F-6BCC-49BE-BD79-3F8FBB3582B7}" type="slidenum">
              <a:rPr lang="en-US" smtClean="0"/>
              <a:t>27</a:t>
            </a:fld>
            <a:endParaRPr lang="en-US"/>
          </a:p>
        </p:txBody>
      </p:sp>
    </p:spTree>
    <p:extLst>
      <p:ext uri="{BB962C8B-B14F-4D97-AF65-F5344CB8AC3E}">
        <p14:creationId xmlns:p14="http://schemas.microsoft.com/office/powerpoint/2010/main" val="240346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updated</a:t>
            </a:r>
          </a:p>
        </p:txBody>
      </p:sp>
      <p:sp>
        <p:nvSpPr>
          <p:cNvPr id="4" name="Slide Number Placeholder 3"/>
          <p:cNvSpPr>
            <a:spLocks noGrp="1"/>
          </p:cNvSpPr>
          <p:nvPr>
            <p:ph type="sldNum" sz="quarter" idx="5"/>
          </p:nvPr>
        </p:nvSpPr>
        <p:spPr/>
        <p:txBody>
          <a:bodyPr/>
          <a:lstStyle/>
          <a:p>
            <a:fld id="{DBCC7D24-0DC9-4E9C-89C0-35D79A09D337}" type="slidenum">
              <a:rPr lang="en-US" smtClean="0"/>
              <a:t>4</a:t>
            </a:fld>
            <a:endParaRPr lang="en-US" dirty="0"/>
          </a:p>
        </p:txBody>
      </p:sp>
    </p:spTree>
    <p:extLst>
      <p:ext uri="{BB962C8B-B14F-4D97-AF65-F5344CB8AC3E}">
        <p14:creationId xmlns:p14="http://schemas.microsoft.com/office/powerpoint/2010/main" val="215533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share in these conversations, our goal is to return to the legislation and language that has been shared each time to ensure we have level set for where we are and where we are going with this legislation.  </a:t>
            </a:r>
          </a:p>
        </p:txBody>
      </p:sp>
      <p:sp>
        <p:nvSpPr>
          <p:cNvPr id="4" name="Slide Number Placeholder 3"/>
          <p:cNvSpPr>
            <a:spLocks noGrp="1"/>
          </p:cNvSpPr>
          <p:nvPr>
            <p:ph type="sldNum" sz="quarter" idx="5"/>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1316184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competitive and non-competitive vouchers. The deadline to apply for the most recent round of competitive vouchers was March 22, 2021. Non-competitive – PHAs may request assistance on a rolling basis under Notice PIH 2020-28.</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2285515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a:t>Helps focus resources where they are needed most </a:t>
            </a:r>
          </a:p>
          <a:p>
            <a:pPr marL="457200" indent="-457200">
              <a:buFont typeface="Arial" panose="020B0604020202020204" pitchFamily="34" charset="0"/>
              <a:buChar char="•"/>
            </a:pPr>
            <a:r>
              <a:rPr lang="en-US" sz="1200"/>
              <a:t>Improves equity in assessment standards </a:t>
            </a:r>
          </a:p>
          <a:p>
            <a:pPr marL="457200" indent="-457200">
              <a:buFont typeface="Arial" panose="020B0604020202020204" pitchFamily="34" charset="0"/>
              <a:buChar char="•"/>
            </a:pPr>
            <a:r>
              <a:rPr lang="en-US" sz="1200"/>
              <a:t>Improves transparency in decision making </a:t>
            </a:r>
          </a:p>
          <a:p>
            <a:pPr marL="457200" indent="-457200">
              <a:buFont typeface="Arial" panose="020B0604020202020204" pitchFamily="34" charset="0"/>
              <a:buChar char="•"/>
            </a:pPr>
            <a:r>
              <a:rPr lang="en-US" sz="1200"/>
              <a:t>Prioritizes information gathering </a:t>
            </a:r>
          </a:p>
          <a:p>
            <a:pPr marL="457200" indent="-457200">
              <a:buFont typeface="Arial" panose="020B0604020202020204" pitchFamily="34" charset="0"/>
              <a:buChar char="•"/>
            </a:pPr>
            <a:r>
              <a:rPr lang="en-US" sz="1200"/>
              <a:t>Provides a common language </a:t>
            </a:r>
          </a:p>
          <a:p>
            <a:pPr marL="457200" indent="-457200">
              <a:buFont typeface="Arial" panose="020B0604020202020204" pitchFamily="34" charset="0"/>
              <a:buChar char="•"/>
            </a:pPr>
            <a:r>
              <a:rPr lang="en-US" sz="1200"/>
              <a:t>Provides aggregate data that can be used to inform policy and guide resource development </a:t>
            </a:r>
          </a:p>
          <a:p>
            <a:pPr marL="457200" indent="-457200">
              <a:buFont typeface="Arial" panose="020B0604020202020204" pitchFamily="34" charset="0"/>
              <a:buChar char="•"/>
            </a:pPr>
            <a:r>
              <a:rPr lang="en-US" sz="1200"/>
              <a:t>Helps ensure compliance with jurisdictional standards</a:t>
            </a:r>
          </a:p>
          <a:p>
            <a:endParaRPr lang="en-US"/>
          </a:p>
        </p:txBody>
      </p:sp>
      <p:sp>
        <p:nvSpPr>
          <p:cNvPr id="4" name="Header Placeholder 3"/>
          <p:cNvSpPr>
            <a:spLocks noGrp="1"/>
          </p:cNvSpPr>
          <p:nvPr>
            <p:ph type="hdr" sz="quarter"/>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Introducing Safety-Organized Practice</a:t>
            </a:r>
          </a:p>
        </p:txBody>
      </p:sp>
      <p:sp>
        <p:nvSpPr>
          <p:cNvPr id="5" name="Date Placeholder 4"/>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Spring 2017</a:t>
            </a: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EE536B-E658-E944-95FF-536802BE2A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95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C61F-6BCC-49BE-BD79-3F8FBB3582B7}" type="slidenum">
              <a:rPr lang="en-US" smtClean="0"/>
              <a:t>17</a:t>
            </a:fld>
            <a:endParaRPr lang="en-US"/>
          </a:p>
        </p:txBody>
      </p:sp>
    </p:spTree>
    <p:extLst>
      <p:ext uri="{BB962C8B-B14F-4D97-AF65-F5344CB8AC3E}">
        <p14:creationId xmlns:p14="http://schemas.microsoft.com/office/powerpoint/2010/main" val="239514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Inter-rater reliability is the extent to which different workers who are given the same information will arrive at the same conclusion. This will help us understand the consistency of decision making at different points in the intake process under current practice circumstances which can help inform areas or issues we should focus on or draw attention to when developing or training the intake tool. Findings will provide a baseline measure that will be used to observe any changes in consistency when IRR testing is conducted using the forthcoming Structured Decision Making® assessment.</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The “testing” is not a test of your skill or ability as a worker! We encourage you to treat each of the vignettes as though it was a referral that you were receiving, and to work through it the same way you would in your regular practice.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Responses will be collected in web surveys, which will allow CRC to analyze data to determine the percentage of participants who agreed on how to respond to the situation in each vignette. </a:t>
            </a:r>
            <a:r>
              <a:rPr lang="en-US" sz="1200" b="0" i="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4783D8FE-6D66-48A3-8CA0-2EFC81A16879}" type="slidenum">
              <a:rPr lang="en-US" smtClean="0"/>
              <a:t>18</a:t>
            </a:fld>
            <a:endParaRPr lang="en-US"/>
          </a:p>
        </p:txBody>
      </p:sp>
    </p:spTree>
    <p:extLst>
      <p:ext uri="{BB962C8B-B14F-4D97-AF65-F5344CB8AC3E}">
        <p14:creationId xmlns:p14="http://schemas.microsoft.com/office/powerpoint/2010/main" val="18930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FEC61F-6BCC-49BE-BD79-3F8FBB3582B7}" type="slidenum">
              <a:rPr lang="en-US" smtClean="0"/>
              <a:t>19</a:t>
            </a:fld>
            <a:endParaRPr lang="en-US"/>
          </a:p>
        </p:txBody>
      </p:sp>
    </p:spTree>
    <p:extLst>
      <p:ext uri="{BB962C8B-B14F-4D97-AF65-F5344CB8AC3E}">
        <p14:creationId xmlns:p14="http://schemas.microsoft.com/office/powerpoint/2010/main" val="1533862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717550" y="1162050"/>
            <a:ext cx="5575300" cy="31369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b="0" dirty="0">
                <a:latin typeface="Segoe UI" panose="020B0502040204020203" pitchFamily="34" charset="0"/>
                <a:cs typeface="Segoe UI" panose="020B0502040204020203" pitchFamily="34" charset="0"/>
              </a:rPr>
              <a:t>IRR participants will read a series of vignettes, apply the SDM tool, and we will see if they arrive at the same responses</a:t>
            </a:r>
          </a:p>
        </p:txBody>
      </p:sp>
    </p:spTree>
    <p:extLst>
      <p:ext uri="{BB962C8B-B14F-4D97-AF65-F5344CB8AC3E}">
        <p14:creationId xmlns:p14="http://schemas.microsoft.com/office/powerpoint/2010/main" val="3438520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1">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C23317-8D33-394B-A54E-6FD51BD79E64}"/>
              </a:ext>
            </a:extLst>
          </p:cNvPr>
          <p:cNvSpPr/>
          <p:nvPr/>
        </p:nvSpPr>
        <p:spPr>
          <a:xfrm>
            <a:off x="176986" y="180009"/>
            <a:ext cx="8790029" cy="6497983"/>
          </a:xfrm>
          <a:prstGeom prst="roundRect">
            <a:avLst>
              <a:gd name="adj" fmla="val 430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49">
              <a:latin typeface="Brandon Grotesque Regular" panose="020B0503020203060202" pitchFamily="34" charset="0"/>
            </a:endParaRPr>
          </a:p>
        </p:txBody>
      </p:sp>
      <p:sp>
        <p:nvSpPr>
          <p:cNvPr id="7" name="Text Placeholder 3">
            <a:extLst>
              <a:ext uri="{FF2B5EF4-FFF2-40B4-BE49-F238E27FC236}">
                <a16:creationId xmlns:a16="http://schemas.microsoft.com/office/drawing/2014/main" id="{D3D7D860-2D25-694F-BE31-8D3CA439A0DC}"/>
              </a:ext>
            </a:extLst>
          </p:cNvPr>
          <p:cNvSpPr>
            <a:spLocks noGrp="1"/>
          </p:cNvSpPr>
          <p:nvPr>
            <p:ph type="body" sz="quarter" idx="10" hasCustomPrompt="1"/>
          </p:nvPr>
        </p:nvSpPr>
        <p:spPr>
          <a:xfrm>
            <a:off x="659009" y="180008"/>
            <a:ext cx="7772400" cy="6503384"/>
          </a:xfrm>
          <a:prstGeom prst="rect">
            <a:avLst/>
          </a:prstGeom>
        </p:spPr>
        <p:txBody>
          <a:bodyPr anchor="ctr" anchorCtr="0"/>
          <a:lstStyle>
            <a:lvl1pPr marL="0" indent="0" algn="l" fontAlgn="t">
              <a:lnSpc>
                <a:spcPts val="4745"/>
              </a:lnSpc>
              <a:buNone/>
              <a:defRPr sz="5009" b="0" i="0" cap="all" spc="63" baseline="0">
                <a:solidFill>
                  <a:schemeClr val="bg1"/>
                </a:solidFill>
                <a:latin typeface="Brandon Grotesque Black" panose="020B0A03020203060202" pitchFamily="34" charset="0"/>
                <a:cs typeface="Segoe UI" panose="020B0502040204020203" pitchFamily="34" charset="0"/>
              </a:defRPr>
            </a:lvl1pPr>
            <a:lvl2pPr marL="0" indent="0" algn="l" fontAlgn="t">
              <a:lnSpc>
                <a:spcPts val="1687"/>
              </a:lnSpc>
              <a:spcBef>
                <a:spcPts val="1107"/>
              </a:spcBef>
              <a:buNone/>
              <a:defRPr sz="1476" cap="all" spc="21" baseline="0">
                <a:solidFill>
                  <a:srgbClr val="00ABCA"/>
                </a:solidFill>
                <a:latin typeface="Brandon Grotesque Black" panose="020B0503020203060202" pitchFamily="34" charset="77"/>
              </a:defRPr>
            </a:lvl2pPr>
          </a:lstStyle>
          <a:p>
            <a:pPr lvl="0"/>
            <a:r>
              <a:rPr lang="en-US"/>
              <a:t>Section slide</a:t>
            </a:r>
          </a:p>
        </p:txBody>
      </p:sp>
      <p:pic>
        <p:nvPicPr>
          <p:cNvPr id="6" name="Picture 5">
            <a:extLst>
              <a:ext uri="{FF2B5EF4-FFF2-40B4-BE49-F238E27FC236}">
                <a16:creationId xmlns:a16="http://schemas.microsoft.com/office/drawing/2014/main" id="{65502752-7F2E-40A7-BDC4-F04EAC2096C9}"/>
              </a:ext>
            </a:extLst>
          </p:cNvPr>
          <p:cNvPicPr>
            <a:picLocks noChangeAspect="1"/>
          </p:cNvPicPr>
          <p:nvPr/>
        </p:nvPicPr>
        <p:blipFill>
          <a:blip r:embed="rId3"/>
          <a:srcRect/>
          <a:stretch/>
        </p:blipFill>
        <p:spPr>
          <a:xfrm>
            <a:off x="7261133" y="5657042"/>
            <a:ext cx="1161112" cy="589475"/>
          </a:xfrm>
          <a:prstGeom prst="rect">
            <a:avLst/>
          </a:prstGeom>
        </p:spPr>
      </p:pic>
    </p:spTree>
    <p:custDataLst>
      <p:tags r:id="rId1"/>
    </p:custDataLst>
    <p:extLst>
      <p:ext uri="{BB962C8B-B14F-4D97-AF65-F5344CB8AC3E}">
        <p14:creationId xmlns:p14="http://schemas.microsoft.com/office/powerpoint/2010/main" val="74348000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ox Title and Photo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ED85851-A46F-A544-BFB6-13A61E0DF7BB}"/>
              </a:ext>
            </a:extLst>
          </p:cNvPr>
          <p:cNvSpPr>
            <a:spLocks noGrp="1"/>
          </p:cNvSpPr>
          <p:nvPr>
            <p:ph type="pic" sz="quarter" idx="10"/>
          </p:nvPr>
        </p:nvSpPr>
        <p:spPr>
          <a:xfrm>
            <a:off x="5260491" y="180768"/>
            <a:ext cx="3699160" cy="6496465"/>
          </a:xfrm>
          <a:prstGeom prst="roundRect">
            <a:avLst>
              <a:gd name="adj" fmla="val 4973"/>
            </a:avLst>
          </a:prstGeom>
        </p:spPr>
        <p:txBody>
          <a:bodyPr/>
          <a:lstStyle/>
          <a:p>
            <a:r>
              <a:rPr lang="en-US"/>
              <a:t>Click icon to add picture</a:t>
            </a:r>
          </a:p>
        </p:txBody>
      </p:sp>
      <p:sp>
        <p:nvSpPr>
          <p:cNvPr id="10" name="Text Placeholder 11">
            <a:extLst>
              <a:ext uri="{FF2B5EF4-FFF2-40B4-BE49-F238E27FC236}">
                <a16:creationId xmlns:a16="http://schemas.microsoft.com/office/drawing/2014/main" id="{3494112A-408D-4F6D-BE58-E9B1866EF754}"/>
              </a:ext>
            </a:extLst>
          </p:cNvPr>
          <p:cNvSpPr>
            <a:spLocks noGrp="1"/>
          </p:cNvSpPr>
          <p:nvPr>
            <p:ph type="body" sz="quarter" idx="12" hasCustomPrompt="1"/>
          </p:nvPr>
        </p:nvSpPr>
        <p:spPr>
          <a:xfrm rot="5400000">
            <a:off x="-457149" y="822263"/>
            <a:ext cx="6496468" cy="5213471"/>
          </a:xfrm>
          <a:prstGeom prst="round2SameRect">
            <a:avLst>
              <a:gd name="adj1" fmla="val 0"/>
              <a:gd name="adj2" fmla="val 4565"/>
            </a:avLst>
          </a:prstGeom>
          <a:solidFill>
            <a:schemeClr val="tx2"/>
          </a:solidFill>
        </p:spPr>
        <p:txBody>
          <a:bodyPr vert="vert270" lIns="731520" tIns="731520" rIns="731520" bIns="731520" anchor="ctr">
            <a:noAutofit/>
          </a:bodyPr>
          <a:lstStyle>
            <a:lvl1pPr marL="0" indent="0">
              <a:lnSpc>
                <a:spcPct val="100000"/>
              </a:lnSpc>
              <a:spcBef>
                <a:spcPts val="750"/>
              </a:spcBef>
              <a:buNone/>
              <a:defRPr sz="4950" b="0" cap="all" baseline="0">
                <a:solidFill>
                  <a:schemeClr val="bg1"/>
                </a:solidFill>
                <a:latin typeface="Brandon Grotesque Black" panose="020B0A03020203060202" pitchFamily="34" charset="0"/>
              </a:defRPr>
            </a:lvl1pPr>
            <a:lvl2pPr marL="685800" indent="-342900">
              <a:lnSpc>
                <a:spcPct val="100000"/>
              </a:lnSpc>
              <a:spcBef>
                <a:spcPts val="750"/>
              </a:spcBef>
              <a:defRPr sz="2100"/>
            </a:lvl2pPr>
            <a:lvl3pPr marL="1028700" indent="-342900">
              <a:lnSpc>
                <a:spcPct val="100000"/>
              </a:lnSpc>
              <a:spcBef>
                <a:spcPts val="750"/>
              </a:spcBef>
              <a:defRPr sz="2100"/>
            </a:lvl3pPr>
            <a:lvl4pPr>
              <a:defRPr sz="2100"/>
            </a:lvl4pPr>
            <a:lvl5pPr>
              <a:defRPr sz="2100"/>
            </a:lvl5pPr>
          </a:lstStyle>
          <a:p>
            <a:pPr lvl="0"/>
            <a:r>
              <a:rPr lang="en-US"/>
              <a:t>HEADLINE</a:t>
            </a:r>
          </a:p>
        </p:txBody>
      </p:sp>
    </p:spTree>
    <p:custDataLst>
      <p:tags r:id="rId1"/>
    </p:custDataLst>
    <p:extLst>
      <p:ext uri="{BB962C8B-B14F-4D97-AF65-F5344CB8AC3E}">
        <p14:creationId xmlns:p14="http://schemas.microsoft.com/office/powerpoint/2010/main" val="1957332535"/>
      </p:ext>
    </p:extLst>
  </p:cSld>
  <p:clrMapOvr>
    <a:masterClrMapping/>
  </p:clrMapOvr>
  <p:hf sldNum="0" hdr="0" ftr="0" dt="0"/>
  <p:extLst>
    <p:ext uri="{DCECCB84-F9BA-43D5-87BE-67443E8EF086}">
      <p15:sldGuideLst xmlns:p15="http://schemas.microsoft.com/office/powerpoint/2012/main">
        <p15:guide id="1" pos="75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B140CA8-3871-4249-B2F2-2D95F56AC32B}"/>
              </a:ext>
            </a:extLst>
          </p:cNvPr>
          <p:cNvSpPr>
            <a:spLocks noGrp="1"/>
          </p:cNvSpPr>
          <p:nvPr>
            <p:ph type="body" sz="quarter" idx="11"/>
          </p:nvPr>
        </p:nvSpPr>
        <p:spPr>
          <a:xfrm>
            <a:off x="480060" y="1692910"/>
            <a:ext cx="8261509" cy="3927602"/>
          </a:xfrm>
        </p:spPr>
        <p:txBody>
          <a:bodyPr>
            <a:noAutofit/>
          </a:bodyPr>
          <a:lstStyle>
            <a:lvl1pPr marL="0" indent="0">
              <a:lnSpc>
                <a:spcPct val="100000"/>
              </a:lnSpc>
              <a:buFontTx/>
              <a:buNone/>
              <a:defRPr sz="2100"/>
            </a:lvl1pPr>
            <a:lvl2pPr marL="342900" indent="0">
              <a:buFontTx/>
              <a:buNone/>
              <a:defRPr sz="2100"/>
            </a:lvl2pPr>
            <a:lvl3pPr marL="685800" indent="0">
              <a:buFontTx/>
              <a:buNone/>
              <a:defRPr sz="2100"/>
            </a:lvl3pPr>
            <a:lvl4pPr>
              <a:defRPr sz="2100"/>
            </a:lvl4pPr>
            <a:lvl5pPr>
              <a:defRPr sz="2100"/>
            </a:lvl5pPr>
          </a:lstStyle>
          <a:p>
            <a:pPr lvl="0"/>
            <a:r>
              <a:rPr lang="en-US"/>
              <a:t>Click to edit Master text styles</a:t>
            </a:r>
          </a:p>
        </p:txBody>
      </p:sp>
      <p:pic>
        <p:nvPicPr>
          <p:cNvPr id="5" name="Picture 4">
            <a:extLst>
              <a:ext uri="{FF2B5EF4-FFF2-40B4-BE49-F238E27FC236}">
                <a16:creationId xmlns:a16="http://schemas.microsoft.com/office/drawing/2014/main" id="{D2D39E59-0084-485E-951C-38F926CD5AD1}"/>
              </a:ext>
            </a:extLst>
          </p:cNvPr>
          <p:cNvPicPr>
            <a:picLocks noChangeAspect="1"/>
          </p:cNvPicPr>
          <p:nvPr/>
        </p:nvPicPr>
        <p:blipFill>
          <a:blip r:embed="rId3"/>
          <a:srcRect/>
          <a:stretch/>
        </p:blipFill>
        <p:spPr>
          <a:xfrm>
            <a:off x="7606397" y="5902207"/>
            <a:ext cx="1161110" cy="589475"/>
          </a:xfrm>
          <a:prstGeom prst="rect">
            <a:avLst/>
          </a:prstGeom>
        </p:spPr>
      </p:pic>
      <p:sp>
        <p:nvSpPr>
          <p:cNvPr id="6" name="Text Placeholder 2">
            <a:extLst>
              <a:ext uri="{FF2B5EF4-FFF2-40B4-BE49-F238E27FC236}">
                <a16:creationId xmlns:a16="http://schemas.microsoft.com/office/drawing/2014/main" id="{16FD34D0-4A97-4A95-85B3-B0268B637F35}"/>
              </a:ext>
            </a:extLst>
          </p:cNvPr>
          <p:cNvSpPr>
            <a:spLocks noGrp="1"/>
          </p:cNvSpPr>
          <p:nvPr>
            <p:ph type="body" sz="quarter" idx="12" hasCustomPrompt="1"/>
          </p:nvPr>
        </p:nvSpPr>
        <p:spPr>
          <a:xfrm>
            <a:off x="479822" y="365760"/>
            <a:ext cx="8261747" cy="1327150"/>
          </a:xfrm>
        </p:spPr>
        <p:txBody>
          <a:bodyPr anchor="ctr">
            <a:noAutofit/>
          </a:bodyPr>
          <a:lstStyle>
            <a:lvl1pPr marL="0" indent="0">
              <a:buFontTx/>
              <a:buNone/>
              <a:defRPr sz="3300" b="1" cap="all" baseline="0">
                <a:solidFill>
                  <a:schemeClr val="tx2"/>
                </a:solidFill>
                <a:latin typeface="Brandon Grotesque Black" panose="020B0A03020203060202" pitchFamily="34" charset="0"/>
              </a:defRPr>
            </a:lvl1pPr>
            <a:lvl2pPr>
              <a:buFontTx/>
              <a:buNone/>
              <a:defRPr sz="3300" b="1" cap="all" baseline="0"/>
            </a:lvl2pPr>
            <a:lvl3pPr>
              <a:buFontTx/>
              <a:buNone/>
              <a:defRPr sz="3300" b="1" cap="all" baseline="0"/>
            </a:lvl3pPr>
            <a:lvl4pPr>
              <a:buNone/>
              <a:defRPr/>
            </a:lvl4pPr>
          </a:lstStyle>
          <a:p>
            <a:pPr lvl="0"/>
            <a:r>
              <a:rPr lang="en-US"/>
              <a:t>title</a:t>
            </a:r>
          </a:p>
        </p:txBody>
      </p:sp>
    </p:spTree>
    <p:custDataLst>
      <p:tags r:id="rId1"/>
    </p:custDataLst>
    <p:extLst>
      <p:ext uri="{BB962C8B-B14F-4D97-AF65-F5344CB8AC3E}">
        <p14:creationId xmlns:p14="http://schemas.microsoft.com/office/powerpoint/2010/main" val="392737830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quare Photo and Content">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3728502" y="535667"/>
            <a:ext cx="4931337"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390907" y="5907025"/>
            <a:ext cx="1161110"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479748" y="535667"/>
            <a:ext cx="2895464" cy="1956521"/>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479748" y="2644587"/>
            <a:ext cx="2895464" cy="2966503"/>
          </a:xfrm>
        </p:spPr>
        <p:txBody>
          <a:bodyPr>
            <a:noAutofit/>
          </a:bodyPr>
          <a:lstStyle>
            <a:lvl1pPr marL="0" indent="0">
              <a:lnSpc>
                <a:spcPct val="100000"/>
              </a:lnSpc>
              <a:spcBef>
                <a:spcPts val="750"/>
              </a:spcBef>
              <a:buNone/>
              <a:defRPr sz="2100"/>
            </a:lvl1pPr>
            <a:lvl2pPr marL="685800" indent="-342900">
              <a:lnSpc>
                <a:spcPct val="100000"/>
              </a:lnSpc>
              <a:spcBef>
                <a:spcPts val="750"/>
              </a:spcBef>
              <a:defRPr sz="2100"/>
            </a:lvl2pPr>
            <a:lvl3pPr marL="1028700" indent="-342900">
              <a:lnSpc>
                <a:spcPct val="100000"/>
              </a:lnSpc>
              <a:spcBef>
                <a:spcPts val="750"/>
              </a:spcBef>
              <a:defRPr sz="2100"/>
            </a:lvl3pPr>
            <a:lvl4pPr>
              <a:defRPr sz="2100"/>
            </a:lvl4pPr>
            <a:lvl5pPr>
              <a:defRPr sz="2100"/>
            </a:lvl5pPr>
          </a:lstStyle>
          <a:p>
            <a:pPr lvl="0"/>
            <a:r>
              <a:rPr lang="en-US"/>
              <a:t>Click to edit Master text styles</a:t>
            </a:r>
          </a:p>
        </p:txBody>
      </p:sp>
    </p:spTree>
    <p:custDataLst>
      <p:tags r:id="rId1"/>
    </p:custDataLst>
    <p:extLst>
      <p:ext uri="{BB962C8B-B14F-4D97-AF65-F5344CB8AC3E}">
        <p14:creationId xmlns:p14="http://schemas.microsoft.com/office/powerpoint/2010/main" val="1926021743"/>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quare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480060" y="535667"/>
            <a:ext cx="4931337"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7605523" y="5907025"/>
            <a:ext cx="1161110"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5780560" y="535667"/>
            <a:ext cx="2895464" cy="1956521"/>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5780560" y="2644587"/>
            <a:ext cx="2895464" cy="2966503"/>
          </a:xfrm>
        </p:spPr>
        <p:txBody>
          <a:bodyPr>
            <a:noAutofit/>
          </a:bodyPr>
          <a:lstStyle>
            <a:lvl1pPr marL="0" indent="0">
              <a:lnSpc>
                <a:spcPct val="100000"/>
              </a:lnSpc>
              <a:spcBef>
                <a:spcPts val="750"/>
              </a:spcBef>
              <a:buNone/>
              <a:defRPr sz="2100"/>
            </a:lvl1pPr>
            <a:lvl2pPr marL="685800" indent="-342900">
              <a:lnSpc>
                <a:spcPct val="100000"/>
              </a:lnSpc>
              <a:spcBef>
                <a:spcPts val="750"/>
              </a:spcBef>
              <a:defRPr sz="2100"/>
            </a:lvl2pPr>
            <a:lvl3pPr marL="1028700" indent="-342900">
              <a:lnSpc>
                <a:spcPct val="100000"/>
              </a:lnSpc>
              <a:spcBef>
                <a:spcPts val="750"/>
              </a:spcBef>
              <a:defRPr sz="2100"/>
            </a:lvl3pPr>
            <a:lvl4pPr>
              <a:defRPr sz="2100"/>
            </a:lvl4pPr>
            <a:lvl5pPr>
              <a:defRPr sz="2100"/>
            </a:lvl5pPr>
          </a:lstStyle>
          <a:p>
            <a:pPr lvl="0"/>
            <a:r>
              <a:rPr lang="en-US"/>
              <a:t>Click to edit Master text styles</a:t>
            </a:r>
          </a:p>
        </p:txBody>
      </p:sp>
    </p:spTree>
    <p:custDataLst>
      <p:tags r:id="rId1"/>
    </p:custDataLst>
    <p:extLst>
      <p:ext uri="{BB962C8B-B14F-4D97-AF65-F5344CB8AC3E}">
        <p14:creationId xmlns:p14="http://schemas.microsoft.com/office/powerpoint/2010/main" val="172811496"/>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ortrait Photo and Content 2">
    <p:spTree>
      <p:nvGrpSpPr>
        <p:cNvPr id="1" name=""/>
        <p:cNvGrpSpPr/>
        <p:nvPr/>
      </p:nvGrpSpPr>
      <p:grpSpPr>
        <a:xfrm>
          <a:off x="0" y="0"/>
          <a:ext cx="0" cy="0"/>
          <a:chOff x="0" y="0"/>
          <a:chExt cx="0" cy="0"/>
        </a:xfrm>
      </p:grpSpPr>
      <p:sp>
        <p:nvSpPr>
          <p:cNvPr id="17" name="Picture Placeholder 3">
            <a:extLst>
              <a:ext uri="{FF2B5EF4-FFF2-40B4-BE49-F238E27FC236}">
                <a16:creationId xmlns:a16="http://schemas.microsoft.com/office/drawing/2014/main" id="{14854F13-844D-4C2D-BB09-40674ABA7646}"/>
              </a:ext>
            </a:extLst>
          </p:cNvPr>
          <p:cNvSpPr>
            <a:spLocks noGrp="1"/>
          </p:cNvSpPr>
          <p:nvPr>
            <p:ph type="pic" sz="quarter" idx="10"/>
          </p:nvPr>
        </p:nvSpPr>
        <p:spPr>
          <a:xfrm>
            <a:off x="480060" y="535667"/>
            <a:ext cx="3688412" cy="5782940"/>
          </a:xfrm>
          <a:prstGeom prst="roundRect">
            <a:avLst>
              <a:gd name="adj" fmla="val 4537"/>
            </a:avLst>
          </a:prstGeom>
        </p:spPr>
        <p:txBody>
          <a:bodyPr/>
          <a:lstStyle>
            <a:lvl1pPr marL="0" indent="0">
              <a:buFontTx/>
              <a:buNone/>
              <a:defRPr/>
            </a:lvl1pPr>
          </a:lstStyle>
          <a:p>
            <a:r>
              <a:rPr lang="en-US"/>
              <a:t>Click icon to add picture</a:t>
            </a:r>
          </a:p>
        </p:txBody>
      </p:sp>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7605523" y="5907025"/>
            <a:ext cx="1161110"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4578402" y="535668"/>
            <a:ext cx="4092253" cy="1787237"/>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4578402" y="2552023"/>
            <a:ext cx="4092253" cy="3202502"/>
          </a:xfrm>
        </p:spPr>
        <p:txBody>
          <a:bodyPr>
            <a:noAutofit/>
          </a:bodyPr>
          <a:lstStyle>
            <a:lvl1pPr marL="0" indent="0">
              <a:lnSpc>
                <a:spcPct val="100000"/>
              </a:lnSpc>
              <a:spcBef>
                <a:spcPts val="750"/>
              </a:spcBef>
              <a:buNone/>
              <a:defRPr sz="2100"/>
            </a:lvl1pPr>
            <a:lvl2pPr marL="685800" indent="-342900">
              <a:lnSpc>
                <a:spcPct val="100000"/>
              </a:lnSpc>
              <a:spcBef>
                <a:spcPts val="750"/>
              </a:spcBef>
              <a:defRPr sz="2100"/>
            </a:lvl2pPr>
            <a:lvl3pPr marL="1028700" indent="-342900">
              <a:lnSpc>
                <a:spcPct val="100000"/>
              </a:lnSpc>
              <a:spcBef>
                <a:spcPts val="750"/>
              </a:spcBef>
              <a:defRPr sz="2100"/>
            </a:lvl3pPr>
            <a:lvl4pPr>
              <a:defRPr sz="2100"/>
            </a:lvl4pPr>
            <a:lvl5pPr>
              <a:defRPr sz="2100"/>
            </a:lvl5pPr>
          </a:lstStyle>
          <a:p>
            <a:pPr lvl="0"/>
            <a:r>
              <a:rPr lang="en-US"/>
              <a:t>Click to edit Master text styles</a:t>
            </a:r>
          </a:p>
        </p:txBody>
      </p:sp>
    </p:spTree>
    <p:custDataLst>
      <p:tags r:id="rId1"/>
    </p:custDataLst>
    <p:extLst>
      <p:ext uri="{BB962C8B-B14F-4D97-AF65-F5344CB8AC3E}">
        <p14:creationId xmlns:p14="http://schemas.microsoft.com/office/powerpoint/2010/main" val="452745602"/>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Landscape Photo and Content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15B5300-79A0-4272-B315-FBF505B333A3}"/>
              </a:ext>
            </a:extLst>
          </p:cNvPr>
          <p:cNvPicPr>
            <a:picLocks noChangeAspect="1"/>
          </p:cNvPicPr>
          <p:nvPr/>
        </p:nvPicPr>
        <p:blipFill>
          <a:blip r:embed="rId3"/>
          <a:srcRect/>
          <a:stretch/>
        </p:blipFill>
        <p:spPr>
          <a:xfrm>
            <a:off x="7605523" y="5907025"/>
            <a:ext cx="1161110" cy="589475"/>
          </a:xfrm>
          <a:prstGeom prst="rect">
            <a:avLst/>
          </a:prstGeom>
        </p:spPr>
      </p:pic>
      <p:sp>
        <p:nvSpPr>
          <p:cNvPr id="6" name="Title 1">
            <a:extLst>
              <a:ext uri="{FF2B5EF4-FFF2-40B4-BE49-F238E27FC236}">
                <a16:creationId xmlns:a16="http://schemas.microsoft.com/office/drawing/2014/main" id="{34425249-C63A-4BB8-8D85-77630AC5FBBE}"/>
              </a:ext>
            </a:extLst>
          </p:cNvPr>
          <p:cNvSpPr>
            <a:spLocks noGrp="1"/>
          </p:cNvSpPr>
          <p:nvPr>
            <p:ph type="title" hasCustomPrompt="1"/>
          </p:nvPr>
        </p:nvSpPr>
        <p:spPr>
          <a:xfrm>
            <a:off x="5744206" y="1264023"/>
            <a:ext cx="2922358" cy="1776846"/>
          </a:xfrm>
        </p:spPr>
        <p:txBody>
          <a:bodyPr anchor="t"/>
          <a:lstStyle>
            <a:lvl1pPr>
              <a:defRPr cap="all" baseline="0"/>
            </a:lvl1pPr>
          </a:lstStyle>
          <a:p>
            <a:r>
              <a:rPr lang="en-US"/>
              <a:t>CLICK TO EDIT MASTER TITLE STYLE</a:t>
            </a:r>
          </a:p>
        </p:txBody>
      </p:sp>
      <p:sp>
        <p:nvSpPr>
          <p:cNvPr id="12" name="Text Placeholder 11">
            <a:extLst>
              <a:ext uri="{FF2B5EF4-FFF2-40B4-BE49-F238E27FC236}">
                <a16:creationId xmlns:a16="http://schemas.microsoft.com/office/drawing/2014/main" id="{0ACD604C-2C45-4AE9-809B-2F636E33E5AD}"/>
              </a:ext>
            </a:extLst>
          </p:cNvPr>
          <p:cNvSpPr>
            <a:spLocks noGrp="1"/>
          </p:cNvSpPr>
          <p:nvPr>
            <p:ph type="body" sz="quarter" idx="11"/>
          </p:nvPr>
        </p:nvSpPr>
        <p:spPr>
          <a:xfrm>
            <a:off x="5746517" y="3182062"/>
            <a:ext cx="2922358" cy="2437585"/>
          </a:xfrm>
        </p:spPr>
        <p:txBody>
          <a:bodyPr>
            <a:noAutofit/>
          </a:bodyPr>
          <a:lstStyle>
            <a:lvl1pPr marL="0" indent="0">
              <a:lnSpc>
                <a:spcPct val="100000"/>
              </a:lnSpc>
              <a:spcBef>
                <a:spcPts val="750"/>
              </a:spcBef>
              <a:buNone/>
              <a:defRPr sz="2100"/>
            </a:lvl1pPr>
            <a:lvl2pPr marL="685800" indent="-342900">
              <a:lnSpc>
                <a:spcPct val="100000"/>
              </a:lnSpc>
              <a:spcBef>
                <a:spcPts val="750"/>
              </a:spcBef>
              <a:defRPr sz="2100"/>
            </a:lvl2pPr>
            <a:lvl3pPr marL="1028700" indent="-342900">
              <a:lnSpc>
                <a:spcPct val="100000"/>
              </a:lnSpc>
              <a:spcBef>
                <a:spcPts val="750"/>
              </a:spcBef>
              <a:defRPr sz="2100"/>
            </a:lvl3pPr>
            <a:lvl4pPr>
              <a:defRPr sz="2100"/>
            </a:lvl4pPr>
            <a:lvl5pPr>
              <a:defRPr sz="2100"/>
            </a:lvl5pPr>
          </a:lstStyle>
          <a:p>
            <a:pPr lvl="0"/>
            <a:r>
              <a:rPr lang="en-US"/>
              <a:t>Click to edit Master text styles</a:t>
            </a:r>
          </a:p>
        </p:txBody>
      </p:sp>
      <p:sp>
        <p:nvSpPr>
          <p:cNvPr id="7" name="Picture Placeholder 3">
            <a:extLst>
              <a:ext uri="{FF2B5EF4-FFF2-40B4-BE49-F238E27FC236}">
                <a16:creationId xmlns:a16="http://schemas.microsoft.com/office/drawing/2014/main" id="{452EA5E2-2361-434D-8FA9-8D6C4836DAC9}"/>
              </a:ext>
            </a:extLst>
          </p:cNvPr>
          <p:cNvSpPr>
            <a:spLocks noGrp="1"/>
          </p:cNvSpPr>
          <p:nvPr>
            <p:ph type="pic" sz="quarter" idx="12"/>
          </p:nvPr>
        </p:nvSpPr>
        <p:spPr>
          <a:xfrm>
            <a:off x="480060" y="1264024"/>
            <a:ext cx="4931337" cy="4347067"/>
          </a:xfrm>
          <a:prstGeom prst="roundRect">
            <a:avLst>
              <a:gd name="adj" fmla="val 4537"/>
            </a:avLst>
          </a:prstGeom>
        </p:spPr>
        <p:txBody>
          <a:bodyPr/>
          <a:lstStyle>
            <a:lvl1pPr marL="0" indent="0">
              <a:buFontTx/>
              <a:buNone/>
              <a:defRPr/>
            </a:lvl1pPr>
          </a:lstStyle>
          <a:p>
            <a:r>
              <a:rPr lang="en-US"/>
              <a:t>Click icon to add picture</a:t>
            </a:r>
          </a:p>
        </p:txBody>
      </p:sp>
    </p:spTree>
    <p:custDataLst>
      <p:tags r:id="rId1"/>
    </p:custDataLst>
    <p:extLst>
      <p:ext uri="{BB962C8B-B14F-4D97-AF65-F5344CB8AC3E}">
        <p14:creationId xmlns:p14="http://schemas.microsoft.com/office/powerpoint/2010/main" val="3075506083"/>
      </p:ext>
    </p:extLst>
  </p:cSld>
  <p:clrMapOvr>
    <a:masterClrMapping/>
  </p:clrMapOvr>
  <p:hf sldNum="0" hdr="0" ftr="0" dt="0"/>
  <p:extLst>
    <p:ext uri="{DCECCB84-F9BA-43D5-87BE-67443E8EF086}">
      <p15:sldGuideLst xmlns:p15="http://schemas.microsoft.com/office/powerpoint/2012/main">
        <p15:guide id="1" pos="41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9144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4" y="230729"/>
            <a:ext cx="1824946"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7086" y="232218"/>
            <a:ext cx="1820301"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60715" y="230096"/>
            <a:ext cx="1617803"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44786" y="231327"/>
            <a:ext cx="1823652"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20473" y="231327"/>
            <a:ext cx="1823625" cy="1215436"/>
          </a:xfrm>
          <a:prstGeom prst="rect">
            <a:avLst/>
          </a:prstGeom>
        </p:spPr>
      </p:pic>
    </p:spTree>
    <p:extLst>
      <p:ext uri="{BB962C8B-B14F-4D97-AF65-F5344CB8AC3E}">
        <p14:creationId xmlns:p14="http://schemas.microsoft.com/office/powerpoint/2010/main" val="3251268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17297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650" y="2067904"/>
            <a:ext cx="2017011" cy="1990847"/>
          </a:xfrm>
          <a:prstGeom prst="rect">
            <a:avLst/>
          </a:prstGeom>
        </p:spPr>
      </p:pic>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985707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p:nvPr>
        </p:nvSpPr>
        <p:spPr>
          <a:xfrm>
            <a:off x="524933"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endParaRPr lang="en-US" dirty="0"/>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498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644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5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784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746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471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96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66" y="2061985"/>
            <a:ext cx="2023733" cy="1998871"/>
          </a:xfrm>
          <a:prstGeom prst="rect">
            <a:avLst/>
          </a:prstGeom>
        </p:spPr>
      </p:pic>
      <p:sp>
        <p:nvSpPr>
          <p:cNvPr id="10" name="Rectangle 9"/>
          <p:cNvSpPr/>
          <p:nvPr userDrawn="1"/>
        </p:nvSpPr>
        <p:spPr>
          <a:xfrm>
            <a:off x="0" y="3860"/>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9144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2768596" y="2051009"/>
            <a:ext cx="5774267"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2768596" y="4071833"/>
            <a:ext cx="5774267"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2768596" y="5020585"/>
            <a:ext cx="5774267"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447800"/>
            <a:ext cx="7888288"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4310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628650" y="1335572"/>
            <a:ext cx="7888288"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522287"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2548467"/>
            <a:ext cx="7894638"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300" y="1335573"/>
            <a:ext cx="7894638"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49458"/>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622299"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845731"/>
            <a:ext cx="384048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622300" y="1849438"/>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524933" y="6251575"/>
            <a:ext cx="7992005"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622300"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4665132" y="1278464"/>
            <a:ext cx="384048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4665449" y="1840559"/>
            <a:ext cx="3840163"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4369" y="624054"/>
            <a:ext cx="7843267"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9144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9144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 Presentation Title | Presentation Date</a:t>
            </a: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522287" y="6603332"/>
            <a:ext cx="7994651"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i="0" dirty="0">
                <a:latin typeface="Arial" panose="020B0604020202020204" pitchFamily="34" charset="0"/>
                <a:cs typeface="Arial" panose="020B0604020202020204" pitchFamily="34" charset="0"/>
              </a:rPr>
              <a:t>NCDHHS, Division of Social Services | Transition Age Youth Updates | September 8, 2021</a:t>
            </a:r>
          </a:p>
          <a:p>
            <a:endParaRPr lang="en-US" b="1" i="0" dirty="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8627269" y="6600157"/>
            <a:ext cx="406400"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b="1" i="0" smtClean="0">
                <a:latin typeface="Arial" panose="020B0604020202020204" pitchFamily="34" charset="0"/>
                <a:cs typeface="Arial" panose="020B0604020202020204" pitchFamily="34" charset="0"/>
              </a:rPr>
              <a:pPr/>
              <a:t>‹#›</a:t>
            </a:fld>
            <a:endParaRPr lang="en-US"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57329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leann.mckoy@dhhs.nc.gov" TargetMode="External"/><Relationship Id="rId2" Type="http://schemas.openxmlformats.org/officeDocument/2006/relationships/hyperlink" Target="mailto:erin.conner@dhhs.nc.gov" TargetMode="External"/><Relationship Id="rId1" Type="http://schemas.openxmlformats.org/officeDocument/2006/relationships/slideLayout" Target="../slideLayouts/slideLayout25.xml"/><Relationship Id="rId4" Type="http://schemas.openxmlformats.org/officeDocument/2006/relationships/hyperlink" Target="mailto:Shirley.Williams@dhhs.nc.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sv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notesSlide" Target="../notesSlides/notesSlide9.xml"/><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emf"/><Relationship Id="rId9"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9.sv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41.sv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2.xml"/><Relationship Id="rId7" Type="http://schemas.openxmlformats.org/officeDocument/2006/relationships/image" Target="../media/image45.sv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7.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7"/>
          <p:cNvSpPr>
            <a:spLocks noGrp="1"/>
          </p:cNvSpPr>
          <p:nvPr>
            <p:ph type="body" sz="quarter" idx="10"/>
          </p:nvPr>
        </p:nvSpPr>
        <p:spPr>
          <a:xfrm>
            <a:off x="2768596" y="2051009"/>
            <a:ext cx="5774267" cy="2020824"/>
          </a:xfrm>
        </p:spPr>
        <p:txBody>
          <a:bodyPr/>
          <a:lstStyle/>
          <a:p>
            <a:r>
              <a:rPr lang="en-US" sz="1800" dirty="0">
                <a:latin typeface="Gotham Light" pitchFamily="50" charset="0"/>
                <a:cs typeface="Arial"/>
              </a:rPr>
              <a:t>NC Department of Health and Human Services </a:t>
            </a:r>
          </a:p>
        </p:txBody>
      </p:sp>
      <p:sp>
        <p:nvSpPr>
          <p:cNvPr id="10" name="Text Placeholder 8"/>
          <p:cNvSpPr>
            <a:spLocks noGrp="1"/>
          </p:cNvSpPr>
          <p:nvPr>
            <p:ph type="body" sz="quarter" idx="11"/>
          </p:nvPr>
        </p:nvSpPr>
        <p:spPr>
          <a:xfrm>
            <a:off x="2768596" y="4071833"/>
            <a:ext cx="6022979" cy="948752"/>
          </a:xfrm>
        </p:spPr>
        <p:txBody>
          <a:bodyPr/>
          <a:lstStyle/>
          <a:p>
            <a:r>
              <a:rPr lang="en-US" sz="2400" dirty="0"/>
              <a:t>Children’s Services Committee</a:t>
            </a:r>
          </a:p>
        </p:txBody>
      </p:sp>
      <p:sp>
        <p:nvSpPr>
          <p:cNvPr id="11" name="Text Placeholder 9"/>
          <p:cNvSpPr>
            <a:spLocks noGrp="1"/>
          </p:cNvSpPr>
          <p:nvPr>
            <p:ph type="body" sz="quarter" idx="12"/>
          </p:nvPr>
        </p:nvSpPr>
        <p:spPr>
          <a:xfrm>
            <a:off x="2768596" y="5020585"/>
            <a:ext cx="5774267" cy="488226"/>
          </a:xfrm>
        </p:spPr>
        <p:txBody>
          <a:bodyPr>
            <a:normAutofit/>
          </a:bodyPr>
          <a:lstStyle/>
          <a:p>
            <a:r>
              <a:rPr lang="en-US" sz="2000" dirty="0"/>
              <a:t>September 8, 2021</a:t>
            </a:r>
          </a:p>
        </p:txBody>
      </p:sp>
    </p:spTree>
    <p:extLst>
      <p:ext uri="{BB962C8B-B14F-4D97-AF65-F5344CB8AC3E}">
        <p14:creationId xmlns:p14="http://schemas.microsoft.com/office/powerpoint/2010/main" val="2860315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26357-FEEC-4536-A186-DA9A93A5E28D}"/>
              </a:ext>
            </a:extLst>
          </p:cNvPr>
          <p:cNvSpPr>
            <a:spLocks noGrp="1"/>
          </p:cNvSpPr>
          <p:nvPr>
            <p:ph type="title"/>
          </p:nvPr>
        </p:nvSpPr>
        <p:spPr/>
        <p:txBody>
          <a:bodyPr/>
          <a:lstStyle/>
          <a:p>
            <a:r>
              <a:rPr lang="en-US" dirty="0"/>
              <a:t>Foster Youth to Independence Initiative</a:t>
            </a:r>
          </a:p>
        </p:txBody>
      </p:sp>
      <p:sp>
        <p:nvSpPr>
          <p:cNvPr id="3" name="Text Placeholder 2">
            <a:extLst>
              <a:ext uri="{FF2B5EF4-FFF2-40B4-BE49-F238E27FC236}">
                <a16:creationId xmlns:a16="http://schemas.microsoft.com/office/drawing/2014/main" id="{28C121BD-CB84-4705-9459-8F6E34BF2E6A}"/>
              </a:ext>
            </a:extLst>
          </p:cNvPr>
          <p:cNvSpPr>
            <a:spLocks noGrp="1"/>
          </p:cNvSpPr>
          <p:nvPr>
            <p:ph type="body" sz="quarter" idx="10"/>
          </p:nvPr>
        </p:nvSpPr>
        <p:spPr/>
        <p:txBody>
          <a:bodyPr/>
          <a:lstStyle/>
          <a:p>
            <a:r>
              <a:rPr lang="en-US" sz="2200" b="0" dirty="0"/>
              <a:t>Housing Choice Vouchers - partnership between Public Housing Agencies and Public Child Welfare Agencies</a:t>
            </a:r>
          </a:p>
          <a:p>
            <a:r>
              <a:rPr lang="en-US" sz="2200" b="0" dirty="0"/>
              <a:t>Under FYI, PHAs provide housing assistance on behalf of youth who:</a:t>
            </a:r>
          </a:p>
          <a:p>
            <a:pPr lvl="1"/>
            <a:r>
              <a:rPr lang="en-US" sz="2000" b="0" dirty="0"/>
              <a:t>Are at least 18 years old</a:t>
            </a:r>
          </a:p>
          <a:p>
            <a:pPr lvl="1"/>
            <a:r>
              <a:rPr lang="en-US" sz="2000" b="0" dirty="0"/>
              <a:t>Have not reached their 25</a:t>
            </a:r>
            <a:r>
              <a:rPr lang="en-US" sz="2000" b="0" baseline="30000" dirty="0"/>
              <a:t>th</a:t>
            </a:r>
            <a:r>
              <a:rPr lang="en-US" sz="2000" b="0" dirty="0"/>
              <a:t> birthday</a:t>
            </a:r>
          </a:p>
          <a:p>
            <a:pPr lvl="1"/>
            <a:r>
              <a:rPr lang="en-US" sz="2000" b="0" dirty="0"/>
              <a:t>Left foster care or will leave foster care within 90 days, and</a:t>
            </a:r>
          </a:p>
          <a:p>
            <a:pPr lvl="1"/>
            <a:r>
              <a:rPr lang="en-US" sz="2000" b="0" dirty="0"/>
              <a:t>Are homeless or at risk of becoming homeless at age 16 or older</a:t>
            </a:r>
          </a:p>
          <a:p>
            <a:r>
              <a:rPr lang="en-US" sz="2200" b="0" dirty="0"/>
              <a:t>FYI provides up to 36 months of rental assistance</a:t>
            </a:r>
          </a:p>
          <a:p>
            <a:r>
              <a:rPr lang="en-US" sz="2200" b="0" dirty="0"/>
              <a:t>Youth must be provided supportive services to assist the young person on their path to self-sufficiency</a:t>
            </a:r>
          </a:p>
        </p:txBody>
      </p:sp>
    </p:spTree>
    <p:extLst>
      <p:ext uri="{BB962C8B-B14F-4D97-AF65-F5344CB8AC3E}">
        <p14:creationId xmlns:p14="http://schemas.microsoft.com/office/powerpoint/2010/main" val="1286661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43443A8-DB21-420C-8E32-C5707BBE081B}"/>
              </a:ext>
            </a:extLst>
          </p:cNvPr>
          <p:cNvSpPr>
            <a:spLocks noGrp="1"/>
          </p:cNvSpPr>
          <p:nvPr>
            <p:ph type="body" sz="quarter" idx="18"/>
          </p:nvPr>
        </p:nvSpPr>
        <p:spPr/>
        <p:txBody>
          <a:bodyPr/>
          <a:lstStyle/>
          <a:p>
            <a:r>
              <a:rPr lang="en-US" b="0" dirty="0"/>
              <a:t>On 7/6/2021 met with HUD representatives in the Greensboro Field Office</a:t>
            </a:r>
          </a:p>
          <a:p>
            <a:endParaRPr lang="en-US" b="0" dirty="0"/>
          </a:p>
          <a:p>
            <a:r>
              <a:rPr lang="en-US" b="0" dirty="0"/>
              <a:t>Planning to host a joint briefing for local Public Housing Authorities (PHAs) and Public Child Welfare Agencies (PCWAs) – tentatively fall of 2021</a:t>
            </a:r>
          </a:p>
          <a:p>
            <a:endParaRPr lang="en-US" b="0" dirty="0"/>
          </a:p>
          <a:p>
            <a:r>
              <a:rPr lang="en-US" b="0" dirty="0"/>
              <a:t>HUD is organizing list of PHAs who are currently prepared to administer HUD</a:t>
            </a:r>
          </a:p>
        </p:txBody>
      </p:sp>
      <p:sp>
        <p:nvSpPr>
          <p:cNvPr id="5" name="Title 4">
            <a:extLst>
              <a:ext uri="{FF2B5EF4-FFF2-40B4-BE49-F238E27FC236}">
                <a16:creationId xmlns:a16="http://schemas.microsoft.com/office/drawing/2014/main" id="{AE154C7E-43C8-41AC-83B7-ADA958E4DD50}"/>
              </a:ext>
            </a:extLst>
          </p:cNvPr>
          <p:cNvSpPr>
            <a:spLocks noGrp="1"/>
          </p:cNvSpPr>
          <p:nvPr>
            <p:ph type="title"/>
          </p:nvPr>
        </p:nvSpPr>
        <p:spPr/>
        <p:txBody>
          <a:bodyPr/>
          <a:lstStyle/>
          <a:p>
            <a:r>
              <a:rPr lang="en-US" dirty="0"/>
              <a:t>Foster Youth to Independence Initiative</a:t>
            </a:r>
          </a:p>
        </p:txBody>
      </p:sp>
      <p:sp>
        <p:nvSpPr>
          <p:cNvPr id="7" name="Text Placeholder 6">
            <a:extLst>
              <a:ext uri="{FF2B5EF4-FFF2-40B4-BE49-F238E27FC236}">
                <a16:creationId xmlns:a16="http://schemas.microsoft.com/office/drawing/2014/main" id="{8143944C-877C-4C0D-B770-4EE2A6C0ED59}"/>
              </a:ext>
            </a:extLst>
          </p:cNvPr>
          <p:cNvSpPr>
            <a:spLocks noGrp="1"/>
          </p:cNvSpPr>
          <p:nvPr>
            <p:ph type="body" sz="quarter" idx="16"/>
          </p:nvPr>
        </p:nvSpPr>
        <p:spPr/>
        <p:txBody>
          <a:bodyPr/>
          <a:lstStyle/>
          <a:p>
            <a:r>
              <a:rPr lang="en-US" dirty="0"/>
              <a:t>Partnership Opportunity</a:t>
            </a:r>
          </a:p>
        </p:txBody>
      </p:sp>
      <p:sp>
        <p:nvSpPr>
          <p:cNvPr id="8" name="Text Placeholder 7">
            <a:extLst>
              <a:ext uri="{FF2B5EF4-FFF2-40B4-BE49-F238E27FC236}">
                <a16:creationId xmlns:a16="http://schemas.microsoft.com/office/drawing/2014/main" id="{298FEEEE-312E-4820-A0A0-21425570222C}"/>
              </a:ext>
            </a:extLst>
          </p:cNvPr>
          <p:cNvSpPr>
            <a:spLocks noGrp="1"/>
          </p:cNvSpPr>
          <p:nvPr>
            <p:ph type="body" sz="quarter" idx="17"/>
          </p:nvPr>
        </p:nvSpPr>
        <p:spPr/>
        <p:txBody>
          <a:bodyPr/>
          <a:lstStyle/>
          <a:p>
            <a:r>
              <a:rPr lang="en-US" dirty="0"/>
              <a:t>NC FYI Data</a:t>
            </a:r>
          </a:p>
        </p:txBody>
      </p:sp>
      <p:sp>
        <p:nvSpPr>
          <p:cNvPr id="10" name="Text Placeholder 9">
            <a:extLst>
              <a:ext uri="{FF2B5EF4-FFF2-40B4-BE49-F238E27FC236}">
                <a16:creationId xmlns:a16="http://schemas.microsoft.com/office/drawing/2014/main" id="{68236816-C11B-45D4-92BE-CDD6A9210332}"/>
              </a:ext>
            </a:extLst>
          </p:cNvPr>
          <p:cNvSpPr>
            <a:spLocks noGrp="1"/>
          </p:cNvSpPr>
          <p:nvPr>
            <p:ph type="body" sz="quarter" idx="19"/>
          </p:nvPr>
        </p:nvSpPr>
        <p:spPr/>
        <p:txBody>
          <a:bodyPr/>
          <a:lstStyle/>
          <a:p>
            <a:r>
              <a:rPr lang="en-US" b="0" dirty="0"/>
              <a:t>As of 7/9/2021 24 vouchers have been requested:</a:t>
            </a:r>
            <a:br>
              <a:rPr lang="en-US" b="0" dirty="0"/>
            </a:br>
            <a:endParaRPr lang="en-US" b="0" dirty="0"/>
          </a:p>
          <a:p>
            <a:pPr lvl="1"/>
            <a:r>
              <a:rPr lang="en-US" b="0" dirty="0"/>
              <a:t>1 from the Sandhills Community Action Program, Inc.</a:t>
            </a:r>
            <a:br>
              <a:rPr lang="en-US" b="0" dirty="0"/>
            </a:br>
            <a:endParaRPr lang="en-US" b="0" dirty="0"/>
          </a:p>
          <a:p>
            <a:pPr lvl="1"/>
            <a:r>
              <a:rPr lang="en-US" b="0" dirty="0"/>
              <a:t>3 from the Housing Authority of the City of Wilson</a:t>
            </a:r>
            <a:br>
              <a:rPr lang="en-US" b="0" dirty="0"/>
            </a:br>
            <a:endParaRPr lang="en-US" b="0" dirty="0"/>
          </a:p>
          <a:p>
            <a:pPr lvl="1"/>
            <a:r>
              <a:rPr lang="en-US" b="0" dirty="0"/>
              <a:t>20 from the Housing Authority of the City of Greenville </a:t>
            </a:r>
          </a:p>
          <a:p>
            <a:pPr lvl="1"/>
            <a:endParaRPr lang="en-US" dirty="0"/>
          </a:p>
        </p:txBody>
      </p:sp>
    </p:spTree>
    <p:extLst>
      <p:ext uri="{BB962C8B-B14F-4D97-AF65-F5344CB8AC3E}">
        <p14:creationId xmlns:p14="http://schemas.microsoft.com/office/powerpoint/2010/main" val="45510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85ADB51-28CE-4C87-84F3-6DD6EE1B3592}"/>
              </a:ext>
            </a:extLst>
          </p:cNvPr>
          <p:cNvSpPr/>
          <p:nvPr/>
        </p:nvSpPr>
        <p:spPr>
          <a:xfrm>
            <a:off x="1287379" y="2201138"/>
            <a:ext cx="6593305" cy="24905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Eastern Band of Cherokee Indians (EBCI)</a:t>
            </a:r>
          </a:p>
        </p:txBody>
      </p:sp>
    </p:spTree>
    <p:extLst>
      <p:ext uri="{BB962C8B-B14F-4D97-AF65-F5344CB8AC3E}">
        <p14:creationId xmlns:p14="http://schemas.microsoft.com/office/powerpoint/2010/main" val="2260133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73400-E232-407C-8756-3AEB5261A0C6}"/>
              </a:ext>
            </a:extLst>
          </p:cNvPr>
          <p:cNvSpPr>
            <a:spLocks noGrp="1"/>
          </p:cNvSpPr>
          <p:nvPr>
            <p:ph type="title"/>
          </p:nvPr>
        </p:nvSpPr>
        <p:spPr/>
        <p:txBody>
          <a:bodyPr/>
          <a:lstStyle/>
          <a:p>
            <a:r>
              <a:rPr lang="en-US" dirty="0"/>
              <a:t>Coordination with Tribes</a:t>
            </a:r>
          </a:p>
        </p:txBody>
      </p:sp>
      <p:sp>
        <p:nvSpPr>
          <p:cNvPr id="3" name="Text Placeholder 2">
            <a:extLst>
              <a:ext uri="{FF2B5EF4-FFF2-40B4-BE49-F238E27FC236}">
                <a16:creationId xmlns:a16="http://schemas.microsoft.com/office/drawing/2014/main" id="{01399732-0B5C-429A-BFCA-D3E36526EDC8}"/>
              </a:ext>
            </a:extLst>
          </p:cNvPr>
          <p:cNvSpPr>
            <a:spLocks noGrp="1"/>
          </p:cNvSpPr>
          <p:nvPr>
            <p:ph type="body" sz="quarter" idx="10"/>
          </p:nvPr>
        </p:nvSpPr>
        <p:spPr/>
        <p:txBody>
          <a:bodyPr/>
          <a:lstStyle/>
          <a:p>
            <a:r>
              <a:rPr lang="en-US" b="0" dirty="0"/>
              <a:t>Meetings with EBCI Family Safety Program have occurred on 8/31/2020, 9/28/2020, 3/30/2021, 6/3/2021, and 6/22/2021</a:t>
            </a:r>
            <a:br>
              <a:rPr lang="en-US" b="0" dirty="0"/>
            </a:br>
            <a:endParaRPr lang="en-US" b="0" dirty="0"/>
          </a:p>
          <a:p>
            <a:r>
              <a:rPr lang="en-US" b="0" dirty="0"/>
              <a:t>Mechanism for establishing eligibility of EBCI youth</a:t>
            </a:r>
            <a:br>
              <a:rPr lang="en-US" b="0" dirty="0"/>
            </a:br>
            <a:endParaRPr lang="en-US" b="0" dirty="0"/>
          </a:p>
        </p:txBody>
      </p:sp>
    </p:spTree>
    <p:extLst>
      <p:ext uri="{BB962C8B-B14F-4D97-AF65-F5344CB8AC3E}">
        <p14:creationId xmlns:p14="http://schemas.microsoft.com/office/powerpoint/2010/main" val="224379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BED5049-A385-4AE0-AAAF-C9E98586807C}"/>
              </a:ext>
            </a:extLst>
          </p:cNvPr>
          <p:cNvSpPr>
            <a:spLocks noGrp="1"/>
          </p:cNvSpPr>
          <p:nvPr>
            <p:ph type="body" sz="quarter" idx="18"/>
          </p:nvPr>
        </p:nvSpPr>
        <p:spPr>
          <a:xfrm>
            <a:off x="1377616" y="1338514"/>
            <a:ext cx="6388768" cy="4402137"/>
          </a:xfrm>
        </p:spPr>
        <p:txBody>
          <a:bodyPr/>
          <a:lstStyle/>
          <a:p>
            <a:pPr marL="0" indent="0" algn="ctr">
              <a:buNone/>
            </a:pPr>
            <a:r>
              <a:rPr lang="en-US" dirty="0"/>
              <a:t>Erin Conner, MSW</a:t>
            </a:r>
          </a:p>
          <a:p>
            <a:pPr marL="0" indent="0" algn="ctr">
              <a:buNone/>
            </a:pPr>
            <a:r>
              <a:rPr lang="en-US" sz="1800" b="0" dirty="0"/>
              <a:t>LINKS Program Coordinator</a:t>
            </a:r>
          </a:p>
          <a:p>
            <a:pPr marL="0" indent="0" algn="ctr">
              <a:buNone/>
            </a:pPr>
            <a:r>
              <a:rPr lang="en-US" sz="1800" b="0" dirty="0"/>
              <a:t>NC DHHS, NC DSS</a:t>
            </a:r>
          </a:p>
          <a:p>
            <a:pPr marL="0" indent="0" algn="ctr">
              <a:buNone/>
            </a:pPr>
            <a:r>
              <a:rPr lang="en-US" sz="1800" b="0" dirty="0"/>
              <a:t>Child Welfare Services</a:t>
            </a:r>
          </a:p>
          <a:p>
            <a:pPr marL="0" indent="0" algn="ctr">
              <a:buNone/>
            </a:pPr>
            <a:r>
              <a:rPr lang="en-US" sz="1800" b="0" dirty="0">
                <a:hlinkClick r:id="rId2"/>
              </a:rPr>
              <a:t>erin.conner@dhhs.nc.gov</a:t>
            </a:r>
            <a:endParaRPr lang="en-US" sz="1800" b="0" dirty="0"/>
          </a:p>
          <a:p>
            <a:pPr marL="0" indent="0" algn="ctr">
              <a:buNone/>
            </a:pPr>
            <a:endParaRPr lang="en-US" sz="1800" b="0" dirty="0"/>
          </a:p>
          <a:p>
            <a:pPr marL="0" indent="0" algn="ctr">
              <a:buNone/>
            </a:pPr>
            <a:r>
              <a:rPr lang="en-US" dirty="0"/>
              <a:t>LeAnn McKoy, MPA</a:t>
            </a:r>
          </a:p>
          <a:p>
            <a:pPr marL="0" indent="0" algn="ctr">
              <a:buNone/>
            </a:pPr>
            <a:r>
              <a:rPr lang="en-US" sz="1800" b="0" dirty="0"/>
              <a:t>Foster Care 18 to 21 Program Coordinator</a:t>
            </a:r>
          </a:p>
          <a:p>
            <a:pPr marL="0" indent="0" algn="ctr">
              <a:buNone/>
            </a:pPr>
            <a:r>
              <a:rPr lang="en-US" sz="1800" b="0" dirty="0"/>
              <a:t>NC DHHS, NC DSS</a:t>
            </a:r>
          </a:p>
          <a:p>
            <a:pPr marL="0" indent="0" algn="ctr">
              <a:buNone/>
            </a:pPr>
            <a:r>
              <a:rPr lang="en-US" sz="1800" b="0" dirty="0"/>
              <a:t>Child Welfare Services</a:t>
            </a:r>
          </a:p>
          <a:p>
            <a:pPr marL="0" indent="0" algn="ctr">
              <a:buNone/>
            </a:pPr>
            <a:r>
              <a:rPr lang="en-US" sz="1800" b="0" dirty="0">
                <a:hlinkClick r:id="rId3"/>
              </a:rPr>
              <a:t>leann.mckoy@dhhs.nc.gov</a:t>
            </a:r>
            <a:r>
              <a:rPr lang="en-US" sz="1800" b="0" dirty="0"/>
              <a:t> </a:t>
            </a:r>
          </a:p>
          <a:p>
            <a:pPr marL="0" indent="0" algn="ctr">
              <a:buNone/>
            </a:pPr>
            <a:endParaRPr lang="en-US" dirty="0"/>
          </a:p>
          <a:p>
            <a:pPr marL="0" indent="0" algn="ctr">
              <a:buNone/>
            </a:pPr>
            <a:r>
              <a:rPr lang="en-US" dirty="0"/>
              <a:t>Shirley Williams, BSW</a:t>
            </a:r>
          </a:p>
          <a:p>
            <a:pPr marL="0" indent="0" algn="ctr">
              <a:buNone/>
            </a:pPr>
            <a:r>
              <a:rPr lang="en-US" sz="1800" b="0" dirty="0"/>
              <a:t>Special Programs Manager</a:t>
            </a:r>
          </a:p>
          <a:p>
            <a:pPr marL="0" indent="0" algn="ctr">
              <a:buNone/>
            </a:pPr>
            <a:r>
              <a:rPr lang="en-US" sz="1800" b="0" dirty="0"/>
              <a:t>NC DHHS, NC DSS</a:t>
            </a:r>
          </a:p>
          <a:p>
            <a:pPr marL="0" indent="0" algn="ctr">
              <a:buNone/>
            </a:pPr>
            <a:r>
              <a:rPr lang="en-US" sz="1800" b="0" dirty="0"/>
              <a:t>Child Welfare Services </a:t>
            </a:r>
          </a:p>
          <a:p>
            <a:pPr marL="0" indent="0" algn="ctr">
              <a:buNone/>
            </a:pPr>
            <a:r>
              <a:rPr lang="en-US" sz="1800" b="0" dirty="0">
                <a:hlinkClick r:id="rId4"/>
              </a:rPr>
              <a:t>shirley.williams@dhhs.nc.gov</a:t>
            </a:r>
            <a:r>
              <a:rPr lang="en-US" sz="1800" b="0" dirty="0"/>
              <a:t> </a:t>
            </a:r>
          </a:p>
          <a:p>
            <a:pPr marL="0" indent="0" algn="ctr">
              <a:buNone/>
            </a:pPr>
            <a:endParaRPr lang="en-US" b="0" dirty="0"/>
          </a:p>
        </p:txBody>
      </p:sp>
      <p:sp>
        <p:nvSpPr>
          <p:cNvPr id="2" name="Title 1">
            <a:extLst>
              <a:ext uri="{FF2B5EF4-FFF2-40B4-BE49-F238E27FC236}">
                <a16:creationId xmlns:a16="http://schemas.microsoft.com/office/drawing/2014/main" id="{BF098DD9-A88F-4B6F-AA18-DE628606DE82}"/>
              </a:ext>
            </a:extLst>
          </p:cNvPr>
          <p:cNvSpPr>
            <a:spLocks noGrp="1"/>
          </p:cNvSpPr>
          <p:nvPr>
            <p:ph type="title"/>
          </p:nvPr>
        </p:nvSpPr>
        <p:spPr/>
        <p:txBody>
          <a:bodyPr/>
          <a:lstStyle/>
          <a:p>
            <a:r>
              <a:rPr lang="en-US" dirty="0"/>
              <a:t>Questions and Contact Information</a:t>
            </a:r>
          </a:p>
        </p:txBody>
      </p:sp>
    </p:spTree>
    <p:extLst>
      <p:ext uri="{BB962C8B-B14F-4D97-AF65-F5344CB8AC3E}">
        <p14:creationId xmlns:p14="http://schemas.microsoft.com/office/powerpoint/2010/main" val="348267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8F197F-E9C2-4438-ADFD-A2E20FD6BF2D}"/>
              </a:ext>
            </a:extLst>
          </p:cNvPr>
          <p:cNvSpPr>
            <a:spLocks noGrp="1"/>
          </p:cNvSpPr>
          <p:nvPr>
            <p:ph type="body" sz="quarter" idx="10"/>
          </p:nvPr>
        </p:nvSpPr>
        <p:spPr/>
        <p:txBody>
          <a:bodyPr/>
          <a:lstStyle/>
          <a:p>
            <a:r>
              <a:rPr lang="en-US" err="1"/>
              <a:t>Sdm</a:t>
            </a:r>
            <a:r>
              <a:rPr lang="en-US"/>
              <a:t> intake </a:t>
            </a:r>
            <a:r>
              <a:rPr lang="en-US" err="1"/>
              <a:t>irr</a:t>
            </a:r>
            <a:r>
              <a:rPr lang="en-US"/>
              <a:t> testing</a:t>
            </a:r>
          </a:p>
        </p:txBody>
      </p:sp>
    </p:spTree>
    <p:extLst>
      <p:ext uri="{BB962C8B-B14F-4D97-AF65-F5344CB8AC3E}">
        <p14:creationId xmlns:p14="http://schemas.microsoft.com/office/powerpoint/2010/main" val="12267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iagram&#10;&#10;Description automatically generated">
            <a:extLst>
              <a:ext uri="{FF2B5EF4-FFF2-40B4-BE49-F238E27FC236}">
                <a16:creationId xmlns:a16="http://schemas.microsoft.com/office/drawing/2014/main" id="{DE73C16A-87FF-402B-A0B1-8ADEA03C2160}"/>
              </a:ext>
            </a:extLst>
          </p:cNvPr>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21538" r="27858"/>
          <a:stretch/>
        </p:blipFill>
        <p:spPr>
          <a:xfrm>
            <a:off x="5260491" y="992826"/>
            <a:ext cx="3699160" cy="4872349"/>
          </a:xfrm>
        </p:spPr>
      </p:pic>
      <p:sp>
        <p:nvSpPr>
          <p:cNvPr id="6" name="Text Placeholder 5">
            <a:extLst>
              <a:ext uri="{FF2B5EF4-FFF2-40B4-BE49-F238E27FC236}">
                <a16:creationId xmlns:a16="http://schemas.microsoft.com/office/drawing/2014/main" id="{BBA7BD2D-D151-4BFD-9595-1E6807DD2D8E}"/>
              </a:ext>
            </a:extLst>
          </p:cNvPr>
          <p:cNvSpPr>
            <a:spLocks noGrp="1"/>
          </p:cNvSpPr>
          <p:nvPr>
            <p:ph type="body" sz="quarter" idx="12"/>
          </p:nvPr>
        </p:nvSpPr>
        <p:spPr>
          <a:solidFill>
            <a:schemeClr val="accent5"/>
          </a:solidFill>
        </p:spPr>
        <p:txBody>
          <a:bodyPr/>
          <a:lstStyle/>
          <a:p>
            <a:r>
              <a:rPr lang="en-US" sz="4500"/>
              <a:t>Benefits of Structuring Decisions</a:t>
            </a:r>
          </a:p>
        </p:txBody>
      </p:sp>
    </p:spTree>
    <p:custDataLst>
      <p:tags r:id="rId1"/>
    </p:custDataLst>
    <p:extLst>
      <p:ext uri="{BB962C8B-B14F-4D97-AF65-F5344CB8AC3E}">
        <p14:creationId xmlns:p14="http://schemas.microsoft.com/office/powerpoint/2010/main" val="294202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B664B7-F437-47DA-ACDB-8AA9C09281D3}"/>
              </a:ext>
            </a:extLst>
          </p:cNvPr>
          <p:cNvSpPr>
            <a:spLocks noGrp="1"/>
          </p:cNvSpPr>
          <p:nvPr>
            <p:ph type="body" sz="quarter" idx="11"/>
          </p:nvPr>
        </p:nvSpPr>
        <p:spPr/>
        <p:txBody>
          <a:bodyPr/>
          <a:lstStyle/>
          <a:p>
            <a:endParaRPr lang="en-US"/>
          </a:p>
          <a:p>
            <a:endParaRPr lang="en-US"/>
          </a:p>
          <a:p>
            <a:endParaRPr lang="en-US"/>
          </a:p>
          <a:p>
            <a:endParaRPr lang="en-US"/>
          </a:p>
          <a:p>
            <a:endParaRPr lang="en-US"/>
          </a:p>
          <a:p>
            <a:r>
              <a:rPr lang="en-US"/>
              <a:t>       Accuracy	     Reliability	                   Equity			Utility</a:t>
            </a:r>
          </a:p>
        </p:txBody>
      </p:sp>
      <p:sp>
        <p:nvSpPr>
          <p:cNvPr id="3" name="Text Placeholder 2">
            <a:extLst>
              <a:ext uri="{FF2B5EF4-FFF2-40B4-BE49-F238E27FC236}">
                <a16:creationId xmlns:a16="http://schemas.microsoft.com/office/drawing/2014/main" id="{2894A807-C488-4296-B129-9B79F271019D}"/>
              </a:ext>
            </a:extLst>
          </p:cNvPr>
          <p:cNvSpPr>
            <a:spLocks noGrp="1"/>
          </p:cNvSpPr>
          <p:nvPr>
            <p:ph type="body" sz="quarter" idx="12"/>
          </p:nvPr>
        </p:nvSpPr>
        <p:spPr/>
        <p:txBody>
          <a:bodyPr/>
          <a:lstStyle/>
          <a:p>
            <a:r>
              <a:rPr lang="en-US" b="0"/>
              <a:t>SDM system Characteristics</a:t>
            </a:r>
          </a:p>
        </p:txBody>
      </p:sp>
      <p:pic>
        <p:nvPicPr>
          <p:cNvPr id="4" name="Graphic 3">
            <a:extLst>
              <a:ext uri="{FF2B5EF4-FFF2-40B4-BE49-F238E27FC236}">
                <a16:creationId xmlns:a16="http://schemas.microsoft.com/office/drawing/2014/main" id="{15DD54CD-CCBE-4262-A693-C771DE5496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743" y="2562140"/>
            <a:ext cx="1371600" cy="1371600"/>
          </a:xfrm>
          <a:prstGeom prst="rect">
            <a:avLst/>
          </a:prstGeom>
        </p:spPr>
      </p:pic>
      <p:pic>
        <p:nvPicPr>
          <p:cNvPr id="7" name="Graphic 6">
            <a:extLst>
              <a:ext uri="{FF2B5EF4-FFF2-40B4-BE49-F238E27FC236}">
                <a16:creationId xmlns:a16="http://schemas.microsoft.com/office/drawing/2014/main" id="{2A154CED-32A6-48BD-B8C8-79E6D939E0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6314" y="2562140"/>
            <a:ext cx="1775012" cy="1371600"/>
          </a:xfrm>
          <a:prstGeom prst="rect">
            <a:avLst/>
          </a:prstGeom>
        </p:spPr>
      </p:pic>
      <p:pic>
        <p:nvPicPr>
          <p:cNvPr id="9" name="Graphic 8">
            <a:extLst>
              <a:ext uri="{FF2B5EF4-FFF2-40B4-BE49-F238E27FC236}">
                <a16:creationId xmlns:a16="http://schemas.microsoft.com/office/drawing/2014/main" id="{7BDDC1CE-9BB1-4701-B878-06062BA8BE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10696" y="2562140"/>
            <a:ext cx="1620981" cy="1371600"/>
          </a:xfrm>
          <a:prstGeom prst="rect">
            <a:avLst/>
          </a:prstGeom>
        </p:spPr>
      </p:pic>
      <p:grpSp>
        <p:nvGrpSpPr>
          <p:cNvPr id="10" name="Graphic 16" descr="Clipboard Checked">
            <a:extLst>
              <a:ext uri="{FF2B5EF4-FFF2-40B4-BE49-F238E27FC236}">
                <a16:creationId xmlns:a16="http://schemas.microsoft.com/office/drawing/2014/main" id="{EEC63585-FB17-40B8-A2C6-726511B97E3E}"/>
              </a:ext>
            </a:extLst>
          </p:cNvPr>
          <p:cNvGrpSpPr/>
          <p:nvPr/>
        </p:nvGrpSpPr>
        <p:grpSpPr>
          <a:xfrm>
            <a:off x="2903430" y="2506208"/>
            <a:ext cx="1062990" cy="1371600"/>
            <a:chOff x="4087371" y="2547301"/>
            <a:chExt cx="1147085" cy="1480110"/>
          </a:xfrm>
        </p:grpSpPr>
        <p:sp>
          <p:nvSpPr>
            <p:cNvPr id="11" name="Freeform: Shape 10">
              <a:extLst>
                <a:ext uri="{FF2B5EF4-FFF2-40B4-BE49-F238E27FC236}">
                  <a16:creationId xmlns:a16="http://schemas.microsoft.com/office/drawing/2014/main" id="{4F878BEC-2641-486D-A2B7-C338B64DC071}"/>
                </a:ext>
              </a:extLst>
            </p:cNvPr>
            <p:cNvSpPr/>
            <p:nvPr/>
          </p:nvSpPr>
          <p:spPr>
            <a:xfrm>
              <a:off x="4087371" y="2547301"/>
              <a:ext cx="1147085" cy="1480110"/>
            </a:xfrm>
            <a:custGeom>
              <a:avLst/>
              <a:gdLst>
                <a:gd name="connsiteX0" fmla="*/ 1036078 w 1147085"/>
                <a:gd name="connsiteY0" fmla="*/ 1369103 h 1480110"/>
                <a:gd name="connsiteX1" fmla="*/ 111008 w 1147085"/>
                <a:gd name="connsiteY1" fmla="*/ 1369103 h 1480110"/>
                <a:gd name="connsiteX2" fmla="*/ 111008 w 1147085"/>
                <a:gd name="connsiteY2" fmla="*/ 222017 h 1480110"/>
                <a:gd name="connsiteX3" fmla="*/ 314524 w 1147085"/>
                <a:gd name="connsiteY3" fmla="*/ 222017 h 1480110"/>
                <a:gd name="connsiteX4" fmla="*/ 314524 w 1147085"/>
                <a:gd name="connsiteY4" fmla="*/ 333025 h 1480110"/>
                <a:gd name="connsiteX5" fmla="*/ 832562 w 1147085"/>
                <a:gd name="connsiteY5" fmla="*/ 333025 h 1480110"/>
                <a:gd name="connsiteX6" fmla="*/ 832562 w 1147085"/>
                <a:gd name="connsiteY6" fmla="*/ 222017 h 1480110"/>
                <a:gd name="connsiteX7" fmla="*/ 1036078 w 1147085"/>
                <a:gd name="connsiteY7" fmla="*/ 222017 h 1480110"/>
                <a:gd name="connsiteX8" fmla="*/ 573543 w 1147085"/>
                <a:gd name="connsiteY8" fmla="*/ 74006 h 1480110"/>
                <a:gd name="connsiteX9" fmla="*/ 629047 w 1147085"/>
                <a:gd name="connsiteY9" fmla="*/ 129510 h 1480110"/>
                <a:gd name="connsiteX10" fmla="*/ 573543 w 1147085"/>
                <a:gd name="connsiteY10" fmla="*/ 185014 h 1480110"/>
                <a:gd name="connsiteX11" fmla="*/ 518039 w 1147085"/>
                <a:gd name="connsiteY11" fmla="*/ 129510 h 1480110"/>
                <a:gd name="connsiteX12" fmla="*/ 571715 w 1147085"/>
                <a:gd name="connsiteY12" fmla="*/ 74006 h 1480110"/>
                <a:gd name="connsiteX13" fmla="*/ 573543 w 1147085"/>
                <a:gd name="connsiteY13" fmla="*/ 74006 h 1480110"/>
                <a:gd name="connsiteX14" fmla="*/ 1073080 w 1147085"/>
                <a:gd name="connsiteY14" fmla="*/ 111008 h 1480110"/>
                <a:gd name="connsiteX15" fmla="*/ 758557 w 1147085"/>
                <a:gd name="connsiteY15" fmla="*/ 111008 h 1480110"/>
                <a:gd name="connsiteX16" fmla="*/ 758557 w 1147085"/>
                <a:gd name="connsiteY16" fmla="*/ 74006 h 1480110"/>
                <a:gd name="connsiteX17" fmla="*/ 684551 w 1147085"/>
                <a:gd name="connsiteY17" fmla="*/ 0 h 1480110"/>
                <a:gd name="connsiteX18" fmla="*/ 462535 w 1147085"/>
                <a:gd name="connsiteY18" fmla="*/ 0 h 1480110"/>
                <a:gd name="connsiteX19" fmla="*/ 388529 w 1147085"/>
                <a:gd name="connsiteY19" fmla="*/ 74006 h 1480110"/>
                <a:gd name="connsiteX20" fmla="*/ 388529 w 1147085"/>
                <a:gd name="connsiteY20" fmla="*/ 111008 h 1480110"/>
                <a:gd name="connsiteX21" fmla="*/ 74006 w 1147085"/>
                <a:gd name="connsiteY21" fmla="*/ 111008 h 1480110"/>
                <a:gd name="connsiteX22" fmla="*/ 0 w 1147085"/>
                <a:gd name="connsiteY22" fmla="*/ 185014 h 1480110"/>
                <a:gd name="connsiteX23" fmla="*/ 0 w 1147085"/>
                <a:gd name="connsiteY23" fmla="*/ 1406105 h 1480110"/>
                <a:gd name="connsiteX24" fmla="*/ 74006 w 1147085"/>
                <a:gd name="connsiteY24" fmla="*/ 1480111 h 1480110"/>
                <a:gd name="connsiteX25" fmla="*/ 1073080 w 1147085"/>
                <a:gd name="connsiteY25" fmla="*/ 1480111 h 1480110"/>
                <a:gd name="connsiteX26" fmla="*/ 1147086 w 1147085"/>
                <a:gd name="connsiteY26" fmla="*/ 1406105 h 1480110"/>
                <a:gd name="connsiteX27" fmla="*/ 1147086 w 1147085"/>
                <a:gd name="connsiteY27" fmla="*/ 185014 h 1480110"/>
                <a:gd name="connsiteX28" fmla="*/ 1073080 w 1147085"/>
                <a:gd name="connsiteY28" fmla="*/ 111008 h 148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47085" h="1480110">
                  <a:moveTo>
                    <a:pt x="1036078" y="1369103"/>
                  </a:moveTo>
                  <a:lnTo>
                    <a:pt x="111008" y="1369103"/>
                  </a:lnTo>
                  <a:lnTo>
                    <a:pt x="111008" y="222017"/>
                  </a:lnTo>
                  <a:lnTo>
                    <a:pt x="314524" y="222017"/>
                  </a:lnTo>
                  <a:lnTo>
                    <a:pt x="314524" y="333025"/>
                  </a:lnTo>
                  <a:lnTo>
                    <a:pt x="832562" y="333025"/>
                  </a:lnTo>
                  <a:lnTo>
                    <a:pt x="832562" y="222017"/>
                  </a:lnTo>
                  <a:lnTo>
                    <a:pt x="1036078" y="222017"/>
                  </a:lnTo>
                  <a:close/>
                  <a:moveTo>
                    <a:pt x="573543" y="74006"/>
                  </a:moveTo>
                  <a:cubicBezTo>
                    <a:pt x="604198" y="74006"/>
                    <a:pt x="629047" y="98855"/>
                    <a:pt x="629047" y="129510"/>
                  </a:cubicBezTo>
                  <a:cubicBezTo>
                    <a:pt x="629047" y="160165"/>
                    <a:pt x="604198" y="185014"/>
                    <a:pt x="573543" y="185014"/>
                  </a:cubicBezTo>
                  <a:cubicBezTo>
                    <a:pt x="542888" y="185014"/>
                    <a:pt x="518039" y="160165"/>
                    <a:pt x="518039" y="129510"/>
                  </a:cubicBezTo>
                  <a:cubicBezTo>
                    <a:pt x="517534" y="99360"/>
                    <a:pt x="541565" y="74511"/>
                    <a:pt x="571715" y="74006"/>
                  </a:cubicBezTo>
                  <a:cubicBezTo>
                    <a:pt x="572324" y="73994"/>
                    <a:pt x="572934" y="73994"/>
                    <a:pt x="573543" y="74006"/>
                  </a:cubicBezTo>
                  <a:close/>
                  <a:moveTo>
                    <a:pt x="1073080" y="111008"/>
                  </a:moveTo>
                  <a:lnTo>
                    <a:pt x="758557" y="111008"/>
                  </a:lnTo>
                  <a:lnTo>
                    <a:pt x="758557" y="74006"/>
                  </a:lnTo>
                  <a:cubicBezTo>
                    <a:pt x="758557" y="33133"/>
                    <a:pt x="725423" y="0"/>
                    <a:pt x="684551" y="0"/>
                  </a:cubicBezTo>
                  <a:lnTo>
                    <a:pt x="462535" y="0"/>
                  </a:lnTo>
                  <a:cubicBezTo>
                    <a:pt x="421663" y="0"/>
                    <a:pt x="388529" y="33133"/>
                    <a:pt x="388529" y="74006"/>
                  </a:cubicBezTo>
                  <a:lnTo>
                    <a:pt x="388529" y="111008"/>
                  </a:lnTo>
                  <a:lnTo>
                    <a:pt x="74006" y="111008"/>
                  </a:lnTo>
                  <a:cubicBezTo>
                    <a:pt x="33134" y="111008"/>
                    <a:pt x="0" y="144142"/>
                    <a:pt x="0" y="185014"/>
                  </a:cubicBezTo>
                  <a:lnTo>
                    <a:pt x="0" y="1406105"/>
                  </a:lnTo>
                  <a:cubicBezTo>
                    <a:pt x="0" y="1446977"/>
                    <a:pt x="33134" y="1480111"/>
                    <a:pt x="74006" y="1480111"/>
                  </a:cubicBezTo>
                  <a:lnTo>
                    <a:pt x="1073080" y="1480111"/>
                  </a:lnTo>
                  <a:cubicBezTo>
                    <a:pt x="1113952" y="1480111"/>
                    <a:pt x="1147086" y="1446977"/>
                    <a:pt x="1147086" y="1406105"/>
                  </a:cubicBezTo>
                  <a:lnTo>
                    <a:pt x="1147086" y="185014"/>
                  </a:lnTo>
                  <a:cubicBezTo>
                    <a:pt x="1147086" y="144142"/>
                    <a:pt x="1113952" y="111008"/>
                    <a:pt x="1073080" y="111008"/>
                  </a:cubicBezTo>
                  <a:close/>
                </a:path>
              </a:pathLst>
            </a:custGeom>
            <a:solidFill>
              <a:srgbClr val="F6943D"/>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2" name="Freeform: Shape 11">
              <a:extLst>
                <a:ext uri="{FF2B5EF4-FFF2-40B4-BE49-F238E27FC236}">
                  <a16:creationId xmlns:a16="http://schemas.microsoft.com/office/drawing/2014/main" id="{CEF7BCDD-7AC6-4B30-AE7E-B3B0676279B1}"/>
                </a:ext>
              </a:extLst>
            </p:cNvPr>
            <p:cNvSpPr/>
            <p:nvPr/>
          </p:nvSpPr>
          <p:spPr>
            <a:xfrm>
              <a:off x="4697917" y="3028337"/>
              <a:ext cx="314523" cy="74005"/>
            </a:xfrm>
            <a:custGeom>
              <a:avLst/>
              <a:gdLst>
                <a:gd name="connsiteX0" fmla="*/ 0 w 314523"/>
                <a:gd name="connsiteY0" fmla="*/ 0 h 74005"/>
                <a:gd name="connsiteX1" fmla="*/ 314524 w 314523"/>
                <a:gd name="connsiteY1" fmla="*/ 0 h 74005"/>
                <a:gd name="connsiteX2" fmla="*/ 314524 w 314523"/>
                <a:gd name="connsiteY2" fmla="*/ 74006 h 74005"/>
                <a:gd name="connsiteX3" fmla="*/ 0 w 314523"/>
                <a:gd name="connsiteY3" fmla="*/ 74006 h 74005"/>
              </a:gdLst>
              <a:ahLst/>
              <a:cxnLst>
                <a:cxn ang="0">
                  <a:pos x="connsiteX0" y="connsiteY0"/>
                </a:cxn>
                <a:cxn ang="0">
                  <a:pos x="connsiteX1" y="connsiteY1"/>
                </a:cxn>
                <a:cxn ang="0">
                  <a:pos x="connsiteX2" y="connsiteY2"/>
                </a:cxn>
                <a:cxn ang="0">
                  <a:pos x="connsiteX3" y="connsiteY3"/>
                </a:cxn>
              </a:cxnLst>
              <a:rect l="l" t="t" r="r" b="b"/>
              <a:pathLst>
                <a:path w="314523" h="74005">
                  <a:moveTo>
                    <a:pt x="0" y="0"/>
                  </a:moveTo>
                  <a:lnTo>
                    <a:pt x="314524" y="0"/>
                  </a:lnTo>
                  <a:lnTo>
                    <a:pt x="314524" y="74006"/>
                  </a:lnTo>
                  <a:lnTo>
                    <a:pt x="0" y="74006"/>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3" name="Freeform: Shape 12">
              <a:extLst>
                <a:ext uri="{FF2B5EF4-FFF2-40B4-BE49-F238E27FC236}">
                  <a16:creationId xmlns:a16="http://schemas.microsoft.com/office/drawing/2014/main" id="{462F6A90-8900-466B-84E9-5AFC4F39AA1A}"/>
                </a:ext>
              </a:extLst>
            </p:cNvPr>
            <p:cNvSpPr/>
            <p:nvPr/>
          </p:nvSpPr>
          <p:spPr>
            <a:xfrm>
              <a:off x="4697917" y="3250353"/>
              <a:ext cx="314523" cy="74005"/>
            </a:xfrm>
            <a:custGeom>
              <a:avLst/>
              <a:gdLst>
                <a:gd name="connsiteX0" fmla="*/ 0 w 314523"/>
                <a:gd name="connsiteY0" fmla="*/ 0 h 74005"/>
                <a:gd name="connsiteX1" fmla="*/ 314524 w 314523"/>
                <a:gd name="connsiteY1" fmla="*/ 0 h 74005"/>
                <a:gd name="connsiteX2" fmla="*/ 314524 w 314523"/>
                <a:gd name="connsiteY2" fmla="*/ 74006 h 74005"/>
                <a:gd name="connsiteX3" fmla="*/ 0 w 314523"/>
                <a:gd name="connsiteY3" fmla="*/ 74006 h 74005"/>
              </a:gdLst>
              <a:ahLst/>
              <a:cxnLst>
                <a:cxn ang="0">
                  <a:pos x="connsiteX0" y="connsiteY0"/>
                </a:cxn>
                <a:cxn ang="0">
                  <a:pos x="connsiteX1" y="connsiteY1"/>
                </a:cxn>
                <a:cxn ang="0">
                  <a:pos x="connsiteX2" y="connsiteY2"/>
                </a:cxn>
                <a:cxn ang="0">
                  <a:pos x="connsiteX3" y="connsiteY3"/>
                </a:cxn>
              </a:cxnLst>
              <a:rect l="l" t="t" r="r" b="b"/>
              <a:pathLst>
                <a:path w="314523" h="74005">
                  <a:moveTo>
                    <a:pt x="0" y="0"/>
                  </a:moveTo>
                  <a:lnTo>
                    <a:pt x="314524" y="0"/>
                  </a:lnTo>
                  <a:lnTo>
                    <a:pt x="314524" y="74006"/>
                  </a:lnTo>
                  <a:lnTo>
                    <a:pt x="0" y="74006"/>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4" name="Freeform: Shape 13">
              <a:extLst>
                <a:ext uri="{FF2B5EF4-FFF2-40B4-BE49-F238E27FC236}">
                  <a16:creationId xmlns:a16="http://schemas.microsoft.com/office/drawing/2014/main" id="{8D178DDC-AE00-4B48-8B89-195EACE564A0}"/>
                </a:ext>
              </a:extLst>
            </p:cNvPr>
            <p:cNvSpPr/>
            <p:nvPr/>
          </p:nvSpPr>
          <p:spPr>
            <a:xfrm>
              <a:off x="4697917" y="3472370"/>
              <a:ext cx="314523" cy="74005"/>
            </a:xfrm>
            <a:custGeom>
              <a:avLst/>
              <a:gdLst>
                <a:gd name="connsiteX0" fmla="*/ 0 w 314523"/>
                <a:gd name="connsiteY0" fmla="*/ 0 h 74005"/>
                <a:gd name="connsiteX1" fmla="*/ 314524 w 314523"/>
                <a:gd name="connsiteY1" fmla="*/ 0 h 74005"/>
                <a:gd name="connsiteX2" fmla="*/ 314524 w 314523"/>
                <a:gd name="connsiteY2" fmla="*/ 74006 h 74005"/>
                <a:gd name="connsiteX3" fmla="*/ 0 w 314523"/>
                <a:gd name="connsiteY3" fmla="*/ 74006 h 74005"/>
              </a:gdLst>
              <a:ahLst/>
              <a:cxnLst>
                <a:cxn ang="0">
                  <a:pos x="connsiteX0" y="connsiteY0"/>
                </a:cxn>
                <a:cxn ang="0">
                  <a:pos x="connsiteX1" y="connsiteY1"/>
                </a:cxn>
                <a:cxn ang="0">
                  <a:pos x="connsiteX2" y="connsiteY2"/>
                </a:cxn>
                <a:cxn ang="0">
                  <a:pos x="connsiteX3" y="connsiteY3"/>
                </a:cxn>
              </a:cxnLst>
              <a:rect l="l" t="t" r="r" b="b"/>
              <a:pathLst>
                <a:path w="314523" h="74005">
                  <a:moveTo>
                    <a:pt x="0" y="0"/>
                  </a:moveTo>
                  <a:lnTo>
                    <a:pt x="314524" y="0"/>
                  </a:lnTo>
                  <a:lnTo>
                    <a:pt x="314524" y="74006"/>
                  </a:lnTo>
                  <a:lnTo>
                    <a:pt x="0" y="74006"/>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5" name="Freeform: Shape 14">
              <a:extLst>
                <a:ext uri="{FF2B5EF4-FFF2-40B4-BE49-F238E27FC236}">
                  <a16:creationId xmlns:a16="http://schemas.microsoft.com/office/drawing/2014/main" id="{60543488-E976-49E2-B79F-10DDD7BBA85C}"/>
                </a:ext>
              </a:extLst>
            </p:cNvPr>
            <p:cNvSpPr/>
            <p:nvPr/>
          </p:nvSpPr>
          <p:spPr>
            <a:xfrm>
              <a:off x="4697917" y="3694386"/>
              <a:ext cx="314523" cy="74005"/>
            </a:xfrm>
            <a:custGeom>
              <a:avLst/>
              <a:gdLst>
                <a:gd name="connsiteX0" fmla="*/ 0 w 314523"/>
                <a:gd name="connsiteY0" fmla="*/ 0 h 74005"/>
                <a:gd name="connsiteX1" fmla="*/ 314524 w 314523"/>
                <a:gd name="connsiteY1" fmla="*/ 0 h 74005"/>
                <a:gd name="connsiteX2" fmla="*/ 314524 w 314523"/>
                <a:gd name="connsiteY2" fmla="*/ 74006 h 74005"/>
                <a:gd name="connsiteX3" fmla="*/ 0 w 314523"/>
                <a:gd name="connsiteY3" fmla="*/ 74006 h 74005"/>
              </a:gdLst>
              <a:ahLst/>
              <a:cxnLst>
                <a:cxn ang="0">
                  <a:pos x="connsiteX0" y="connsiteY0"/>
                </a:cxn>
                <a:cxn ang="0">
                  <a:pos x="connsiteX1" y="connsiteY1"/>
                </a:cxn>
                <a:cxn ang="0">
                  <a:pos x="connsiteX2" y="connsiteY2"/>
                </a:cxn>
                <a:cxn ang="0">
                  <a:pos x="connsiteX3" y="connsiteY3"/>
                </a:cxn>
              </a:cxnLst>
              <a:rect l="l" t="t" r="r" b="b"/>
              <a:pathLst>
                <a:path w="314523" h="74005">
                  <a:moveTo>
                    <a:pt x="0" y="0"/>
                  </a:moveTo>
                  <a:lnTo>
                    <a:pt x="314524" y="0"/>
                  </a:lnTo>
                  <a:lnTo>
                    <a:pt x="314524" y="74006"/>
                  </a:lnTo>
                  <a:lnTo>
                    <a:pt x="0" y="74006"/>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6" name="Freeform: Shape 15">
              <a:extLst>
                <a:ext uri="{FF2B5EF4-FFF2-40B4-BE49-F238E27FC236}">
                  <a16:creationId xmlns:a16="http://schemas.microsoft.com/office/drawing/2014/main" id="{F455CB21-567D-47AF-AEC8-0A75C132CDD1}"/>
                </a:ext>
              </a:extLst>
            </p:cNvPr>
            <p:cNvSpPr/>
            <p:nvPr/>
          </p:nvSpPr>
          <p:spPr>
            <a:xfrm>
              <a:off x="4322468" y="2948910"/>
              <a:ext cx="247659" cy="199555"/>
            </a:xfrm>
            <a:custGeom>
              <a:avLst/>
              <a:gdLst>
                <a:gd name="connsiteX0" fmla="*/ 0 w 247659"/>
                <a:gd name="connsiteY0" fmla="*/ 112729 h 199555"/>
                <a:gd name="connsiteX1" fmla="*/ 38723 w 247659"/>
                <a:gd name="connsiteY1" fmla="*/ 74006 h 199555"/>
                <a:gd name="connsiteX2" fmla="*/ 86827 w 247659"/>
                <a:gd name="connsiteY2" fmla="*/ 122109 h 199555"/>
                <a:gd name="connsiteX3" fmla="*/ 208936 w 247659"/>
                <a:gd name="connsiteY3" fmla="*/ 0 h 199555"/>
                <a:gd name="connsiteX4" fmla="*/ 247660 w 247659"/>
                <a:gd name="connsiteY4" fmla="*/ 38723 h 199555"/>
                <a:gd name="connsiteX5" fmla="*/ 86827 w 247659"/>
                <a:gd name="connsiteY5" fmla="*/ 199556 h 199555"/>
                <a:gd name="connsiteX6" fmla="*/ 0 w 247659"/>
                <a:gd name="connsiteY6" fmla="*/ 112729 h 1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9" h="199555">
                  <a:moveTo>
                    <a:pt x="0" y="112729"/>
                  </a:moveTo>
                  <a:lnTo>
                    <a:pt x="38723" y="74006"/>
                  </a:lnTo>
                  <a:lnTo>
                    <a:pt x="86827" y="122109"/>
                  </a:lnTo>
                  <a:lnTo>
                    <a:pt x="208936" y="0"/>
                  </a:lnTo>
                  <a:lnTo>
                    <a:pt x="247660" y="38723"/>
                  </a:lnTo>
                  <a:lnTo>
                    <a:pt x="86827" y="199556"/>
                  </a:lnTo>
                  <a:lnTo>
                    <a:pt x="0" y="112729"/>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7" name="Freeform: Shape 16">
              <a:extLst>
                <a:ext uri="{FF2B5EF4-FFF2-40B4-BE49-F238E27FC236}">
                  <a16:creationId xmlns:a16="http://schemas.microsoft.com/office/drawing/2014/main" id="{4E3C083E-E03F-487F-9B6B-F104126584BC}"/>
                </a:ext>
              </a:extLst>
            </p:cNvPr>
            <p:cNvSpPr/>
            <p:nvPr/>
          </p:nvSpPr>
          <p:spPr>
            <a:xfrm>
              <a:off x="4322468" y="3170927"/>
              <a:ext cx="247659" cy="199555"/>
            </a:xfrm>
            <a:custGeom>
              <a:avLst/>
              <a:gdLst>
                <a:gd name="connsiteX0" fmla="*/ 0 w 247659"/>
                <a:gd name="connsiteY0" fmla="*/ 112729 h 199555"/>
                <a:gd name="connsiteX1" fmla="*/ 38723 w 247659"/>
                <a:gd name="connsiteY1" fmla="*/ 74006 h 199555"/>
                <a:gd name="connsiteX2" fmla="*/ 86827 w 247659"/>
                <a:gd name="connsiteY2" fmla="*/ 122109 h 199555"/>
                <a:gd name="connsiteX3" fmla="*/ 208936 w 247659"/>
                <a:gd name="connsiteY3" fmla="*/ 0 h 199555"/>
                <a:gd name="connsiteX4" fmla="*/ 247660 w 247659"/>
                <a:gd name="connsiteY4" fmla="*/ 38723 h 199555"/>
                <a:gd name="connsiteX5" fmla="*/ 86827 w 247659"/>
                <a:gd name="connsiteY5" fmla="*/ 199556 h 199555"/>
                <a:gd name="connsiteX6" fmla="*/ 0 w 247659"/>
                <a:gd name="connsiteY6" fmla="*/ 112729 h 1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9" h="199555">
                  <a:moveTo>
                    <a:pt x="0" y="112729"/>
                  </a:moveTo>
                  <a:lnTo>
                    <a:pt x="38723" y="74006"/>
                  </a:lnTo>
                  <a:lnTo>
                    <a:pt x="86827" y="122109"/>
                  </a:lnTo>
                  <a:lnTo>
                    <a:pt x="208936" y="0"/>
                  </a:lnTo>
                  <a:lnTo>
                    <a:pt x="247660" y="38723"/>
                  </a:lnTo>
                  <a:lnTo>
                    <a:pt x="86827" y="199556"/>
                  </a:lnTo>
                  <a:lnTo>
                    <a:pt x="0" y="112729"/>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8" name="Freeform: Shape 17">
              <a:extLst>
                <a:ext uri="{FF2B5EF4-FFF2-40B4-BE49-F238E27FC236}">
                  <a16:creationId xmlns:a16="http://schemas.microsoft.com/office/drawing/2014/main" id="{6232404F-F51E-4D8D-BD9F-348569432F3B}"/>
                </a:ext>
              </a:extLst>
            </p:cNvPr>
            <p:cNvSpPr/>
            <p:nvPr/>
          </p:nvSpPr>
          <p:spPr>
            <a:xfrm>
              <a:off x="4322468" y="3392943"/>
              <a:ext cx="247659" cy="199555"/>
            </a:xfrm>
            <a:custGeom>
              <a:avLst/>
              <a:gdLst>
                <a:gd name="connsiteX0" fmla="*/ 0 w 247659"/>
                <a:gd name="connsiteY0" fmla="*/ 112729 h 199555"/>
                <a:gd name="connsiteX1" fmla="*/ 38723 w 247659"/>
                <a:gd name="connsiteY1" fmla="*/ 74006 h 199555"/>
                <a:gd name="connsiteX2" fmla="*/ 86827 w 247659"/>
                <a:gd name="connsiteY2" fmla="*/ 122109 h 199555"/>
                <a:gd name="connsiteX3" fmla="*/ 208936 w 247659"/>
                <a:gd name="connsiteY3" fmla="*/ 0 h 199555"/>
                <a:gd name="connsiteX4" fmla="*/ 247660 w 247659"/>
                <a:gd name="connsiteY4" fmla="*/ 38723 h 199555"/>
                <a:gd name="connsiteX5" fmla="*/ 86827 w 247659"/>
                <a:gd name="connsiteY5" fmla="*/ 199556 h 199555"/>
                <a:gd name="connsiteX6" fmla="*/ 0 w 247659"/>
                <a:gd name="connsiteY6" fmla="*/ 112729 h 1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9" h="199555">
                  <a:moveTo>
                    <a:pt x="0" y="112729"/>
                  </a:moveTo>
                  <a:lnTo>
                    <a:pt x="38723" y="74006"/>
                  </a:lnTo>
                  <a:lnTo>
                    <a:pt x="86827" y="122109"/>
                  </a:lnTo>
                  <a:lnTo>
                    <a:pt x="208936" y="0"/>
                  </a:lnTo>
                  <a:lnTo>
                    <a:pt x="247660" y="38723"/>
                  </a:lnTo>
                  <a:lnTo>
                    <a:pt x="86827" y="199556"/>
                  </a:lnTo>
                  <a:lnTo>
                    <a:pt x="0" y="112729"/>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sp>
          <p:nvSpPr>
            <p:cNvPr id="19" name="Freeform: Shape 18">
              <a:extLst>
                <a:ext uri="{FF2B5EF4-FFF2-40B4-BE49-F238E27FC236}">
                  <a16:creationId xmlns:a16="http://schemas.microsoft.com/office/drawing/2014/main" id="{92B5415B-CD22-448D-92BE-CD9BA6F88437}"/>
                </a:ext>
              </a:extLst>
            </p:cNvPr>
            <p:cNvSpPr/>
            <p:nvPr/>
          </p:nvSpPr>
          <p:spPr>
            <a:xfrm>
              <a:off x="4322468" y="3614960"/>
              <a:ext cx="247659" cy="199555"/>
            </a:xfrm>
            <a:custGeom>
              <a:avLst/>
              <a:gdLst>
                <a:gd name="connsiteX0" fmla="*/ 0 w 247659"/>
                <a:gd name="connsiteY0" fmla="*/ 112729 h 199555"/>
                <a:gd name="connsiteX1" fmla="*/ 38723 w 247659"/>
                <a:gd name="connsiteY1" fmla="*/ 74006 h 199555"/>
                <a:gd name="connsiteX2" fmla="*/ 86827 w 247659"/>
                <a:gd name="connsiteY2" fmla="*/ 122109 h 199555"/>
                <a:gd name="connsiteX3" fmla="*/ 208936 w 247659"/>
                <a:gd name="connsiteY3" fmla="*/ 0 h 199555"/>
                <a:gd name="connsiteX4" fmla="*/ 247660 w 247659"/>
                <a:gd name="connsiteY4" fmla="*/ 38723 h 199555"/>
                <a:gd name="connsiteX5" fmla="*/ 86827 w 247659"/>
                <a:gd name="connsiteY5" fmla="*/ 199556 h 199555"/>
                <a:gd name="connsiteX6" fmla="*/ 0 w 247659"/>
                <a:gd name="connsiteY6" fmla="*/ 112729 h 19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9" h="199555">
                  <a:moveTo>
                    <a:pt x="0" y="112729"/>
                  </a:moveTo>
                  <a:lnTo>
                    <a:pt x="38723" y="74006"/>
                  </a:lnTo>
                  <a:lnTo>
                    <a:pt x="86827" y="122109"/>
                  </a:lnTo>
                  <a:lnTo>
                    <a:pt x="208936" y="0"/>
                  </a:lnTo>
                  <a:lnTo>
                    <a:pt x="247660" y="38723"/>
                  </a:lnTo>
                  <a:lnTo>
                    <a:pt x="86827" y="199556"/>
                  </a:lnTo>
                  <a:lnTo>
                    <a:pt x="0" y="112729"/>
                  </a:lnTo>
                  <a:close/>
                </a:path>
              </a:pathLst>
            </a:custGeom>
            <a:solidFill>
              <a:schemeClr val="accent3"/>
            </a:solidFill>
            <a:ln w="18455" cap="flat">
              <a:noFill/>
              <a:prstDash val="solid"/>
              <a:miter/>
            </a:ln>
          </p:spPr>
          <p:txBody>
            <a:bodyPr rtlCol="0" anchor="ctr"/>
            <a:lstStyle/>
            <a:p>
              <a:endParaRPr lang="en-US" sz="1350">
                <a:latin typeface="Brandon Grotesque Regular" panose="020B0503020203060202" pitchFamily="34" charset="0"/>
              </a:endParaRPr>
            </a:p>
          </p:txBody>
        </p:sp>
      </p:grpSp>
    </p:spTree>
    <p:custDataLst>
      <p:tags r:id="rId1"/>
    </p:custDataLst>
    <p:extLst>
      <p:ext uri="{BB962C8B-B14F-4D97-AF65-F5344CB8AC3E}">
        <p14:creationId xmlns:p14="http://schemas.microsoft.com/office/powerpoint/2010/main" val="61635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DB43510-0198-4D5A-AA2D-80BE4BF39722}"/>
              </a:ext>
            </a:extLst>
          </p:cNvPr>
          <p:cNvPicPr>
            <a:picLocks noGrp="1" noChangeAspect="1" noChangeArrowheads="1"/>
          </p:cNvPicPr>
          <p:nvPr>
            <p:ph type="pic" sz="quarter" idx="10"/>
          </p:nvPr>
        </p:nvPicPr>
        <p:blipFill rotWithShape="1">
          <a:blip r:embed="rId4">
            <a:extLst>
              <a:ext uri="{28A0092B-C50C-407E-A947-70E740481C1C}">
                <a14:useLocalDpi xmlns:a14="http://schemas.microsoft.com/office/drawing/2010/main" val="0"/>
              </a:ext>
            </a:extLst>
          </a:blip>
          <a:srcRect l="27209" r="65"/>
          <a:stretch/>
        </p:blipFill>
        <p:spPr bwMode="auto">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E13E162-D654-4D94-BB68-1163D98A3928}"/>
              </a:ext>
            </a:extLst>
          </p:cNvPr>
          <p:cNvSpPr>
            <a:spLocks noGrp="1"/>
          </p:cNvSpPr>
          <p:nvPr>
            <p:ph type="title"/>
          </p:nvPr>
        </p:nvSpPr>
        <p:spPr/>
        <p:txBody>
          <a:bodyPr/>
          <a:lstStyle/>
          <a:p>
            <a:r>
              <a:rPr lang="en-US"/>
              <a:t>Inter-rater reliability overview</a:t>
            </a:r>
          </a:p>
        </p:txBody>
      </p:sp>
      <p:sp>
        <p:nvSpPr>
          <p:cNvPr id="5" name="Text Placeholder 4">
            <a:extLst>
              <a:ext uri="{FF2B5EF4-FFF2-40B4-BE49-F238E27FC236}">
                <a16:creationId xmlns:a16="http://schemas.microsoft.com/office/drawing/2014/main" id="{AC132135-94E6-4110-ADFC-6387EC3B283B}"/>
              </a:ext>
            </a:extLst>
          </p:cNvPr>
          <p:cNvSpPr>
            <a:spLocks noGrp="1"/>
          </p:cNvSpPr>
          <p:nvPr>
            <p:ph type="body" sz="quarter" idx="11"/>
          </p:nvPr>
        </p:nvSpPr>
        <p:spPr/>
        <p:txBody>
          <a:bodyPr/>
          <a:lstStyle/>
          <a:p>
            <a:r>
              <a:rPr lang="en-US"/>
              <a:t>Inter-rater reliability (IRR) is the extent to which different raters, when presented with the same information, arrive at the same conclusion.​</a:t>
            </a:r>
          </a:p>
        </p:txBody>
      </p:sp>
    </p:spTree>
    <p:custDataLst>
      <p:tags r:id="rId1"/>
    </p:custDataLst>
    <p:extLst>
      <p:ext uri="{BB962C8B-B14F-4D97-AF65-F5344CB8AC3E}">
        <p14:creationId xmlns:p14="http://schemas.microsoft.com/office/powerpoint/2010/main" val="2578338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IRR as it relates to SDM</a:t>
            </a:r>
          </a:p>
        </p:txBody>
      </p:sp>
      <p:sp>
        <p:nvSpPr>
          <p:cNvPr id="6" name="Text Placeholder 5"/>
          <p:cNvSpPr>
            <a:spLocks noGrp="1"/>
          </p:cNvSpPr>
          <p:nvPr>
            <p:ph type="body" sz="quarter" idx="11"/>
          </p:nvPr>
        </p:nvSpPr>
        <p:spPr/>
        <p:txBody>
          <a:bodyPr>
            <a:noAutofit/>
          </a:bodyPr>
          <a:lstStyle/>
          <a:p>
            <a:pPr marL="342900" indent="-342900">
              <a:buFont typeface="Arial" panose="020B0604020202020204" pitchFamily="34" charset="0"/>
              <a:buChar char="•"/>
              <a:defRPr/>
            </a:pPr>
            <a:r>
              <a:rPr lang="en-US" sz="1800"/>
              <a:t>Families are assessed more objectively and accurately.</a:t>
            </a:r>
          </a:p>
          <a:p>
            <a:pPr marL="342900" indent="-342900">
              <a:buFont typeface="Arial" panose="020B0604020202020204" pitchFamily="34" charset="0"/>
              <a:buChar char="•"/>
              <a:defRPr/>
            </a:pPr>
            <a:r>
              <a:rPr lang="en-US" sz="1800"/>
              <a:t>Decision making is more consistent.</a:t>
            </a:r>
          </a:p>
          <a:p>
            <a:pPr marL="342900" indent="-342900">
              <a:buFont typeface="Arial" panose="020B0604020202020204" pitchFamily="34" charset="0"/>
              <a:buChar char="•"/>
              <a:defRPr/>
            </a:pPr>
            <a:r>
              <a:rPr lang="en-US" sz="1800"/>
              <a:t>Families in similar situations receive more uniform recommendations for services.</a:t>
            </a:r>
          </a:p>
        </p:txBody>
      </p:sp>
      <p:pic>
        <p:nvPicPr>
          <p:cNvPr id="8" name="Picture Placeholder 7">
            <a:extLst>
              <a:ext uri="{FF2B5EF4-FFF2-40B4-BE49-F238E27FC236}">
                <a16:creationId xmlns:a16="http://schemas.microsoft.com/office/drawing/2014/main" id="{0E9E4011-E42F-4E2D-9772-1877792E3E3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7438" t="-64" r="16156" b="64"/>
          <a:stretch/>
        </p:blipFill>
        <p:spPr>
          <a:xfrm>
            <a:off x="480060" y="1259000"/>
            <a:ext cx="4931337" cy="4337205"/>
          </a:xfrm>
        </p:spPr>
      </p:pic>
    </p:spTree>
    <p:extLst>
      <p:ext uri="{BB962C8B-B14F-4D97-AF65-F5344CB8AC3E}">
        <p14:creationId xmlns:p14="http://schemas.microsoft.com/office/powerpoint/2010/main" val="143523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4AAD8-091A-4ABB-A670-19F766DD889D}"/>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10D785C8-0C11-4FFE-9E74-1A1758BC419C}"/>
              </a:ext>
            </a:extLst>
          </p:cNvPr>
          <p:cNvSpPr>
            <a:spLocks noGrp="1"/>
          </p:cNvSpPr>
          <p:nvPr>
            <p:ph type="body" sz="quarter" idx="10"/>
          </p:nvPr>
        </p:nvSpPr>
        <p:spPr/>
        <p:txBody>
          <a:bodyPr/>
          <a:lstStyle/>
          <a:p>
            <a:r>
              <a:rPr lang="en-US" dirty="0"/>
              <a:t>Transitional Age Youth</a:t>
            </a:r>
          </a:p>
          <a:p>
            <a:endParaRPr lang="en-US" dirty="0"/>
          </a:p>
          <a:p>
            <a:r>
              <a:rPr lang="en-US" dirty="0"/>
              <a:t>SDM Intake Tool Update</a:t>
            </a:r>
          </a:p>
          <a:p>
            <a:endParaRPr lang="en-US" dirty="0"/>
          </a:p>
          <a:p>
            <a:r>
              <a:rPr lang="en-US" dirty="0"/>
              <a:t>Child Welfare Updates </a:t>
            </a:r>
          </a:p>
          <a:p>
            <a:endParaRPr lang="en-US" dirty="0"/>
          </a:p>
        </p:txBody>
      </p:sp>
      <p:sp>
        <p:nvSpPr>
          <p:cNvPr id="4" name="Text Placeholder 3">
            <a:extLst>
              <a:ext uri="{FF2B5EF4-FFF2-40B4-BE49-F238E27FC236}">
                <a16:creationId xmlns:a16="http://schemas.microsoft.com/office/drawing/2014/main" id="{1408F9CC-B29C-42C4-9F00-B9B726080360}"/>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63412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2"/>
          <p:cNvSpPr>
            <a:spLocks noGrp="1"/>
          </p:cNvSpPr>
          <p:nvPr>
            <p:ph type="body" sz="quarter" idx="11"/>
          </p:nvPr>
        </p:nvSpPr>
        <p:spPr/>
        <p:txBody>
          <a:bodyPr/>
          <a:lstStyle/>
          <a:p>
            <a:endParaRPr lang="en-CA" altLang="en-US" noProof="1"/>
          </a:p>
          <a:p>
            <a:pPr lvl="2"/>
            <a:endParaRPr lang="en-CA" altLang="en-US" noProof="1"/>
          </a:p>
          <a:p>
            <a:endParaRPr lang="en-CA" altLang="en-US" noProof="1"/>
          </a:p>
        </p:txBody>
      </p:sp>
      <p:sp>
        <p:nvSpPr>
          <p:cNvPr id="4" name="Text Placeholder 3">
            <a:extLst>
              <a:ext uri="{FF2B5EF4-FFF2-40B4-BE49-F238E27FC236}">
                <a16:creationId xmlns:a16="http://schemas.microsoft.com/office/drawing/2014/main" id="{E7820DFE-1470-4F15-B762-5373D472AD7E}"/>
              </a:ext>
            </a:extLst>
          </p:cNvPr>
          <p:cNvSpPr>
            <a:spLocks noGrp="1"/>
          </p:cNvSpPr>
          <p:nvPr>
            <p:ph type="body" sz="quarter" idx="12"/>
          </p:nvPr>
        </p:nvSpPr>
        <p:spPr/>
        <p:txBody>
          <a:bodyPr/>
          <a:lstStyle/>
          <a:p>
            <a:r>
              <a:rPr lang="en-CA" altLang="ja-JP" noProof="1"/>
              <a:t>Typical irr study approach</a:t>
            </a:r>
            <a:endParaRPr lang="en-US"/>
          </a:p>
        </p:txBody>
      </p:sp>
      <p:pic>
        <p:nvPicPr>
          <p:cNvPr id="10" name="Picture 9">
            <a:extLst>
              <a:ext uri="{FF2B5EF4-FFF2-40B4-BE49-F238E27FC236}">
                <a16:creationId xmlns:a16="http://schemas.microsoft.com/office/drawing/2014/main" id="{22D3D650-F2A0-4165-88A0-B023460B0B89}"/>
              </a:ext>
            </a:extLst>
          </p:cNvPr>
          <p:cNvPicPr>
            <a:picLocks noChangeAspect="1"/>
          </p:cNvPicPr>
          <p:nvPr/>
        </p:nvPicPr>
        <p:blipFill>
          <a:blip r:embed="rId4">
            <a:biLevel thresh="25000"/>
          </a:blip>
          <a:stretch>
            <a:fillRect/>
          </a:stretch>
        </p:blipFill>
        <p:spPr>
          <a:xfrm>
            <a:off x="6435415" y="3173717"/>
            <a:ext cx="981461" cy="871675"/>
          </a:xfrm>
          <a:prstGeom prst="rect">
            <a:avLst/>
          </a:prstGeom>
        </p:spPr>
      </p:pic>
      <p:grpSp>
        <p:nvGrpSpPr>
          <p:cNvPr id="15" name="Group 14">
            <a:extLst>
              <a:ext uri="{FF2B5EF4-FFF2-40B4-BE49-F238E27FC236}">
                <a16:creationId xmlns:a16="http://schemas.microsoft.com/office/drawing/2014/main" id="{69790BCF-C4AD-4491-8D6F-ECD0B6F3DD5C}"/>
              </a:ext>
            </a:extLst>
          </p:cNvPr>
          <p:cNvGrpSpPr/>
          <p:nvPr/>
        </p:nvGrpSpPr>
        <p:grpSpPr>
          <a:xfrm>
            <a:off x="749355" y="2710841"/>
            <a:ext cx="7645290" cy="2503165"/>
            <a:chOff x="339664" y="1366885"/>
            <a:chExt cx="12296067" cy="4771448"/>
          </a:xfrm>
        </p:grpSpPr>
        <p:sp>
          <p:nvSpPr>
            <p:cNvPr id="17" name="Rectangle 16">
              <a:extLst>
                <a:ext uri="{FF2B5EF4-FFF2-40B4-BE49-F238E27FC236}">
                  <a16:creationId xmlns:a16="http://schemas.microsoft.com/office/drawing/2014/main" id="{98397BC3-ADB3-4588-A176-16C5DCCA04A2}"/>
                </a:ext>
              </a:extLst>
            </p:cNvPr>
            <p:cNvSpPr/>
            <p:nvPr/>
          </p:nvSpPr>
          <p:spPr>
            <a:xfrm>
              <a:off x="734501" y="1366885"/>
              <a:ext cx="10648201" cy="4771448"/>
            </a:xfrm>
            <a:prstGeom prst="rect">
              <a:avLst/>
            </a:prstGeom>
            <a:ln>
              <a:noFill/>
            </a:ln>
          </p:spPr>
        </p:sp>
        <p:sp>
          <p:nvSpPr>
            <p:cNvPr id="18" name="Rectangle: Rounded Corners 17">
              <a:extLst>
                <a:ext uri="{FF2B5EF4-FFF2-40B4-BE49-F238E27FC236}">
                  <a16:creationId xmlns:a16="http://schemas.microsoft.com/office/drawing/2014/main" id="{3568646F-F7E7-43BD-A049-5705BF7B1D93}"/>
                </a:ext>
              </a:extLst>
            </p:cNvPr>
            <p:cNvSpPr/>
            <p:nvPr/>
          </p:nvSpPr>
          <p:spPr>
            <a:xfrm>
              <a:off x="339664" y="1366885"/>
              <a:ext cx="3478344" cy="4771448"/>
            </a:xfrm>
            <a:prstGeom prst="roundRect">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664" tIns="1316054" rIns="155664" bIns="274320" numCol="1" spcCol="1270" anchor="b" anchorCtr="0">
              <a:noAutofit/>
            </a:bodyPr>
            <a:lstStyle/>
            <a:p>
              <a:pPr algn="ctr" defTabSz="972842">
                <a:spcBef>
                  <a:spcPct val="0"/>
                </a:spcBef>
              </a:pPr>
              <a:r>
                <a:rPr lang="en-US" sz="2400" b="1">
                  <a:solidFill>
                    <a:schemeClr val="bg1"/>
                  </a:solidFill>
                </a:rPr>
                <a:t>Read Vignettes</a:t>
              </a:r>
              <a:endParaRPr lang="en-US" sz="2400">
                <a:solidFill>
                  <a:schemeClr val="bg1"/>
                </a:solidFill>
              </a:endParaRPr>
            </a:p>
          </p:txBody>
        </p:sp>
        <p:sp>
          <p:nvSpPr>
            <p:cNvPr id="19" name="Rectangle: Rounded Corners 18">
              <a:extLst>
                <a:ext uri="{FF2B5EF4-FFF2-40B4-BE49-F238E27FC236}">
                  <a16:creationId xmlns:a16="http://schemas.microsoft.com/office/drawing/2014/main" id="{E95ADE9A-9877-403E-B8C6-ED439DEA89C2}"/>
                </a:ext>
              </a:extLst>
            </p:cNvPr>
            <p:cNvSpPr/>
            <p:nvPr/>
          </p:nvSpPr>
          <p:spPr>
            <a:xfrm>
              <a:off x="4771066" y="1366885"/>
              <a:ext cx="3478343" cy="4771448"/>
            </a:xfrm>
            <a:prstGeom prst="round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664" tIns="1316054" rIns="155664" bIns="274320" numCol="1" spcCol="1270" anchor="b" anchorCtr="0">
              <a:noAutofit/>
            </a:bodyPr>
            <a:lstStyle/>
            <a:p>
              <a:pPr algn="ctr" defTabSz="972842">
                <a:spcBef>
                  <a:spcPct val="0"/>
                </a:spcBef>
              </a:pPr>
              <a:r>
                <a:rPr lang="en-US" sz="2400" b="1" dirty="0">
                  <a:solidFill>
                    <a:schemeClr val="bg1"/>
                  </a:solidFill>
                </a:rPr>
                <a:t>Apply SDM Tool</a:t>
              </a:r>
              <a:endParaRPr lang="en-US" sz="2400" dirty="0">
                <a:solidFill>
                  <a:schemeClr val="bg1"/>
                </a:solidFill>
              </a:endParaRPr>
            </a:p>
          </p:txBody>
        </p:sp>
        <p:sp>
          <p:nvSpPr>
            <p:cNvPr id="20" name="Rectangle: Rounded Corners 19">
              <a:extLst>
                <a:ext uri="{FF2B5EF4-FFF2-40B4-BE49-F238E27FC236}">
                  <a16:creationId xmlns:a16="http://schemas.microsoft.com/office/drawing/2014/main" id="{6A32A636-EDB5-48DA-9A7D-F3219EE0F813}"/>
                </a:ext>
              </a:extLst>
            </p:cNvPr>
            <p:cNvSpPr/>
            <p:nvPr/>
          </p:nvSpPr>
          <p:spPr>
            <a:xfrm>
              <a:off x="9157389" y="1366885"/>
              <a:ext cx="3478342" cy="4771448"/>
            </a:xfrm>
            <a:prstGeom prst="roundRect">
              <a:avLst/>
            </a:prstGeom>
            <a:solidFill>
              <a:schemeClr val="tx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5664" tIns="1316054" rIns="155664" bIns="137160" numCol="1" spcCol="1270" anchor="b" anchorCtr="0">
              <a:noAutofit/>
            </a:bodyPr>
            <a:lstStyle/>
            <a:p>
              <a:pPr algn="ctr" defTabSz="972842">
                <a:spcBef>
                  <a:spcPct val="0"/>
                </a:spcBef>
              </a:pPr>
              <a:r>
                <a:rPr lang="en-US" sz="2400" b="1">
                  <a:solidFill>
                    <a:schemeClr val="bg1"/>
                  </a:solidFill>
                </a:rPr>
                <a:t>Same Responses?</a:t>
              </a:r>
              <a:endParaRPr lang="en-US" sz="2400">
                <a:solidFill>
                  <a:schemeClr val="bg1"/>
                </a:solidFill>
              </a:endParaRPr>
            </a:p>
          </p:txBody>
        </p:sp>
      </p:grpSp>
      <p:pic>
        <p:nvPicPr>
          <p:cNvPr id="24" name="Graphic 23">
            <a:extLst>
              <a:ext uri="{FF2B5EF4-FFF2-40B4-BE49-F238E27FC236}">
                <a16:creationId xmlns:a16="http://schemas.microsoft.com/office/drawing/2014/main" id="{583C7776-6315-4401-8D58-C97804D9400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2266" y="3016903"/>
            <a:ext cx="867227" cy="897131"/>
          </a:xfrm>
          <a:prstGeom prst="rect">
            <a:avLst/>
          </a:prstGeom>
        </p:spPr>
      </p:pic>
      <p:pic>
        <p:nvPicPr>
          <p:cNvPr id="26" name="Graphic 25">
            <a:extLst>
              <a:ext uri="{FF2B5EF4-FFF2-40B4-BE49-F238E27FC236}">
                <a16:creationId xmlns:a16="http://schemas.microsoft.com/office/drawing/2014/main" id="{4CB2CFE3-B32E-4600-AB84-7B326A543F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7511" y="2934223"/>
            <a:ext cx="868978" cy="884777"/>
          </a:xfrm>
          <a:prstGeom prst="rect">
            <a:avLst/>
          </a:prstGeom>
        </p:spPr>
      </p:pic>
      <p:sp>
        <p:nvSpPr>
          <p:cNvPr id="27" name="Plus Sign 26">
            <a:extLst>
              <a:ext uri="{FF2B5EF4-FFF2-40B4-BE49-F238E27FC236}">
                <a16:creationId xmlns:a16="http://schemas.microsoft.com/office/drawing/2014/main" id="{C6B55A9B-1838-4928-BA23-F1E97E29D7DF}"/>
              </a:ext>
            </a:extLst>
          </p:cNvPr>
          <p:cNvSpPr/>
          <p:nvPr/>
        </p:nvSpPr>
        <p:spPr>
          <a:xfrm>
            <a:off x="2977513" y="3698142"/>
            <a:ext cx="426963" cy="505206"/>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Equals 27">
            <a:extLst>
              <a:ext uri="{FF2B5EF4-FFF2-40B4-BE49-F238E27FC236}">
                <a16:creationId xmlns:a16="http://schemas.microsoft.com/office/drawing/2014/main" id="{82EF77FB-4A1F-4A38-AB93-39F6466E0F05}"/>
              </a:ext>
            </a:extLst>
          </p:cNvPr>
          <p:cNvSpPr/>
          <p:nvPr/>
        </p:nvSpPr>
        <p:spPr>
          <a:xfrm>
            <a:off x="5708191" y="3674312"/>
            <a:ext cx="489347" cy="552866"/>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 name="Group 1">
            <a:extLst>
              <a:ext uri="{FF2B5EF4-FFF2-40B4-BE49-F238E27FC236}">
                <a16:creationId xmlns:a16="http://schemas.microsoft.com/office/drawing/2014/main" id="{58D3AD14-2CF6-46FE-8150-C0B751D4F4F9}"/>
              </a:ext>
            </a:extLst>
          </p:cNvPr>
          <p:cNvGrpSpPr/>
          <p:nvPr/>
        </p:nvGrpSpPr>
        <p:grpSpPr>
          <a:xfrm>
            <a:off x="1374508" y="3049648"/>
            <a:ext cx="823913" cy="958736"/>
            <a:chOff x="6757708" y="1692910"/>
            <a:chExt cx="2308860" cy="2686674"/>
          </a:xfrm>
          <a:solidFill>
            <a:schemeClr val="bg1"/>
          </a:solidFill>
        </p:grpSpPr>
        <p:pic>
          <p:nvPicPr>
            <p:cNvPr id="21" name="Graphic 20">
              <a:extLst>
                <a:ext uri="{FF2B5EF4-FFF2-40B4-BE49-F238E27FC236}">
                  <a16:creationId xmlns:a16="http://schemas.microsoft.com/office/drawing/2014/main" id="{35AE133E-2AFB-40B0-BE57-5CC3CC882A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57708" y="1692910"/>
              <a:ext cx="2308860" cy="2686674"/>
            </a:xfrm>
            <a:prstGeom prst="rect">
              <a:avLst/>
            </a:prstGeom>
          </p:spPr>
        </p:pic>
        <p:pic>
          <p:nvPicPr>
            <p:cNvPr id="22" name="Graphic 21">
              <a:extLst>
                <a:ext uri="{FF2B5EF4-FFF2-40B4-BE49-F238E27FC236}">
                  <a16:creationId xmlns:a16="http://schemas.microsoft.com/office/drawing/2014/main" id="{3BA0DA00-B3F3-4253-8B8D-8ECA96B0C4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94348" y="2271093"/>
              <a:ext cx="910562" cy="939468"/>
            </a:xfrm>
            <a:prstGeom prst="rect">
              <a:avLst/>
            </a:prstGeom>
          </p:spPr>
        </p:pic>
      </p:grpSp>
    </p:spTree>
    <p:custDataLst>
      <p:tags r:id="rId1"/>
    </p:custDataLst>
    <p:extLst>
      <p:ext uri="{BB962C8B-B14F-4D97-AF65-F5344CB8AC3E}">
        <p14:creationId xmlns:p14="http://schemas.microsoft.com/office/powerpoint/2010/main" val="239729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4">
            <a:extLst>
              <a:ext uri="{FF2B5EF4-FFF2-40B4-BE49-F238E27FC236}">
                <a16:creationId xmlns:a16="http://schemas.microsoft.com/office/drawing/2014/main" id="{F64D8B8F-5B5A-4011-BCE3-881E45203CD9}"/>
              </a:ext>
            </a:extLst>
          </p:cNvPr>
          <p:cNvSpPr txBox="1"/>
          <p:nvPr/>
        </p:nvSpPr>
        <p:spPr>
          <a:xfrm>
            <a:off x="4539478" y="2274370"/>
            <a:ext cx="3174164" cy="267551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a:ea typeface="Verdana" panose="020B0604030504040204"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A55A19A8-A15D-47DF-98F1-0EAB2156A1BE}"/>
              </a:ext>
            </a:extLst>
          </p:cNvPr>
          <p:cNvSpPr>
            <a:spLocks noGrp="1"/>
          </p:cNvSpPr>
          <p:nvPr>
            <p:ph type="body" sz="quarter" idx="12"/>
          </p:nvPr>
        </p:nvSpPr>
        <p:spPr/>
        <p:txBody>
          <a:bodyPr/>
          <a:lstStyle/>
          <a:p>
            <a:r>
              <a:rPr lang="en-US" b="0"/>
              <a:t>IRR Testing Materials: SDM tool group</a:t>
            </a:r>
          </a:p>
        </p:txBody>
      </p:sp>
      <p:grpSp>
        <p:nvGrpSpPr>
          <p:cNvPr id="4" name="Group 3">
            <a:extLst>
              <a:ext uri="{FF2B5EF4-FFF2-40B4-BE49-F238E27FC236}">
                <a16:creationId xmlns:a16="http://schemas.microsoft.com/office/drawing/2014/main" id="{5D8EDD56-E27C-4B26-990B-7F1E7C6CDDB0}"/>
              </a:ext>
            </a:extLst>
          </p:cNvPr>
          <p:cNvGrpSpPr/>
          <p:nvPr/>
        </p:nvGrpSpPr>
        <p:grpSpPr>
          <a:xfrm>
            <a:off x="1038363" y="2254121"/>
            <a:ext cx="6042515" cy="3126853"/>
            <a:chOff x="658620" y="1513701"/>
            <a:chExt cx="8056686" cy="4169137"/>
          </a:xfrm>
        </p:grpSpPr>
        <p:sp>
          <p:nvSpPr>
            <p:cNvPr id="7" name="Rounded Rectangle 4">
              <a:extLst>
                <a:ext uri="{FF2B5EF4-FFF2-40B4-BE49-F238E27FC236}">
                  <a16:creationId xmlns:a16="http://schemas.microsoft.com/office/drawing/2014/main" id="{CE9B682F-3387-47FE-9E5A-FE4CFB1A0380}"/>
                </a:ext>
              </a:extLst>
            </p:cNvPr>
            <p:cNvSpPr txBox="1"/>
            <p:nvPr/>
          </p:nvSpPr>
          <p:spPr>
            <a:xfrm>
              <a:off x="658620" y="1513701"/>
              <a:ext cx="4232218" cy="3567346"/>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a:ea typeface="Verdana" panose="020B0604030504040204" pitchFamily="34" charset="0"/>
                <a:cs typeface="Segoe UI" panose="020B0502040204020203" pitchFamily="34" charset="0"/>
              </a:endParaRPr>
            </a:p>
          </p:txBody>
        </p:sp>
        <p:sp>
          <p:nvSpPr>
            <p:cNvPr id="8" name="TextBox 7">
              <a:extLst>
                <a:ext uri="{FF2B5EF4-FFF2-40B4-BE49-F238E27FC236}">
                  <a16:creationId xmlns:a16="http://schemas.microsoft.com/office/drawing/2014/main" id="{15BA047C-3121-4F30-A19C-B281A098C229}"/>
                </a:ext>
              </a:extLst>
            </p:cNvPr>
            <p:cNvSpPr txBox="1"/>
            <p:nvPr/>
          </p:nvSpPr>
          <p:spPr>
            <a:xfrm rot="5400000">
              <a:off x="1812464" y="2767927"/>
              <a:ext cx="2044050" cy="3738639"/>
            </a:xfrm>
            <a:prstGeom prst="rect">
              <a:avLst/>
            </a:prstGeom>
          </p:spPr>
          <p:txBody>
            <a:bodyPr vert="vert270" wrap="square" lIns="68580" tIns="34290" rIns="68580" bIns="34290" rtlCol="0" anchor="t">
              <a:noAutofit/>
            </a:bodyPr>
            <a:lstStyle/>
            <a:p>
              <a:pPr algn="ctr" defTabSz="342900">
                <a:spcBef>
                  <a:spcPct val="0"/>
                </a:spcBef>
              </a:pPr>
              <a:r>
                <a:rPr lang="en-US" sz="2400">
                  <a:solidFill>
                    <a:schemeClr val="bg1"/>
                  </a:solidFill>
                  <a:latin typeface="Brandon Grotesque Bold" panose="020B0803020203060202" pitchFamily="34" charset="0"/>
                  <a:ea typeface="+mj-ea"/>
                  <a:cs typeface="Segoe UI" panose="020B0502040204020203" pitchFamily="34" charset="0"/>
                </a:rPr>
                <a:t>SDM Policy and Procedures Manual </a:t>
              </a:r>
            </a:p>
          </p:txBody>
        </p:sp>
        <p:sp>
          <p:nvSpPr>
            <p:cNvPr id="10" name="TextBox 9">
              <a:extLst>
                <a:ext uri="{FF2B5EF4-FFF2-40B4-BE49-F238E27FC236}">
                  <a16:creationId xmlns:a16="http://schemas.microsoft.com/office/drawing/2014/main" id="{4BC03A9B-687A-46DD-B225-E10917A07C36}"/>
                </a:ext>
              </a:extLst>
            </p:cNvPr>
            <p:cNvSpPr txBox="1"/>
            <p:nvPr/>
          </p:nvSpPr>
          <p:spPr>
            <a:xfrm rot="5400000">
              <a:off x="6521655" y="3489188"/>
              <a:ext cx="2121277" cy="2266024"/>
            </a:xfrm>
            <a:prstGeom prst="rect">
              <a:avLst/>
            </a:prstGeom>
          </p:spPr>
          <p:txBody>
            <a:bodyPr vert="vert270" wrap="square" lIns="68580" tIns="34290" rIns="68580" bIns="34290" rtlCol="0" anchor="t">
              <a:noAutofit/>
            </a:bodyPr>
            <a:lstStyle/>
            <a:p>
              <a:pPr algn="ctr" defTabSz="342900">
                <a:spcBef>
                  <a:spcPct val="0"/>
                </a:spcBef>
              </a:pPr>
              <a:br>
                <a:rPr lang="en-US" sz="2400" b="1">
                  <a:solidFill>
                    <a:schemeClr val="bg2"/>
                  </a:solidFill>
                  <a:ea typeface="+mj-ea"/>
                  <a:cs typeface="Segoe UI" panose="020B0502040204020203" pitchFamily="34" charset="0"/>
                </a:rPr>
              </a:br>
              <a:r>
                <a:rPr lang="en-US" sz="2400">
                  <a:solidFill>
                    <a:schemeClr val="bg1"/>
                  </a:solidFill>
                  <a:latin typeface="Brandon Grotesque Bold" panose="020B0803020203060202" pitchFamily="34" charset="0"/>
                  <a:ea typeface="+mj-ea"/>
                  <a:cs typeface="Segoe UI" panose="020B0502040204020203" pitchFamily="34" charset="0"/>
                </a:rPr>
                <a:t>Website</a:t>
              </a:r>
            </a:p>
          </p:txBody>
        </p:sp>
        <p:pic>
          <p:nvPicPr>
            <p:cNvPr id="11" name="Graphic 10">
              <a:extLst>
                <a:ext uri="{FF2B5EF4-FFF2-40B4-BE49-F238E27FC236}">
                  <a16:creationId xmlns:a16="http://schemas.microsoft.com/office/drawing/2014/main" id="{0B4B856D-AD12-472D-8F2B-69DE47B210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79628" y="2086019"/>
              <a:ext cx="1562475" cy="1279477"/>
            </a:xfrm>
            <a:prstGeom prst="rect">
              <a:avLst/>
            </a:prstGeom>
          </p:spPr>
        </p:pic>
        <p:pic>
          <p:nvPicPr>
            <p:cNvPr id="13" name="Graphic 12">
              <a:extLst>
                <a:ext uri="{FF2B5EF4-FFF2-40B4-BE49-F238E27FC236}">
                  <a16:creationId xmlns:a16="http://schemas.microsoft.com/office/drawing/2014/main" id="{56961461-D7C4-48AE-84E9-372242A37F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3085" y="2086019"/>
              <a:ext cx="1760852" cy="1529159"/>
            </a:xfrm>
            <a:prstGeom prst="rect">
              <a:avLst/>
            </a:prstGeom>
          </p:spPr>
        </p:pic>
      </p:grpSp>
    </p:spTree>
    <p:custDataLst>
      <p:tags r:id="rId1"/>
    </p:custDataLst>
    <p:extLst>
      <p:ext uri="{BB962C8B-B14F-4D97-AF65-F5344CB8AC3E}">
        <p14:creationId xmlns:p14="http://schemas.microsoft.com/office/powerpoint/2010/main" val="302889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4">
            <a:extLst>
              <a:ext uri="{FF2B5EF4-FFF2-40B4-BE49-F238E27FC236}">
                <a16:creationId xmlns:a16="http://schemas.microsoft.com/office/drawing/2014/main" id="{F64D8B8F-5B5A-4011-BCE3-881E45203CD9}"/>
              </a:ext>
            </a:extLst>
          </p:cNvPr>
          <p:cNvSpPr txBox="1"/>
          <p:nvPr/>
        </p:nvSpPr>
        <p:spPr>
          <a:xfrm>
            <a:off x="4539478" y="2274370"/>
            <a:ext cx="3174164" cy="267551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a:ea typeface="Verdana" panose="020B0604030504040204" pitchFamily="34" charset="0"/>
              <a:cs typeface="Segoe UI" panose="020B0502040204020203" pitchFamily="34" charset="0"/>
            </a:endParaRPr>
          </a:p>
        </p:txBody>
      </p:sp>
      <p:sp>
        <p:nvSpPr>
          <p:cNvPr id="3" name="Text Placeholder 2">
            <a:extLst>
              <a:ext uri="{FF2B5EF4-FFF2-40B4-BE49-F238E27FC236}">
                <a16:creationId xmlns:a16="http://schemas.microsoft.com/office/drawing/2014/main" id="{A55A19A8-A15D-47DF-98F1-0EAB2156A1BE}"/>
              </a:ext>
            </a:extLst>
          </p:cNvPr>
          <p:cNvSpPr>
            <a:spLocks noGrp="1"/>
          </p:cNvSpPr>
          <p:nvPr>
            <p:ph type="body" sz="quarter" idx="12"/>
          </p:nvPr>
        </p:nvSpPr>
        <p:spPr/>
        <p:txBody>
          <a:bodyPr/>
          <a:lstStyle/>
          <a:p>
            <a:r>
              <a:rPr lang="en-US" b="0"/>
              <a:t>IRR Testing Materials: current practice group</a:t>
            </a:r>
          </a:p>
        </p:txBody>
      </p:sp>
      <p:grpSp>
        <p:nvGrpSpPr>
          <p:cNvPr id="4" name="Group 3">
            <a:extLst>
              <a:ext uri="{FF2B5EF4-FFF2-40B4-BE49-F238E27FC236}">
                <a16:creationId xmlns:a16="http://schemas.microsoft.com/office/drawing/2014/main" id="{5D8EDD56-E27C-4B26-990B-7F1E7C6CDDB0}"/>
              </a:ext>
            </a:extLst>
          </p:cNvPr>
          <p:cNvGrpSpPr/>
          <p:nvPr/>
        </p:nvGrpSpPr>
        <p:grpSpPr>
          <a:xfrm>
            <a:off x="1038363" y="2254121"/>
            <a:ext cx="6042515" cy="3126853"/>
            <a:chOff x="658620" y="1513701"/>
            <a:chExt cx="8056686" cy="4169137"/>
          </a:xfrm>
        </p:grpSpPr>
        <p:sp>
          <p:nvSpPr>
            <p:cNvPr id="7" name="Rounded Rectangle 4">
              <a:extLst>
                <a:ext uri="{FF2B5EF4-FFF2-40B4-BE49-F238E27FC236}">
                  <a16:creationId xmlns:a16="http://schemas.microsoft.com/office/drawing/2014/main" id="{CE9B682F-3387-47FE-9E5A-FE4CFB1A0380}"/>
                </a:ext>
              </a:extLst>
            </p:cNvPr>
            <p:cNvSpPr txBox="1"/>
            <p:nvPr/>
          </p:nvSpPr>
          <p:spPr>
            <a:xfrm>
              <a:off x="658620" y="1513701"/>
              <a:ext cx="4232218" cy="3567346"/>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spcFirstLastPara="0" vert="horz" wrap="square" lIns="51435" tIns="51435" rIns="51435" bIns="51435" numCol="1" spcCol="1270" anchor="ctr" anchorCtr="0">
              <a:noAutofit/>
            </a:bodyPr>
            <a:lstStyle/>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b="1">
                <a:latin typeface="+mj-lt"/>
                <a:ea typeface="Verdana" panose="020B0604030504040204" pitchFamily="34" charset="0"/>
                <a:cs typeface="Segoe UI" panose="020B0502040204020203" pitchFamily="34" charset="0"/>
              </a:endParaRPr>
            </a:p>
            <a:p>
              <a:pPr algn="ctr" defTabSz="600075">
                <a:spcBef>
                  <a:spcPct val="0"/>
                </a:spcBef>
              </a:pPr>
              <a:endParaRPr lang="en-US" sz="1350">
                <a:ea typeface="Verdana" panose="020B0604030504040204" pitchFamily="34" charset="0"/>
                <a:cs typeface="Segoe UI" panose="020B0502040204020203" pitchFamily="34" charset="0"/>
              </a:endParaRPr>
            </a:p>
          </p:txBody>
        </p:sp>
        <p:sp>
          <p:nvSpPr>
            <p:cNvPr id="8" name="TextBox 7">
              <a:extLst>
                <a:ext uri="{FF2B5EF4-FFF2-40B4-BE49-F238E27FC236}">
                  <a16:creationId xmlns:a16="http://schemas.microsoft.com/office/drawing/2014/main" id="{15BA047C-3121-4F30-A19C-B281A098C229}"/>
                </a:ext>
              </a:extLst>
            </p:cNvPr>
            <p:cNvSpPr txBox="1"/>
            <p:nvPr/>
          </p:nvSpPr>
          <p:spPr>
            <a:xfrm rot="5400000">
              <a:off x="1812464" y="2767927"/>
              <a:ext cx="2044050" cy="3738639"/>
            </a:xfrm>
            <a:prstGeom prst="rect">
              <a:avLst/>
            </a:prstGeom>
          </p:spPr>
          <p:txBody>
            <a:bodyPr vert="vert270" wrap="square" lIns="68580" tIns="34290" rIns="68580" bIns="34290" rtlCol="0" anchor="t">
              <a:noAutofit/>
            </a:bodyPr>
            <a:lstStyle/>
            <a:p>
              <a:pPr algn="ctr" defTabSz="342900">
                <a:spcBef>
                  <a:spcPct val="0"/>
                </a:spcBef>
              </a:pPr>
              <a:r>
                <a:rPr lang="en-US" sz="2400">
                  <a:solidFill>
                    <a:schemeClr val="bg1"/>
                  </a:solidFill>
                  <a:latin typeface="Brandon Grotesque Bold" panose="020B0803020203060202" pitchFamily="34" charset="0"/>
                  <a:ea typeface="+mj-ea"/>
                  <a:cs typeface="Segoe UI" panose="020B0502040204020203" pitchFamily="34" charset="0"/>
                </a:rPr>
                <a:t>Current Practice Knowledge</a:t>
              </a:r>
            </a:p>
          </p:txBody>
        </p:sp>
        <p:sp>
          <p:nvSpPr>
            <p:cNvPr id="10" name="TextBox 9">
              <a:extLst>
                <a:ext uri="{FF2B5EF4-FFF2-40B4-BE49-F238E27FC236}">
                  <a16:creationId xmlns:a16="http://schemas.microsoft.com/office/drawing/2014/main" id="{4BC03A9B-687A-46DD-B225-E10917A07C36}"/>
                </a:ext>
              </a:extLst>
            </p:cNvPr>
            <p:cNvSpPr txBox="1"/>
            <p:nvPr/>
          </p:nvSpPr>
          <p:spPr>
            <a:xfrm rot="5400000">
              <a:off x="6521655" y="3489188"/>
              <a:ext cx="2121277" cy="2266024"/>
            </a:xfrm>
            <a:prstGeom prst="rect">
              <a:avLst/>
            </a:prstGeom>
          </p:spPr>
          <p:txBody>
            <a:bodyPr vert="vert270" wrap="square" lIns="68580" tIns="34290" rIns="68580" bIns="34290" rtlCol="0" anchor="t">
              <a:noAutofit/>
            </a:bodyPr>
            <a:lstStyle/>
            <a:p>
              <a:pPr algn="ctr" defTabSz="342900">
                <a:spcBef>
                  <a:spcPct val="0"/>
                </a:spcBef>
              </a:pPr>
              <a:br>
                <a:rPr lang="en-US" sz="2400" b="1">
                  <a:solidFill>
                    <a:schemeClr val="bg2"/>
                  </a:solidFill>
                  <a:ea typeface="+mj-ea"/>
                  <a:cs typeface="Segoe UI" panose="020B0502040204020203" pitchFamily="34" charset="0"/>
                </a:rPr>
              </a:br>
              <a:r>
                <a:rPr lang="en-US" sz="2400">
                  <a:solidFill>
                    <a:schemeClr val="bg1"/>
                  </a:solidFill>
                  <a:latin typeface="Brandon Grotesque Bold" panose="020B0803020203060202" pitchFamily="34" charset="0"/>
                  <a:ea typeface="+mj-ea"/>
                  <a:cs typeface="Segoe UI" panose="020B0502040204020203" pitchFamily="34" charset="0"/>
                </a:rPr>
                <a:t>Website</a:t>
              </a:r>
            </a:p>
          </p:txBody>
        </p:sp>
        <p:pic>
          <p:nvPicPr>
            <p:cNvPr id="13" name="Graphic 12">
              <a:extLst>
                <a:ext uri="{FF2B5EF4-FFF2-40B4-BE49-F238E27FC236}">
                  <a16:creationId xmlns:a16="http://schemas.microsoft.com/office/drawing/2014/main" id="{56961461-D7C4-48AE-84E9-372242A37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3085" y="2086019"/>
              <a:ext cx="1760852" cy="1529159"/>
            </a:xfrm>
            <a:prstGeom prst="rect">
              <a:avLst/>
            </a:prstGeom>
          </p:spPr>
        </p:pic>
      </p:grpSp>
      <p:pic>
        <p:nvPicPr>
          <p:cNvPr id="18" name="Graphic 17">
            <a:extLst>
              <a:ext uri="{FF2B5EF4-FFF2-40B4-BE49-F238E27FC236}">
                <a16:creationId xmlns:a16="http://schemas.microsoft.com/office/drawing/2014/main" id="{FB972E0F-8C54-4B4D-B2FB-6C9BF87CE8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94702" y="2678755"/>
            <a:ext cx="1461486" cy="1151474"/>
          </a:xfrm>
          <a:prstGeom prst="rect">
            <a:avLst/>
          </a:prstGeom>
        </p:spPr>
      </p:pic>
    </p:spTree>
    <p:custDataLst>
      <p:tags r:id="rId1"/>
    </p:custDataLst>
    <p:extLst>
      <p:ext uri="{BB962C8B-B14F-4D97-AF65-F5344CB8AC3E}">
        <p14:creationId xmlns:p14="http://schemas.microsoft.com/office/powerpoint/2010/main" val="991771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D37E95-19B2-43ED-AD0A-181EB3721E1B}"/>
              </a:ext>
            </a:extLst>
          </p:cNvPr>
          <p:cNvSpPr>
            <a:spLocks noGrp="1"/>
          </p:cNvSpPr>
          <p:nvPr>
            <p:ph type="body" sz="quarter" idx="12"/>
          </p:nvPr>
        </p:nvSpPr>
        <p:spPr/>
        <p:txBody>
          <a:bodyPr/>
          <a:lstStyle/>
          <a:p>
            <a:r>
              <a:rPr lang="en-US"/>
              <a:t>Testing Procedure</a:t>
            </a:r>
          </a:p>
        </p:txBody>
      </p:sp>
      <p:grpSp>
        <p:nvGrpSpPr>
          <p:cNvPr id="2" name="Group 1">
            <a:extLst>
              <a:ext uri="{FF2B5EF4-FFF2-40B4-BE49-F238E27FC236}">
                <a16:creationId xmlns:a16="http://schemas.microsoft.com/office/drawing/2014/main" id="{F02A705D-8B15-4315-A16D-A8AF872C21EE}"/>
              </a:ext>
            </a:extLst>
          </p:cNvPr>
          <p:cNvGrpSpPr/>
          <p:nvPr/>
        </p:nvGrpSpPr>
        <p:grpSpPr>
          <a:xfrm>
            <a:off x="547193" y="2126933"/>
            <a:ext cx="8049615" cy="3576139"/>
            <a:chOff x="734502" y="1366885"/>
            <a:chExt cx="10732820" cy="4768185"/>
          </a:xfrm>
        </p:grpSpPr>
        <p:grpSp>
          <p:nvGrpSpPr>
            <p:cNvPr id="5" name="Group 4">
              <a:extLst>
                <a:ext uri="{FF2B5EF4-FFF2-40B4-BE49-F238E27FC236}">
                  <a16:creationId xmlns:a16="http://schemas.microsoft.com/office/drawing/2014/main" id="{C0C55555-90ED-4D98-A1E4-132E1A84B836}"/>
                </a:ext>
              </a:extLst>
            </p:cNvPr>
            <p:cNvGrpSpPr/>
            <p:nvPr/>
          </p:nvGrpSpPr>
          <p:grpSpPr>
            <a:xfrm>
              <a:off x="734502" y="1366885"/>
              <a:ext cx="10732820" cy="4768185"/>
              <a:chOff x="734502" y="1366885"/>
              <a:chExt cx="10732820" cy="4768185"/>
            </a:xfrm>
          </p:grpSpPr>
          <p:sp>
            <p:nvSpPr>
              <p:cNvPr id="10" name="Freeform: Shape 9">
                <a:extLst>
                  <a:ext uri="{FF2B5EF4-FFF2-40B4-BE49-F238E27FC236}">
                    <a16:creationId xmlns:a16="http://schemas.microsoft.com/office/drawing/2014/main" id="{F590B089-DA30-45B0-BA06-8FA41ADB52BF}"/>
                  </a:ext>
                </a:extLst>
              </p:cNvPr>
              <p:cNvSpPr/>
              <p:nvPr/>
            </p:nvSpPr>
            <p:spPr>
              <a:xfrm>
                <a:off x="734502" y="1366885"/>
                <a:ext cx="10732820" cy="882997"/>
              </a:xfrm>
              <a:custGeom>
                <a:avLst/>
                <a:gdLst>
                  <a:gd name="connsiteX0" fmla="*/ 0 w 10648202"/>
                  <a:gd name="connsiteY0" fmla="*/ 88300 h 882997"/>
                  <a:gd name="connsiteX1" fmla="*/ 88300 w 10648202"/>
                  <a:gd name="connsiteY1" fmla="*/ 0 h 882997"/>
                  <a:gd name="connsiteX2" fmla="*/ 10559902 w 10648202"/>
                  <a:gd name="connsiteY2" fmla="*/ 0 h 882997"/>
                  <a:gd name="connsiteX3" fmla="*/ 10648202 w 10648202"/>
                  <a:gd name="connsiteY3" fmla="*/ 88300 h 882997"/>
                  <a:gd name="connsiteX4" fmla="*/ 10648202 w 10648202"/>
                  <a:gd name="connsiteY4" fmla="*/ 794697 h 882997"/>
                  <a:gd name="connsiteX5" fmla="*/ 10559902 w 10648202"/>
                  <a:gd name="connsiteY5" fmla="*/ 882997 h 882997"/>
                  <a:gd name="connsiteX6" fmla="*/ 88300 w 10648202"/>
                  <a:gd name="connsiteY6" fmla="*/ 882997 h 882997"/>
                  <a:gd name="connsiteX7" fmla="*/ 0 w 10648202"/>
                  <a:gd name="connsiteY7" fmla="*/ 794697 h 882997"/>
                  <a:gd name="connsiteX8" fmla="*/ 0 w 10648202"/>
                  <a:gd name="connsiteY8" fmla="*/ 88300 h 88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202" h="882997">
                    <a:moveTo>
                      <a:pt x="0" y="88300"/>
                    </a:moveTo>
                    <a:cubicBezTo>
                      <a:pt x="0" y="39533"/>
                      <a:pt x="39533" y="0"/>
                      <a:pt x="88300" y="0"/>
                    </a:cubicBezTo>
                    <a:lnTo>
                      <a:pt x="10559902" y="0"/>
                    </a:lnTo>
                    <a:cubicBezTo>
                      <a:pt x="10608669" y="0"/>
                      <a:pt x="10648202" y="39533"/>
                      <a:pt x="10648202" y="88300"/>
                    </a:cubicBezTo>
                    <a:lnTo>
                      <a:pt x="10648202" y="794697"/>
                    </a:lnTo>
                    <a:cubicBezTo>
                      <a:pt x="10648202" y="843464"/>
                      <a:pt x="10608669" y="882997"/>
                      <a:pt x="10559902" y="882997"/>
                    </a:cubicBezTo>
                    <a:lnTo>
                      <a:pt x="88300" y="882997"/>
                    </a:lnTo>
                    <a:cubicBezTo>
                      <a:pt x="39533" y="882997"/>
                      <a:pt x="0" y="843464"/>
                      <a:pt x="0" y="794697"/>
                    </a:cubicBezTo>
                    <a:lnTo>
                      <a:pt x="0" y="883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120" tIns="65723" rIns="65723" bIns="65723" numCol="1" spcCol="1270" anchor="ctr" anchorCtr="0">
                <a:noAutofit/>
              </a:bodyPr>
              <a:lstStyle/>
              <a:p>
                <a:pPr defTabSz="766763">
                  <a:lnSpc>
                    <a:spcPct val="90000"/>
                  </a:lnSpc>
                  <a:spcBef>
                    <a:spcPct val="0"/>
                  </a:spcBef>
                  <a:spcAft>
                    <a:spcPct val="35000"/>
                  </a:spcAft>
                </a:pPr>
                <a:r>
                  <a:rPr lang="en-US" sz="1950">
                    <a:solidFill>
                      <a:schemeClr val="tx1"/>
                    </a:solidFill>
                    <a:latin typeface="Brandon Grotesque Regular" panose="020B0503020203060202" pitchFamily="34" charset="0"/>
                  </a:rPr>
                  <a:t>View the IRR testing webinar and retrieve testing materials from email. </a:t>
                </a:r>
              </a:p>
            </p:txBody>
          </p:sp>
          <p:sp>
            <p:nvSpPr>
              <p:cNvPr id="12" name="Freeform: Shape 11">
                <a:extLst>
                  <a:ext uri="{FF2B5EF4-FFF2-40B4-BE49-F238E27FC236}">
                    <a16:creationId xmlns:a16="http://schemas.microsoft.com/office/drawing/2014/main" id="{1FA702CC-8B67-4CE4-A8DF-4EDFD7312A2C}"/>
                  </a:ext>
                </a:extLst>
              </p:cNvPr>
              <p:cNvSpPr/>
              <p:nvPr/>
            </p:nvSpPr>
            <p:spPr>
              <a:xfrm>
                <a:off x="734502" y="2338182"/>
                <a:ext cx="10732820" cy="882997"/>
              </a:xfrm>
              <a:custGeom>
                <a:avLst/>
                <a:gdLst>
                  <a:gd name="connsiteX0" fmla="*/ 0 w 10648202"/>
                  <a:gd name="connsiteY0" fmla="*/ 88300 h 882997"/>
                  <a:gd name="connsiteX1" fmla="*/ 88300 w 10648202"/>
                  <a:gd name="connsiteY1" fmla="*/ 0 h 882997"/>
                  <a:gd name="connsiteX2" fmla="*/ 10559902 w 10648202"/>
                  <a:gd name="connsiteY2" fmla="*/ 0 h 882997"/>
                  <a:gd name="connsiteX3" fmla="*/ 10648202 w 10648202"/>
                  <a:gd name="connsiteY3" fmla="*/ 88300 h 882997"/>
                  <a:gd name="connsiteX4" fmla="*/ 10648202 w 10648202"/>
                  <a:gd name="connsiteY4" fmla="*/ 794697 h 882997"/>
                  <a:gd name="connsiteX5" fmla="*/ 10559902 w 10648202"/>
                  <a:gd name="connsiteY5" fmla="*/ 882997 h 882997"/>
                  <a:gd name="connsiteX6" fmla="*/ 88300 w 10648202"/>
                  <a:gd name="connsiteY6" fmla="*/ 882997 h 882997"/>
                  <a:gd name="connsiteX7" fmla="*/ 0 w 10648202"/>
                  <a:gd name="connsiteY7" fmla="*/ 794697 h 882997"/>
                  <a:gd name="connsiteX8" fmla="*/ 0 w 10648202"/>
                  <a:gd name="connsiteY8" fmla="*/ 88300 h 88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202" h="882997">
                    <a:moveTo>
                      <a:pt x="0" y="88300"/>
                    </a:moveTo>
                    <a:cubicBezTo>
                      <a:pt x="0" y="39533"/>
                      <a:pt x="39533" y="0"/>
                      <a:pt x="88300" y="0"/>
                    </a:cubicBezTo>
                    <a:lnTo>
                      <a:pt x="10559902" y="0"/>
                    </a:lnTo>
                    <a:cubicBezTo>
                      <a:pt x="10608669" y="0"/>
                      <a:pt x="10648202" y="39533"/>
                      <a:pt x="10648202" y="88300"/>
                    </a:cubicBezTo>
                    <a:lnTo>
                      <a:pt x="10648202" y="794697"/>
                    </a:lnTo>
                    <a:cubicBezTo>
                      <a:pt x="10648202" y="843464"/>
                      <a:pt x="10608669" y="882997"/>
                      <a:pt x="10559902" y="882997"/>
                    </a:cubicBezTo>
                    <a:lnTo>
                      <a:pt x="88300" y="882997"/>
                    </a:lnTo>
                    <a:cubicBezTo>
                      <a:pt x="39533" y="882997"/>
                      <a:pt x="0" y="843464"/>
                      <a:pt x="0" y="794697"/>
                    </a:cubicBezTo>
                    <a:lnTo>
                      <a:pt x="0" y="883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120" tIns="65723" rIns="65723" bIns="65723" numCol="1" spcCol="1270" anchor="ctr" anchorCtr="0">
                <a:noAutofit/>
              </a:bodyPr>
              <a:lstStyle/>
              <a:p>
                <a:pPr defTabSz="766763">
                  <a:lnSpc>
                    <a:spcPct val="90000"/>
                  </a:lnSpc>
                  <a:spcBef>
                    <a:spcPct val="0"/>
                  </a:spcBef>
                  <a:spcAft>
                    <a:spcPct val="35000"/>
                  </a:spcAft>
                </a:pPr>
                <a:r>
                  <a:rPr lang="en-US" sz="1950">
                    <a:solidFill>
                      <a:schemeClr val="tx1"/>
                    </a:solidFill>
                    <a:latin typeface="Brandon Grotesque Regular" panose="020B0503020203060202" pitchFamily="34" charset="0"/>
                  </a:rPr>
                  <a:t>Review the IRR testing materials.</a:t>
                </a:r>
              </a:p>
            </p:txBody>
          </p:sp>
          <p:sp>
            <p:nvSpPr>
              <p:cNvPr id="14" name="Freeform: Shape 13">
                <a:extLst>
                  <a:ext uri="{FF2B5EF4-FFF2-40B4-BE49-F238E27FC236}">
                    <a16:creationId xmlns:a16="http://schemas.microsoft.com/office/drawing/2014/main" id="{F78A47B0-AB2B-46A3-B102-AFA8E2D0E33B}"/>
                  </a:ext>
                </a:extLst>
              </p:cNvPr>
              <p:cNvSpPr/>
              <p:nvPr/>
            </p:nvSpPr>
            <p:spPr>
              <a:xfrm>
                <a:off x="734502" y="3309479"/>
                <a:ext cx="10732820" cy="882997"/>
              </a:xfrm>
              <a:custGeom>
                <a:avLst/>
                <a:gdLst>
                  <a:gd name="connsiteX0" fmla="*/ 0 w 10648202"/>
                  <a:gd name="connsiteY0" fmla="*/ 88300 h 882997"/>
                  <a:gd name="connsiteX1" fmla="*/ 88300 w 10648202"/>
                  <a:gd name="connsiteY1" fmla="*/ 0 h 882997"/>
                  <a:gd name="connsiteX2" fmla="*/ 10559902 w 10648202"/>
                  <a:gd name="connsiteY2" fmla="*/ 0 h 882997"/>
                  <a:gd name="connsiteX3" fmla="*/ 10648202 w 10648202"/>
                  <a:gd name="connsiteY3" fmla="*/ 88300 h 882997"/>
                  <a:gd name="connsiteX4" fmla="*/ 10648202 w 10648202"/>
                  <a:gd name="connsiteY4" fmla="*/ 794697 h 882997"/>
                  <a:gd name="connsiteX5" fmla="*/ 10559902 w 10648202"/>
                  <a:gd name="connsiteY5" fmla="*/ 882997 h 882997"/>
                  <a:gd name="connsiteX6" fmla="*/ 88300 w 10648202"/>
                  <a:gd name="connsiteY6" fmla="*/ 882997 h 882997"/>
                  <a:gd name="connsiteX7" fmla="*/ 0 w 10648202"/>
                  <a:gd name="connsiteY7" fmla="*/ 794697 h 882997"/>
                  <a:gd name="connsiteX8" fmla="*/ 0 w 10648202"/>
                  <a:gd name="connsiteY8" fmla="*/ 88300 h 88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202" h="882997">
                    <a:moveTo>
                      <a:pt x="0" y="88300"/>
                    </a:moveTo>
                    <a:cubicBezTo>
                      <a:pt x="0" y="39533"/>
                      <a:pt x="39533" y="0"/>
                      <a:pt x="88300" y="0"/>
                    </a:cubicBezTo>
                    <a:lnTo>
                      <a:pt x="10559902" y="0"/>
                    </a:lnTo>
                    <a:cubicBezTo>
                      <a:pt x="10608669" y="0"/>
                      <a:pt x="10648202" y="39533"/>
                      <a:pt x="10648202" y="88300"/>
                    </a:cubicBezTo>
                    <a:lnTo>
                      <a:pt x="10648202" y="794697"/>
                    </a:lnTo>
                    <a:cubicBezTo>
                      <a:pt x="10648202" y="843464"/>
                      <a:pt x="10608669" y="882997"/>
                      <a:pt x="10559902" y="882997"/>
                    </a:cubicBezTo>
                    <a:lnTo>
                      <a:pt x="88300" y="882997"/>
                    </a:lnTo>
                    <a:cubicBezTo>
                      <a:pt x="39533" y="882997"/>
                      <a:pt x="0" y="843464"/>
                      <a:pt x="0" y="794697"/>
                    </a:cubicBezTo>
                    <a:lnTo>
                      <a:pt x="0" y="883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120" tIns="65723" rIns="65723" bIns="65723" numCol="1" spcCol="1270" anchor="ctr" anchorCtr="0">
                <a:noAutofit/>
              </a:bodyPr>
              <a:lstStyle/>
              <a:p>
                <a:pPr marL="346472" indent="-346472" defTabSz="766763">
                  <a:lnSpc>
                    <a:spcPct val="90000"/>
                  </a:lnSpc>
                  <a:spcBef>
                    <a:spcPct val="0"/>
                  </a:spcBef>
                  <a:spcAft>
                    <a:spcPct val="35000"/>
                  </a:spcAft>
                </a:pPr>
                <a:r>
                  <a:rPr lang="en-US" sz="1950">
                    <a:solidFill>
                      <a:schemeClr val="tx1"/>
                    </a:solidFill>
                    <a:latin typeface="Brandon Grotesque Regular" panose="020B0503020203060202" pitchFamily="34" charset="0"/>
                  </a:rPr>
                  <a:t>For each vignette, complete the online survey.</a:t>
                </a:r>
              </a:p>
            </p:txBody>
          </p:sp>
          <p:sp>
            <p:nvSpPr>
              <p:cNvPr id="16" name="Freeform: Shape 15">
                <a:extLst>
                  <a:ext uri="{FF2B5EF4-FFF2-40B4-BE49-F238E27FC236}">
                    <a16:creationId xmlns:a16="http://schemas.microsoft.com/office/drawing/2014/main" id="{F9145302-EA58-431D-9748-96154C28147B}"/>
                  </a:ext>
                </a:extLst>
              </p:cNvPr>
              <p:cNvSpPr/>
              <p:nvPr/>
            </p:nvSpPr>
            <p:spPr>
              <a:xfrm>
                <a:off x="734502" y="4280776"/>
                <a:ext cx="10732820" cy="882997"/>
              </a:xfrm>
              <a:custGeom>
                <a:avLst/>
                <a:gdLst>
                  <a:gd name="connsiteX0" fmla="*/ 0 w 10648202"/>
                  <a:gd name="connsiteY0" fmla="*/ 88300 h 882997"/>
                  <a:gd name="connsiteX1" fmla="*/ 88300 w 10648202"/>
                  <a:gd name="connsiteY1" fmla="*/ 0 h 882997"/>
                  <a:gd name="connsiteX2" fmla="*/ 10559902 w 10648202"/>
                  <a:gd name="connsiteY2" fmla="*/ 0 h 882997"/>
                  <a:gd name="connsiteX3" fmla="*/ 10648202 w 10648202"/>
                  <a:gd name="connsiteY3" fmla="*/ 88300 h 882997"/>
                  <a:gd name="connsiteX4" fmla="*/ 10648202 w 10648202"/>
                  <a:gd name="connsiteY4" fmla="*/ 794697 h 882997"/>
                  <a:gd name="connsiteX5" fmla="*/ 10559902 w 10648202"/>
                  <a:gd name="connsiteY5" fmla="*/ 882997 h 882997"/>
                  <a:gd name="connsiteX6" fmla="*/ 88300 w 10648202"/>
                  <a:gd name="connsiteY6" fmla="*/ 882997 h 882997"/>
                  <a:gd name="connsiteX7" fmla="*/ 0 w 10648202"/>
                  <a:gd name="connsiteY7" fmla="*/ 794697 h 882997"/>
                  <a:gd name="connsiteX8" fmla="*/ 0 w 10648202"/>
                  <a:gd name="connsiteY8" fmla="*/ 88300 h 88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202" h="882997">
                    <a:moveTo>
                      <a:pt x="0" y="88300"/>
                    </a:moveTo>
                    <a:cubicBezTo>
                      <a:pt x="0" y="39533"/>
                      <a:pt x="39533" y="0"/>
                      <a:pt x="88300" y="0"/>
                    </a:cubicBezTo>
                    <a:lnTo>
                      <a:pt x="10559902" y="0"/>
                    </a:lnTo>
                    <a:cubicBezTo>
                      <a:pt x="10608669" y="0"/>
                      <a:pt x="10648202" y="39533"/>
                      <a:pt x="10648202" y="88300"/>
                    </a:cubicBezTo>
                    <a:lnTo>
                      <a:pt x="10648202" y="794697"/>
                    </a:lnTo>
                    <a:cubicBezTo>
                      <a:pt x="10648202" y="843464"/>
                      <a:pt x="10608669" y="882997"/>
                      <a:pt x="10559902" y="882997"/>
                    </a:cubicBezTo>
                    <a:lnTo>
                      <a:pt x="88300" y="882997"/>
                    </a:lnTo>
                    <a:cubicBezTo>
                      <a:pt x="39533" y="882997"/>
                      <a:pt x="0" y="843464"/>
                      <a:pt x="0" y="794697"/>
                    </a:cubicBezTo>
                    <a:lnTo>
                      <a:pt x="0" y="883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120" tIns="65723" rIns="65723" bIns="65723" numCol="1" spcCol="1270" anchor="ctr" anchorCtr="0">
                <a:noAutofit/>
              </a:bodyPr>
              <a:lstStyle/>
              <a:p>
                <a:pPr defTabSz="766763">
                  <a:lnSpc>
                    <a:spcPct val="90000"/>
                  </a:lnSpc>
                  <a:spcBef>
                    <a:spcPct val="0"/>
                  </a:spcBef>
                  <a:spcAft>
                    <a:spcPct val="35000"/>
                  </a:spcAft>
                </a:pPr>
                <a:r>
                  <a:rPr lang="en-US" sz="1950" b="1">
                    <a:solidFill>
                      <a:schemeClr val="tx1"/>
                    </a:solidFill>
                    <a:latin typeface="Brandon Grotesque Regular" panose="020B0503020203060202" pitchFamily="34" charset="0"/>
                  </a:rPr>
                  <a:t>SDM tool group only: </a:t>
                </a:r>
                <a:r>
                  <a:rPr lang="en-US" sz="1950">
                    <a:solidFill>
                      <a:schemeClr val="tx1"/>
                    </a:solidFill>
                    <a:latin typeface="Brandon Grotesque Regular" panose="020B0503020203060202" pitchFamily="34" charset="0"/>
                  </a:rPr>
                  <a:t>Use manual item definitions for clarification.</a:t>
                </a:r>
              </a:p>
            </p:txBody>
          </p:sp>
          <p:sp>
            <p:nvSpPr>
              <p:cNvPr id="18" name="Freeform: Shape 17">
                <a:extLst>
                  <a:ext uri="{FF2B5EF4-FFF2-40B4-BE49-F238E27FC236}">
                    <a16:creationId xmlns:a16="http://schemas.microsoft.com/office/drawing/2014/main" id="{C4C3BD13-9A1B-4AF9-98FF-53F63C7FF526}"/>
                  </a:ext>
                </a:extLst>
              </p:cNvPr>
              <p:cNvSpPr/>
              <p:nvPr/>
            </p:nvSpPr>
            <p:spPr>
              <a:xfrm>
                <a:off x="734502" y="5252073"/>
                <a:ext cx="10732820" cy="882997"/>
              </a:xfrm>
              <a:custGeom>
                <a:avLst/>
                <a:gdLst>
                  <a:gd name="connsiteX0" fmla="*/ 0 w 10648202"/>
                  <a:gd name="connsiteY0" fmla="*/ 88300 h 882997"/>
                  <a:gd name="connsiteX1" fmla="*/ 88300 w 10648202"/>
                  <a:gd name="connsiteY1" fmla="*/ 0 h 882997"/>
                  <a:gd name="connsiteX2" fmla="*/ 10559902 w 10648202"/>
                  <a:gd name="connsiteY2" fmla="*/ 0 h 882997"/>
                  <a:gd name="connsiteX3" fmla="*/ 10648202 w 10648202"/>
                  <a:gd name="connsiteY3" fmla="*/ 88300 h 882997"/>
                  <a:gd name="connsiteX4" fmla="*/ 10648202 w 10648202"/>
                  <a:gd name="connsiteY4" fmla="*/ 794697 h 882997"/>
                  <a:gd name="connsiteX5" fmla="*/ 10559902 w 10648202"/>
                  <a:gd name="connsiteY5" fmla="*/ 882997 h 882997"/>
                  <a:gd name="connsiteX6" fmla="*/ 88300 w 10648202"/>
                  <a:gd name="connsiteY6" fmla="*/ 882997 h 882997"/>
                  <a:gd name="connsiteX7" fmla="*/ 0 w 10648202"/>
                  <a:gd name="connsiteY7" fmla="*/ 794697 h 882997"/>
                  <a:gd name="connsiteX8" fmla="*/ 0 w 10648202"/>
                  <a:gd name="connsiteY8" fmla="*/ 88300 h 88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8202" h="882997">
                    <a:moveTo>
                      <a:pt x="0" y="88300"/>
                    </a:moveTo>
                    <a:cubicBezTo>
                      <a:pt x="0" y="39533"/>
                      <a:pt x="39533" y="0"/>
                      <a:pt x="88300" y="0"/>
                    </a:cubicBezTo>
                    <a:lnTo>
                      <a:pt x="10559902" y="0"/>
                    </a:lnTo>
                    <a:cubicBezTo>
                      <a:pt x="10608669" y="0"/>
                      <a:pt x="10648202" y="39533"/>
                      <a:pt x="10648202" y="88300"/>
                    </a:cubicBezTo>
                    <a:lnTo>
                      <a:pt x="10648202" y="794697"/>
                    </a:lnTo>
                    <a:cubicBezTo>
                      <a:pt x="10648202" y="843464"/>
                      <a:pt x="10608669" y="882997"/>
                      <a:pt x="10559902" y="882997"/>
                    </a:cubicBezTo>
                    <a:lnTo>
                      <a:pt x="88300" y="882997"/>
                    </a:lnTo>
                    <a:cubicBezTo>
                      <a:pt x="39533" y="882997"/>
                      <a:pt x="0" y="843464"/>
                      <a:pt x="0" y="794697"/>
                    </a:cubicBezTo>
                    <a:lnTo>
                      <a:pt x="0" y="88300"/>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60120" tIns="65723" rIns="65723" bIns="65723" numCol="1" spcCol="1270" anchor="ctr" anchorCtr="0">
                <a:noAutofit/>
              </a:bodyPr>
              <a:lstStyle/>
              <a:p>
                <a:pPr defTabSz="766763">
                  <a:lnSpc>
                    <a:spcPct val="90000"/>
                  </a:lnSpc>
                  <a:spcBef>
                    <a:spcPct val="0"/>
                  </a:spcBef>
                  <a:spcAft>
                    <a:spcPct val="35000"/>
                  </a:spcAft>
                </a:pPr>
                <a:r>
                  <a:rPr lang="en-US" sz="1950">
                    <a:solidFill>
                      <a:schemeClr val="tx1"/>
                    </a:solidFill>
                    <a:latin typeface="Brandon Grotesque Regular" panose="020B0503020203060202" pitchFamily="34" charset="0"/>
                  </a:rPr>
                  <a:t>Use only the information contained in the vignettes. </a:t>
                </a:r>
              </a:p>
            </p:txBody>
          </p:sp>
          <p:sp>
            <p:nvSpPr>
              <p:cNvPr id="19" name="Rectangle: Rounded Corners 18">
                <a:extLst>
                  <a:ext uri="{FF2B5EF4-FFF2-40B4-BE49-F238E27FC236}">
                    <a16:creationId xmlns:a16="http://schemas.microsoft.com/office/drawing/2014/main" id="{8A820D80-2DC4-4670-84DE-DF4FD0C4DDA0}"/>
                  </a:ext>
                </a:extLst>
              </p:cNvPr>
              <p:cNvSpPr/>
              <p:nvPr/>
            </p:nvSpPr>
            <p:spPr>
              <a:xfrm>
                <a:off x="822801" y="5340373"/>
                <a:ext cx="861620" cy="706397"/>
              </a:xfrm>
              <a:prstGeom prst="roundRect">
                <a:avLst>
                  <a:gd name="adj" fmla="val 10000"/>
                </a:avLst>
              </a:prstGeom>
              <a:solidFill>
                <a:schemeClr val="bg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21" name="Graphic 20">
              <a:extLst>
                <a:ext uri="{FF2B5EF4-FFF2-40B4-BE49-F238E27FC236}">
                  <a16:creationId xmlns:a16="http://schemas.microsoft.com/office/drawing/2014/main" id="{F843C164-5CC5-4716-B98B-BB475C9F94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6302" y="3461972"/>
              <a:ext cx="448456" cy="578010"/>
            </a:xfrm>
            <a:prstGeom prst="rect">
              <a:avLst/>
            </a:prstGeom>
          </p:spPr>
        </p:pic>
        <p:pic>
          <p:nvPicPr>
            <p:cNvPr id="22" name="Graphic 21">
              <a:extLst>
                <a:ext uri="{FF2B5EF4-FFF2-40B4-BE49-F238E27FC236}">
                  <a16:creationId xmlns:a16="http://schemas.microsoft.com/office/drawing/2014/main" id="{F5327522-D6AA-4A1F-9A6D-52AAE430547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6288" y="4438138"/>
              <a:ext cx="688483" cy="568272"/>
            </a:xfrm>
            <a:prstGeom prst="rect">
              <a:avLst/>
            </a:prstGeom>
          </p:spPr>
        </p:pic>
        <p:pic>
          <p:nvPicPr>
            <p:cNvPr id="24" name="Graphic 23">
              <a:extLst>
                <a:ext uri="{FF2B5EF4-FFF2-40B4-BE49-F238E27FC236}">
                  <a16:creationId xmlns:a16="http://schemas.microsoft.com/office/drawing/2014/main" id="{F0DA3C29-DD5A-48B1-8D8D-9750C3867E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8306" y="1519874"/>
              <a:ext cx="664445" cy="577017"/>
            </a:xfrm>
            <a:prstGeom prst="rect">
              <a:avLst/>
            </a:prstGeom>
          </p:spPr>
        </p:pic>
        <p:grpSp>
          <p:nvGrpSpPr>
            <p:cNvPr id="15" name="Graphic 45">
              <a:extLst>
                <a:ext uri="{FF2B5EF4-FFF2-40B4-BE49-F238E27FC236}">
                  <a16:creationId xmlns:a16="http://schemas.microsoft.com/office/drawing/2014/main" id="{0A70396E-0936-48BF-973A-D446A857E200}"/>
                </a:ext>
              </a:extLst>
            </p:cNvPr>
            <p:cNvGrpSpPr/>
            <p:nvPr/>
          </p:nvGrpSpPr>
          <p:grpSpPr>
            <a:xfrm>
              <a:off x="984618" y="5421791"/>
              <a:ext cx="529662" cy="546748"/>
              <a:chOff x="1148595" y="4778019"/>
              <a:chExt cx="738672" cy="762500"/>
            </a:xfrm>
            <a:solidFill>
              <a:schemeClr val="accent1"/>
            </a:solidFill>
          </p:grpSpPr>
          <p:sp>
            <p:nvSpPr>
              <p:cNvPr id="17" name="Freeform: Shape 16">
                <a:extLst>
                  <a:ext uri="{FF2B5EF4-FFF2-40B4-BE49-F238E27FC236}">
                    <a16:creationId xmlns:a16="http://schemas.microsoft.com/office/drawing/2014/main" id="{EB25B95E-058D-41D2-91C5-9EBF427DDBCD}"/>
                  </a:ext>
                </a:extLst>
              </p:cNvPr>
              <p:cNvSpPr/>
              <p:nvPr/>
            </p:nvSpPr>
            <p:spPr>
              <a:xfrm>
                <a:off x="1373026" y="4778019"/>
                <a:ext cx="154883" cy="154883"/>
              </a:xfrm>
              <a:custGeom>
                <a:avLst/>
                <a:gdLst>
                  <a:gd name="connsiteX0" fmla="*/ 162270 w 154882"/>
                  <a:gd name="connsiteY0" fmla="*/ 81135 h 154882"/>
                  <a:gd name="connsiteX1" fmla="*/ 81135 w 154882"/>
                  <a:gd name="connsiteY1" fmla="*/ 0 h 154882"/>
                  <a:gd name="connsiteX2" fmla="*/ 0 w 154882"/>
                  <a:gd name="connsiteY2" fmla="*/ 81135 h 154882"/>
                  <a:gd name="connsiteX3" fmla="*/ 81135 w 154882"/>
                  <a:gd name="connsiteY3" fmla="*/ 162270 h 154882"/>
                  <a:gd name="connsiteX4" fmla="*/ 162270 w 154882"/>
                  <a:gd name="connsiteY4" fmla="*/ 81135 h 15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82" h="154882">
                    <a:moveTo>
                      <a:pt x="162270" y="81135"/>
                    </a:moveTo>
                    <a:cubicBezTo>
                      <a:pt x="162270" y="36338"/>
                      <a:pt x="125932" y="0"/>
                      <a:pt x="81135" y="0"/>
                    </a:cubicBezTo>
                    <a:cubicBezTo>
                      <a:pt x="36338" y="0"/>
                      <a:pt x="0" y="36338"/>
                      <a:pt x="0" y="81135"/>
                    </a:cubicBezTo>
                    <a:cubicBezTo>
                      <a:pt x="0" y="125932"/>
                      <a:pt x="36338" y="162270"/>
                      <a:pt x="81135" y="162270"/>
                    </a:cubicBezTo>
                    <a:cubicBezTo>
                      <a:pt x="125932" y="162270"/>
                      <a:pt x="162270" y="125932"/>
                      <a:pt x="162270" y="81135"/>
                    </a:cubicBezTo>
                    <a:close/>
                  </a:path>
                </a:pathLst>
              </a:custGeom>
              <a:solidFill>
                <a:schemeClr val="tx2"/>
              </a:solidFill>
              <a:ln w="11793" cap="flat">
                <a:noFill/>
                <a:prstDash val="solid"/>
                <a:miter/>
              </a:ln>
            </p:spPr>
            <p:txBody>
              <a:bodyPr rtlCol="0" anchor="ctr"/>
              <a:lstStyle/>
              <a:p>
                <a:endParaRPr lang="en-US" sz="1350"/>
              </a:p>
            </p:txBody>
          </p:sp>
          <p:sp>
            <p:nvSpPr>
              <p:cNvPr id="25" name="Freeform: Shape 24">
                <a:extLst>
                  <a:ext uri="{FF2B5EF4-FFF2-40B4-BE49-F238E27FC236}">
                    <a16:creationId xmlns:a16="http://schemas.microsoft.com/office/drawing/2014/main" id="{914162CE-63AE-4A94-9BEB-1D3196CAC563}"/>
                  </a:ext>
                </a:extLst>
              </p:cNvPr>
              <p:cNvSpPr/>
              <p:nvPr/>
            </p:nvSpPr>
            <p:spPr>
              <a:xfrm>
                <a:off x="1335377" y="4961138"/>
                <a:ext cx="214453" cy="583789"/>
              </a:xfrm>
              <a:custGeom>
                <a:avLst/>
                <a:gdLst>
                  <a:gd name="connsiteX0" fmla="*/ 198012 w 214453"/>
                  <a:gd name="connsiteY0" fmla="*/ 263896 h 583789"/>
                  <a:gd name="connsiteX1" fmla="*/ 176566 w 214453"/>
                  <a:gd name="connsiteY1" fmla="*/ 260680 h 583789"/>
                  <a:gd name="connsiteX2" fmla="*/ 137607 w 214453"/>
                  <a:gd name="connsiteY2" fmla="*/ 236852 h 583789"/>
                  <a:gd name="connsiteX3" fmla="*/ 129625 w 214453"/>
                  <a:gd name="connsiteY3" fmla="*/ 187885 h 583789"/>
                  <a:gd name="connsiteX4" fmla="*/ 166320 w 214453"/>
                  <a:gd name="connsiteY4" fmla="*/ 78395 h 583789"/>
                  <a:gd name="connsiteX5" fmla="*/ 221363 w 214453"/>
                  <a:gd name="connsiteY5" fmla="*/ 14893 h 583789"/>
                  <a:gd name="connsiteX6" fmla="*/ 153215 w 214453"/>
                  <a:gd name="connsiteY6" fmla="*/ 0 h 583789"/>
                  <a:gd name="connsiteX7" fmla="*/ 84232 w 214453"/>
                  <a:gd name="connsiteY7" fmla="*/ 0 h 583789"/>
                  <a:gd name="connsiteX8" fmla="*/ 0 w 214453"/>
                  <a:gd name="connsiteY8" fmla="*/ 27641 h 583789"/>
                  <a:gd name="connsiteX9" fmla="*/ 24781 w 214453"/>
                  <a:gd name="connsiteY9" fmla="*/ 90428 h 583789"/>
                  <a:gd name="connsiteX10" fmla="*/ 2383 w 214453"/>
                  <a:gd name="connsiteY10" fmla="*/ 150594 h 583789"/>
                  <a:gd name="connsiteX11" fmla="*/ 60166 w 214453"/>
                  <a:gd name="connsiteY11" fmla="*/ 248289 h 583789"/>
                  <a:gd name="connsiteX12" fmla="*/ 59928 w 214453"/>
                  <a:gd name="connsiteY12" fmla="*/ 352656 h 583789"/>
                  <a:gd name="connsiteX13" fmla="*/ 25734 w 214453"/>
                  <a:gd name="connsiteY13" fmla="*/ 403887 h 583789"/>
                  <a:gd name="connsiteX14" fmla="*/ 25496 w 214453"/>
                  <a:gd name="connsiteY14" fmla="*/ 551264 h 583789"/>
                  <a:gd name="connsiteX15" fmla="*/ 25377 w 214453"/>
                  <a:gd name="connsiteY15" fmla="*/ 553646 h 583789"/>
                  <a:gd name="connsiteX16" fmla="*/ 68744 w 214453"/>
                  <a:gd name="connsiteY16" fmla="*/ 584980 h 583789"/>
                  <a:gd name="connsiteX17" fmla="*/ 114732 w 214453"/>
                  <a:gd name="connsiteY17" fmla="*/ 538992 h 583789"/>
                  <a:gd name="connsiteX18" fmla="*/ 160721 w 214453"/>
                  <a:gd name="connsiteY18" fmla="*/ 584980 h 583789"/>
                  <a:gd name="connsiteX19" fmla="*/ 200275 w 214453"/>
                  <a:gd name="connsiteY19" fmla="*/ 562105 h 583789"/>
                  <a:gd name="connsiteX20" fmla="*/ 198012 w 214453"/>
                  <a:gd name="connsiteY20" fmla="*/ 543043 h 583789"/>
                  <a:gd name="connsiteX21" fmla="*/ 198012 w 214453"/>
                  <a:gd name="connsiteY21" fmla="*/ 263896 h 58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4453" h="583789">
                    <a:moveTo>
                      <a:pt x="198012" y="263896"/>
                    </a:moveTo>
                    <a:lnTo>
                      <a:pt x="176566" y="260680"/>
                    </a:lnTo>
                    <a:cubicBezTo>
                      <a:pt x="155121" y="256867"/>
                      <a:pt x="143564" y="245668"/>
                      <a:pt x="137607" y="236852"/>
                    </a:cubicBezTo>
                    <a:cubicBezTo>
                      <a:pt x="128553" y="223508"/>
                      <a:pt x="125813" y="206590"/>
                      <a:pt x="129625" y="187885"/>
                    </a:cubicBezTo>
                    <a:lnTo>
                      <a:pt x="166320" y="78395"/>
                    </a:lnTo>
                    <a:cubicBezTo>
                      <a:pt x="175494" y="47775"/>
                      <a:pt x="193961" y="26568"/>
                      <a:pt x="221363" y="14893"/>
                    </a:cubicBezTo>
                    <a:cubicBezTo>
                      <a:pt x="203850" y="4527"/>
                      <a:pt x="181094" y="0"/>
                      <a:pt x="153215" y="0"/>
                    </a:cubicBezTo>
                    <a:lnTo>
                      <a:pt x="84232" y="0"/>
                    </a:lnTo>
                    <a:cubicBezTo>
                      <a:pt x="46703" y="0"/>
                      <a:pt x="18467" y="8221"/>
                      <a:pt x="0" y="27641"/>
                    </a:cubicBezTo>
                    <a:cubicBezTo>
                      <a:pt x="15369" y="44201"/>
                      <a:pt x="24781" y="66123"/>
                      <a:pt x="24781" y="90428"/>
                    </a:cubicBezTo>
                    <a:cubicBezTo>
                      <a:pt x="24781" y="113422"/>
                      <a:pt x="16322" y="134391"/>
                      <a:pt x="2383" y="150594"/>
                    </a:cubicBezTo>
                    <a:cubicBezTo>
                      <a:pt x="49086" y="167273"/>
                      <a:pt x="60166" y="211117"/>
                      <a:pt x="60166" y="248289"/>
                    </a:cubicBezTo>
                    <a:lnTo>
                      <a:pt x="59928" y="352656"/>
                    </a:lnTo>
                    <a:cubicBezTo>
                      <a:pt x="59928" y="376723"/>
                      <a:pt x="46703" y="395547"/>
                      <a:pt x="25734" y="403887"/>
                    </a:cubicBezTo>
                    <a:lnTo>
                      <a:pt x="25496" y="551264"/>
                    </a:lnTo>
                    <a:cubicBezTo>
                      <a:pt x="25496" y="552098"/>
                      <a:pt x="25377" y="552932"/>
                      <a:pt x="25377" y="553646"/>
                    </a:cubicBezTo>
                    <a:cubicBezTo>
                      <a:pt x="31572" y="571875"/>
                      <a:pt x="48490" y="584980"/>
                      <a:pt x="68744" y="584980"/>
                    </a:cubicBezTo>
                    <a:cubicBezTo>
                      <a:pt x="94121" y="584980"/>
                      <a:pt x="114732" y="564369"/>
                      <a:pt x="114732" y="538992"/>
                    </a:cubicBezTo>
                    <a:cubicBezTo>
                      <a:pt x="114732" y="564369"/>
                      <a:pt x="135344" y="584980"/>
                      <a:pt x="160721" y="584980"/>
                    </a:cubicBezTo>
                    <a:cubicBezTo>
                      <a:pt x="177639" y="584980"/>
                      <a:pt x="192293" y="575687"/>
                      <a:pt x="200275" y="562105"/>
                    </a:cubicBezTo>
                    <a:cubicBezTo>
                      <a:pt x="198846" y="556148"/>
                      <a:pt x="198012" y="549715"/>
                      <a:pt x="198012" y="543043"/>
                    </a:cubicBezTo>
                    <a:lnTo>
                      <a:pt x="198012" y="263896"/>
                    </a:lnTo>
                    <a:close/>
                  </a:path>
                </a:pathLst>
              </a:custGeom>
              <a:solidFill>
                <a:schemeClr val="tx2"/>
              </a:solidFill>
              <a:ln w="11793" cap="flat">
                <a:no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B558B4CA-5694-4F02-9DB0-0B94704E45EB}"/>
                  </a:ext>
                </a:extLst>
              </p:cNvPr>
              <p:cNvSpPr/>
              <p:nvPr/>
            </p:nvSpPr>
            <p:spPr>
              <a:xfrm>
                <a:off x="1165840" y="5130914"/>
                <a:ext cx="202539" cy="405078"/>
              </a:xfrm>
              <a:custGeom>
                <a:avLst/>
                <a:gdLst>
                  <a:gd name="connsiteX0" fmla="*/ 203731 w 202539"/>
                  <a:gd name="connsiteY0" fmla="*/ 182762 h 405078"/>
                  <a:gd name="connsiteX1" fmla="*/ 203969 w 202539"/>
                  <a:gd name="connsiteY1" fmla="*/ 78395 h 405078"/>
                  <a:gd name="connsiteX2" fmla="*/ 138084 w 202539"/>
                  <a:gd name="connsiteY2" fmla="*/ 0 h 405078"/>
                  <a:gd name="connsiteX3" fmla="*/ 80420 w 202539"/>
                  <a:gd name="connsiteY3" fmla="*/ 0 h 405078"/>
                  <a:gd name="connsiteX4" fmla="*/ 62549 w 202539"/>
                  <a:gd name="connsiteY4" fmla="*/ 71961 h 405078"/>
                  <a:gd name="connsiteX5" fmla="*/ 22637 w 202539"/>
                  <a:gd name="connsiteY5" fmla="*/ 85900 h 405078"/>
                  <a:gd name="connsiteX6" fmla="*/ 0 w 202539"/>
                  <a:gd name="connsiteY6" fmla="*/ 81611 h 405078"/>
                  <a:gd name="connsiteX7" fmla="*/ 238 w 202539"/>
                  <a:gd name="connsiteY7" fmla="*/ 182762 h 405078"/>
                  <a:gd name="connsiteX8" fmla="*/ 34193 w 202539"/>
                  <a:gd name="connsiteY8" fmla="*/ 212785 h 405078"/>
                  <a:gd name="connsiteX9" fmla="*/ 34193 w 202539"/>
                  <a:gd name="connsiteY9" fmla="*/ 381250 h 405078"/>
                  <a:gd name="connsiteX10" fmla="*/ 68029 w 202539"/>
                  <a:gd name="connsiteY10" fmla="*/ 414967 h 405078"/>
                  <a:gd name="connsiteX11" fmla="*/ 101865 w 202539"/>
                  <a:gd name="connsiteY11" fmla="*/ 381250 h 405078"/>
                  <a:gd name="connsiteX12" fmla="*/ 135582 w 202539"/>
                  <a:gd name="connsiteY12" fmla="*/ 414967 h 405078"/>
                  <a:gd name="connsiteX13" fmla="*/ 169418 w 202539"/>
                  <a:gd name="connsiteY13" fmla="*/ 381250 h 405078"/>
                  <a:gd name="connsiteX14" fmla="*/ 169656 w 202539"/>
                  <a:gd name="connsiteY14" fmla="*/ 212785 h 405078"/>
                  <a:gd name="connsiteX15" fmla="*/ 203731 w 202539"/>
                  <a:gd name="connsiteY15" fmla="*/ 182762 h 40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2539" h="405078">
                    <a:moveTo>
                      <a:pt x="203731" y="182762"/>
                    </a:moveTo>
                    <a:lnTo>
                      <a:pt x="203969" y="78395"/>
                    </a:lnTo>
                    <a:cubicBezTo>
                      <a:pt x="203969" y="25139"/>
                      <a:pt x="181094" y="3098"/>
                      <a:pt x="138084" y="0"/>
                    </a:cubicBezTo>
                    <a:lnTo>
                      <a:pt x="80420" y="0"/>
                    </a:lnTo>
                    <a:cubicBezTo>
                      <a:pt x="90070" y="26568"/>
                      <a:pt x="83637" y="55162"/>
                      <a:pt x="62549" y="71961"/>
                    </a:cubicBezTo>
                    <a:cubicBezTo>
                      <a:pt x="51350" y="81016"/>
                      <a:pt x="37172" y="85900"/>
                      <a:pt x="22637" y="85900"/>
                    </a:cubicBezTo>
                    <a:cubicBezTo>
                      <a:pt x="15250" y="85781"/>
                      <a:pt x="6672" y="84232"/>
                      <a:pt x="0" y="81611"/>
                    </a:cubicBezTo>
                    <a:lnTo>
                      <a:pt x="238" y="182762"/>
                    </a:lnTo>
                    <a:cubicBezTo>
                      <a:pt x="238" y="199441"/>
                      <a:pt x="12033" y="212785"/>
                      <a:pt x="34193" y="212785"/>
                    </a:cubicBezTo>
                    <a:lnTo>
                      <a:pt x="34193" y="381250"/>
                    </a:lnTo>
                    <a:cubicBezTo>
                      <a:pt x="34193" y="399955"/>
                      <a:pt x="49324" y="414967"/>
                      <a:pt x="68029" y="414967"/>
                    </a:cubicBezTo>
                    <a:cubicBezTo>
                      <a:pt x="86615" y="414967"/>
                      <a:pt x="101865" y="399836"/>
                      <a:pt x="101865" y="381250"/>
                    </a:cubicBezTo>
                    <a:cubicBezTo>
                      <a:pt x="101865" y="399955"/>
                      <a:pt x="116996" y="414967"/>
                      <a:pt x="135582" y="414967"/>
                    </a:cubicBezTo>
                    <a:cubicBezTo>
                      <a:pt x="154287" y="414967"/>
                      <a:pt x="169418" y="399836"/>
                      <a:pt x="169418" y="381250"/>
                    </a:cubicBezTo>
                    <a:lnTo>
                      <a:pt x="169656" y="212785"/>
                    </a:lnTo>
                    <a:cubicBezTo>
                      <a:pt x="192293" y="212904"/>
                      <a:pt x="203731" y="199561"/>
                      <a:pt x="203731" y="182762"/>
                    </a:cubicBezTo>
                    <a:close/>
                  </a:path>
                </a:pathLst>
              </a:custGeom>
              <a:solidFill>
                <a:schemeClr val="accent1"/>
              </a:solidFill>
              <a:ln w="11793" cap="flat">
                <a:noFill/>
                <a:prstDash val="solid"/>
                <a:miter/>
              </a:ln>
            </p:spPr>
            <p:txBody>
              <a:bodyPr rtlCol="0" anchor="ctr"/>
              <a:lstStyle/>
              <a:p>
                <a:endParaRPr lang="en-US" sz="1350"/>
              </a:p>
            </p:txBody>
          </p:sp>
          <p:sp>
            <p:nvSpPr>
              <p:cNvPr id="27" name="Freeform: Shape 26">
                <a:extLst>
                  <a:ext uri="{FF2B5EF4-FFF2-40B4-BE49-F238E27FC236}">
                    <a16:creationId xmlns:a16="http://schemas.microsoft.com/office/drawing/2014/main" id="{60E45D3B-0121-4464-88F1-0762569AAB6A}"/>
                  </a:ext>
                </a:extLst>
              </p:cNvPr>
              <p:cNvSpPr/>
              <p:nvPr/>
            </p:nvSpPr>
            <p:spPr>
              <a:xfrm>
                <a:off x="1148595" y="5112566"/>
                <a:ext cx="71484" cy="71484"/>
              </a:xfrm>
              <a:custGeom>
                <a:avLst/>
                <a:gdLst>
                  <a:gd name="connsiteX0" fmla="*/ 66332 w 71484"/>
                  <a:gd name="connsiteY0" fmla="*/ 73510 h 71484"/>
                  <a:gd name="connsiteX1" fmla="*/ 72765 w 71484"/>
                  <a:gd name="connsiteY1" fmla="*/ 15727 h 71484"/>
                  <a:gd name="connsiteX2" fmla="*/ 65021 w 71484"/>
                  <a:gd name="connsiteY2" fmla="*/ 4646 h 71484"/>
                  <a:gd name="connsiteX3" fmla="*/ 53703 w 71484"/>
                  <a:gd name="connsiteY3" fmla="*/ 0 h 71484"/>
                  <a:gd name="connsiteX4" fmla="*/ 22488 w 71484"/>
                  <a:gd name="connsiteY4" fmla="*/ 17037 h 71484"/>
                  <a:gd name="connsiteX5" fmla="*/ 5332 w 71484"/>
                  <a:gd name="connsiteY5" fmla="*/ 61477 h 71484"/>
                  <a:gd name="connsiteX6" fmla="*/ 14386 w 71484"/>
                  <a:gd name="connsiteY6" fmla="*/ 73867 h 71484"/>
                  <a:gd name="connsiteX7" fmla="*/ 39882 w 71484"/>
                  <a:gd name="connsiteY7" fmla="*/ 82922 h 71484"/>
                  <a:gd name="connsiteX8" fmla="*/ 66332 w 71484"/>
                  <a:gd name="connsiteY8" fmla="*/ 73510 h 7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 h="71484">
                    <a:moveTo>
                      <a:pt x="66332" y="73510"/>
                    </a:moveTo>
                    <a:cubicBezTo>
                      <a:pt x="84084" y="59332"/>
                      <a:pt x="84322" y="34670"/>
                      <a:pt x="72765" y="15727"/>
                    </a:cubicBezTo>
                    <a:cubicBezTo>
                      <a:pt x="68476" y="8697"/>
                      <a:pt x="67761" y="7268"/>
                      <a:pt x="65021" y="4646"/>
                    </a:cubicBezTo>
                    <a:cubicBezTo>
                      <a:pt x="61566" y="1430"/>
                      <a:pt x="57515" y="0"/>
                      <a:pt x="53703" y="0"/>
                    </a:cubicBezTo>
                    <a:cubicBezTo>
                      <a:pt x="44171" y="0"/>
                      <a:pt x="33687" y="8102"/>
                      <a:pt x="22488" y="17037"/>
                    </a:cubicBezTo>
                    <a:cubicBezTo>
                      <a:pt x="4736" y="31215"/>
                      <a:pt x="-7536" y="40150"/>
                      <a:pt x="5332" y="61477"/>
                    </a:cubicBezTo>
                    <a:cubicBezTo>
                      <a:pt x="6880" y="64098"/>
                      <a:pt x="9501" y="69697"/>
                      <a:pt x="14386" y="73867"/>
                    </a:cubicBezTo>
                    <a:cubicBezTo>
                      <a:pt x="21177" y="79705"/>
                      <a:pt x="29755" y="82922"/>
                      <a:pt x="39882" y="82922"/>
                    </a:cubicBezTo>
                    <a:cubicBezTo>
                      <a:pt x="49175" y="82803"/>
                      <a:pt x="58587" y="79705"/>
                      <a:pt x="66332" y="73510"/>
                    </a:cubicBezTo>
                    <a:close/>
                  </a:path>
                </a:pathLst>
              </a:custGeom>
              <a:solidFill>
                <a:srgbClr val="008AAF"/>
              </a:solidFill>
              <a:ln w="11793"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0D6BBCF4-04DD-4396-A172-C68373C3C6A4}"/>
                  </a:ext>
                </a:extLst>
              </p:cNvPr>
              <p:cNvSpPr/>
              <p:nvPr/>
            </p:nvSpPr>
            <p:spPr>
              <a:xfrm>
                <a:off x="1204084" y="4987826"/>
                <a:ext cx="119141" cy="119141"/>
              </a:xfrm>
              <a:custGeom>
                <a:avLst/>
                <a:gdLst>
                  <a:gd name="connsiteX0" fmla="*/ 63740 w 119140"/>
                  <a:gd name="connsiteY0" fmla="*/ 127480 h 119140"/>
                  <a:gd name="connsiteX1" fmla="*/ 127480 w 119140"/>
                  <a:gd name="connsiteY1" fmla="*/ 63740 h 119140"/>
                  <a:gd name="connsiteX2" fmla="*/ 63740 w 119140"/>
                  <a:gd name="connsiteY2" fmla="*/ 0 h 119140"/>
                  <a:gd name="connsiteX3" fmla="*/ 0 w 119140"/>
                  <a:gd name="connsiteY3" fmla="*/ 63740 h 119140"/>
                  <a:gd name="connsiteX4" fmla="*/ 63740 w 119140"/>
                  <a:gd name="connsiteY4" fmla="*/ 127480 h 11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140" h="119140">
                    <a:moveTo>
                      <a:pt x="63740" y="127480"/>
                    </a:moveTo>
                    <a:cubicBezTo>
                      <a:pt x="99006" y="127480"/>
                      <a:pt x="127480" y="98887"/>
                      <a:pt x="127480" y="63740"/>
                    </a:cubicBezTo>
                    <a:cubicBezTo>
                      <a:pt x="127480" y="28475"/>
                      <a:pt x="99006" y="0"/>
                      <a:pt x="63740" y="0"/>
                    </a:cubicBezTo>
                    <a:cubicBezTo>
                      <a:pt x="28475" y="0"/>
                      <a:pt x="0" y="28475"/>
                      <a:pt x="0" y="63740"/>
                    </a:cubicBezTo>
                    <a:cubicBezTo>
                      <a:pt x="0" y="98887"/>
                      <a:pt x="28475" y="127480"/>
                      <a:pt x="63740" y="127480"/>
                    </a:cubicBezTo>
                    <a:close/>
                  </a:path>
                </a:pathLst>
              </a:custGeom>
              <a:solidFill>
                <a:schemeClr val="accent1"/>
              </a:solidFill>
              <a:ln w="11793"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A0A10629-DAC4-430C-9F8D-923711C62A86}"/>
                  </a:ext>
                </a:extLst>
              </p:cNvPr>
              <p:cNvSpPr/>
              <p:nvPr/>
            </p:nvSpPr>
            <p:spPr>
              <a:xfrm>
                <a:off x="1488987" y="4991042"/>
                <a:ext cx="250195" cy="548047"/>
              </a:xfrm>
              <a:custGeom>
                <a:avLst/>
                <a:gdLst>
                  <a:gd name="connsiteX0" fmla="*/ 243843 w 250195"/>
                  <a:gd name="connsiteY0" fmla="*/ 139752 h 548046"/>
                  <a:gd name="connsiteX1" fmla="*/ 261834 w 250195"/>
                  <a:gd name="connsiteY1" fmla="*/ 89355 h 548046"/>
                  <a:gd name="connsiteX2" fmla="*/ 222398 w 250195"/>
                  <a:gd name="connsiteY2" fmla="*/ 74582 h 548046"/>
                  <a:gd name="connsiteX3" fmla="*/ 206195 w 250195"/>
                  <a:gd name="connsiteY3" fmla="*/ 2264 h 548046"/>
                  <a:gd name="connsiteX4" fmla="*/ 177839 w 250195"/>
                  <a:gd name="connsiteY4" fmla="*/ 0 h 548046"/>
                  <a:gd name="connsiteX5" fmla="*/ 127205 w 250195"/>
                  <a:gd name="connsiteY5" fmla="*/ 0 h 548046"/>
                  <a:gd name="connsiteX6" fmla="*/ 37134 w 250195"/>
                  <a:gd name="connsiteY6" fmla="*/ 56115 h 548046"/>
                  <a:gd name="connsiteX7" fmla="*/ 1154 w 250195"/>
                  <a:gd name="connsiteY7" fmla="*/ 162984 h 548046"/>
                  <a:gd name="connsiteX8" fmla="*/ 27246 w 250195"/>
                  <a:gd name="connsiteY8" fmla="*/ 205160 h 548046"/>
                  <a:gd name="connsiteX9" fmla="*/ 70017 w 250195"/>
                  <a:gd name="connsiteY9" fmla="*/ 211594 h 548046"/>
                  <a:gd name="connsiteX10" fmla="*/ 70017 w 250195"/>
                  <a:gd name="connsiteY10" fmla="*/ 512781 h 548046"/>
                  <a:gd name="connsiteX11" fmla="*/ 107904 w 250195"/>
                  <a:gd name="connsiteY11" fmla="*/ 555195 h 548046"/>
                  <a:gd name="connsiteX12" fmla="*/ 147697 w 250195"/>
                  <a:gd name="connsiteY12" fmla="*/ 512781 h 548046"/>
                  <a:gd name="connsiteX13" fmla="*/ 185464 w 250195"/>
                  <a:gd name="connsiteY13" fmla="*/ 555195 h 548046"/>
                  <a:gd name="connsiteX14" fmla="*/ 225257 w 250195"/>
                  <a:gd name="connsiteY14" fmla="*/ 512781 h 548046"/>
                  <a:gd name="connsiteX15" fmla="*/ 225376 w 250195"/>
                  <a:gd name="connsiteY15" fmla="*/ 392449 h 548046"/>
                  <a:gd name="connsiteX16" fmla="*/ 211556 w 250195"/>
                  <a:gd name="connsiteY16" fmla="*/ 357541 h 548046"/>
                  <a:gd name="connsiteX17" fmla="*/ 211318 w 250195"/>
                  <a:gd name="connsiteY17" fmla="*/ 269258 h 548046"/>
                  <a:gd name="connsiteX18" fmla="*/ 225496 w 250195"/>
                  <a:gd name="connsiteY18" fmla="*/ 211832 h 548046"/>
                  <a:gd name="connsiteX19" fmla="*/ 257783 w 250195"/>
                  <a:gd name="connsiteY19" fmla="*/ 184787 h 548046"/>
                  <a:gd name="connsiteX20" fmla="*/ 243843 w 250195"/>
                  <a:gd name="connsiteY20" fmla="*/ 139752 h 548046"/>
                  <a:gd name="connsiteX21" fmla="*/ 197617 w 250195"/>
                  <a:gd name="connsiteY21" fmla="*/ 161674 h 548046"/>
                  <a:gd name="connsiteX22" fmla="*/ 163304 w 250195"/>
                  <a:gd name="connsiteY22" fmla="*/ 158100 h 548046"/>
                  <a:gd name="connsiteX23" fmla="*/ 151152 w 250195"/>
                  <a:gd name="connsiteY23" fmla="*/ 194676 h 548046"/>
                  <a:gd name="connsiteX24" fmla="*/ 148292 w 250195"/>
                  <a:gd name="connsiteY24" fmla="*/ 174184 h 548046"/>
                  <a:gd name="connsiteX25" fmla="*/ 122558 w 250195"/>
                  <a:gd name="connsiteY25" fmla="*/ 154049 h 548046"/>
                  <a:gd name="connsiteX26" fmla="*/ 53814 w 250195"/>
                  <a:gd name="connsiteY26" fmla="*/ 140467 h 548046"/>
                  <a:gd name="connsiteX27" fmla="*/ 102662 w 250195"/>
                  <a:gd name="connsiteY27" fmla="*/ 126289 h 548046"/>
                  <a:gd name="connsiteX28" fmla="*/ 144599 w 250195"/>
                  <a:gd name="connsiteY28" fmla="*/ 123787 h 548046"/>
                  <a:gd name="connsiteX29" fmla="*/ 170691 w 250195"/>
                  <a:gd name="connsiteY29" fmla="*/ 87211 h 548046"/>
                  <a:gd name="connsiteX30" fmla="*/ 221326 w 250195"/>
                  <a:gd name="connsiteY30" fmla="*/ 110920 h 548046"/>
                  <a:gd name="connsiteX31" fmla="*/ 197617 w 250195"/>
                  <a:gd name="connsiteY31" fmla="*/ 161674 h 5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0195" h="548046">
                    <a:moveTo>
                      <a:pt x="243843" y="139752"/>
                    </a:moveTo>
                    <a:cubicBezTo>
                      <a:pt x="243843" y="120689"/>
                      <a:pt x="250634" y="103057"/>
                      <a:pt x="261834" y="89355"/>
                    </a:cubicBezTo>
                    <a:cubicBezTo>
                      <a:pt x="247418" y="88998"/>
                      <a:pt x="233478" y="83875"/>
                      <a:pt x="222398" y="74582"/>
                    </a:cubicBezTo>
                    <a:cubicBezTo>
                      <a:pt x="201787" y="57307"/>
                      <a:pt x="195949" y="28594"/>
                      <a:pt x="206195" y="2264"/>
                    </a:cubicBezTo>
                    <a:cubicBezTo>
                      <a:pt x="197617" y="834"/>
                      <a:pt x="188205" y="0"/>
                      <a:pt x="177839" y="0"/>
                    </a:cubicBezTo>
                    <a:lnTo>
                      <a:pt x="127205" y="0"/>
                    </a:lnTo>
                    <a:cubicBezTo>
                      <a:pt x="79787" y="0"/>
                      <a:pt x="49167" y="15727"/>
                      <a:pt x="37134" y="56115"/>
                    </a:cubicBezTo>
                    <a:lnTo>
                      <a:pt x="1154" y="162984"/>
                    </a:lnTo>
                    <a:cubicBezTo>
                      <a:pt x="-3374" y="185025"/>
                      <a:pt x="5443" y="201348"/>
                      <a:pt x="27246" y="205160"/>
                    </a:cubicBezTo>
                    <a:lnTo>
                      <a:pt x="70017" y="211594"/>
                    </a:lnTo>
                    <a:lnTo>
                      <a:pt x="70017" y="512781"/>
                    </a:lnTo>
                    <a:cubicBezTo>
                      <a:pt x="70017" y="536252"/>
                      <a:pt x="83718" y="555195"/>
                      <a:pt x="107904" y="555195"/>
                    </a:cubicBezTo>
                    <a:cubicBezTo>
                      <a:pt x="132089" y="555195"/>
                      <a:pt x="147697" y="536252"/>
                      <a:pt x="147697" y="512781"/>
                    </a:cubicBezTo>
                    <a:cubicBezTo>
                      <a:pt x="147697" y="536252"/>
                      <a:pt x="161398" y="555195"/>
                      <a:pt x="185464" y="555195"/>
                    </a:cubicBezTo>
                    <a:cubicBezTo>
                      <a:pt x="209650" y="555195"/>
                      <a:pt x="225257" y="536252"/>
                      <a:pt x="225257" y="512781"/>
                    </a:cubicBezTo>
                    <a:lnTo>
                      <a:pt x="225376" y="392449"/>
                    </a:lnTo>
                    <a:cubicBezTo>
                      <a:pt x="216679" y="383514"/>
                      <a:pt x="211556" y="371361"/>
                      <a:pt x="211556" y="357541"/>
                    </a:cubicBezTo>
                    <a:lnTo>
                      <a:pt x="211318" y="269258"/>
                    </a:lnTo>
                    <a:cubicBezTo>
                      <a:pt x="211318" y="244000"/>
                      <a:pt x="216798" y="225414"/>
                      <a:pt x="225496" y="211832"/>
                    </a:cubicBezTo>
                    <a:cubicBezTo>
                      <a:pt x="234074" y="198488"/>
                      <a:pt x="245511" y="190029"/>
                      <a:pt x="257783" y="184787"/>
                    </a:cubicBezTo>
                    <a:cubicBezTo>
                      <a:pt x="249085" y="172277"/>
                      <a:pt x="243843" y="156670"/>
                      <a:pt x="243843" y="139752"/>
                    </a:cubicBezTo>
                    <a:close/>
                    <a:moveTo>
                      <a:pt x="197617" y="161674"/>
                    </a:moveTo>
                    <a:cubicBezTo>
                      <a:pt x="185703" y="165963"/>
                      <a:pt x="173193" y="164176"/>
                      <a:pt x="163304" y="158100"/>
                    </a:cubicBezTo>
                    <a:cubicBezTo>
                      <a:pt x="165925" y="183715"/>
                      <a:pt x="151152" y="194676"/>
                      <a:pt x="151152" y="194676"/>
                    </a:cubicBezTo>
                    <a:cubicBezTo>
                      <a:pt x="151152" y="194676"/>
                      <a:pt x="151867" y="182285"/>
                      <a:pt x="148292" y="174184"/>
                    </a:cubicBezTo>
                    <a:cubicBezTo>
                      <a:pt x="144242" y="164652"/>
                      <a:pt x="135783" y="157146"/>
                      <a:pt x="122558" y="154049"/>
                    </a:cubicBezTo>
                    <a:lnTo>
                      <a:pt x="53814" y="140467"/>
                    </a:lnTo>
                    <a:cubicBezTo>
                      <a:pt x="62869" y="137488"/>
                      <a:pt x="71685" y="135939"/>
                      <a:pt x="102662" y="126289"/>
                    </a:cubicBezTo>
                    <a:cubicBezTo>
                      <a:pt x="116244" y="122119"/>
                      <a:pt x="132447" y="118545"/>
                      <a:pt x="144599" y="123787"/>
                    </a:cubicBezTo>
                    <a:cubicBezTo>
                      <a:pt x="144837" y="107822"/>
                      <a:pt x="154726" y="92930"/>
                      <a:pt x="170691" y="87211"/>
                    </a:cubicBezTo>
                    <a:cubicBezTo>
                      <a:pt x="191183" y="79705"/>
                      <a:pt x="213939" y="90428"/>
                      <a:pt x="221326" y="110920"/>
                    </a:cubicBezTo>
                    <a:cubicBezTo>
                      <a:pt x="228832" y="131650"/>
                      <a:pt x="218228" y="154287"/>
                      <a:pt x="197617" y="161674"/>
                    </a:cubicBezTo>
                    <a:close/>
                  </a:path>
                </a:pathLst>
              </a:custGeom>
              <a:solidFill>
                <a:schemeClr val="tx2"/>
              </a:solidFill>
              <a:ln w="11793"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44F548F3-6D93-43D5-981E-5358AFAEBA59}"/>
                  </a:ext>
                </a:extLst>
              </p:cNvPr>
              <p:cNvSpPr/>
              <p:nvPr/>
            </p:nvSpPr>
            <p:spPr>
              <a:xfrm>
                <a:off x="1711651" y="4975792"/>
                <a:ext cx="71484" cy="71484"/>
              </a:xfrm>
              <a:custGeom>
                <a:avLst/>
                <a:gdLst>
                  <a:gd name="connsiteX0" fmla="*/ 58828 w 71484"/>
                  <a:gd name="connsiteY0" fmla="*/ 17752 h 71484"/>
                  <a:gd name="connsiteX1" fmla="*/ 27613 w 71484"/>
                  <a:gd name="connsiteY1" fmla="*/ 0 h 71484"/>
                  <a:gd name="connsiteX2" fmla="*/ 16652 w 71484"/>
                  <a:gd name="connsiteY2" fmla="*/ 4408 h 71484"/>
                  <a:gd name="connsiteX3" fmla="*/ 8550 w 71484"/>
                  <a:gd name="connsiteY3" fmla="*/ 15369 h 71484"/>
                  <a:gd name="connsiteX4" fmla="*/ 13673 w 71484"/>
                  <a:gd name="connsiteY4" fmla="*/ 73271 h 71484"/>
                  <a:gd name="connsiteX5" fmla="*/ 40957 w 71484"/>
                  <a:gd name="connsiteY5" fmla="*/ 83160 h 71484"/>
                  <a:gd name="connsiteX6" fmla="*/ 65619 w 71484"/>
                  <a:gd name="connsiteY6" fmla="*/ 74701 h 71484"/>
                  <a:gd name="connsiteX7" fmla="*/ 74912 w 71484"/>
                  <a:gd name="connsiteY7" fmla="*/ 62549 h 71484"/>
                  <a:gd name="connsiteX8" fmla="*/ 58828 w 71484"/>
                  <a:gd name="connsiteY8" fmla="*/ 17752 h 7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4" h="71484">
                    <a:moveTo>
                      <a:pt x="58828" y="17752"/>
                    </a:moveTo>
                    <a:cubicBezTo>
                      <a:pt x="47748" y="8459"/>
                      <a:pt x="37263" y="0"/>
                      <a:pt x="27613" y="0"/>
                    </a:cubicBezTo>
                    <a:cubicBezTo>
                      <a:pt x="23800" y="0"/>
                      <a:pt x="20107" y="1311"/>
                      <a:pt x="16652" y="4408"/>
                    </a:cubicBezTo>
                    <a:cubicBezTo>
                      <a:pt x="13793" y="7029"/>
                      <a:pt x="13078" y="8459"/>
                      <a:pt x="8550" y="15369"/>
                    </a:cubicBezTo>
                    <a:cubicBezTo>
                      <a:pt x="-3483" y="34074"/>
                      <a:pt x="-3721" y="58736"/>
                      <a:pt x="13673" y="73271"/>
                    </a:cubicBezTo>
                    <a:cubicBezTo>
                      <a:pt x="21537" y="79824"/>
                      <a:pt x="31306" y="83160"/>
                      <a:pt x="40957" y="83160"/>
                    </a:cubicBezTo>
                    <a:cubicBezTo>
                      <a:pt x="49892" y="83160"/>
                      <a:pt x="58709" y="80301"/>
                      <a:pt x="65619" y="74701"/>
                    </a:cubicBezTo>
                    <a:cubicBezTo>
                      <a:pt x="70503" y="70650"/>
                      <a:pt x="73363" y="65051"/>
                      <a:pt x="74912" y="62549"/>
                    </a:cubicBezTo>
                    <a:cubicBezTo>
                      <a:pt x="88255" y="41699"/>
                      <a:pt x="76222" y="32406"/>
                      <a:pt x="58828" y="17752"/>
                    </a:cubicBezTo>
                    <a:close/>
                  </a:path>
                </a:pathLst>
              </a:custGeom>
              <a:solidFill>
                <a:schemeClr val="tx2"/>
              </a:solidFill>
              <a:ln w="11793"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F1B99959-596D-4550-945A-49DE2605A38B}"/>
                  </a:ext>
                </a:extLst>
              </p:cNvPr>
              <p:cNvSpPr/>
              <p:nvPr/>
            </p:nvSpPr>
            <p:spPr>
              <a:xfrm>
                <a:off x="1726397" y="5194296"/>
                <a:ext cx="166797" cy="345508"/>
              </a:xfrm>
              <a:custGeom>
                <a:avLst/>
                <a:gdLst>
                  <a:gd name="connsiteX0" fmla="*/ 116639 w 166796"/>
                  <a:gd name="connsiteY0" fmla="*/ 0 h 345507"/>
                  <a:gd name="connsiteX1" fmla="*/ 55639 w 166796"/>
                  <a:gd name="connsiteY1" fmla="*/ 0 h 345507"/>
                  <a:gd name="connsiteX2" fmla="*/ 0 w 166796"/>
                  <a:gd name="connsiteY2" fmla="*/ 66242 h 345507"/>
                  <a:gd name="connsiteX3" fmla="*/ 238 w 166796"/>
                  <a:gd name="connsiteY3" fmla="*/ 154406 h 345507"/>
                  <a:gd name="connsiteX4" fmla="*/ 28951 w 166796"/>
                  <a:gd name="connsiteY4" fmla="*/ 179783 h 345507"/>
                  <a:gd name="connsiteX5" fmla="*/ 28951 w 166796"/>
                  <a:gd name="connsiteY5" fmla="*/ 323586 h 345507"/>
                  <a:gd name="connsiteX6" fmla="*/ 57545 w 166796"/>
                  <a:gd name="connsiteY6" fmla="*/ 352061 h 345507"/>
                  <a:gd name="connsiteX7" fmla="*/ 86139 w 166796"/>
                  <a:gd name="connsiteY7" fmla="*/ 323586 h 345507"/>
                  <a:gd name="connsiteX8" fmla="*/ 114732 w 166796"/>
                  <a:gd name="connsiteY8" fmla="*/ 352061 h 345507"/>
                  <a:gd name="connsiteX9" fmla="*/ 143326 w 166796"/>
                  <a:gd name="connsiteY9" fmla="*/ 323586 h 345507"/>
                  <a:gd name="connsiteX10" fmla="*/ 143564 w 166796"/>
                  <a:gd name="connsiteY10" fmla="*/ 179783 h 345507"/>
                  <a:gd name="connsiteX11" fmla="*/ 172396 w 166796"/>
                  <a:gd name="connsiteY11" fmla="*/ 154406 h 345507"/>
                  <a:gd name="connsiteX12" fmla="*/ 172635 w 166796"/>
                  <a:gd name="connsiteY12" fmla="*/ 66242 h 345507"/>
                  <a:gd name="connsiteX13" fmla="*/ 116639 w 166796"/>
                  <a:gd name="connsiteY13" fmla="*/ 0 h 34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796" h="345507">
                    <a:moveTo>
                      <a:pt x="116639" y="0"/>
                    </a:moveTo>
                    <a:lnTo>
                      <a:pt x="55639" y="0"/>
                    </a:lnTo>
                    <a:cubicBezTo>
                      <a:pt x="19301" y="2740"/>
                      <a:pt x="0" y="21207"/>
                      <a:pt x="0" y="66242"/>
                    </a:cubicBezTo>
                    <a:lnTo>
                      <a:pt x="238" y="154406"/>
                    </a:lnTo>
                    <a:cubicBezTo>
                      <a:pt x="238" y="168584"/>
                      <a:pt x="10246" y="179783"/>
                      <a:pt x="28951" y="179783"/>
                    </a:cubicBezTo>
                    <a:lnTo>
                      <a:pt x="28951" y="323586"/>
                    </a:lnTo>
                    <a:cubicBezTo>
                      <a:pt x="28951" y="339312"/>
                      <a:pt x="41699" y="352061"/>
                      <a:pt x="57545" y="352061"/>
                    </a:cubicBezTo>
                    <a:cubicBezTo>
                      <a:pt x="73391" y="352061"/>
                      <a:pt x="86139" y="339312"/>
                      <a:pt x="86139" y="323586"/>
                    </a:cubicBezTo>
                    <a:cubicBezTo>
                      <a:pt x="86139" y="339312"/>
                      <a:pt x="98887" y="352061"/>
                      <a:pt x="114732" y="352061"/>
                    </a:cubicBezTo>
                    <a:cubicBezTo>
                      <a:pt x="130459" y="352061"/>
                      <a:pt x="143326" y="339312"/>
                      <a:pt x="143326" y="323586"/>
                    </a:cubicBezTo>
                    <a:lnTo>
                      <a:pt x="143564" y="179783"/>
                    </a:lnTo>
                    <a:cubicBezTo>
                      <a:pt x="162746" y="179783"/>
                      <a:pt x="172396" y="168465"/>
                      <a:pt x="172396" y="154406"/>
                    </a:cubicBezTo>
                    <a:lnTo>
                      <a:pt x="172635" y="66242"/>
                    </a:lnTo>
                    <a:cubicBezTo>
                      <a:pt x="172396" y="21207"/>
                      <a:pt x="153096" y="2740"/>
                      <a:pt x="116639" y="0"/>
                    </a:cubicBezTo>
                    <a:close/>
                  </a:path>
                </a:pathLst>
              </a:custGeom>
              <a:solidFill>
                <a:schemeClr val="accent1"/>
              </a:solidFill>
              <a:ln w="11793"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F44F0E07-1F81-4217-A6F9-E047AC3155E8}"/>
                  </a:ext>
                </a:extLst>
              </p:cNvPr>
              <p:cNvSpPr/>
              <p:nvPr/>
            </p:nvSpPr>
            <p:spPr>
              <a:xfrm>
                <a:off x="1758684" y="5076943"/>
                <a:ext cx="107227" cy="107227"/>
              </a:xfrm>
              <a:custGeom>
                <a:avLst/>
                <a:gdLst>
                  <a:gd name="connsiteX0" fmla="*/ 0 w 107226"/>
                  <a:gd name="connsiteY0" fmla="*/ 53852 h 107226"/>
                  <a:gd name="connsiteX1" fmla="*/ 53852 w 107226"/>
                  <a:gd name="connsiteY1" fmla="*/ 107703 h 107226"/>
                  <a:gd name="connsiteX2" fmla="*/ 107703 w 107226"/>
                  <a:gd name="connsiteY2" fmla="*/ 53852 h 107226"/>
                  <a:gd name="connsiteX3" fmla="*/ 53852 w 107226"/>
                  <a:gd name="connsiteY3" fmla="*/ 0 h 107226"/>
                  <a:gd name="connsiteX4" fmla="*/ 0 w 107226"/>
                  <a:gd name="connsiteY4" fmla="*/ 53852 h 107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26" h="107226">
                    <a:moveTo>
                      <a:pt x="0" y="53852"/>
                    </a:moveTo>
                    <a:cubicBezTo>
                      <a:pt x="0" y="83637"/>
                      <a:pt x="24066" y="107703"/>
                      <a:pt x="53852" y="107703"/>
                    </a:cubicBezTo>
                    <a:cubicBezTo>
                      <a:pt x="83637" y="107703"/>
                      <a:pt x="107703" y="83637"/>
                      <a:pt x="107703" y="53852"/>
                    </a:cubicBezTo>
                    <a:cubicBezTo>
                      <a:pt x="107703" y="24066"/>
                      <a:pt x="83637" y="0"/>
                      <a:pt x="53852" y="0"/>
                    </a:cubicBezTo>
                    <a:cubicBezTo>
                      <a:pt x="24066" y="0"/>
                      <a:pt x="0" y="24066"/>
                      <a:pt x="0" y="53852"/>
                    </a:cubicBezTo>
                    <a:close/>
                  </a:path>
                </a:pathLst>
              </a:custGeom>
              <a:solidFill>
                <a:schemeClr val="accent1"/>
              </a:solidFill>
              <a:ln w="11793" cap="flat">
                <a:noFill/>
                <a:prstDash val="solid"/>
                <a:miter/>
              </a:ln>
            </p:spPr>
            <p:txBody>
              <a:bodyPr rtlCol="0" anchor="ctr"/>
              <a:lstStyle/>
              <a:p>
                <a:endParaRPr lang="en-US" sz="1350"/>
              </a:p>
            </p:txBody>
          </p:sp>
          <p:sp>
            <p:nvSpPr>
              <p:cNvPr id="33" name="Freeform: Shape 32">
                <a:extLst>
                  <a:ext uri="{FF2B5EF4-FFF2-40B4-BE49-F238E27FC236}">
                    <a16:creationId xmlns:a16="http://schemas.microsoft.com/office/drawing/2014/main" id="{2F323106-E64B-43D1-9477-822381E14976}"/>
                  </a:ext>
                </a:extLst>
              </p:cNvPr>
              <p:cNvSpPr/>
              <p:nvPr/>
            </p:nvSpPr>
            <p:spPr>
              <a:xfrm>
                <a:off x="1562340" y="4822816"/>
                <a:ext cx="142969" cy="142969"/>
              </a:xfrm>
              <a:custGeom>
                <a:avLst/>
                <a:gdLst>
                  <a:gd name="connsiteX0" fmla="*/ 149283 w 142968"/>
                  <a:gd name="connsiteY0" fmla="*/ 74701 h 142968"/>
                  <a:gd name="connsiteX1" fmla="*/ 74582 w 142968"/>
                  <a:gd name="connsiteY1" fmla="*/ 0 h 142968"/>
                  <a:gd name="connsiteX2" fmla="*/ 0 w 142968"/>
                  <a:gd name="connsiteY2" fmla="*/ 74701 h 142968"/>
                  <a:gd name="connsiteX3" fmla="*/ 74582 w 142968"/>
                  <a:gd name="connsiteY3" fmla="*/ 149283 h 142968"/>
                  <a:gd name="connsiteX4" fmla="*/ 149283 w 142968"/>
                  <a:gd name="connsiteY4" fmla="*/ 74701 h 14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68" h="142968">
                    <a:moveTo>
                      <a:pt x="149283" y="74701"/>
                    </a:moveTo>
                    <a:cubicBezTo>
                      <a:pt x="149283" y="33479"/>
                      <a:pt x="115805" y="0"/>
                      <a:pt x="74582" y="0"/>
                    </a:cubicBezTo>
                    <a:cubicBezTo>
                      <a:pt x="33359" y="0"/>
                      <a:pt x="0" y="33359"/>
                      <a:pt x="0" y="74701"/>
                    </a:cubicBezTo>
                    <a:cubicBezTo>
                      <a:pt x="0" y="115924"/>
                      <a:pt x="33359" y="149283"/>
                      <a:pt x="74582" y="149283"/>
                    </a:cubicBezTo>
                    <a:cubicBezTo>
                      <a:pt x="115924" y="149402"/>
                      <a:pt x="149283" y="115924"/>
                      <a:pt x="149283" y="74701"/>
                    </a:cubicBezTo>
                    <a:close/>
                  </a:path>
                </a:pathLst>
              </a:custGeom>
              <a:solidFill>
                <a:schemeClr val="tx2"/>
              </a:solidFill>
              <a:ln w="11793" cap="flat">
                <a:noFill/>
                <a:prstDash val="solid"/>
                <a:miter/>
              </a:ln>
            </p:spPr>
            <p:txBody>
              <a:bodyPr rtlCol="0" anchor="ctr"/>
              <a:lstStyle/>
              <a:p>
                <a:endParaRPr lang="en-US" sz="1350"/>
              </a:p>
            </p:txBody>
          </p:sp>
        </p:grpSp>
        <p:grpSp>
          <p:nvGrpSpPr>
            <p:cNvPr id="34" name="Graphic 17">
              <a:extLst>
                <a:ext uri="{FF2B5EF4-FFF2-40B4-BE49-F238E27FC236}">
                  <a16:creationId xmlns:a16="http://schemas.microsoft.com/office/drawing/2014/main" id="{A2A00846-930C-4D55-9CC9-3F9C62B04575}"/>
                </a:ext>
              </a:extLst>
            </p:cNvPr>
            <p:cNvGrpSpPr/>
            <p:nvPr/>
          </p:nvGrpSpPr>
          <p:grpSpPr>
            <a:xfrm>
              <a:off x="956600" y="2401861"/>
              <a:ext cx="649384" cy="608154"/>
              <a:chOff x="1791315" y="2086140"/>
              <a:chExt cx="967919" cy="906464"/>
            </a:xfrm>
            <a:solidFill>
              <a:schemeClr val="accent1"/>
            </a:solidFill>
          </p:grpSpPr>
          <p:sp>
            <p:nvSpPr>
              <p:cNvPr id="35" name="Freeform: Shape 34">
                <a:extLst>
                  <a:ext uri="{FF2B5EF4-FFF2-40B4-BE49-F238E27FC236}">
                    <a16:creationId xmlns:a16="http://schemas.microsoft.com/office/drawing/2014/main" id="{D4AB6CA6-AC25-45A1-A5FB-DC413EF367A9}"/>
                  </a:ext>
                </a:extLst>
              </p:cNvPr>
              <p:cNvSpPr/>
              <p:nvPr/>
            </p:nvSpPr>
            <p:spPr>
              <a:xfrm>
                <a:off x="2333657" y="2521888"/>
                <a:ext cx="430186" cy="322640"/>
              </a:xfrm>
              <a:custGeom>
                <a:avLst/>
                <a:gdLst>
                  <a:gd name="connsiteX0" fmla="*/ 309888 w 430186"/>
                  <a:gd name="connsiteY0" fmla="*/ 336436 h 322639"/>
                  <a:gd name="connsiteX1" fmla="*/ 426653 w 430186"/>
                  <a:gd name="connsiteY1" fmla="*/ 153146 h 322639"/>
                  <a:gd name="connsiteX2" fmla="*/ 418817 w 430186"/>
                  <a:gd name="connsiteY2" fmla="*/ 124262 h 322639"/>
                  <a:gd name="connsiteX3" fmla="*/ 145495 w 430186"/>
                  <a:gd name="connsiteY3" fmla="*/ 2888 h 322639"/>
                  <a:gd name="connsiteX4" fmla="*/ 110619 w 430186"/>
                  <a:gd name="connsiteY4" fmla="*/ 14718 h 322639"/>
                  <a:gd name="connsiteX5" fmla="*/ 0 w 430186"/>
                  <a:gd name="connsiteY5" fmla="*/ 188483 h 322639"/>
                  <a:gd name="connsiteX6" fmla="*/ 17668 w 430186"/>
                  <a:gd name="connsiteY6" fmla="*/ 241181 h 322639"/>
                  <a:gd name="connsiteX7" fmla="*/ 140732 w 430186"/>
                  <a:gd name="connsiteY7" fmla="*/ 47904 h 322639"/>
                  <a:gd name="connsiteX8" fmla="*/ 376106 w 430186"/>
                  <a:gd name="connsiteY8" fmla="*/ 152532 h 322639"/>
                  <a:gd name="connsiteX9" fmla="*/ 278853 w 430186"/>
                  <a:gd name="connsiteY9" fmla="*/ 305248 h 322639"/>
                  <a:gd name="connsiteX10" fmla="*/ 309888 w 430186"/>
                  <a:gd name="connsiteY10" fmla="*/ 336436 h 32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0186" h="322639">
                    <a:moveTo>
                      <a:pt x="309888" y="336436"/>
                    </a:moveTo>
                    <a:lnTo>
                      <a:pt x="426653" y="153146"/>
                    </a:lnTo>
                    <a:cubicBezTo>
                      <a:pt x="434181" y="141162"/>
                      <a:pt x="430647" y="129486"/>
                      <a:pt x="418817" y="124262"/>
                    </a:cubicBezTo>
                    <a:lnTo>
                      <a:pt x="145495" y="2888"/>
                    </a:lnTo>
                    <a:cubicBezTo>
                      <a:pt x="130900" y="-3257"/>
                      <a:pt x="119838" y="276"/>
                      <a:pt x="110619" y="14718"/>
                    </a:cubicBezTo>
                    <a:lnTo>
                      <a:pt x="0" y="188483"/>
                    </a:lnTo>
                    <a:lnTo>
                      <a:pt x="17668" y="241181"/>
                    </a:lnTo>
                    <a:lnTo>
                      <a:pt x="140732" y="47904"/>
                    </a:lnTo>
                    <a:lnTo>
                      <a:pt x="376106" y="152532"/>
                    </a:lnTo>
                    <a:lnTo>
                      <a:pt x="278853" y="305248"/>
                    </a:lnTo>
                    <a:cubicBezTo>
                      <a:pt x="291298" y="313391"/>
                      <a:pt x="301745" y="323838"/>
                      <a:pt x="309888" y="336436"/>
                    </a:cubicBezTo>
                    <a:close/>
                  </a:path>
                </a:pathLst>
              </a:custGeom>
              <a:solidFill>
                <a:schemeClr val="accent2"/>
              </a:solidFill>
              <a:ln w="15270" cap="flat">
                <a:solidFill>
                  <a:schemeClr val="accent2"/>
                </a:solidFill>
                <a:prstDash val="solid"/>
                <a:miter/>
              </a:ln>
            </p:spPr>
            <p:txBody>
              <a:bodyPr rtlCol="0" anchor="ctr"/>
              <a:lstStyle/>
              <a:p>
                <a:endParaRPr lang="en-US" sz="1350"/>
              </a:p>
            </p:txBody>
          </p:sp>
          <p:sp>
            <p:nvSpPr>
              <p:cNvPr id="36" name="Freeform: Shape 35">
                <a:extLst>
                  <a:ext uri="{FF2B5EF4-FFF2-40B4-BE49-F238E27FC236}">
                    <a16:creationId xmlns:a16="http://schemas.microsoft.com/office/drawing/2014/main" id="{70857A9E-6318-4954-8068-7F6CE879A2AF}"/>
                  </a:ext>
                </a:extLst>
              </p:cNvPr>
              <p:cNvSpPr/>
              <p:nvPr/>
            </p:nvSpPr>
            <p:spPr>
              <a:xfrm>
                <a:off x="1791315" y="2461017"/>
                <a:ext cx="814281" cy="537733"/>
              </a:xfrm>
              <a:custGeom>
                <a:avLst/>
                <a:gdLst>
                  <a:gd name="connsiteX0" fmla="*/ 217090 w 814281"/>
                  <a:gd name="connsiteY0" fmla="*/ 283155 h 537733"/>
                  <a:gd name="connsiteX1" fmla="*/ 268559 w 814281"/>
                  <a:gd name="connsiteY1" fmla="*/ 269020 h 537733"/>
                  <a:gd name="connsiteX2" fmla="*/ 370421 w 814281"/>
                  <a:gd name="connsiteY2" fmla="*/ 478890 h 537733"/>
                  <a:gd name="connsiteX3" fmla="*/ 461528 w 814281"/>
                  <a:gd name="connsiteY3" fmla="*/ 541728 h 537733"/>
                  <a:gd name="connsiteX4" fmla="*/ 739459 w 814281"/>
                  <a:gd name="connsiteY4" fmla="*/ 541728 h 537733"/>
                  <a:gd name="connsiteX5" fmla="*/ 824882 w 814281"/>
                  <a:gd name="connsiteY5" fmla="*/ 466752 h 537733"/>
                  <a:gd name="connsiteX6" fmla="*/ 776333 w 814281"/>
                  <a:gd name="connsiteY6" fmla="*/ 395618 h 537733"/>
                  <a:gd name="connsiteX7" fmla="*/ 738691 w 814281"/>
                  <a:gd name="connsiteY7" fmla="*/ 299440 h 537733"/>
                  <a:gd name="connsiteX8" fmla="*/ 698745 w 814281"/>
                  <a:gd name="connsiteY8" fmla="*/ 281926 h 537733"/>
                  <a:gd name="connsiteX9" fmla="*/ 681231 w 814281"/>
                  <a:gd name="connsiteY9" fmla="*/ 321872 h 537733"/>
                  <a:gd name="connsiteX10" fmla="*/ 706735 w 814281"/>
                  <a:gd name="connsiteY10" fmla="*/ 387321 h 537733"/>
                  <a:gd name="connsiteX11" fmla="*/ 533892 w 814281"/>
                  <a:gd name="connsiteY11" fmla="*/ 370575 h 537733"/>
                  <a:gd name="connsiteX12" fmla="*/ 436332 w 814281"/>
                  <a:gd name="connsiteY12" fmla="*/ 141040 h 537733"/>
                  <a:gd name="connsiteX13" fmla="*/ 249815 w 814281"/>
                  <a:gd name="connsiteY13" fmla="*/ 0 h 537733"/>
                  <a:gd name="connsiteX14" fmla="*/ 43940 w 814281"/>
                  <a:gd name="connsiteY14" fmla="*/ 200959 h 537733"/>
                  <a:gd name="connsiteX15" fmla="*/ 0 w 814281"/>
                  <a:gd name="connsiteY15" fmla="*/ 515609 h 537733"/>
                  <a:gd name="connsiteX16" fmla="*/ 331551 w 814281"/>
                  <a:gd name="connsiteY16" fmla="*/ 515609 h 537733"/>
                  <a:gd name="connsiteX17" fmla="*/ 217090 w 814281"/>
                  <a:gd name="connsiteY17" fmla="*/ 283155 h 537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4281" h="537733">
                    <a:moveTo>
                      <a:pt x="217090" y="283155"/>
                    </a:moveTo>
                    <a:lnTo>
                      <a:pt x="268559" y="269020"/>
                    </a:lnTo>
                    <a:cubicBezTo>
                      <a:pt x="297289" y="328632"/>
                      <a:pt x="343381" y="423734"/>
                      <a:pt x="370421" y="478890"/>
                    </a:cubicBezTo>
                    <a:cubicBezTo>
                      <a:pt x="390087" y="519143"/>
                      <a:pt x="421122" y="541728"/>
                      <a:pt x="461528" y="541728"/>
                    </a:cubicBezTo>
                    <a:lnTo>
                      <a:pt x="739459" y="541728"/>
                    </a:lnTo>
                    <a:cubicBezTo>
                      <a:pt x="793386" y="541728"/>
                      <a:pt x="824882" y="515456"/>
                      <a:pt x="824882" y="466752"/>
                    </a:cubicBezTo>
                    <a:cubicBezTo>
                      <a:pt x="824882" y="426038"/>
                      <a:pt x="804909" y="404375"/>
                      <a:pt x="776333" y="395618"/>
                    </a:cubicBezTo>
                    <a:lnTo>
                      <a:pt x="738691" y="299440"/>
                    </a:lnTo>
                    <a:cubicBezTo>
                      <a:pt x="732546" y="283616"/>
                      <a:pt x="714570" y="275780"/>
                      <a:pt x="698745" y="281926"/>
                    </a:cubicBezTo>
                    <a:cubicBezTo>
                      <a:pt x="682921" y="288071"/>
                      <a:pt x="675085" y="306047"/>
                      <a:pt x="681231" y="321872"/>
                    </a:cubicBezTo>
                    <a:lnTo>
                      <a:pt x="706735" y="387321"/>
                    </a:lnTo>
                    <a:lnTo>
                      <a:pt x="533892" y="370575"/>
                    </a:lnTo>
                    <a:lnTo>
                      <a:pt x="436332" y="141040"/>
                    </a:lnTo>
                    <a:cubicBezTo>
                      <a:pt x="396386" y="42558"/>
                      <a:pt x="326173" y="0"/>
                      <a:pt x="249815" y="0"/>
                    </a:cubicBezTo>
                    <a:cubicBezTo>
                      <a:pt x="145034" y="0"/>
                      <a:pt x="66064" y="61302"/>
                      <a:pt x="43940" y="200959"/>
                    </a:cubicBezTo>
                    <a:lnTo>
                      <a:pt x="0" y="515609"/>
                    </a:lnTo>
                    <a:lnTo>
                      <a:pt x="331551" y="515609"/>
                    </a:lnTo>
                    <a:lnTo>
                      <a:pt x="217090" y="283155"/>
                    </a:lnTo>
                    <a:close/>
                  </a:path>
                </a:pathLst>
              </a:custGeom>
              <a:solidFill>
                <a:schemeClr val="accent3"/>
              </a:solidFill>
              <a:ln w="15270" cap="flat">
                <a:noFill/>
                <a:prstDash val="solid"/>
                <a:miter/>
              </a:ln>
            </p:spPr>
            <p:txBody>
              <a:bodyPr rtlCol="0" anchor="ctr"/>
              <a:lstStyle/>
              <a:p>
                <a:endParaRPr lang="en-US" sz="1350"/>
              </a:p>
            </p:txBody>
          </p:sp>
          <p:sp>
            <p:nvSpPr>
              <p:cNvPr id="37" name="Freeform: Shape 36">
                <a:extLst>
                  <a:ext uri="{FF2B5EF4-FFF2-40B4-BE49-F238E27FC236}">
                    <a16:creationId xmlns:a16="http://schemas.microsoft.com/office/drawing/2014/main" id="{999757DD-336D-453D-8F6C-468D83FC89F8}"/>
                  </a:ext>
                </a:extLst>
              </p:cNvPr>
              <p:cNvSpPr/>
              <p:nvPr/>
            </p:nvSpPr>
            <p:spPr>
              <a:xfrm>
                <a:off x="2016087" y="2086140"/>
                <a:ext cx="353367" cy="353367"/>
              </a:xfrm>
              <a:custGeom>
                <a:avLst/>
                <a:gdLst>
                  <a:gd name="connsiteX0" fmla="*/ 180832 w 353367"/>
                  <a:gd name="connsiteY0" fmla="*/ 0 h 353367"/>
                  <a:gd name="connsiteX1" fmla="*/ 0 w 353367"/>
                  <a:gd name="connsiteY1" fmla="*/ 180832 h 353367"/>
                  <a:gd name="connsiteX2" fmla="*/ 180832 w 353367"/>
                  <a:gd name="connsiteY2" fmla="*/ 361664 h 353367"/>
                  <a:gd name="connsiteX3" fmla="*/ 361664 w 353367"/>
                  <a:gd name="connsiteY3" fmla="*/ 180832 h 353367"/>
                  <a:gd name="connsiteX4" fmla="*/ 180832 w 353367"/>
                  <a:gd name="connsiteY4" fmla="*/ 0 h 35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367" h="353367">
                    <a:moveTo>
                      <a:pt x="180832" y="0"/>
                    </a:moveTo>
                    <a:cubicBezTo>
                      <a:pt x="80967" y="0"/>
                      <a:pt x="0" y="80967"/>
                      <a:pt x="0" y="180832"/>
                    </a:cubicBezTo>
                    <a:cubicBezTo>
                      <a:pt x="0" y="280697"/>
                      <a:pt x="80967" y="361664"/>
                      <a:pt x="180832" y="361664"/>
                    </a:cubicBezTo>
                    <a:cubicBezTo>
                      <a:pt x="280697" y="361664"/>
                      <a:pt x="361664" y="280697"/>
                      <a:pt x="361664" y="180832"/>
                    </a:cubicBezTo>
                    <a:cubicBezTo>
                      <a:pt x="361664" y="80967"/>
                      <a:pt x="280697" y="0"/>
                      <a:pt x="180832" y="0"/>
                    </a:cubicBezTo>
                    <a:close/>
                  </a:path>
                </a:pathLst>
              </a:custGeom>
              <a:solidFill>
                <a:schemeClr val="accent3"/>
              </a:solidFill>
              <a:ln w="15270" cap="flat">
                <a:noFill/>
                <a:prstDash val="solid"/>
                <a:miter/>
              </a:ln>
            </p:spPr>
            <p:txBody>
              <a:bodyPr rtlCol="0" anchor="ctr"/>
              <a:lstStyle/>
              <a:p>
                <a:endParaRPr lang="en-US" sz="1350"/>
              </a:p>
            </p:txBody>
          </p:sp>
        </p:grpSp>
      </p:grpSp>
    </p:spTree>
    <p:custDataLst>
      <p:tags r:id="rId1"/>
    </p:custDataLst>
    <p:extLst>
      <p:ext uri="{BB962C8B-B14F-4D97-AF65-F5344CB8AC3E}">
        <p14:creationId xmlns:p14="http://schemas.microsoft.com/office/powerpoint/2010/main" val="88804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4DA0F1A-F746-4B0B-8907-6FACDF69B5DC}"/>
              </a:ext>
            </a:extLst>
          </p:cNvPr>
          <p:cNvSpPr>
            <a:spLocks noGrp="1"/>
          </p:cNvSpPr>
          <p:nvPr>
            <p:ph type="body" sz="quarter" idx="12"/>
          </p:nvPr>
        </p:nvSpPr>
        <p:spPr/>
        <p:txBody>
          <a:bodyPr/>
          <a:lstStyle/>
          <a:p>
            <a:r>
              <a:rPr lang="en-US" b="0"/>
              <a:t>Calculating overall percent agreement</a:t>
            </a:r>
          </a:p>
        </p:txBody>
      </p:sp>
      <p:grpSp>
        <p:nvGrpSpPr>
          <p:cNvPr id="4" name="Group 3">
            <a:extLst>
              <a:ext uri="{FF2B5EF4-FFF2-40B4-BE49-F238E27FC236}">
                <a16:creationId xmlns:a16="http://schemas.microsoft.com/office/drawing/2014/main" id="{2D46397C-8444-44DC-87E7-0A2EB900A325}"/>
              </a:ext>
            </a:extLst>
          </p:cNvPr>
          <p:cNvGrpSpPr/>
          <p:nvPr/>
        </p:nvGrpSpPr>
        <p:grpSpPr>
          <a:xfrm>
            <a:off x="479822" y="2141104"/>
            <a:ext cx="4257154" cy="3279982"/>
            <a:chOff x="1771650" y="1600200"/>
            <a:chExt cx="4198620" cy="4050935"/>
          </a:xfrm>
        </p:grpSpPr>
        <p:sp>
          <p:nvSpPr>
            <p:cNvPr id="5" name="Rectangle 4">
              <a:extLst>
                <a:ext uri="{FF2B5EF4-FFF2-40B4-BE49-F238E27FC236}">
                  <a16:creationId xmlns:a16="http://schemas.microsoft.com/office/drawing/2014/main" id="{F6E8DB6B-7A52-4483-BE35-5AF4175722E6}"/>
                </a:ext>
              </a:extLst>
            </p:cNvPr>
            <p:cNvSpPr/>
            <p:nvPr/>
          </p:nvSpPr>
          <p:spPr>
            <a:xfrm>
              <a:off x="1771650" y="1600200"/>
              <a:ext cx="1828800" cy="182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a:solidFill>
                    <a:prstClr val="white"/>
                  </a:solidFill>
                  <a:latin typeface="Brandon Grotesque Regular" panose="020B0503020203060202" pitchFamily="34" charset="0"/>
                </a:rPr>
                <a:t>Vignette 1</a:t>
              </a:r>
            </a:p>
            <a:p>
              <a:pPr algn="ctr" defTabSz="685800">
                <a:defRPr/>
              </a:pPr>
              <a:endParaRPr lang="en-US">
                <a:solidFill>
                  <a:prstClr val="white"/>
                </a:solidFill>
                <a:latin typeface="Brandon Grotesque Regular" panose="020B0503020203060202" pitchFamily="34" charset="0"/>
              </a:endParaRPr>
            </a:p>
            <a:p>
              <a:pPr algn="ctr" defTabSz="685800">
                <a:defRPr/>
              </a:pPr>
              <a:r>
                <a:rPr lang="en-US">
                  <a:solidFill>
                    <a:prstClr val="white"/>
                  </a:solidFill>
                  <a:latin typeface="Brandon Grotesque Regular" panose="020B0503020203060202" pitchFamily="34" charset="0"/>
                </a:rPr>
                <a:t>No: 40</a:t>
              </a:r>
            </a:p>
            <a:p>
              <a:pPr algn="ctr" defTabSz="685800">
                <a:defRPr/>
              </a:pPr>
              <a:r>
                <a:rPr lang="en-US">
                  <a:solidFill>
                    <a:prstClr val="white"/>
                  </a:solidFill>
                  <a:latin typeface="Brandon Grotesque Regular" panose="020B0503020203060202" pitchFamily="34" charset="0"/>
                </a:rPr>
                <a:t>Yes: 10</a:t>
              </a:r>
            </a:p>
            <a:p>
              <a:pPr algn="ctr" defTabSz="685800">
                <a:defRPr/>
              </a:pPr>
              <a:r>
                <a:rPr lang="en-US">
                  <a:solidFill>
                    <a:prstClr val="white"/>
                  </a:solidFill>
                  <a:latin typeface="Brandon Grotesque Regular" panose="020B0503020203060202" pitchFamily="34" charset="0"/>
                </a:rPr>
                <a:t>% Agree: 80</a:t>
              </a:r>
            </a:p>
          </p:txBody>
        </p:sp>
        <p:sp>
          <p:nvSpPr>
            <p:cNvPr id="6" name="Rectangle 5">
              <a:extLst>
                <a:ext uri="{FF2B5EF4-FFF2-40B4-BE49-F238E27FC236}">
                  <a16:creationId xmlns:a16="http://schemas.microsoft.com/office/drawing/2014/main" id="{CE5D8131-7D5F-4175-9119-3CB9C9A2FDE9}"/>
                </a:ext>
              </a:extLst>
            </p:cNvPr>
            <p:cNvSpPr/>
            <p:nvPr/>
          </p:nvSpPr>
          <p:spPr>
            <a:xfrm>
              <a:off x="4141470" y="1600200"/>
              <a:ext cx="1828800" cy="182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a:solidFill>
                    <a:prstClr val="white"/>
                  </a:solidFill>
                  <a:latin typeface="Brandon Grotesque Regular" panose="020B0503020203060202" pitchFamily="34" charset="0"/>
                </a:rPr>
                <a:t>Vignette 2</a:t>
              </a:r>
            </a:p>
            <a:p>
              <a:pPr algn="ctr" defTabSz="685800">
                <a:defRPr/>
              </a:pPr>
              <a:endParaRPr lang="en-US">
                <a:solidFill>
                  <a:prstClr val="white"/>
                </a:solidFill>
                <a:latin typeface="Brandon Grotesque Regular" panose="020B0503020203060202" pitchFamily="34" charset="0"/>
              </a:endParaRPr>
            </a:p>
            <a:p>
              <a:pPr algn="ctr" defTabSz="685800">
                <a:defRPr/>
              </a:pPr>
              <a:r>
                <a:rPr lang="en-US">
                  <a:solidFill>
                    <a:prstClr val="white"/>
                  </a:solidFill>
                  <a:latin typeface="Brandon Grotesque Regular" panose="020B0503020203060202" pitchFamily="34" charset="0"/>
                </a:rPr>
                <a:t>No: 48</a:t>
              </a:r>
            </a:p>
            <a:p>
              <a:pPr algn="ctr" defTabSz="685800">
                <a:defRPr/>
              </a:pPr>
              <a:r>
                <a:rPr lang="en-US">
                  <a:solidFill>
                    <a:prstClr val="white"/>
                  </a:solidFill>
                  <a:latin typeface="Brandon Grotesque Regular" panose="020B0503020203060202" pitchFamily="34" charset="0"/>
                </a:rPr>
                <a:t>Yes: 2</a:t>
              </a:r>
            </a:p>
            <a:p>
              <a:pPr algn="ctr" defTabSz="685800">
                <a:defRPr/>
              </a:pPr>
              <a:r>
                <a:rPr lang="en-US">
                  <a:solidFill>
                    <a:prstClr val="white"/>
                  </a:solidFill>
                  <a:latin typeface="Brandon Grotesque Regular" panose="020B0503020203060202" pitchFamily="34" charset="0"/>
                </a:rPr>
                <a:t>% Agree: 96</a:t>
              </a:r>
            </a:p>
          </p:txBody>
        </p:sp>
        <p:sp>
          <p:nvSpPr>
            <p:cNvPr id="7" name="Rectangle 6">
              <a:extLst>
                <a:ext uri="{FF2B5EF4-FFF2-40B4-BE49-F238E27FC236}">
                  <a16:creationId xmlns:a16="http://schemas.microsoft.com/office/drawing/2014/main" id="{849F2D3F-F63B-426F-AEBF-CE8221A550BA}"/>
                </a:ext>
              </a:extLst>
            </p:cNvPr>
            <p:cNvSpPr/>
            <p:nvPr/>
          </p:nvSpPr>
          <p:spPr>
            <a:xfrm>
              <a:off x="1771650" y="3810905"/>
              <a:ext cx="1828800" cy="182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a:solidFill>
                    <a:prstClr val="white"/>
                  </a:solidFill>
                  <a:latin typeface="Brandon Grotesque Regular" panose="020B0503020203060202" pitchFamily="34" charset="0"/>
                </a:rPr>
                <a:t>Vignette 3</a:t>
              </a:r>
            </a:p>
            <a:p>
              <a:pPr algn="ctr" defTabSz="685800">
                <a:defRPr/>
              </a:pPr>
              <a:endParaRPr lang="en-US">
                <a:solidFill>
                  <a:prstClr val="white"/>
                </a:solidFill>
                <a:latin typeface="Brandon Grotesque Regular" panose="020B0503020203060202" pitchFamily="34" charset="0"/>
              </a:endParaRPr>
            </a:p>
            <a:p>
              <a:pPr algn="ctr" defTabSz="685800">
                <a:defRPr/>
              </a:pPr>
              <a:r>
                <a:rPr lang="en-US">
                  <a:solidFill>
                    <a:prstClr val="white"/>
                  </a:solidFill>
                  <a:latin typeface="Brandon Grotesque Regular" panose="020B0503020203060202" pitchFamily="34" charset="0"/>
                </a:rPr>
                <a:t>No: 6</a:t>
              </a:r>
            </a:p>
            <a:p>
              <a:pPr algn="ctr" defTabSz="685800">
                <a:defRPr/>
              </a:pPr>
              <a:r>
                <a:rPr lang="en-US">
                  <a:solidFill>
                    <a:prstClr val="white"/>
                  </a:solidFill>
                  <a:latin typeface="Brandon Grotesque Regular" panose="020B0503020203060202" pitchFamily="34" charset="0"/>
                </a:rPr>
                <a:t>Yes: 44</a:t>
              </a:r>
            </a:p>
            <a:p>
              <a:pPr algn="ctr" defTabSz="685800">
                <a:defRPr/>
              </a:pPr>
              <a:r>
                <a:rPr lang="en-US">
                  <a:solidFill>
                    <a:prstClr val="white"/>
                  </a:solidFill>
                  <a:latin typeface="Brandon Grotesque Regular" panose="020B0503020203060202" pitchFamily="34" charset="0"/>
                </a:rPr>
                <a:t>% Agree: 88</a:t>
              </a:r>
            </a:p>
          </p:txBody>
        </p:sp>
        <p:sp>
          <p:nvSpPr>
            <p:cNvPr id="8" name="Rectangle 7">
              <a:extLst>
                <a:ext uri="{FF2B5EF4-FFF2-40B4-BE49-F238E27FC236}">
                  <a16:creationId xmlns:a16="http://schemas.microsoft.com/office/drawing/2014/main" id="{2EF74C4D-1F5C-4C43-9773-A94D0FAD3690}"/>
                </a:ext>
              </a:extLst>
            </p:cNvPr>
            <p:cNvSpPr/>
            <p:nvPr/>
          </p:nvSpPr>
          <p:spPr>
            <a:xfrm>
              <a:off x="4141470" y="3822335"/>
              <a:ext cx="1828800" cy="182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a:solidFill>
                    <a:prstClr val="white"/>
                  </a:solidFill>
                  <a:latin typeface="Brandon Grotesque Regular" panose="020B0503020203060202" pitchFamily="34" charset="0"/>
                </a:rPr>
                <a:t>Vignette 4</a:t>
              </a:r>
            </a:p>
            <a:p>
              <a:pPr algn="ctr" defTabSz="685800">
                <a:defRPr/>
              </a:pPr>
              <a:endParaRPr lang="en-US">
                <a:solidFill>
                  <a:prstClr val="white"/>
                </a:solidFill>
                <a:latin typeface="Brandon Grotesque Regular" panose="020B0503020203060202" pitchFamily="34" charset="0"/>
              </a:endParaRPr>
            </a:p>
            <a:p>
              <a:pPr algn="ctr" defTabSz="685800">
                <a:defRPr/>
              </a:pPr>
              <a:r>
                <a:rPr lang="en-US">
                  <a:solidFill>
                    <a:prstClr val="white"/>
                  </a:solidFill>
                  <a:latin typeface="Brandon Grotesque Regular" panose="020B0503020203060202" pitchFamily="34" charset="0"/>
                </a:rPr>
                <a:t>No: 0</a:t>
              </a:r>
            </a:p>
            <a:p>
              <a:pPr algn="ctr" defTabSz="685800">
                <a:defRPr/>
              </a:pPr>
              <a:r>
                <a:rPr lang="en-US">
                  <a:solidFill>
                    <a:prstClr val="white"/>
                  </a:solidFill>
                  <a:latin typeface="Brandon Grotesque Regular" panose="020B0503020203060202" pitchFamily="34" charset="0"/>
                </a:rPr>
                <a:t>Yes: 40</a:t>
              </a:r>
            </a:p>
            <a:p>
              <a:pPr algn="ctr" defTabSz="685800">
                <a:defRPr/>
              </a:pPr>
              <a:r>
                <a:rPr lang="en-US">
                  <a:solidFill>
                    <a:prstClr val="white"/>
                  </a:solidFill>
                  <a:latin typeface="Brandon Grotesque Regular" panose="020B0503020203060202" pitchFamily="34" charset="0"/>
                </a:rPr>
                <a:t>% Agree: 100</a:t>
              </a:r>
            </a:p>
          </p:txBody>
        </p:sp>
      </p:grpSp>
      <p:sp>
        <p:nvSpPr>
          <p:cNvPr id="9" name="Arrow: Right 8">
            <a:extLst>
              <a:ext uri="{FF2B5EF4-FFF2-40B4-BE49-F238E27FC236}">
                <a16:creationId xmlns:a16="http://schemas.microsoft.com/office/drawing/2014/main" id="{B68F2BC6-E5F0-4DD7-AC3A-0BE0ABE8F435}"/>
              </a:ext>
            </a:extLst>
          </p:cNvPr>
          <p:cNvSpPr/>
          <p:nvPr/>
        </p:nvSpPr>
        <p:spPr>
          <a:xfrm>
            <a:off x="4978194" y="3547729"/>
            <a:ext cx="693683" cy="643124"/>
          </a:xfrm>
          <a:prstGeom prst="right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Brandon Grotesque Regular" panose="020B0503020203060202" pitchFamily="34" charset="0"/>
            </a:endParaRPr>
          </a:p>
        </p:txBody>
      </p:sp>
      <p:sp>
        <p:nvSpPr>
          <p:cNvPr id="10" name="Oval 9">
            <a:extLst>
              <a:ext uri="{FF2B5EF4-FFF2-40B4-BE49-F238E27FC236}">
                <a16:creationId xmlns:a16="http://schemas.microsoft.com/office/drawing/2014/main" id="{0B6687BA-2B44-49D3-92EE-2C9506AC675A}"/>
              </a:ext>
            </a:extLst>
          </p:cNvPr>
          <p:cNvSpPr/>
          <p:nvPr/>
        </p:nvSpPr>
        <p:spPr>
          <a:xfrm>
            <a:off x="5913095" y="2564827"/>
            <a:ext cx="2751083" cy="26089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b="1">
                <a:solidFill>
                  <a:prstClr val="white"/>
                </a:solidFill>
                <a:latin typeface="Brandon Grotesque Regular" panose="020B0503020203060202" pitchFamily="34" charset="0"/>
              </a:rPr>
              <a:t>Overall Percent Agreement:</a:t>
            </a:r>
          </a:p>
          <a:p>
            <a:pPr algn="ctr" defTabSz="685800">
              <a:defRPr/>
            </a:pPr>
            <a:endParaRPr lang="en-US">
              <a:solidFill>
                <a:prstClr val="white"/>
              </a:solidFill>
              <a:latin typeface="Brandon Grotesque Regular" panose="020B0503020203060202" pitchFamily="34" charset="0"/>
            </a:endParaRPr>
          </a:p>
          <a:p>
            <a:pPr algn="ctr" defTabSz="685800">
              <a:defRPr/>
            </a:pPr>
            <a:r>
              <a:rPr lang="en-US">
                <a:solidFill>
                  <a:prstClr val="white"/>
                </a:solidFill>
                <a:latin typeface="Brandon Grotesque Regular" panose="020B0503020203060202" pitchFamily="34" charset="0"/>
              </a:rPr>
              <a:t>172 Agreements / 190 Responses = </a:t>
            </a:r>
            <a:r>
              <a:rPr lang="en-US" sz="2700">
                <a:solidFill>
                  <a:prstClr val="white"/>
                </a:solidFill>
                <a:latin typeface="Brandon Grotesque Regular" panose="020B0503020203060202" pitchFamily="34" charset="0"/>
              </a:rPr>
              <a:t>91%</a:t>
            </a:r>
          </a:p>
        </p:txBody>
      </p:sp>
    </p:spTree>
    <p:custDataLst>
      <p:tags r:id="rId1"/>
    </p:custDataLst>
    <p:extLst>
      <p:ext uri="{BB962C8B-B14F-4D97-AF65-F5344CB8AC3E}">
        <p14:creationId xmlns:p14="http://schemas.microsoft.com/office/powerpoint/2010/main" val="2166004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04E9B1C-B592-4DAB-8776-AFE8AEF3F0B5}"/>
              </a:ext>
            </a:extLst>
          </p:cNvPr>
          <p:cNvGraphicFramePr/>
          <p:nvPr/>
        </p:nvGraphicFramePr>
        <p:xfrm>
          <a:off x="479822" y="2126933"/>
          <a:ext cx="8261747" cy="42790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FFF4FB2B-3ECA-45D2-B645-08125B65A80B}"/>
              </a:ext>
            </a:extLst>
          </p:cNvPr>
          <p:cNvSpPr>
            <a:spLocks noGrp="1"/>
          </p:cNvSpPr>
          <p:nvPr>
            <p:ph type="body" sz="quarter" idx="12"/>
          </p:nvPr>
        </p:nvSpPr>
        <p:spPr/>
        <p:txBody>
          <a:bodyPr/>
          <a:lstStyle/>
          <a:p>
            <a:r>
              <a:rPr lang="en-US" b="0"/>
              <a:t>overall percent agreement </a:t>
            </a:r>
            <a:endParaRPr lang="en-US" sz="1200" b="0"/>
          </a:p>
        </p:txBody>
      </p:sp>
    </p:spTree>
    <p:custDataLst>
      <p:tags r:id="rId1"/>
    </p:custDataLst>
    <p:extLst>
      <p:ext uri="{BB962C8B-B14F-4D97-AF65-F5344CB8AC3E}">
        <p14:creationId xmlns:p14="http://schemas.microsoft.com/office/powerpoint/2010/main" val="3196990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5AD5321-6237-47E7-A61E-0EBE5489FBE6}"/>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8842" r="34598"/>
          <a:stretch/>
        </p:blipFill>
        <p:spPr>
          <a:xfrm>
            <a:off x="480060" y="1259000"/>
            <a:ext cx="3688412" cy="4337205"/>
          </a:xfrm>
        </p:spPr>
      </p:pic>
      <p:sp>
        <p:nvSpPr>
          <p:cNvPr id="2" name="Title 1"/>
          <p:cNvSpPr>
            <a:spLocks noGrp="1"/>
          </p:cNvSpPr>
          <p:nvPr>
            <p:ph type="title"/>
          </p:nvPr>
        </p:nvSpPr>
        <p:spPr/>
        <p:txBody>
          <a:bodyPr/>
          <a:lstStyle/>
          <a:p>
            <a:r>
              <a:rPr lang="en-US"/>
              <a:t>What We Will Learn</a:t>
            </a:r>
          </a:p>
        </p:txBody>
      </p:sp>
      <p:sp>
        <p:nvSpPr>
          <p:cNvPr id="7" name="Text Placeholder 6">
            <a:extLst>
              <a:ext uri="{FF2B5EF4-FFF2-40B4-BE49-F238E27FC236}">
                <a16:creationId xmlns:a16="http://schemas.microsoft.com/office/drawing/2014/main" id="{BE3CD163-C2EB-4088-A567-FE5E2ADBFB00}"/>
              </a:ext>
            </a:extLst>
          </p:cNvPr>
          <p:cNvSpPr>
            <a:spLocks noGrp="1"/>
          </p:cNvSpPr>
          <p:nvPr>
            <p:ph type="body" sz="quarter" idx="11"/>
          </p:nvPr>
        </p:nvSpPr>
        <p:spPr>
          <a:xfrm>
            <a:off x="4578402" y="2395307"/>
            <a:ext cx="4160018" cy="2777837"/>
          </a:xfrm>
        </p:spPr>
        <p:txBody>
          <a:bodyPr/>
          <a:lstStyle/>
          <a:p>
            <a:pPr marL="342900" indent="-342900">
              <a:buFont typeface="Arial" panose="020B0604020202020204" pitchFamily="34" charset="0"/>
              <a:buChar char="•"/>
            </a:pPr>
            <a:r>
              <a:rPr lang="en-US"/>
              <a:t>Is the current intake practice consistent?</a:t>
            </a:r>
          </a:p>
          <a:p>
            <a:pPr marL="342900" indent="-342900">
              <a:buFont typeface="Arial" panose="020B0604020202020204" pitchFamily="34" charset="0"/>
              <a:buChar char="•"/>
            </a:pPr>
            <a:r>
              <a:rPr lang="en-US"/>
              <a:t>Are intake decisions made using the SDM tool consistent?</a:t>
            </a:r>
          </a:p>
          <a:p>
            <a:pPr marL="342900" indent="-342900">
              <a:buFont typeface="Arial" panose="020B0604020202020204" pitchFamily="34" charset="0"/>
              <a:buChar char="•"/>
            </a:pPr>
            <a:r>
              <a:rPr lang="en-US"/>
              <a:t>Are SDM tool–supported decisions similar to current practice?</a:t>
            </a:r>
          </a:p>
          <a:p>
            <a:pPr marL="342900" indent="-342900">
              <a:buFont typeface="Arial" panose="020B0604020202020204" pitchFamily="34" charset="0"/>
              <a:buChar char="•"/>
            </a:pPr>
            <a:r>
              <a:rPr lang="en-US"/>
              <a:t>Could parts of the SDM tool be strengthened prior to implementation?</a:t>
            </a:r>
          </a:p>
        </p:txBody>
      </p:sp>
    </p:spTree>
    <p:custDataLst>
      <p:tags r:id="rId1"/>
    </p:custDataLst>
    <p:extLst>
      <p:ext uri="{BB962C8B-B14F-4D97-AF65-F5344CB8AC3E}">
        <p14:creationId xmlns:p14="http://schemas.microsoft.com/office/powerpoint/2010/main" val="243641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325C232-BF3A-4EE2-813C-63244B3332EE}"/>
              </a:ext>
            </a:extLst>
          </p:cNvPr>
          <p:cNvSpPr>
            <a:spLocks noGrp="1"/>
          </p:cNvSpPr>
          <p:nvPr>
            <p:ph type="body" sz="quarter" idx="11"/>
          </p:nvPr>
        </p:nvSpPr>
        <p:spPr/>
        <p:txBody>
          <a:bodyPr/>
          <a:lstStyle/>
          <a:p>
            <a:pPr marL="342900" indent="-342900">
              <a:buFont typeface="Arial" panose="020B0604020202020204" pitchFamily="34" charset="0"/>
              <a:buChar char="•"/>
            </a:pPr>
            <a:r>
              <a:rPr lang="en-US"/>
              <a:t>Identify potential participants</a:t>
            </a:r>
          </a:p>
          <a:p>
            <a:pPr marL="685800" lvl="1" indent="-342900">
              <a:buFont typeface="Arial" panose="020B0604020202020204" pitchFamily="34" charset="0"/>
              <a:buChar char="•"/>
            </a:pPr>
            <a:r>
              <a:rPr lang="en-US"/>
              <a:t>Representation across the entire state</a:t>
            </a:r>
          </a:p>
          <a:p>
            <a:pPr marL="685800" lvl="1" indent="-342900">
              <a:buFont typeface="Arial" panose="020B0604020202020204" pitchFamily="34" charset="0"/>
              <a:buChar char="•"/>
            </a:pPr>
            <a:r>
              <a:rPr lang="en-US"/>
              <a:t>Identification of expert(s)</a:t>
            </a:r>
          </a:p>
          <a:p>
            <a:pPr marL="685800" lvl="1" indent="-342900">
              <a:buFont typeface="Arial" panose="020B0604020202020204" pitchFamily="34" charset="0"/>
              <a:buChar char="•"/>
            </a:pPr>
            <a:r>
              <a:rPr lang="en-US"/>
              <a:t>Should be people who will use the tool or supervise use of the tool in practice</a:t>
            </a:r>
          </a:p>
          <a:p>
            <a:pPr marL="342900" indent="-342900">
              <a:buFont typeface="Arial" panose="020B0604020202020204" pitchFamily="34" charset="0"/>
              <a:buChar char="•"/>
            </a:pPr>
            <a:r>
              <a:rPr lang="en-US"/>
              <a:t>Finalize the draft SDM intake policy and procedure manual</a:t>
            </a:r>
          </a:p>
          <a:p>
            <a:pPr marL="342900" indent="-342900">
              <a:buFont typeface="Arial" panose="020B0604020202020204" pitchFamily="34" charset="0"/>
              <a:buChar char="•"/>
            </a:pPr>
            <a:r>
              <a:rPr lang="en-US"/>
              <a:t>Vignette development</a:t>
            </a:r>
          </a:p>
          <a:p>
            <a:pPr marL="342900" indent="-342900">
              <a:buFont typeface="Arial" panose="020B0604020202020204" pitchFamily="34" charset="0"/>
              <a:buChar char="•"/>
            </a:pPr>
            <a:endParaRPr lang="en-US"/>
          </a:p>
        </p:txBody>
      </p:sp>
      <p:sp>
        <p:nvSpPr>
          <p:cNvPr id="7" name="Text Placeholder 6">
            <a:extLst>
              <a:ext uri="{FF2B5EF4-FFF2-40B4-BE49-F238E27FC236}">
                <a16:creationId xmlns:a16="http://schemas.microsoft.com/office/drawing/2014/main" id="{18137CA3-E4E5-43C5-A7DE-9A5213EF2279}"/>
              </a:ext>
            </a:extLst>
          </p:cNvPr>
          <p:cNvSpPr>
            <a:spLocks noGrp="1"/>
          </p:cNvSpPr>
          <p:nvPr>
            <p:ph type="body" sz="quarter" idx="12"/>
          </p:nvPr>
        </p:nvSpPr>
        <p:spPr/>
        <p:txBody>
          <a:bodyPr/>
          <a:lstStyle/>
          <a:p>
            <a:r>
              <a:rPr lang="en-US"/>
              <a:t>NEXT STEPS FOR IRR TESTING:</a:t>
            </a:r>
          </a:p>
        </p:txBody>
      </p:sp>
    </p:spTree>
    <p:extLst>
      <p:ext uri="{BB962C8B-B14F-4D97-AF65-F5344CB8AC3E}">
        <p14:creationId xmlns:p14="http://schemas.microsoft.com/office/powerpoint/2010/main" val="193920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8EBF7A-5A32-428C-84AD-8C7B2B60BF38}"/>
              </a:ext>
            </a:extLst>
          </p:cNvPr>
          <p:cNvSpPr>
            <a:spLocks noGrp="1"/>
          </p:cNvSpPr>
          <p:nvPr>
            <p:ph type="title"/>
          </p:nvPr>
        </p:nvSpPr>
        <p:spPr/>
        <p:txBody>
          <a:bodyPr/>
          <a:lstStyle/>
          <a:p>
            <a:r>
              <a:rPr lang="en-US"/>
              <a:t>When will testing take place?</a:t>
            </a:r>
          </a:p>
        </p:txBody>
      </p:sp>
      <p:sp>
        <p:nvSpPr>
          <p:cNvPr id="7" name="Text Placeholder 6">
            <a:extLst>
              <a:ext uri="{FF2B5EF4-FFF2-40B4-BE49-F238E27FC236}">
                <a16:creationId xmlns:a16="http://schemas.microsoft.com/office/drawing/2014/main" id="{835F4FF0-65F2-45A0-8DA9-B42DD7FB9C79}"/>
              </a:ext>
            </a:extLst>
          </p:cNvPr>
          <p:cNvSpPr>
            <a:spLocks noGrp="1"/>
          </p:cNvSpPr>
          <p:nvPr>
            <p:ph type="body" sz="quarter" idx="11"/>
          </p:nvPr>
        </p:nvSpPr>
        <p:spPr>
          <a:xfrm>
            <a:off x="5746517" y="3429000"/>
            <a:ext cx="2922358" cy="1642985"/>
          </a:xfrm>
        </p:spPr>
        <p:txBody>
          <a:bodyPr anchor="ctr"/>
          <a:lstStyle/>
          <a:p>
            <a:r>
              <a:rPr lang="en-US"/>
              <a:t>Monday, October 4 – Sunday, October 17</a:t>
            </a:r>
          </a:p>
        </p:txBody>
      </p:sp>
      <p:pic>
        <p:nvPicPr>
          <p:cNvPr id="11" name="Picture Placeholder 10">
            <a:extLst>
              <a:ext uri="{FF2B5EF4-FFF2-40B4-BE49-F238E27FC236}">
                <a16:creationId xmlns:a16="http://schemas.microsoft.com/office/drawing/2014/main" id="{A10C0095-7DCE-40EC-A093-E89A52AF12D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470" b="470"/>
          <a:stretch>
            <a:fillRect/>
          </a:stretch>
        </p:blipFill>
        <p:spPr/>
      </p:pic>
    </p:spTree>
    <p:custDataLst>
      <p:tags r:id="rId1"/>
    </p:custDataLst>
    <p:extLst>
      <p:ext uri="{BB962C8B-B14F-4D97-AF65-F5344CB8AC3E}">
        <p14:creationId xmlns:p14="http://schemas.microsoft.com/office/powerpoint/2010/main" val="1659063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2FE45-B113-48FA-9D20-ADE59CC5BEDF}"/>
              </a:ext>
            </a:extLst>
          </p:cNvPr>
          <p:cNvSpPr>
            <a:spLocks noGrp="1"/>
          </p:cNvSpPr>
          <p:nvPr>
            <p:ph type="title"/>
          </p:nvPr>
        </p:nvSpPr>
        <p:spPr/>
        <p:txBody>
          <a:bodyPr/>
          <a:lstStyle/>
          <a:p>
            <a:r>
              <a:rPr lang="en-US" sz="3600" dirty="0"/>
              <a:t>Child Welfare Updates</a:t>
            </a:r>
          </a:p>
        </p:txBody>
      </p:sp>
      <p:sp>
        <p:nvSpPr>
          <p:cNvPr id="3" name="Text Placeholder 2">
            <a:extLst>
              <a:ext uri="{FF2B5EF4-FFF2-40B4-BE49-F238E27FC236}">
                <a16:creationId xmlns:a16="http://schemas.microsoft.com/office/drawing/2014/main" id="{435C9CBF-3255-4DDF-BC31-8FBA374E83C4}"/>
              </a:ext>
            </a:extLst>
          </p:cNvPr>
          <p:cNvSpPr>
            <a:spLocks noGrp="1"/>
          </p:cNvSpPr>
          <p:nvPr>
            <p:ph type="body" sz="quarter" idx="11"/>
          </p:nvPr>
        </p:nvSpPr>
        <p:spPr/>
        <p:txBody>
          <a:bodyPr/>
          <a:lstStyle/>
          <a:p>
            <a:endParaRPr lang="en-US"/>
          </a:p>
        </p:txBody>
      </p:sp>
      <p:sp>
        <p:nvSpPr>
          <p:cNvPr id="4" name="Content Placeholder 3">
            <a:extLst>
              <a:ext uri="{FF2B5EF4-FFF2-40B4-BE49-F238E27FC236}">
                <a16:creationId xmlns:a16="http://schemas.microsoft.com/office/drawing/2014/main" id="{C1E9BBCA-0B12-455A-92EC-BDFEC9A12084}"/>
              </a:ext>
            </a:extLst>
          </p:cNvPr>
          <p:cNvSpPr>
            <a:spLocks noGrp="1"/>
          </p:cNvSpPr>
          <p:nvPr>
            <p:ph sz="quarter" idx="14"/>
          </p:nvPr>
        </p:nvSpPr>
        <p:spPr/>
        <p:txBody>
          <a:bodyPr/>
          <a:lstStyle/>
          <a:p>
            <a:pPr marL="457200" indent="-457200" algn="l">
              <a:buFont typeface="Arial" panose="020B0604020202020204" pitchFamily="34" charset="0"/>
              <a:buChar char="•"/>
            </a:pPr>
            <a:endParaRPr lang="en-US" sz="3200" dirty="0"/>
          </a:p>
          <a:p>
            <a:pPr marL="457200" indent="-457200" algn="l">
              <a:buFont typeface="Arial" panose="020B0604020202020204" pitchFamily="34" charset="0"/>
              <a:buChar char="•"/>
            </a:pPr>
            <a:r>
              <a:rPr lang="en-US" sz="3200" dirty="0"/>
              <a:t>Child Welfare Communications</a:t>
            </a:r>
          </a:p>
          <a:p>
            <a:pPr algn="l"/>
            <a:endParaRPr lang="en-US" sz="3200" dirty="0"/>
          </a:p>
          <a:p>
            <a:pPr marL="342900" indent="-342900" algn="l">
              <a:buFont typeface="Arial" panose="020B0604020202020204" pitchFamily="34" charset="0"/>
              <a:buChar char="•"/>
            </a:pPr>
            <a:r>
              <a:rPr lang="en-US" sz="3200" dirty="0"/>
              <a:t>Laws impacting Child Welfare</a:t>
            </a:r>
          </a:p>
          <a:p>
            <a:pPr algn="l"/>
            <a:endParaRPr lang="en-US" sz="2900" dirty="0"/>
          </a:p>
          <a:p>
            <a:pPr marL="342900" indent="-342900" algn="l">
              <a:buFont typeface="Arial" panose="020B0604020202020204" pitchFamily="34" charset="0"/>
              <a:buChar char="•"/>
            </a:pPr>
            <a:r>
              <a:rPr lang="en-US" sz="3200" dirty="0"/>
              <a:t>Civil Custody Orders </a:t>
            </a:r>
          </a:p>
        </p:txBody>
      </p:sp>
    </p:spTree>
    <p:extLst>
      <p:ext uri="{BB962C8B-B14F-4D97-AF65-F5344CB8AC3E}">
        <p14:creationId xmlns:p14="http://schemas.microsoft.com/office/powerpoint/2010/main" val="300022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86EB-89FF-408B-9F4F-8E2ABAD1FC95}"/>
              </a:ext>
            </a:extLst>
          </p:cNvPr>
          <p:cNvSpPr>
            <a:spLocks noGrp="1"/>
          </p:cNvSpPr>
          <p:nvPr>
            <p:ph type="title"/>
          </p:nvPr>
        </p:nvSpPr>
        <p:spPr>
          <a:xfrm>
            <a:off x="854110" y="2880360"/>
            <a:ext cx="7435780" cy="548640"/>
          </a:xfrm>
        </p:spPr>
        <p:txBody>
          <a:bodyPr/>
          <a:lstStyle/>
          <a:p>
            <a:r>
              <a:rPr lang="en-US" sz="4000" dirty="0"/>
              <a:t>Transition Age Youth Updates</a:t>
            </a:r>
            <a:br>
              <a:rPr lang="en-US" dirty="0"/>
            </a:br>
            <a:endParaRPr lang="en-US" dirty="0"/>
          </a:p>
        </p:txBody>
      </p:sp>
      <p:sp>
        <p:nvSpPr>
          <p:cNvPr id="3" name="Text Placeholder 2">
            <a:extLst>
              <a:ext uri="{FF2B5EF4-FFF2-40B4-BE49-F238E27FC236}">
                <a16:creationId xmlns:a16="http://schemas.microsoft.com/office/drawing/2014/main" id="{DBE498CD-CC25-47B1-A4FB-4AF34141D66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08725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F998-C500-4D73-BB9E-887533FF7BC9}"/>
              </a:ext>
            </a:extLst>
          </p:cNvPr>
          <p:cNvSpPr>
            <a:spLocks noGrp="1"/>
          </p:cNvSpPr>
          <p:nvPr>
            <p:ph type="title"/>
          </p:nvPr>
        </p:nvSpPr>
        <p:spPr>
          <a:xfrm>
            <a:off x="760633" y="2587924"/>
            <a:ext cx="2025597" cy="568845"/>
          </a:xfrm>
        </p:spPr>
        <p:txBody>
          <a:bodyPr/>
          <a:lstStyle/>
          <a:p>
            <a:pPr algn="ctr"/>
            <a:r>
              <a:rPr lang="en-US" dirty="0"/>
              <a:t>Overview</a:t>
            </a:r>
          </a:p>
        </p:txBody>
      </p:sp>
      <p:sp>
        <p:nvSpPr>
          <p:cNvPr id="14" name="object 5">
            <a:extLst>
              <a:ext uri="{FF2B5EF4-FFF2-40B4-BE49-F238E27FC236}">
                <a16:creationId xmlns:a16="http://schemas.microsoft.com/office/drawing/2014/main" id="{B5C1EFD7-A751-487F-A054-0E47E842427C}"/>
              </a:ext>
            </a:extLst>
          </p:cNvPr>
          <p:cNvSpPr/>
          <p:nvPr/>
        </p:nvSpPr>
        <p:spPr>
          <a:xfrm>
            <a:off x="3983897" y="5303802"/>
            <a:ext cx="4686300" cy="923549"/>
          </a:xfrm>
          <a:custGeom>
            <a:avLst/>
            <a:gdLst/>
            <a:ahLst/>
            <a:cxnLst/>
            <a:rect l="l" t="t" r="r" b="b"/>
            <a:pathLst>
              <a:path w="4686300" h="1190625">
                <a:moveTo>
                  <a:pt x="4567275" y="0"/>
                </a:moveTo>
                <a:lnTo>
                  <a:pt x="119024" y="0"/>
                </a:lnTo>
                <a:lnTo>
                  <a:pt x="72694" y="9353"/>
                </a:lnTo>
                <a:lnTo>
                  <a:pt x="34861" y="34861"/>
                </a:lnTo>
                <a:lnTo>
                  <a:pt x="9353" y="72694"/>
                </a:lnTo>
                <a:lnTo>
                  <a:pt x="0" y="119024"/>
                </a:lnTo>
                <a:lnTo>
                  <a:pt x="0" y="1071219"/>
                </a:lnTo>
                <a:lnTo>
                  <a:pt x="9353" y="1117549"/>
                </a:lnTo>
                <a:lnTo>
                  <a:pt x="34861" y="1155382"/>
                </a:lnTo>
                <a:lnTo>
                  <a:pt x="72694" y="1180890"/>
                </a:lnTo>
                <a:lnTo>
                  <a:pt x="119024" y="1190244"/>
                </a:lnTo>
                <a:lnTo>
                  <a:pt x="4567275" y="1190244"/>
                </a:lnTo>
                <a:lnTo>
                  <a:pt x="4613605" y="1180890"/>
                </a:lnTo>
                <a:lnTo>
                  <a:pt x="4651438" y="1155382"/>
                </a:lnTo>
                <a:lnTo>
                  <a:pt x="4676946" y="1117549"/>
                </a:lnTo>
                <a:lnTo>
                  <a:pt x="4686300" y="1071219"/>
                </a:lnTo>
                <a:lnTo>
                  <a:pt x="4686300" y="119024"/>
                </a:lnTo>
                <a:lnTo>
                  <a:pt x="4676946" y="72694"/>
                </a:lnTo>
                <a:lnTo>
                  <a:pt x="4651438" y="34861"/>
                </a:lnTo>
                <a:lnTo>
                  <a:pt x="4613605" y="9353"/>
                </a:lnTo>
                <a:lnTo>
                  <a:pt x="4567275" y="0"/>
                </a:lnTo>
                <a:close/>
              </a:path>
            </a:pathLst>
          </a:custGeom>
          <a:solidFill>
            <a:srgbClr val="F2F2F2"/>
          </a:solidFill>
        </p:spPr>
        <p:txBody>
          <a:bodyPr wrap="square" lIns="0" tIns="0" rIns="0" bIns="0" rtlCol="0"/>
          <a:lstStyle/>
          <a:p>
            <a:endParaRPr/>
          </a:p>
        </p:txBody>
      </p:sp>
      <p:sp>
        <p:nvSpPr>
          <p:cNvPr id="22" name="TextBox 21">
            <a:extLst>
              <a:ext uri="{FF2B5EF4-FFF2-40B4-BE49-F238E27FC236}">
                <a16:creationId xmlns:a16="http://schemas.microsoft.com/office/drawing/2014/main" id="{2BB69CE6-13DA-456D-9287-0F7C68C1C0FF}"/>
              </a:ext>
            </a:extLst>
          </p:cNvPr>
          <p:cNvSpPr txBox="1"/>
          <p:nvPr/>
        </p:nvSpPr>
        <p:spPr>
          <a:xfrm>
            <a:off x="5160103" y="5580910"/>
            <a:ext cx="2793449" cy="369332"/>
          </a:xfrm>
          <a:prstGeom prst="rect">
            <a:avLst/>
          </a:prstGeom>
          <a:noFill/>
        </p:spPr>
        <p:txBody>
          <a:bodyPr wrap="square" rtlCol="0">
            <a:spAutoFit/>
          </a:bodyPr>
          <a:lstStyle/>
          <a:p>
            <a:pPr algn="ctr"/>
            <a:r>
              <a:rPr lang="en-US" dirty="0">
                <a:solidFill>
                  <a:schemeClr val="tx2">
                    <a:lumMod val="75000"/>
                  </a:schemeClr>
                </a:solidFill>
              </a:rPr>
              <a:t>Questions &amp; Closing</a:t>
            </a:r>
          </a:p>
        </p:txBody>
      </p:sp>
      <p:sp>
        <p:nvSpPr>
          <p:cNvPr id="24" name="object 5">
            <a:extLst>
              <a:ext uri="{FF2B5EF4-FFF2-40B4-BE49-F238E27FC236}">
                <a16:creationId xmlns:a16="http://schemas.microsoft.com/office/drawing/2014/main" id="{32BA9609-C5BB-41D9-8F5A-29ADFE4A1A7F}"/>
              </a:ext>
            </a:extLst>
          </p:cNvPr>
          <p:cNvSpPr/>
          <p:nvPr/>
        </p:nvSpPr>
        <p:spPr>
          <a:xfrm>
            <a:off x="3983897" y="3931175"/>
            <a:ext cx="4686300" cy="923549"/>
          </a:xfrm>
          <a:custGeom>
            <a:avLst/>
            <a:gdLst/>
            <a:ahLst/>
            <a:cxnLst/>
            <a:rect l="l" t="t" r="r" b="b"/>
            <a:pathLst>
              <a:path w="4686300" h="1190625">
                <a:moveTo>
                  <a:pt x="4567275" y="0"/>
                </a:moveTo>
                <a:lnTo>
                  <a:pt x="119024" y="0"/>
                </a:lnTo>
                <a:lnTo>
                  <a:pt x="72694" y="9353"/>
                </a:lnTo>
                <a:lnTo>
                  <a:pt x="34861" y="34861"/>
                </a:lnTo>
                <a:lnTo>
                  <a:pt x="9353" y="72694"/>
                </a:lnTo>
                <a:lnTo>
                  <a:pt x="0" y="119024"/>
                </a:lnTo>
                <a:lnTo>
                  <a:pt x="0" y="1071219"/>
                </a:lnTo>
                <a:lnTo>
                  <a:pt x="9353" y="1117549"/>
                </a:lnTo>
                <a:lnTo>
                  <a:pt x="34861" y="1155382"/>
                </a:lnTo>
                <a:lnTo>
                  <a:pt x="72694" y="1180890"/>
                </a:lnTo>
                <a:lnTo>
                  <a:pt x="119024" y="1190244"/>
                </a:lnTo>
                <a:lnTo>
                  <a:pt x="4567275" y="1190244"/>
                </a:lnTo>
                <a:lnTo>
                  <a:pt x="4613605" y="1180890"/>
                </a:lnTo>
                <a:lnTo>
                  <a:pt x="4651438" y="1155382"/>
                </a:lnTo>
                <a:lnTo>
                  <a:pt x="4676946" y="1117549"/>
                </a:lnTo>
                <a:lnTo>
                  <a:pt x="4686300" y="1071219"/>
                </a:lnTo>
                <a:lnTo>
                  <a:pt x="4686300" y="119024"/>
                </a:lnTo>
                <a:lnTo>
                  <a:pt x="4676946" y="72694"/>
                </a:lnTo>
                <a:lnTo>
                  <a:pt x="4651438" y="34861"/>
                </a:lnTo>
                <a:lnTo>
                  <a:pt x="4613605" y="9353"/>
                </a:lnTo>
                <a:lnTo>
                  <a:pt x="4567275" y="0"/>
                </a:lnTo>
                <a:close/>
              </a:path>
            </a:pathLst>
          </a:custGeom>
          <a:solidFill>
            <a:srgbClr val="F2F2F2"/>
          </a:solidFill>
        </p:spPr>
        <p:txBody>
          <a:bodyPr wrap="square" lIns="0" tIns="0" rIns="0" bIns="0" rtlCol="0"/>
          <a:lstStyle/>
          <a:p>
            <a:endParaRPr/>
          </a:p>
        </p:txBody>
      </p:sp>
      <p:sp>
        <p:nvSpPr>
          <p:cNvPr id="21" name="TextBox 20">
            <a:extLst>
              <a:ext uri="{FF2B5EF4-FFF2-40B4-BE49-F238E27FC236}">
                <a16:creationId xmlns:a16="http://schemas.microsoft.com/office/drawing/2014/main" id="{4B351383-5DF4-4E54-926B-3794783FA06F}"/>
              </a:ext>
            </a:extLst>
          </p:cNvPr>
          <p:cNvSpPr txBox="1"/>
          <p:nvPr/>
        </p:nvSpPr>
        <p:spPr>
          <a:xfrm>
            <a:off x="4896691" y="4208282"/>
            <a:ext cx="3691972" cy="369332"/>
          </a:xfrm>
          <a:prstGeom prst="rect">
            <a:avLst/>
          </a:prstGeom>
          <a:noFill/>
        </p:spPr>
        <p:txBody>
          <a:bodyPr wrap="square" rtlCol="0">
            <a:spAutoFit/>
          </a:bodyPr>
          <a:lstStyle/>
          <a:p>
            <a:pPr algn="ctr"/>
            <a:r>
              <a:rPr lang="en-US" dirty="0">
                <a:solidFill>
                  <a:schemeClr val="tx2">
                    <a:lumMod val="75000"/>
                  </a:schemeClr>
                </a:solidFill>
              </a:rPr>
              <a:t>Eastern Band of Cherokee Indians</a:t>
            </a:r>
          </a:p>
        </p:txBody>
      </p:sp>
      <p:sp>
        <p:nvSpPr>
          <p:cNvPr id="26" name="object 5">
            <a:extLst>
              <a:ext uri="{FF2B5EF4-FFF2-40B4-BE49-F238E27FC236}">
                <a16:creationId xmlns:a16="http://schemas.microsoft.com/office/drawing/2014/main" id="{290FCEB1-D38D-4931-953D-8AC7FB2D4FF6}"/>
              </a:ext>
            </a:extLst>
          </p:cNvPr>
          <p:cNvSpPr/>
          <p:nvPr/>
        </p:nvSpPr>
        <p:spPr>
          <a:xfrm>
            <a:off x="3945971" y="2500213"/>
            <a:ext cx="4686300" cy="923549"/>
          </a:xfrm>
          <a:custGeom>
            <a:avLst/>
            <a:gdLst/>
            <a:ahLst/>
            <a:cxnLst/>
            <a:rect l="l" t="t" r="r" b="b"/>
            <a:pathLst>
              <a:path w="4686300" h="1190625">
                <a:moveTo>
                  <a:pt x="4567275" y="0"/>
                </a:moveTo>
                <a:lnTo>
                  <a:pt x="119024" y="0"/>
                </a:lnTo>
                <a:lnTo>
                  <a:pt x="72694" y="9353"/>
                </a:lnTo>
                <a:lnTo>
                  <a:pt x="34861" y="34861"/>
                </a:lnTo>
                <a:lnTo>
                  <a:pt x="9353" y="72694"/>
                </a:lnTo>
                <a:lnTo>
                  <a:pt x="0" y="119024"/>
                </a:lnTo>
                <a:lnTo>
                  <a:pt x="0" y="1071219"/>
                </a:lnTo>
                <a:lnTo>
                  <a:pt x="9353" y="1117549"/>
                </a:lnTo>
                <a:lnTo>
                  <a:pt x="34861" y="1155382"/>
                </a:lnTo>
                <a:lnTo>
                  <a:pt x="72694" y="1180890"/>
                </a:lnTo>
                <a:lnTo>
                  <a:pt x="119024" y="1190244"/>
                </a:lnTo>
                <a:lnTo>
                  <a:pt x="4567275" y="1190244"/>
                </a:lnTo>
                <a:lnTo>
                  <a:pt x="4613605" y="1180890"/>
                </a:lnTo>
                <a:lnTo>
                  <a:pt x="4651438" y="1155382"/>
                </a:lnTo>
                <a:lnTo>
                  <a:pt x="4676946" y="1117549"/>
                </a:lnTo>
                <a:lnTo>
                  <a:pt x="4686300" y="1071219"/>
                </a:lnTo>
                <a:lnTo>
                  <a:pt x="4686300" y="119024"/>
                </a:lnTo>
                <a:lnTo>
                  <a:pt x="4676946" y="72694"/>
                </a:lnTo>
                <a:lnTo>
                  <a:pt x="4651438" y="34861"/>
                </a:lnTo>
                <a:lnTo>
                  <a:pt x="4613605" y="9353"/>
                </a:lnTo>
                <a:lnTo>
                  <a:pt x="4567275" y="0"/>
                </a:lnTo>
                <a:close/>
              </a:path>
            </a:pathLst>
          </a:custGeom>
          <a:solidFill>
            <a:srgbClr val="F2F2F2"/>
          </a:solidFill>
        </p:spPr>
        <p:txBody>
          <a:bodyPr wrap="square" lIns="0" tIns="0" rIns="0" bIns="0" rtlCol="0"/>
          <a:lstStyle/>
          <a:p>
            <a:endParaRPr/>
          </a:p>
        </p:txBody>
      </p:sp>
      <p:sp>
        <p:nvSpPr>
          <p:cNvPr id="20" name="TextBox 19">
            <a:extLst>
              <a:ext uri="{FF2B5EF4-FFF2-40B4-BE49-F238E27FC236}">
                <a16:creationId xmlns:a16="http://schemas.microsoft.com/office/drawing/2014/main" id="{590A7D77-B10C-4F04-A52C-25C650144AA1}"/>
              </a:ext>
            </a:extLst>
          </p:cNvPr>
          <p:cNvSpPr txBox="1"/>
          <p:nvPr/>
        </p:nvSpPr>
        <p:spPr>
          <a:xfrm>
            <a:off x="4951235" y="2740631"/>
            <a:ext cx="3681036" cy="369332"/>
          </a:xfrm>
          <a:prstGeom prst="rect">
            <a:avLst/>
          </a:prstGeom>
          <a:noFill/>
        </p:spPr>
        <p:txBody>
          <a:bodyPr wrap="square" rtlCol="0">
            <a:spAutoFit/>
          </a:bodyPr>
          <a:lstStyle/>
          <a:p>
            <a:pPr algn="ctr"/>
            <a:r>
              <a:rPr lang="en-US" dirty="0">
                <a:solidFill>
                  <a:schemeClr val="tx2">
                    <a:lumMod val="75000"/>
                  </a:schemeClr>
                </a:solidFill>
              </a:rPr>
              <a:t>HUD Partnerships</a:t>
            </a:r>
          </a:p>
        </p:txBody>
      </p:sp>
      <p:sp>
        <p:nvSpPr>
          <p:cNvPr id="28" name="object 5">
            <a:extLst>
              <a:ext uri="{FF2B5EF4-FFF2-40B4-BE49-F238E27FC236}">
                <a16:creationId xmlns:a16="http://schemas.microsoft.com/office/drawing/2014/main" id="{AD1E74CE-6F81-4A39-A03D-F3728021ED02}"/>
              </a:ext>
            </a:extLst>
          </p:cNvPr>
          <p:cNvSpPr/>
          <p:nvPr/>
        </p:nvSpPr>
        <p:spPr>
          <a:xfrm>
            <a:off x="3983897" y="1127586"/>
            <a:ext cx="4686300" cy="923549"/>
          </a:xfrm>
          <a:custGeom>
            <a:avLst/>
            <a:gdLst/>
            <a:ahLst/>
            <a:cxnLst/>
            <a:rect l="l" t="t" r="r" b="b"/>
            <a:pathLst>
              <a:path w="4686300" h="1190625">
                <a:moveTo>
                  <a:pt x="4567275" y="0"/>
                </a:moveTo>
                <a:lnTo>
                  <a:pt x="119024" y="0"/>
                </a:lnTo>
                <a:lnTo>
                  <a:pt x="72694" y="9353"/>
                </a:lnTo>
                <a:lnTo>
                  <a:pt x="34861" y="34861"/>
                </a:lnTo>
                <a:lnTo>
                  <a:pt x="9353" y="72694"/>
                </a:lnTo>
                <a:lnTo>
                  <a:pt x="0" y="119024"/>
                </a:lnTo>
                <a:lnTo>
                  <a:pt x="0" y="1071219"/>
                </a:lnTo>
                <a:lnTo>
                  <a:pt x="9353" y="1117549"/>
                </a:lnTo>
                <a:lnTo>
                  <a:pt x="34861" y="1155382"/>
                </a:lnTo>
                <a:lnTo>
                  <a:pt x="72694" y="1180890"/>
                </a:lnTo>
                <a:lnTo>
                  <a:pt x="119024" y="1190244"/>
                </a:lnTo>
                <a:lnTo>
                  <a:pt x="4567275" y="1190244"/>
                </a:lnTo>
                <a:lnTo>
                  <a:pt x="4613605" y="1180890"/>
                </a:lnTo>
                <a:lnTo>
                  <a:pt x="4651438" y="1155382"/>
                </a:lnTo>
                <a:lnTo>
                  <a:pt x="4676946" y="1117549"/>
                </a:lnTo>
                <a:lnTo>
                  <a:pt x="4686300" y="1071219"/>
                </a:lnTo>
                <a:lnTo>
                  <a:pt x="4686300" y="119024"/>
                </a:lnTo>
                <a:lnTo>
                  <a:pt x="4676946" y="72694"/>
                </a:lnTo>
                <a:lnTo>
                  <a:pt x="4651438" y="34861"/>
                </a:lnTo>
                <a:lnTo>
                  <a:pt x="4613605" y="9353"/>
                </a:lnTo>
                <a:lnTo>
                  <a:pt x="4567275" y="0"/>
                </a:lnTo>
                <a:close/>
              </a:path>
            </a:pathLst>
          </a:custGeom>
          <a:solidFill>
            <a:srgbClr val="F2F2F2"/>
          </a:solidFill>
        </p:spPr>
        <p:txBody>
          <a:bodyPr wrap="square" lIns="0" tIns="0" rIns="0" bIns="0" rtlCol="0"/>
          <a:lstStyle/>
          <a:p>
            <a:endParaRPr/>
          </a:p>
        </p:txBody>
      </p:sp>
      <p:sp>
        <p:nvSpPr>
          <p:cNvPr id="19" name="TextBox 18">
            <a:extLst>
              <a:ext uri="{FF2B5EF4-FFF2-40B4-BE49-F238E27FC236}">
                <a16:creationId xmlns:a16="http://schemas.microsoft.com/office/drawing/2014/main" id="{4BDA401E-1E06-43EC-829A-1DBEE8A91AA2}"/>
              </a:ext>
            </a:extLst>
          </p:cNvPr>
          <p:cNvSpPr txBox="1"/>
          <p:nvPr/>
        </p:nvSpPr>
        <p:spPr>
          <a:xfrm>
            <a:off x="4989160" y="1404694"/>
            <a:ext cx="3681037" cy="369332"/>
          </a:xfrm>
          <a:prstGeom prst="rect">
            <a:avLst/>
          </a:prstGeom>
          <a:noFill/>
        </p:spPr>
        <p:txBody>
          <a:bodyPr wrap="square" rtlCol="0">
            <a:spAutoFit/>
          </a:bodyPr>
          <a:lstStyle/>
          <a:p>
            <a:pPr algn="ctr"/>
            <a:r>
              <a:rPr lang="en-US" dirty="0">
                <a:solidFill>
                  <a:schemeClr val="tx2">
                    <a:lumMod val="75000"/>
                  </a:schemeClr>
                </a:solidFill>
              </a:rPr>
              <a:t>Background: Public Law 116-260</a:t>
            </a:r>
          </a:p>
        </p:txBody>
      </p:sp>
      <p:pic>
        <p:nvPicPr>
          <p:cNvPr id="6" name="Graphic 5" descr="Checklist">
            <a:extLst>
              <a:ext uri="{FF2B5EF4-FFF2-40B4-BE49-F238E27FC236}">
                <a16:creationId xmlns:a16="http://schemas.microsoft.com/office/drawing/2014/main" id="{00666845-1C6F-4777-92F4-7018E7CE42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1888" y="1303850"/>
            <a:ext cx="686618" cy="686618"/>
          </a:xfrm>
          <a:prstGeom prst="rect">
            <a:avLst/>
          </a:prstGeom>
        </p:spPr>
      </p:pic>
      <p:pic>
        <p:nvPicPr>
          <p:cNvPr id="10" name="Graphic 9" descr="Cheers">
            <a:extLst>
              <a:ext uri="{FF2B5EF4-FFF2-40B4-BE49-F238E27FC236}">
                <a16:creationId xmlns:a16="http://schemas.microsoft.com/office/drawing/2014/main" id="{5DB68A8C-ACF9-4E7C-BF29-D3EA4465B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4626" y="2613382"/>
            <a:ext cx="623831" cy="623831"/>
          </a:xfrm>
          <a:prstGeom prst="rect">
            <a:avLst/>
          </a:prstGeom>
        </p:spPr>
      </p:pic>
      <p:pic>
        <p:nvPicPr>
          <p:cNvPr id="32" name="Graphic 31" descr="Question mark">
            <a:extLst>
              <a:ext uri="{FF2B5EF4-FFF2-40B4-BE49-F238E27FC236}">
                <a16:creationId xmlns:a16="http://schemas.microsoft.com/office/drawing/2014/main" id="{DDF441C7-CED7-483B-85A2-4A522C302D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00165" y="5481153"/>
            <a:ext cx="568845" cy="568845"/>
          </a:xfrm>
          <a:prstGeom prst="rect">
            <a:avLst/>
          </a:prstGeom>
        </p:spPr>
      </p:pic>
      <p:pic>
        <p:nvPicPr>
          <p:cNvPr id="4" name="Graphic 3" descr="Chat">
            <a:extLst>
              <a:ext uri="{FF2B5EF4-FFF2-40B4-BE49-F238E27FC236}">
                <a16:creationId xmlns:a16="http://schemas.microsoft.com/office/drawing/2014/main" id="{D1CC8FE0-B091-4A96-8935-A7B0B1617A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82733" y="4006104"/>
            <a:ext cx="773689" cy="773689"/>
          </a:xfrm>
          <a:prstGeom prst="rect">
            <a:avLst/>
          </a:prstGeom>
        </p:spPr>
      </p:pic>
    </p:spTree>
    <p:extLst>
      <p:ext uri="{BB962C8B-B14F-4D97-AF65-F5344CB8AC3E}">
        <p14:creationId xmlns:p14="http://schemas.microsoft.com/office/powerpoint/2010/main" val="69011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85ADB51-28CE-4C87-84F3-6DD6EE1B3592}"/>
              </a:ext>
            </a:extLst>
          </p:cNvPr>
          <p:cNvSpPr/>
          <p:nvPr/>
        </p:nvSpPr>
        <p:spPr>
          <a:xfrm>
            <a:off x="1287379" y="2201138"/>
            <a:ext cx="6593305" cy="249053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Public Law 116-260</a:t>
            </a:r>
          </a:p>
        </p:txBody>
      </p:sp>
    </p:spTree>
    <p:extLst>
      <p:ext uri="{BB962C8B-B14F-4D97-AF65-F5344CB8AC3E}">
        <p14:creationId xmlns:p14="http://schemas.microsoft.com/office/powerpoint/2010/main" val="276335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1A1D7-FAC8-483C-BF84-CE1548BCD749}"/>
              </a:ext>
            </a:extLst>
          </p:cNvPr>
          <p:cNvSpPr>
            <a:spLocks noGrp="1"/>
          </p:cNvSpPr>
          <p:nvPr>
            <p:ph type="title"/>
          </p:nvPr>
        </p:nvSpPr>
        <p:spPr/>
        <p:txBody>
          <a:bodyPr/>
          <a:lstStyle/>
          <a:p>
            <a:r>
              <a:rPr lang="en-US" dirty="0"/>
              <a:t>Background: Public Law 116-260</a:t>
            </a:r>
          </a:p>
        </p:txBody>
      </p:sp>
      <p:sp>
        <p:nvSpPr>
          <p:cNvPr id="3" name="Text Placeholder 2">
            <a:extLst>
              <a:ext uri="{FF2B5EF4-FFF2-40B4-BE49-F238E27FC236}">
                <a16:creationId xmlns:a16="http://schemas.microsoft.com/office/drawing/2014/main" id="{258A0E21-3463-4869-AAE5-F424E6EEC422}"/>
              </a:ext>
            </a:extLst>
          </p:cNvPr>
          <p:cNvSpPr>
            <a:spLocks noGrp="1"/>
          </p:cNvSpPr>
          <p:nvPr>
            <p:ph type="body" sz="quarter" idx="10"/>
          </p:nvPr>
        </p:nvSpPr>
        <p:spPr>
          <a:xfrm>
            <a:off x="629348" y="1172694"/>
            <a:ext cx="7888288" cy="4795307"/>
          </a:xfrm>
        </p:spPr>
        <p:txBody>
          <a:bodyPr/>
          <a:lstStyle/>
          <a:p>
            <a:pPr marL="0" indent="0">
              <a:buNone/>
            </a:pPr>
            <a:r>
              <a:rPr lang="en-US" sz="2000" b="0" dirty="0"/>
              <a:t>The law provides supplemental appropriations for programs supporting youth and temporary provisions related to foster care and extended foster care programs, such as:</a:t>
            </a:r>
            <a:br>
              <a:rPr lang="en-US" sz="2400" b="0" dirty="0"/>
            </a:br>
            <a:endParaRPr lang="en-US" sz="1400" b="0" dirty="0"/>
          </a:p>
          <a:p>
            <a:pPr lvl="1"/>
            <a:r>
              <a:rPr lang="en-US" sz="1800" b="0" dirty="0"/>
              <a:t>Temporary suspension of aging out of foster care and permitting re-entry of youth who have left foster care</a:t>
            </a:r>
          </a:p>
          <a:p>
            <a:pPr lvl="1"/>
            <a:endParaRPr lang="en-US" sz="1800" b="0" dirty="0"/>
          </a:p>
          <a:p>
            <a:pPr lvl="1"/>
            <a:r>
              <a:rPr lang="en-US" sz="1800" b="0" dirty="0"/>
              <a:t>Temporary suspension of age, education, and employment requirements for title IV-E foster care maintenance payments</a:t>
            </a:r>
          </a:p>
          <a:p>
            <a:pPr lvl="1"/>
            <a:endParaRPr lang="en-US" sz="1800" b="0" dirty="0"/>
          </a:p>
          <a:p>
            <a:pPr lvl="1"/>
            <a:r>
              <a:rPr lang="en-US" sz="1800" b="0" dirty="0"/>
              <a:t>Notice to youth and young adults and public awareness campaign</a:t>
            </a:r>
          </a:p>
          <a:p>
            <a:pPr lvl="1"/>
            <a:endParaRPr lang="en-US" sz="1800" b="0" dirty="0"/>
          </a:p>
          <a:p>
            <a:pPr lvl="1"/>
            <a:r>
              <a:rPr lang="en-US" sz="1800" b="0" dirty="0"/>
              <a:t>Extended Chafee services until age 27</a:t>
            </a:r>
          </a:p>
          <a:p>
            <a:pPr marL="342900" lvl="1" indent="0">
              <a:buNone/>
            </a:pPr>
            <a:endParaRPr lang="en-US" sz="1800" b="0" dirty="0"/>
          </a:p>
          <a:p>
            <a:pPr lvl="1"/>
            <a:r>
              <a:rPr lang="en-US" sz="1800" b="0" dirty="0"/>
              <a:t>Education Training Voucher maximum limit increased from $5,000 to $12,000 per academic year</a:t>
            </a:r>
          </a:p>
          <a:p>
            <a:endParaRPr lang="en-US" dirty="0"/>
          </a:p>
        </p:txBody>
      </p:sp>
    </p:spTree>
    <p:extLst>
      <p:ext uri="{BB962C8B-B14F-4D97-AF65-F5344CB8AC3E}">
        <p14:creationId xmlns:p14="http://schemas.microsoft.com/office/powerpoint/2010/main" val="64907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62F7-47AB-4A98-936C-6522E93B4DD3}"/>
              </a:ext>
            </a:extLst>
          </p:cNvPr>
          <p:cNvSpPr>
            <a:spLocks noGrp="1"/>
          </p:cNvSpPr>
          <p:nvPr>
            <p:ph type="title"/>
          </p:nvPr>
        </p:nvSpPr>
        <p:spPr>
          <a:xfrm>
            <a:off x="251460" y="566904"/>
            <a:ext cx="8673835" cy="548640"/>
          </a:xfrm>
        </p:spPr>
        <p:txBody>
          <a:bodyPr/>
          <a:lstStyle/>
          <a:p>
            <a:pPr algn="ctr"/>
            <a:r>
              <a:rPr lang="en-US" sz="2700" dirty="0"/>
              <a:t>Extended Foster Care Implementation and Tracking</a:t>
            </a:r>
          </a:p>
        </p:txBody>
      </p:sp>
      <p:sp>
        <p:nvSpPr>
          <p:cNvPr id="4" name="Text Placeholder 3">
            <a:extLst>
              <a:ext uri="{FF2B5EF4-FFF2-40B4-BE49-F238E27FC236}">
                <a16:creationId xmlns:a16="http://schemas.microsoft.com/office/drawing/2014/main" id="{CFCE5B16-6432-4664-A3FA-B50137E5F767}"/>
              </a:ext>
            </a:extLst>
          </p:cNvPr>
          <p:cNvSpPr>
            <a:spLocks noGrp="1"/>
          </p:cNvSpPr>
          <p:nvPr>
            <p:ph type="body" sz="quarter" idx="11"/>
          </p:nvPr>
        </p:nvSpPr>
        <p:spPr/>
        <p:txBody>
          <a:bodyPr/>
          <a:lstStyle/>
          <a:p>
            <a:r>
              <a:rPr lang="en-US" dirty="0"/>
              <a:t>Data as of 7/16/2021 retrieved from the Child Placement and Payment Systems (CPPS) and NC Fast.</a:t>
            </a:r>
          </a:p>
        </p:txBody>
      </p:sp>
      <p:sp>
        <p:nvSpPr>
          <p:cNvPr id="5" name="Flowchart: Alternate Process 4">
            <a:extLst>
              <a:ext uri="{FF2B5EF4-FFF2-40B4-BE49-F238E27FC236}">
                <a16:creationId xmlns:a16="http://schemas.microsoft.com/office/drawing/2014/main" id="{D7CE06BF-9FA3-4D10-8AED-8225BC424C5B}"/>
              </a:ext>
            </a:extLst>
          </p:cNvPr>
          <p:cNvSpPr/>
          <p:nvPr/>
        </p:nvSpPr>
        <p:spPr>
          <a:xfrm>
            <a:off x="383274" y="1337310"/>
            <a:ext cx="4137661" cy="1771650"/>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dirty="0"/>
              <a:t>223 young adults 21 years of age or older participating in extended foster care as of July 16, 2021</a:t>
            </a:r>
          </a:p>
        </p:txBody>
      </p:sp>
      <p:sp>
        <p:nvSpPr>
          <p:cNvPr id="6" name="Flowchart: Alternate Process 5">
            <a:extLst>
              <a:ext uri="{FF2B5EF4-FFF2-40B4-BE49-F238E27FC236}">
                <a16:creationId xmlns:a16="http://schemas.microsoft.com/office/drawing/2014/main" id="{030B2192-8AC6-4909-80C9-82F610EC4CE9}"/>
              </a:ext>
            </a:extLst>
          </p:cNvPr>
          <p:cNvSpPr/>
          <p:nvPr/>
        </p:nvSpPr>
        <p:spPr>
          <a:xfrm>
            <a:off x="4787634" y="1337310"/>
            <a:ext cx="4137661" cy="1771650"/>
          </a:xfrm>
          <a:prstGeom prst="flowChartAlternate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dirty="0"/>
              <a:t>69 Counties reported outreach and enrollment data for extended foster care services</a:t>
            </a:r>
          </a:p>
        </p:txBody>
      </p:sp>
      <p:sp>
        <p:nvSpPr>
          <p:cNvPr id="7" name="Flowchart: Alternate Process 6">
            <a:extLst>
              <a:ext uri="{FF2B5EF4-FFF2-40B4-BE49-F238E27FC236}">
                <a16:creationId xmlns:a16="http://schemas.microsoft.com/office/drawing/2014/main" id="{6954C098-1117-4238-97DC-7FB565DD5082}"/>
              </a:ext>
            </a:extLst>
          </p:cNvPr>
          <p:cNvSpPr/>
          <p:nvPr/>
        </p:nvSpPr>
        <p:spPr>
          <a:xfrm>
            <a:off x="383273" y="3790209"/>
            <a:ext cx="4137661" cy="1771650"/>
          </a:xfrm>
          <a:prstGeom prst="flowChartAlternateProcess">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dirty="0"/>
              <a:t>2 formal Technical Assistance sessions convened (June 25</a:t>
            </a:r>
            <a:r>
              <a:rPr lang="en-US" b="0" baseline="30000" dirty="0"/>
              <a:t>th</a:t>
            </a:r>
            <a:r>
              <a:rPr lang="en-US" b="0" dirty="0"/>
              <a:t> and July 23</a:t>
            </a:r>
            <a:r>
              <a:rPr lang="en-US" b="0" baseline="30000" dirty="0"/>
              <a:t>rd</a:t>
            </a:r>
            <a:r>
              <a:rPr lang="en-US" b="0" dirty="0"/>
              <a:t>) </a:t>
            </a:r>
          </a:p>
        </p:txBody>
      </p:sp>
      <p:sp>
        <p:nvSpPr>
          <p:cNvPr id="8" name="Flowchart: Alternate Process 7">
            <a:extLst>
              <a:ext uri="{FF2B5EF4-FFF2-40B4-BE49-F238E27FC236}">
                <a16:creationId xmlns:a16="http://schemas.microsoft.com/office/drawing/2014/main" id="{C6F1BD41-DAEA-4AED-884B-C69B55E4715B}"/>
              </a:ext>
            </a:extLst>
          </p:cNvPr>
          <p:cNvSpPr/>
          <p:nvPr/>
        </p:nvSpPr>
        <p:spPr>
          <a:xfrm>
            <a:off x="4787634" y="3790209"/>
            <a:ext cx="4137661" cy="1771650"/>
          </a:xfrm>
          <a:prstGeom prst="flowChartAlternateProces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0"/>
              <a:t>Second tracker is due no later than October 15, 2021 reflecting July through September efforts</a:t>
            </a:r>
            <a:endParaRPr lang="en-US" b="0" dirty="0"/>
          </a:p>
        </p:txBody>
      </p:sp>
    </p:spTree>
    <p:extLst>
      <p:ext uri="{BB962C8B-B14F-4D97-AF65-F5344CB8AC3E}">
        <p14:creationId xmlns:p14="http://schemas.microsoft.com/office/powerpoint/2010/main" val="139299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46173B-7EDE-45B6-B05B-71AFABBE96F4}"/>
              </a:ext>
            </a:extLst>
          </p:cNvPr>
          <p:cNvSpPr>
            <a:spLocks noGrp="1"/>
          </p:cNvSpPr>
          <p:nvPr>
            <p:ph type="body" sz="quarter" idx="18"/>
          </p:nvPr>
        </p:nvSpPr>
        <p:spPr/>
        <p:txBody>
          <a:bodyPr/>
          <a:lstStyle/>
          <a:p>
            <a:r>
              <a:rPr lang="en-US" sz="1800" b="0" dirty="0"/>
              <a:t>Counties will be advanced funds to assist young adults with:</a:t>
            </a:r>
            <a:br>
              <a:rPr lang="en-US" sz="1800" b="0" dirty="0"/>
            </a:br>
            <a:endParaRPr lang="en-US" sz="1800" b="0" dirty="0"/>
          </a:p>
          <a:p>
            <a:pPr lvl="1"/>
            <a:r>
              <a:rPr lang="en-US" sz="1800" b="0" dirty="0"/>
              <a:t>Emergency / Direct Cash Assistance</a:t>
            </a:r>
          </a:p>
          <a:p>
            <a:pPr lvl="1"/>
            <a:r>
              <a:rPr lang="en-US" sz="1800" b="0" dirty="0"/>
              <a:t>Rent, Rent Deposits</a:t>
            </a:r>
            <a:r>
              <a:rPr lang="en-US" sz="1800" b="0"/>
              <a:t>, Room </a:t>
            </a:r>
            <a:r>
              <a:rPr lang="en-US" sz="1800" b="0" dirty="0"/>
              <a:t>and Board </a:t>
            </a:r>
          </a:p>
          <a:p>
            <a:pPr lvl="1"/>
            <a:r>
              <a:rPr lang="en-US" sz="1800" b="0" dirty="0"/>
              <a:t>Transportation Expenses</a:t>
            </a:r>
          </a:p>
          <a:p>
            <a:pPr lvl="1"/>
            <a:r>
              <a:rPr lang="en-US" sz="1800" b="0" dirty="0"/>
              <a:t>Medical Expenses</a:t>
            </a:r>
          </a:p>
          <a:p>
            <a:pPr lvl="1"/>
            <a:r>
              <a:rPr lang="en-US" sz="1800" b="0" dirty="0"/>
              <a:t>Living Expenses </a:t>
            </a:r>
          </a:p>
          <a:p>
            <a:pPr lvl="1"/>
            <a:r>
              <a:rPr lang="en-US" sz="1800" b="0" dirty="0"/>
              <a:t>Expenses to Address Social Isolation</a:t>
            </a:r>
          </a:p>
          <a:p>
            <a:pPr lvl="1"/>
            <a:r>
              <a:rPr lang="en-US" sz="1800" b="0" dirty="0"/>
              <a:t>Other Expenses (ex. educational needs not covered by other sources)</a:t>
            </a:r>
          </a:p>
        </p:txBody>
      </p:sp>
      <p:sp>
        <p:nvSpPr>
          <p:cNvPr id="2" name="Title 1">
            <a:extLst>
              <a:ext uri="{FF2B5EF4-FFF2-40B4-BE49-F238E27FC236}">
                <a16:creationId xmlns:a16="http://schemas.microsoft.com/office/drawing/2014/main" id="{B54DFD00-C597-4A07-9801-6534EAB20533}"/>
              </a:ext>
            </a:extLst>
          </p:cNvPr>
          <p:cNvSpPr>
            <a:spLocks noGrp="1"/>
          </p:cNvSpPr>
          <p:nvPr>
            <p:ph type="title"/>
          </p:nvPr>
        </p:nvSpPr>
        <p:spPr/>
        <p:txBody>
          <a:bodyPr/>
          <a:lstStyle/>
          <a:p>
            <a:pPr algn="ctr"/>
            <a:r>
              <a:rPr lang="en-US" sz="2700" dirty="0"/>
              <a:t>Additional Chafee Funds Implementation</a:t>
            </a:r>
          </a:p>
        </p:txBody>
      </p:sp>
      <p:sp>
        <p:nvSpPr>
          <p:cNvPr id="4" name="Text Placeholder 3">
            <a:extLst>
              <a:ext uri="{FF2B5EF4-FFF2-40B4-BE49-F238E27FC236}">
                <a16:creationId xmlns:a16="http://schemas.microsoft.com/office/drawing/2014/main" id="{936E3E12-3790-44CD-BF04-8281F7518A73}"/>
              </a:ext>
            </a:extLst>
          </p:cNvPr>
          <p:cNvSpPr>
            <a:spLocks noGrp="1"/>
          </p:cNvSpPr>
          <p:nvPr>
            <p:ph type="body" sz="quarter" idx="16"/>
          </p:nvPr>
        </p:nvSpPr>
        <p:spPr/>
        <p:txBody>
          <a:bodyPr/>
          <a:lstStyle/>
          <a:p>
            <a:r>
              <a:rPr lang="en-US" dirty="0"/>
              <a:t>Advance Funds</a:t>
            </a:r>
          </a:p>
        </p:txBody>
      </p:sp>
      <p:sp>
        <p:nvSpPr>
          <p:cNvPr id="5" name="Text Placeholder 4">
            <a:extLst>
              <a:ext uri="{FF2B5EF4-FFF2-40B4-BE49-F238E27FC236}">
                <a16:creationId xmlns:a16="http://schemas.microsoft.com/office/drawing/2014/main" id="{74E22709-28FD-4035-97B4-3BCB59514C33}"/>
              </a:ext>
            </a:extLst>
          </p:cNvPr>
          <p:cNvSpPr>
            <a:spLocks noGrp="1"/>
          </p:cNvSpPr>
          <p:nvPr>
            <p:ph type="body" sz="quarter" idx="17"/>
          </p:nvPr>
        </p:nvSpPr>
        <p:spPr/>
        <p:txBody>
          <a:bodyPr/>
          <a:lstStyle/>
          <a:p>
            <a:r>
              <a:rPr lang="en-US" dirty="0"/>
              <a:t>Other Use of Funds</a:t>
            </a:r>
          </a:p>
        </p:txBody>
      </p:sp>
      <p:sp>
        <p:nvSpPr>
          <p:cNvPr id="7" name="Text Placeholder 6">
            <a:extLst>
              <a:ext uri="{FF2B5EF4-FFF2-40B4-BE49-F238E27FC236}">
                <a16:creationId xmlns:a16="http://schemas.microsoft.com/office/drawing/2014/main" id="{BE59E5FD-F90F-4A31-AAEF-E83118AC4BB8}"/>
              </a:ext>
            </a:extLst>
          </p:cNvPr>
          <p:cNvSpPr>
            <a:spLocks noGrp="1"/>
          </p:cNvSpPr>
          <p:nvPr>
            <p:ph type="body" sz="quarter" idx="19"/>
          </p:nvPr>
        </p:nvSpPr>
        <p:spPr/>
        <p:txBody>
          <a:bodyPr/>
          <a:lstStyle/>
          <a:p>
            <a:r>
              <a:rPr lang="en-US" sz="1800" b="0" dirty="0"/>
              <a:t>The remainder of the funds after the advance will be used to:</a:t>
            </a:r>
          </a:p>
          <a:p>
            <a:endParaRPr lang="en-US" sz="1800" b="0" dirty="0"/>
          </a:p>
          <a:p>
            <a:pPr lvl="1"/>
            <a:r>
              <a:rPr lang="en-US" sz="1800" b="0" dirty="0"/>
              <a:t>Assist with Board Payments for young adults age 21-22 who are not IV-E eligible</a:t>
            </a:r>
          </a:p>
          <a:p>
            <a:endParaRPr lang="en-US" sz="1800" b="0" dirty="0"/>
          </a:p>
          <a:p>
            <a:pPr lvl="1"/>
            <a:r>
              <a:rPr lang="en-US" sz="1800" b="0" dirty="0"/>
              <a:t>Allocated to counties for the provision of transition services</a:t>
            </a:r>
            <a:br>
              <a:rPr lang="en-US" sz="1800" b="0" dirty="0"/>
            </a:br>
            <a:endParaRPr lang="en-US" sz="1800" b="0" dirty="0"/>
          </a:p>
          <a:p>
            <a:pPr lvl="1"/>
            <a:r>
              <a:rPr lang="en-US" sz="1800" b="0" dirty="0"/>
              <a:t>Provide administrative support at NC DSS for monitoring and reporting purposes</a:t>
            </a:r>
          </a:p>
        </p:txBody>
      </p:sp>
    </p:spTree>
    <p:extLst>
      <p:ext uri="{BB962C8B-B14F-4D97-AF65-F5344CB8AC3E}">
        <p14:creationId xmlns:p14="http://schemas.microsoft.com/office/powerpoint/2010/main" val="383293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85ADB51-28CE-4C87-84F3-6DD6EE1B3592}"/>
              </a:ext>
            </a:extLst>
          </p:cNvPr>
          <p:cNvSpPr/>
          <p:nvPr/>
        </p:nvSpPr>
        <p:spPr>
          <a:xfrm>
            <a:off x="1287379" y="2201138"/>
            <a:ext cx="6593305" cy="249053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HUD Partnership</a:t>
            </a:r>
          </a:p>
        </p:txBody>
      </p:sp>
    </p:spTree>
    <p:extLst>
      <p:ext uri="{BB962C8B-B14F-4D97-AF65-F5344CB8AC3E}">
        <p14:creationId xmlns:p14="http://schemas.microsoft.com/office/powerpoint/2010/main" val="2057738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5285</TotalTime>
  <Words>1447</Words>
  <Application>Microsoft Office PowerPoint</Application>
  <PresentationFormat>On-screen Show (4:3)</PresentationFormat>
  <Paragraphs>211</Paragraphs>
  <Slides>29</Slides>
  <Notes>15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Arial</vt:lpstr>
      <vt:lpstr>Brandon Grotesque Black</vt:lpstr>
      <vt:lpstr>Brandon Grotesque Bold</vt:lpstr>
      <vt:lpstr>Brandon Grotesque Regular</vt:lpstr>
      <vt:lpstr>Calibri</vt:lpstr>
      <vt:lpstr>Franklin Gothic Demi Cond</vt:lpstr>
      <vt:lpstr>Franklin Gothic Medium</vt:lpstr>
      <vt:lpstr>Franklin Gothic Medium Cond</vt:lpstr>
      <vt:lpstr>Gotham Bold</vt:lpstr>
      <vt:lpstr>Gotham Light</vt:lpstr>
      <vt:lpstr>Helvetica</vt:lpstr>
      <vt:lpstr>Segoe UI</vt:lpstr>
      <vt:lpstr>Times New Roman</vt:lpstr>
      <vt:lpstr>3_Office Theme</vt:lpstr>
      <vt:lpstr>4_Office Theme</vt:lpstr>
      <vt:lpstr>PowerPoint Presentation</vt:lpstr>
      <vt:lpstr>Agenda</vt:lpstr>
      <vt:lpstr>Transition Age Youth Updates </vt:lpstr>
      <vt:lpstr>Overview</vt:lpstr>
      <vt:lpstr>PowerPoint Presentation</vt:lpstr>
      <vt:lpstr>Background: Public Law 116-260</vt:lpstr>
      <vt:lpstr>Extended Foster Care Implementation and Tracking</vt:lpstr>
      <vt:lpstr>Additional Chafee Funds Implementation</vt:lpstr>
      <vt:lpstr>PowerPoint Presentation</vt:lpstr>
      <vt:lpstr>Foster Youth to Independence Initiative</vt:lpstr>
      <vt:lpstr>Foster Youth to Independence Initiative</vt:lpstr>
      <vt:lpstr>PowerPoint Presentation</vt:lpstr>
      <vt:lpstr>Coordination with Tribes</vt:lpstr>
      <vt:lpstr>Questions and Contact Information</vt:lpstr>
      <vt:lpstr>PowerPoint Presentation</vt:lpstr>
      <vt:lpstr>PowerPoint Presentation</vt:lpstr>
      <vt:lpstr>PowerPoint Presentation</vt:lpstr>
      <vt:lpstr>Inter-rater reliability overview</vt:lpstr>
      <vt:lpstr>IRR as it relates to SDM</vt:lpstr>
      <vt:lpstr>PowerPoint Presentation</vt:lpstr>
      <vt:lpstr>PowerPoint Presentation</vt:lpstr>
      <vt:lpstr>PowerPoint Presentation</vt:lpstr>
      <vt:lpstr>PowerPoint Presentation</vt:lpstr>
      <vt:lpstr>PowerPoint Presentation</vt:lpstr>
      <vt:lpstr>PowerPoint Presentation</vt:lpstr>
      <vt:lpstr>What We Will Learn</vt:lpstr>
      <vt:lpstr>PowerPoint Presentation</vt:lpstr>
      <vt:lpstr>When will testing take place?</vt:lpstr>
      <vt:lpstr>Child Welfare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Cauley, Lisa T</cp:lastModifiedBy>
  <cp:revision>426</cp:revision>
  <cp:lastPrinted>2018-03-22T13:26:44Z</cp:lastPrinted>
  <dcterms:created xsi:type="dcterms:W3CDTF">2015-07-07T20:02:11Z</dcterms:created>
  <dcterms:modified xsi:type="dcterms:W3CDTF">2021-09-03T11:54:38Z</dcterms:modified>
</cp:coreProperties>
</file>