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dore The World" panose="020B0604020202020204" charset="-128"/>
      <p:regular r:id="rId12"/>
    </p:embeddedFont>
    <p:embeddedFont>
      <p:font typeface="Beauty Salon Script" panose="020B060402020202020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 Italics" panose="020B0604020202020204" charset="0"/>
      <p:regular r:id="rId18"/>
    </p:embeddedFont>
    <p:embeddedFont>
      <p:font typeface="Open Sans" panose="020B0604020202020204" charset="0"/>
      <p:regular r:id="rId19"/>
    </p:embeddedFont>
    <p:embeddedFont>
      <p:font typeface="Open Sans Bold" panose="020B0604020202020204" charset="0"/>
      <p:regular r:id="rId20"/>
    </p:embeddedFont>
    <p:embeddedFont>
      <p:font typeface="Open Sans Bold Italics" panose="020B0604020202020204" charset="0"/>
      <p:regular r:id="rId21"/>
    </p:embeddedFont>
    <p:embeddedFont>
      <p:font typeface="Open Sans Extra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-39130"/>
            <a:ext cx="16230600" cy="3649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4"/>
              </a:lnSpc>
            </a:pPr>
            <a:r>
              <a:rPr lang="en-US" sz="21303" spc="-1491">
                <a:solidFill>
                  <a:srgbClr val="FEC89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THE FIRST 30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418137" y="7581989"/>
            <a:ext cx="12258918" cy="1874724"/>
            <a:chOff x="0" y="0"/>
            <a:chExt cx="3228686" cy="4937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28686" cy="493755"/>
            </a:xfrm>
            <a:custGeom>
              <a:avLst/>
              <a:gdLst/>
              <a:ahLst/>
              <a:cxnLst/>
              <a:rect l="l" t="t" r="r" b="b"/>
              <a:pathLst>
                <a:path w="3228686" h="493755">
                  <a:moveTo>
                    <a:pt x="32208" y="0"/>
                  </a:moveTo>
                  <a:lnTo>
                    <a:pt x="3196478" y="0"/>
                  </a:lnTo>
                  <a:cubicBezTo>
                    <a:pt x="3205020" y="0"/>
                    <a:pt x="3213212" y="3393"/>
                    <a:pt x="3219253" y="9434"/>
                  </a:cubicBezTo>
                  <a:cubicBezTo>
                    <a:pt x="3225293" y="15474"/>
                    <a:pt x="3228686" y="23666"/>
                    <a:pt x="3228686" y="32208"/>
                  </a:cubicBezTo>
                  <a:lnTo>
                    <a:pt x="3228686" y="461546"/>
                  </a:lnTo>
                  <a:cubicBezTo>
                    <a:pt x="3228686" y="470088"/>
                    <a:pt x="3225293" y="478281"/>
                    <a:pt x="3219253" y="484321"/>
                  </a:cubicBezTo>
                  <a:cubicBezTo>
                    <a:pt x="3213212" y="490361"/>
                    <a:pt x="3205020" y="493755"/>
                    <a:pt x="3196478" y="493755"/>
                  </a:cubicBezTo>
                  <a:lnTo>
                    <a:pt x="32208" y="493755"/>
                  </a:lnTo>
                  <a:cubicBezTo>
                    <a:pt x="23666" y="493755"/>
                    <a:pt x="15474" y="490361"/>
                    <a:pt x="9434" y="484321"/>
                  </a:cubicBezTo>
                  <a:cubicBezTo>
                    <a:pt x="3393" y="478281"/>
                    <a:pt x="0" y="470088"/>
                    <a:pt x="0" y="461546"/>
                  </a:cubicBezTo>
                  <a:lnTo>
                    <a:pt x="0" y="32208"/>
                  </a:lnTo>
                  <a:cubicBezTo>
                    <a:pt x="0" y="23666"/>
                    <a:pt x="3393" y="15474"/>
                    <a:pt x="9434" y="9434"/>
                  </a:cubicBezTo>
                  <a:cubicBezTo>
                    <a:pt x="15474" y="3393"/>
                    <a:pt x="23666" y="0"/>
                    <a:pt x="32208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28686" cy="531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81526" y="7592667"/>
            <a:ext cx="10732139" cy="17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PRESENTED BY:</a:t>
            </a:r>
          </a:p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CARTERET COUNTY DSS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0318" y="4387418"/>
            <a:ext cx="15694375" cy="208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1"/>
              </a:lnSpc>
            </a:pPr>
            <a:r>
              <a:rPr lang="en-US" sz="9199" spc="266">
                <a:solidFill>
                  <a:srgbClr val="FFFAF2"/>
                </a:solidFill>
                <a:latin typeface="Beauty Salon Script"/>
                <a:ea typeface="Beauty Salon Script"/>
                <a:cs typeface="Beauty Salon Script"/>
                <a:sym typeface="Beauty Salon Script"/>
              </a:rPr>
              <a:t>Building Better Systems. </a:t>
            </a:r>
          </a:p>
          <a:p>
            <a:pPr algn="ctr">
              <a:lnSpc>
                <a:spcPts val="7451"/>
              </a:lnSpc>
            </a:pPr>
            <a:r>
              <a:rPr lang="en-US" sz="9199" spc="266">
                <a:solidFill>
                  <a:srgbClr val="FFFAF2"/>
                </a:solidFill>
                <a:latin typeface="Beauty Salon Script"/>
                <a:ea typeface="Beauty Salon Script"/>
                <a:cs typeface="Beauty Salon Script"/>
                <a:sym typeface="Beauty Salon Script"/>
              </a:rPr>
              <a:t>Creating Greater Impact.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06258" y="124410"/>
            <a:ext cx="3123044" cy="31230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712468" y="9416416"/>
            <a:ext cx="1741168" cy="1741168"/>
          </a:xfrm>
          <a:custGeom>
            <a:avLst/>
            <a:gdLst/>
            <a:ahLst/>
            <a:cxnLst/>
            <a:rect l="l" t="t" r="r" b="b"/>
            <a:pathLst>
              <a:path w="1741168" h="1741168">
                <a:moveTo>
                  <a:pt x="0" y="0"/>
                </a:moveTo>
                <a:lnTo>
                  <a:pt x="1741168" y="0"/>
                </a:lnTo>
                <a:lnTo>
                  <a:pt x="1741168" y="1741168"/>
                </a:lnTo>
                <a:lnTo>
                  <a:pt x="0" y="174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5733" y="3481463"/>
            <a:ext cx="4139421" cy="41394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4906" r="-2490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4828366" y="3481463"/>
            <a:ext cx="4139421" cy="41394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4906" r="-2490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812059" y="3575530"/>
            <a:ext cx="4139421" cy="41394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046" r="-2504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320212" y="3575530"/>
            <a:ext cx="4139421" cy="413942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38105" r="-38105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58116" y="79375"/>
            <a:ext cx="14334451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>
                <a:solidFill>
                  <a:srgbClr val="FEC89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TOPICS OVERVIEW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7856" y="7861210"/>
            <a:ext cx="363517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WHY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80490" y="7861210"/>
            <a:ext cx="363517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WHAT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64182" y="7955276"/>
            <a:ext cx="363517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HOW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72336" y="7955276"/>
            <a:ext cx="363517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IMPACT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359" y="-335280"/>
            <a:ext cx="3303369" cy="330336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2434" y="3453864"/>
            <a:ext cx="16896866" cy="552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367"/>
              </a:lnSpc>
            </a:pPr>
            <a:r>
              <a:rPr lang="en-US" sz="12799" spc="371">
                <a:solidFill>
                  <a:srgbClr val="708FA2"/>
                </a:solidFill>
                <a:latin typeface="Beauty Salon Script"/>
                <a:ea typeface="Beauty Salon Script"/>
                <a:cs typeface="Beauty Salon Script"/>
                <a:sym typeface="Beauty Salon Script"/>
              </a:rPr>
              <a:t> </a:t>
            </a:r>
          </a:p>
          <a:p>
            <a:pPr algn="r">
              <a:lnSpc>
                <a:spcPts val="10367"/>
              </a:lnSpc>
            </a:pPr>
            <a:r>
              <a:rPr lang="en-US" sz="12799" spc="371">
                <a:solidFill>
                  <a:srgbClr val="708FA2"/>
                </a:solidFill>
                <a:latin typeface="Beauty Salon Script"/>
                <a:ea typeface="Beauty Salon Script"/>
                <a:cs typeface="Beauty Salon Script"/>
                <a:sym typeface="Beauty Salon Script"/>
              </a:rPr>
              <a:t>How did we recognize the need to do more to engage and empower the families we serve?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214" y="526609"/>
            <a:ext cx="2641615" cy="1801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708F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CARTERET </a:t>
            </a:r>
          </a:p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708F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COUNTY </a:t>
            </a:r>
          </a:p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708F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DSS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011525" y="-224408"/>
            <a:ext cx="3303369" cy="330336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086350" y="838200"/>
            <a:ext cx="8115300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708F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WHY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390008" y="73371"/>
            <a:ext cx="1243033" cy="124303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8FA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994" y="-1335351"/>
            <a:ext cx="11421218" cy="4476310"/>
            <a:chOff x="0" y="0"/>
            <a:chExt cx="15228290" cy="596841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968413" cy="596841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AF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56112" y="1753364"/>
              <a:ext cx="14672178" cy="2525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59"/>
                </a:lnSpc>
              </a:pPr>
              <a:r>
                <a:rPr lang="en-US" sz="11399">
                  <a:solidFill>
                    <a:srgbClr val="FEC89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WHY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95424" y="579424"/>
            <a:ext cx="12135417" cy="201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20"/>
              </a:lnSpc>
            </a:pPr>
            <a:r>
              <a:rPr lang="en-US" sz="16198" spc="469">
                <a:solidFill>
                  <a:srgbClr val="FFFAF2"/>
                </a:solidFill>
                <a:latin typeface="Beauty Salon Script"/>
                <a:ea typeface="Beauty Salon Script"/>
                <a:cs typeface="Beauty Salon Script"/>
                <a:sym typeface="Beauty Salon Script"/>
              </a:rPr>
              <a:t>The First 30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752945" y="7311715"/>
            <a:ext cx="2676524" cy="267652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32121" y="2238758"/>
            <a:ext cx="13202004" cy="7929349"/>
            <a:chOff x="0" y="0"/>
            <a:chExt cx="3477071" cy="20883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77071" cy="2088388"/>
            </a:xfrm>
            <a:custGeom>
              <a:avLst/>
              <a:gdLst/>
              <a:ahLst/>
              <a:cxnLst/>
              <a:rect l="l" t="t" r="r" b="b"/>
              <a:pathLst>
                <a:path w="3477071" h="2088388">
                  <a:moveTo>
                    <a:pt x="29907" y="0"/>
                  </a:moveTo>
                  <a:lnTo>
                    <a:pt x="3447164" y="0"/>
                  </a:lnTo>
                  <a:cubicBezTo>
                    <a:pt x="3463681" y="0"/>
                    <a:pt x="3477071" y="13390"/>
                    <a:pt x="3477071" y="29907"/>
                  </a:cubicBezTo>
                  <a:lnTo>
                    <a:pt x="3477071" y="2058481"/>
                  </a:lnTo>
                  <a:cubicBezTo>
                    <a:pt x="3477071" y="2066413"/>
                    <a:pt x="3473920" y="2074020"/>
                    <a:pt x="3468312" y="2079628"/>
                  </a:cubicBezTo>
                  <a:cubicBezTo>
                    <a:pt x="3462703" y="2085237"/>
                    <a:pt x="3455096" y="2088388"/>
                    <a:pt x="3447164" y="2088388"/>
                  </a:cubicBezTo>
                  <a:lnTo>
                    <a:pt x="29907" y="2088388"/>
                  </a:lnTo>
                  <a:cubicBezTo>
                    <a:pt x="21975" y="2088388"/>
                    <a:pt x="14368" y="2085237"/>
                    <a:pt x="8760" y="2079628"/>
                  </a:cubicBezTo>
                  <a:cubicBezTo>
                    <a:pt x="3151" y="2074020"/>
                    <a:pt x="0" y="2066413"/>
                    <a:pt x="0" y="2058481"/>
                  </a:cubicBezTo>
                  <a:lnTo>
                    <a:pt x="0" y="29907"/>
                  </a:lnTo>
                  <a:cubicBezTo>
                    <a:pt x="0" y="21975"/>
                    <a:pt x="3151" y="14368"/>
                    <a:pt x="8760" y="8760"/>
                  </a:cubicBezTo>
                  <a:cubicBezTo>
                    <a:pt x="14368" y="3151"/>
                    <a:pt x="21975" y="0"/>
                    <a:pt x="29907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77071" cy="2126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789772" y="2543771"/>
            <a:ext cx="12366484" cy="730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Our hope is to increase partnership between: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transferring and receiving teams (SWS+SW)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Increase understanding of the case;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Create space for open communication;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Demonstrate shared responsibility;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Eliminate the “ball was dropped” mentality.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receiving SWS and SW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Increase clarity of message;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Create a supportive culture.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Department and the Family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Cultivates relationship and connection;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Improves communication;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Establishes a strong foundation + trust from the start;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708FA2"/>
                </a:solidFill>
                <a:latin typeface="Open Sans"/>
                <a:ea typeface="Open Sans"/>
                <a:cs typeface="Open Sans"/>
                <a:sym typeface="Open Sans"/>
              </a:rPr>
              <a:t>Increased collaboration with family centered practice.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359" y="-335280"/>
            <a:ext cx="3804983" cy="38049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49433" y="-335280"/>
            <a:ext cx="1243033" cy="124303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8FA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2727803"/>
            <a:ext cx="3303369" cy="33033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V="1">
            <a:off x="1450022" y="2198486"/>
            <a:ext cx="14875655" cy="6136208"/>
          </a:xfrm>
          <a:custGeom>
            <a:avLst/>
            <a:gdLst/>
            <a:ahLst/>
            <a:cxnLst/>
            <a:rect l="l" t="t" r="r" b="b"/>
            <a:pathLst>
              <a:path w="14875655" h="6136208">
                <a:moveTo>
                  <a:pt x="0" y="6136208"/>
                </a:moveTo>
                <a:lnTo>
                  <a:pt x="14875654" y="6136208"/>
                </a:lnTo>
                <a:lnTo>
                  <a:pt x="14875654" y="0"/>
                </a:lnTo>
                <a:lnTo>
                  <a:pt x="0" y="0"/>
                </a:lnTo>
                <a:lnTo>
                  <a:pt x="0" y="613620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8887" y="428470"/>
            <a:ext cx="2972492" cy="119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708F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THE FIRST 30 OVERVIEW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5879" y="8613775"/>
            <a:ext cx="357639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4CB88C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CASE ASSIGNMENT + REVIEW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96491" y="1001827"/>
            <a:ext cx="297127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4CB88C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TRANSFER CONFERENCE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16578" y="8613775"/>
            <a:ext cx="2971271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387DBE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INTRODUCTORY HOME VISIT W/IN 7 DAYS*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9463" y="1004686"/>
            <a:ext cx="351269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387DBE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PREP + PLANNING FOR EXPLORATION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43557" y="8613775"/>
            <a:ext cx="462739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453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EXPLORATION VISITS + JOINT DEVELOPMENT OF FSA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14601" y="1001827"/>
            <a:ext cx="351269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453A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FSA FINALIZED W/IN 30 DAYS AT CFT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8887" y="1617785"/>
            <a:ext cx="2972492" cy="1110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</a:pPr>
            <a:r>
              <a:rPr lang="en-US" sz="3173" i="1">
                <a:solidFill>
                  <a:srgbClr val="708FA2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 process of building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382" y="2505519"/>
            <a:ext cx="5885495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“Allows for </a:t>
            </a:r>
            <a:r>
              <a:rPr lang="en-US" sz="3499">
                <a:solidFill>
                  <a:srgbClr val="FEC89A"/>
                </a:solidFill>
                <a:latin typeface="Open Sans"/>
                <a:ea typeface="Open Sans"/>
                <a:cs typeface="Open Sans"/>
                <a:sym typeface="Open Sans"/>
              </a:rPr>
              <a:t>collaboration</a:t>
            </a: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.”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93268" y="172084"/>
            <a:ext cx="13820026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>
                <a:solidFill>
                  <a:srgbClr val="FEC89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IMPACT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03281" y="867262"/>
            <a:ext cx="10506914" cy="203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90"/>
              </a:lnSpc>
            </a:pPr>
            <a:r>
              <a:rPr lang="en-US" sz="9000" spc="261">
                <a:solidFill>
                  <a:srgbClr val="FFFAF2"/>
                </a:solidFill>
                <a:latin typeface="Beauty Salon Script"/>
                <a:ea typeface="Beauty Salon Script"/>
                <a:cs typeface="Beauty Salon Script"/>
                <a:sym typeface="Beauty Salon Script"/>
              </a:rPr>
              <a:t>What our staff share about this practice..</a:t>
            </a:r>
          </a:p>
        </p:txBody>
      </p:sp>
      <p:sp>
        <p:nvSpPr>
          <p:cNvPr id="5" name="Freeform 5"/>
          <p:cNvSpPr/>
          <p:nvPr/>
        </p:nvSpPr>
        <p:spPr>
          <a:xfrm>
            <a:off x="-3262206" y="5734096"/>
            <a:ext cx="7871460" cy="7871460"/>
          </a:xfrm>
          <a:custGeom>
            <a:avLst/>
            <a:gdLst/>
            <a:ahLst/>
            <a:cxnLst/>
            <a:rect l="l" t="t" r="r" b="b"/>
            <a:pathLst>
              <a:path w="7871460" h="7871460">
                <a:moveTo>
                  <a:pt x="0" y="0"/>
                </a:moveTo>
                <a:lnTo>
                  <a:pt x="7871460" y="0"/>
                </a:lnTo>
                <a:lnTo>
                  <a:pt x="7871460" y="7871460"/>
                </a:lnTo>
                <a:lnTo>
                  <a:pt x="0" y="7871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8149000"/>
            <a:ext cx="1543050" cy="154305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7259300" y="3056107"/>
            <a:ext cx="1741168" cy="1741168"/>
          </a:xfrm>
          <a:custGeom>
            <a:avLst/>
            <a:gdLst/>
            <a:ahLst/>
            <a:cxnLst/>
            <a:rect l="l" t="t" r="r" b="b"/>
            <a:pathLst>
              <a:path w="1741168" h="1741168">
                <a:moveTo>
                  <a:pt x="0" y="0"/>
                </a:moveTo>
                <a:lnTo>
                  <a:pt x="1741168" y="0"/>
                </a:lnTo>
                <a:lnTo>
                  <a:pt x="1741168" y="1741168"/>
                </a:lnTo>
                <a:lnTo>
                  <a:pt x="0" y="1741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37904" y="6113824"/>
            <a:ext cx="12743527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“Able to gain </a:t>
            </a:r>
            <a:r>
              <a:rPr lang="en-US" sz="4500">
                <a:solidFill>
                  <a:srgbClr val="FEC89A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valuable insight</a:t>
            </a: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 with open conversation.”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78559" y="7066324"/>
            <a:ext cx="11754388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3499">
                <a:solidFill>
                  <a:srgbClr val="FEC89A"/>
                </a:solidFill>
                <a:latin typeface="Open Sans"/>
                <a:ea typeface="Open Sans"/>
                <a:cs typeface="Open Sans"/>
                <a:sym typeface="Open Sans"/>
              </a:rPr>
              <a:t>Feel more prepared</a:t>
            </a: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 to work with the family.”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5671" y="4592998"/>
            <a:ext cx="850343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“Takes </a:t>
            </a:r>
            <a:r>
              <a:rPr lang="en-US" sz="4500">
                <a:solidFill>
                  <a:srgbClr val="FEC89A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more time</a:t>
            </a: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, but it’s </a:t>
            </a:r>
            <a:r>
              <a:rPr lang="en-US" sz="4500">
                <a:solidFill>
                  <a:srgbClr val="FEC89A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worth it</a:t>
            </a: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.”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2327" y="4024673"/>
            <a:ext cx="8572656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3499">
                <a:solidFill>
                  <a:srgbClr val="FEC89A"/>
                </a:solidFill>
                <a:latin typeface="Open Sans"/>
                <a:ea typeface="Open Sans"/>
                <a:cs typeface="Open Sans"/>
                <a:sym typeface="Open Sans"/>
              </a:rPr>
              <a:t>Better understanding</a:t>
            </a: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 of where to go.”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24954" y="7634650"/>
            <a:ext cx="5885495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“Sense of </a:t>
            </a:r>
            <a:r>
              <a:rPr lang="en-US" sz="4500">
                <a:solidFill>
                  <a:srgbClr val="FEC89A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clarity</a:t>
            </a: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.”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86047" y="9155476"/>
            <a:ext cx="8828242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“More </a:t>
            </a:r>
            <a:r>
              <a:rPr lang="en-US" sz="4500">
                <a:solidFill>
                  <a:srgbClr val="FEC89A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digestible </a:t>
            </a: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for family.”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33723" y="5545498"/>
            <a:ext cx="6378267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“Family </a:t>
            </a:r>
            <a:r>
              <a:rPr lang="en-US" sz="3499">
                <a:solidFill>
                  <a:srgbClr val="FEC89A"/>
                </a:solidFill>
                <a:latin typeface="Open Sans"/>
                <a:ea typeface="Open Sans"/>
                <a:cs typeface="Open Sans"/>
                <a:sym typeface="Open Sans"/>
              </a:rPr>
              <a:t>less overwhelmed</a:t>
            </a: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.”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1382" y="3072173"/>
            <a:ext cx="554468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“Feel </a:t>
            </a:r>
            <a:r>
              <a:rPr lang="en-US" sz="4500">
                <a:solidFill>
                  <a:srgbClr val="FEC89A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supported </a:t>
            </a:r>
            <a:r>
              <a:rPr lang="en-US" sz="4500">
                <a:solidFill>
                  <a:srgbClr val="FFFAF2"/>
                </a:solidFill>
                <a:latin typeface="Adore The World"/>
                <a:ea typeface="Adore The World"/>
                <a:cs typeface="Adore The World"/>
                <a:sym typeface="Adore The World"/>
              </a:rPr>
              <a:t>by SWS.”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06877" y="8587150"/>
            <a:ext cx="5885495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“Family more </a:t>
            </a:r>
            <a:r>
              <a:rPr lang="en-US" sz="3499">
                <a:solidFill>
                  <a:srgbClr val="FEC89A"/>
                </a:solidFill>
                <a:latin typeface="Open Sans"/>
                <a:ea typeface="Open Sans"/>
                <a:cs typeface="Open Sans"/>
                <a:sym typeface="Open Sans"/>
              </a:rPr>
              <a:t>engaged</a:t>
            </a:r>
            <a:r>
              <a:rPr lang="en-US" sz="3499">
                <a:solidFill>
                  <a:srgbClr val="FFFAF2"/>
                </a:solidFill>
                <a:latin typeface="Open Sans"/>
                <a:ea typeface="Open Sans"/>
                <a:cs typeface="Open Sans"/>
                <a:sym typeface="Open Sans"/>
              </a:rPr>
              <a:t>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359" y="-335280"/>
            <a:ext cx="3303369" cy="330336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92692" y="1390650"/>
            <a:ext cx="15151990" cy="290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7"/>
              </a:lnSpc>
            </a:pPr>
            <a:r>
              <a:rPr lang="en-US" sz="12799" spc="371">
                <a:solidFill>
                  <a:srgbClr val="708FA2"/>
                </a:solidFill>
                <a:latin typeface="Beauty Salon Script"/>
                <a:ea typeface="Beauty Salon Script"/>
                <a:cs typeface="Beauty Salon Script"/>
                <a:sym typeface="Beauty Salon Script"/>
              </a:rPr>
              <a:t>Implementation Strategies + Challenges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214" y="526609"/>
            <a:ext cx="2641615" cy="1801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708F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CARTERET </a:t>
            </a:r>
          </a:p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708F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COUNTY </a:t>
            </a:r>
          </a:p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708F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DSS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749433" y="-335280"/>
            <a:ext cx="1243033" cy="124303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8FA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2727803"/>
            <a:ext cx="3303369" cy="330336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86009" y="4703980"/>
            <a:ext cx="17115982" cy="521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Creating buy-in from our supervisory team 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Generating excitement from our front-line staff (assessment, in-home, and permanency planning teams)</a:t>
            </a:r>
          </a:p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Anticipating + planning for potential barriers (i.e. TIME) and our response to these </a:t>
            </a:r>
          </a:p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Roll out of training + best strategies for our team in this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Implementation: we listened, we reflected on tough feedback, we adjusted </a:t>
            </a:r>
          </a:p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Staff turnover + changes= REIMPLEMENTATION</a:t>
            </a:r>
          </a:p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CQI + Training as  </a:t>
            </a:r>
            <a:r>
              <a:rPr lang="en-US" sz="2999" b="1" i="1">
                <a:solidFill>
                  <a:srgbClr val="708FA2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PARTNER </a:t>
            </a: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 Child Welfare practice </a:t>
            </a:r>
          </a:p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CQI as a </a:t>
            </a:r>
            <a:r>
              <a:rPr lang="en-US" sz="2999" b="1" i="1">
                <a:solidFill>
                  <a:srgbClr val="708FA2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CONTINUOUS </a:t>
            </a: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quality improvement effort</a:t>
            </a:r>
          </a:p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708FA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importance of follow up and feedback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2922" y="3268776"/>
            <a:ext cx="12258918" cy="1874724"/>
            <a:chOff x="0" y="0"/>
            <a:chExt cx="3228686" cy="493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28686" cy="493755"/>
            </a:xfrm>
            <a:custGeom>
              <a:avLst/>
              <a:gdLst/>
              <a:ahLst/>
              <a:cxnLst/>
              <a:rect l="l" t="t" r="r" b="b"/>
              <a:pathLst>
                <a:path w="3228686" h="493755">
                  <a:moveTo>
                    <a:pt x="32208" y="0"/>
                  </a:moveTo>
                  <a:lnTo>
                    <a:pt x="3196478" y="0"/>
                  </a:lnTo>
                  <a:cubicBezTo>
                    <a:pt x="3205020" y="0"/>
                    <a:pt x="3213212" y="3393"/>
                    <a:pt x="3219253" y="9434"/>
                  </a:cubicBezTo>
                  <a:cubicBezTo>
                    <a:pt x="3225293" y="15474"/>
                    <a:pt x="3228686" y="23666"/>
                    <a:pt x="3228686" y="32208"/>
                  </a:cubicBezTo>
                  <a:lnTo>
                    <a:pt x="3228686" y="461546"/>
                  </a:lnTo>
                  <a:cubicBezTo>
                    <a:pt x="3228686" y="470088"/>
                    <a:pt x="3225293" y="478281"/>
                    <a:pt x="3219253" y="484321"/>
                  </a:cubicBezTo>
                  <a:cubicBezTo>
                    <a:pt x="3213212" y="490361"/>
                    <a:pt x="3205020" y="493755"/>
                    <a:pt x="3196478" y="493755"/>
                  </a:cubicBezTo>
                  <a:lnTo>
                    <a:pt x="32208" y="493755"/>
                  </a:lnTo>
                  <a:cubicBezTo>
                    <a:pt x="23666" y="493755"/>
                    <a:pt x="15474" y="490361"/>
                    <a:pt x="9434" y="484321"/>
                  </a:cubicBezTo>
                  <a:cubicBezTo>
                    <a:pt x="3393" y="478281"/>
                    <a:pt x="0" y="470088"/>
                    <a:pt x="0" y="461546"/>
                  </a:cubicBezTo>
                  <a:lnTo>
                    <a:pt x="0" y="32208"/>
                  </a:lnTo>
                  <a:cubicBezTo>
                    <a:pt x="0" y="23666"/>
                    <a:pt x="3393" y="15474"/>
                    <a:pt x="9434" y="9434"/>
                  </a:cubicBezTo>
                  <a:cubicBezTo>
                    <a:pt x="15474" y="3393"/>
                    <a:pt x="23666" y="0"/>
                    <a:pt x="32208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28686" cy="531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02922" y="3279454"/>
            <a:ext cx="12139537" cy="263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WHAT IS ONE TAKEAWAY?</a:t>
            </a:r>
          </a:p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WHAT ARE YOU MOTIVATED TO DO?</a:t>
            </a:r>
          </a:p>
          <a:p>
            <a:pPr algn="ctr">
              <a:lnSpc>
                <a:spcPts val="7045"/>
              </a:lnSpc>
            </a:pPr>
            <a:endParaRPr lang="en-US" sz="5032">
              <a:solidFill>
                <a:srgbClr val="FFFAF2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02922" y="5715000"/>
            <a:ext cx="12258918" cy="1874724"/>
            <a:chOff x="0" y="0"/>
            <a:chExt cx="3228686" cy="4937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28686" cy="493755"/>
            </a:xfrm>
            <a:custGeom>
              <a:avLst/>
              <a:gdLst/>
              <a:ahLst/>
              <a:cxnLst/>
              <a:rect l="l" t="t" r="r" b="b"/>
              <a:pathLst>
                <a:path w="3228686" h="493755">
                  <a:moveTo>
                    <a:pt x="32208" y="0"/>
                  </a:moveTo>
                  <a:lnTo>
                    <a:pt x="3196478" y="0"/>
                  </a:lnTo>
                  <a:cubicBezTo>
                    <a:pt x="3205020" y="0"/>
                    <a:pt x="3213212" y="3393"/>
                    <a:pt x="3219253" y="9434"/>
                  </a:cubicBezTo>
                  <a:cubicBezTo>
                    <a:pt x="3225293" y="15474"/>
                    <a:pt x="3228686" y="23666"/>
                    <a:pt x="3228686" y="32208"/>
                  </a:cubicBezTo>
                  <a:lnTo>
                    <a:pt x="3228686" y="461546"/>
                  </a:lnTo>
                  <a:cubicBezTo>
                    <a:pt x="3228686" y="470088"/>
                    <a:pt x="3225293" y="478281"/>
                    <a:pt x="3219253" y="484321"/>
                  </a:cubicBezTo>
                  <a:cubicBezTo>
                    <a:pt x="3213212" y="490361"/>
                    <a:pt x="3205020" y="493755"/>
                    <a:pt x="3196478" y="493755"/>
                  </a:cubicBezTo>
                  <a:lnTo>
                    <a:pt x="32208" y="493755"/>
                  </a:lnTo>
                  <a:cubicBezTo>
                    <a:pt x="23666" y="493755"/>
                    <a:pt x="15474" y="490361"/>
                    <a:pt x="9434" y="484321"/>
                  </a:cubicBezTo>
                  <a:cubicBezTo>
                    <a:pt x="3393" y="478281"/>
                    <a:pt x="0" y="470088"/>
                    <a:pt x="0" y="461546"/>
                  </a:cubicBezTo>
                  <a:lnTo>
                    <a:pt x="0" y="32208"/>
                  </a:lnTo>
                  <a:cubicBezTo>
                    <a:pt x="0" y="23666"/>
                    <a:pt x="3393" y="15474"/>
                    <a:pt x="9434" y="9434"/>
                  </a:cubicBezTo>
                  <a:cubicBezTo>
                    <a:pt x="15474" y="3393"/>
                    <a:pt x="23666" y="0"/>
                    <a:pt x="32208" y="0"/>
                  </a:cubicBezTo>
                  <a:close/>
                </a:path>
              </a:pathLst>
            </a:custGeom>
            <a:solidFill>
              <a:srgbClr val="FEC89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228686" cy="531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89186" y="8614786"/>
            <a:ext cx="1907994" cy="1287028"/>
          </a:xfrm>
          <a:custGeom>
            <a:avLst/>
            <a:gdLst/>
            <a:ahLst/>
            <a:cxnLst/>
            <a:rect l="l" t="t" r="r" b="b"/>
            <a:pathLst>
              <a:path w="1907994" h="1287028">
                <a:moveTo>
                  <a:pt x="0" y="0"/>
                </a:moveTo>
                <a:lnTo>
                  <a:pt x="1907993" y="0"/>
                </a:lnTo>
                <a:lnTo>
                  <a:pt x="1907993" y="1287028"/>
                </a:lnTo>
                <a:lnTo>
                  <a:pt x="0" y="1287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30805" y="197072"/>
            <a:ext cx="2060340" cy="1663256"/>
          </a:xfrm>
          <a:custGeom>
            <a:avLst/>
            <a:gdLst/>
            <a:ahLst/>
            <a:cxnLst/>
            <a:rect l="l" t="t" r="r" b="b"/>
            <a:pathLst>
              <a:path w="2060340" h="1663256">
                <a:moveTo>
                  <a:pt x="0" y="0"/>
                </a:moveTo>
                <a:lnTo>
                  <a:pt x="2060340" y="0"/>
                </a:lnTo>
                <a:lnTo>
                  <a:pt x="2060340" y="1663256"/>
                </a:lnTo>
                <a:lnTo>
                  <a:pt x="0" y="1663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28237" y="6957974"/>
            <a:ext cx="1762908" cy="2801829"/>
          </a:xfrm>
          <a:custGeom>
            <a:avLst/>
            <a:gdLst/>
            <a:ahLst/>
            <a:cxnLst/>
            <a:rect l="l" t="t" r="r" b="b"/>
            <a:pathLst>
              <a:path w="1762908" h="2801829">
                <a:moveTo>
                  <a:pt x="0" y="0"/>
                </a:moveTo>
                <a:lnTo>
                  <a:pt x="1762908" y="0"/>
                </a:lnTo>
                <a:lnTo>
                  <a:pt x="1762908" y="2801829"/>
                </a:lnTo>
                <a:lnTo>
                  <a:pt x="0" y="28018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242" y="197072"/>
            <a:ext cx="2327882" cy="3301960"/>
          </a:xfrm>
          <a:custGeom>
            <a:avLst/>
            <a:gdLst/>
            <a:ahLst/>
            <a:cxnLst/>
            <a:rect l="l" t="t" r="r" b="b"/>
            <a:pathLst>
              <a:path w="2327882" h="3301960">
                <a:moveTo>
                  <a:pt x="0" y="0"/>
                </a:moveTo>
                <a:lnTo>
                  <a:pt x="2327881" y="0"/>
                </a:lnTo>
                <a:lnTo>
                  <a:pt x="2327881" y="3301960"/>
                </a:lnTo>
                <a:lnTo>
                  <a:pt x="0" y="33019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75170"/>
            <a:ext cx="15543646" cy="262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26"/>
              </a:lnSpc>
            </a:pPr>
            <a:r>
              <a:rPr lang="en-US" sz="15304" spc="-1071">
                <a:solidFill>
                  <a:srgbClr val="FEC89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THE FIRST 30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66311" y="5725678"/>
            <a:ext cx="10732139" cy="17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WHAT CAN YOU DO?</a:t>
            </a:r>
          </a:p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WHAT CAN YOUR AGENCY DO?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9047" y="115429"/>
            <a:ext cx="16909907" cy="343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FFFA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61673" y="3998453"/>
            <a:ext cx="10198744" cy="1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9"/>
              </a:lnSpc>
            </a:pPr>
            <a:r>
              <a:rPr lang="en-US" sz="16098" spc="466">
                <a:solidFill>
                  <a:srgbClr val="708FA2"/>
                </a:solidFill>
                <a:latin typeface="Beauty Salon Script"/>
                <a:ea typeface="Beauty Salon Script"/>
                <a:cs typeface="Beauty Salon Script"/>
                <a:sym typeface="Beauty Salon Script"/>
              </a:rPr>
              <a:t>Questions?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8920" y="8308783"/>
            <a:ext cx="17870160" cy="949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2742" b="1">
                <a:solidFill>
                  <a:srgbClr val="FFFAF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Kelly Dorman, Organizational Development + Training Manager * kelly.dorman@carteretcountync.gov</a:t>
            </a:r>
          </a:p>
          <a:p>
            <a:pPr algn="ctr">
              <a:lnSpc>
                <a:spcPts val="3839"/>
              </a:lnSpc>
            </a:pPr>
            <a:r>
              <a:rPr lang="en-US" sz="2742" b="1">
                <a:solidFill>
                  <a:srgbClr val="FFFAF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Kody Krebs, JD|MSW, Assistant Director * kody.krebs@carteretcountync.gov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8920" y="6951747"/>
            <a:ext cx="10198744" cy="98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8000" spc="232">
                <a:solidFill>
                  <a:srgbClr val="708FA2"/>
                </a:solidFill>
                <a:latin typeface="Beauty Salon Script"/>
                <a:ea typeface="Beauty Salon Script"/>
                <a:cs typeface="Beauty Salon Script"/>
                <a:sym typeface="Beauty Salon Script"/>
              </a:rPr>
              <a:t>Contact Information: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Custom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Open Sans Extra Bold</vt:lpstr>
      <vt:lpstr>Open Sans Bold Italics</vt:lpstr>
      <vt:lpstr>Calibri</vt:lpstr>
      <vt:lpstr>Arial</vt:lpstr>
      <vt:lpstr>Beauty Salon Script</vt:lpstr>
      <vt:lpstr>Adore The World</vt:lpstr>
      <vt:lpstr>Open Sans</vt:lpstr>
      <vt:lpstr>Open Sans Bold</vt:lpstr>
      <vt:lpstr>Glacial Indifference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CSC:  The First 30- Abbreviated</dc:title>
  <dc:creator>Kody Krebs</dc:creator>
  <cp:lastModifiedBy>Kody Krebs</cp:lastModifiedBy>
  <cp:revision>3</cp:revision>
  <dcterms:created xsi:type="dcterms:W3CDTF">2006-08-16T00:00:00Z</dcterms:created>
  <dcterms:modified xsi:type="dcterms:W3CDTF">2026-02-10T14:42:44Z</dcterms:modified>
  <dc:identifier>DAHA1ZdBrLA</dc:identifier>
</cp:coreProperties>
</file>