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68" r:id="rId2"/>
    <p:sldId id="267" r:id="rId3"/>
    <p:sldId id="259" r:id="rId4"/>
    <p:sldId id="274" r:id="rId5"/>
    <p:sldId id="477" r:id="rId6"/>
    <p:sldId id="482" r:id="rId7"/>
    <p:sldId id="451" r:id="rId8"/>
    <p:sldId id="452" r:id="rId9"/>
    <p:sldId id="453" r:id="rId10"/>
    <p:sldId id="454" r:id="rId11"/>
    <p:sldId id="3466" r:id="rId12"/>
    <p:sldId id="3467" r:id="rId13"/>
    <p:sldId id="481" r:id="rId14"/>
    <p:sldId id="449" r:id="rId15"/>
    <p:sldId id="460" r:id="rId16"/>
    <p:sldId id="462" r:id="rId17"/>
    <p:sldId id="464" r:id="rId18"/>
    <p:sldId id="465" r:id="rId19"/>
    <p:sldId id="469" r:id="rId20"/>
    <p:sldId id="471" r:id="rId21"/>
    <p:sldId id="472" r:id="rId22"/>
    <p:sldId id="473" r:id="rId23"/>
    <p:sldId id="474" r:id="rId24"/>
    <p:sldId id="475" r:id="rId25"/>
    <p:sldId id="467" r:id="rId26"/>
    <p:sldId id="48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uyot, Erin B" initials="BEB" lastIdx="2" clrIdx="0">
    <p:extLst>
      <p:ext uri="{19B8F6BF-5375-455C-9EA6-DF929625EA0E}">
        <p15:presenceInfo xmlns:p15="http://schemas.microsoft.com/office/powerpoint/2012/main" userId="S::Erin.Baluyot@dhhs.nc.gov::e7301da0-8e49-4a92-9538-9cc24eda22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70" autoAdjust="0"/>
    <p:restoredTop sz="93321" autoAdjust="0"/>
  </p:normalViewPr>
  <p:slideViewPr>
    <p:cSldViewPr>
      <p:cViewPr varScale="1">
        <p:scale>
          <a:sx n="106" d="100"/>
          <a:sy n="106" d="100"/>
        </p:scale>
        <p:origin x="1362"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072" cy="466031"/>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71170" y="3"/>
            <a:ext cx="3038072" cy="466031"/>
          </a:xfrm>
          <a:prstGeom prst="rect">
            <a:avLst/>
          </a:prstGeom>
        </p:spPr>
        <p:txBody>
          <a:bodyPr vert="horz" lIns="87316" tIns="43658" rIns="87316" bIns="43658" rtlCol="0"/>
          <a:lstStyle>
            <a:lvl1pPr algn="r">
              <a:defRPr sz="1100"/>
            </a:lvl1pPr>
          </a:lstStyle>
          <a:p>
            <a:fld id="{026BEDCD-2169-4561-8729-0EB491E1CE75}" type="datetimeFigureOut">
              <a:rPr lang="en-US" smtClean="0"/>
              <a:t>2/4/2022</a:t>
            </a:fld>
            <a:endParaRPr lang="en-US"/>
          </a:p>
        </p:txBody>
      </p:sp>
      <p:sp>
        <p:nvSpPr>
          <p:cNvPr id="4" name="Footer Placeholder 3"/>
          <p:cNvSpPr>
            <a:spLocks noGrp="1"/>
          </p:cNvSpPr>
          <p:nvPr>
            <p:ph type="ftr" sz="quarter" idx="2"/>
          </p:nvPr>
        </p:nvSpPr>
        <p:spPr>
          <a:xfrm>
            <a:off x="1" y="8830370"/>
            <a:ext cx="3038072" cy="46603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71170" y="8830370"/>
            <a:ext cx="3038072" cy="466030"/>
          </a:xfrm>
          <a:prstGeom prst="rect">
            <a:avLst/>
          </a:prstGeom>
        </p:spPr>
        <p:txBody>
          <a:bodyPr vert="horz" lIns="87316" tIns="43658" rIns="87316" bIns="43658" rtlCol="0" anchor="b"/>
          <a:lstStyle>
            <a:lvl1pPr algn="r">
              <a:defRPr sz="1100"/>
            </a:lvl1pPr>
          </a:lstStyle>
          <a:p>
            <a:fld id="{22F2E9FB-245B-4774-ADA0-BCF68C4D8040}" type="slidenum">
              <a:rPr lang="en-US" smtClean="0"/>
              <a:t>‹#›</a:t>
            </a:fld>
            <a:endParaRPr lang="en-US"/>
          </a:p>
        </p:txBody>
      </p:sp>
    </p:spTree>
    <p:extLst>
      <p:ext uri="{BB962C8B-B14F-4D97-AF65-F5344CB8AC3E}">
        <p14:creationId xmlns:p14="http://schemas.microsoft.com/office/powerpoint/2010/main" val="218370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78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a:t>
            </a:r>
            <a:r>
              <a:rPr lang="en-US" sz="1200" b="0" dirty="0"/>
              <a:t>The child and family services review (CFSR) is the federal review of a state’s child welfare program. It looks at compliance with federal requirements, what children and families are actually experiencing, and identifies areas for continuous quality improvement in child welfare programs. </a:t>
            </a: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Bullet 2: There have been 3 CFSR reviews conducted, known as Rounds. North Carolina completed Round 3 completely in 2020. Through a Program Improvement Plan (PIP) North Carolina completed various strategies and saw improvement in all areas except in achieving timely permanence.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61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70E</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351343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Division’s stance about the discrepancy between the Conflict of Interest section and the Jurisdiction section. It is not a conflict for the agency to work the case unless the director deems it a conflict. </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14062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LEAVE A VOICE MAIL OR SEND AN EMAIL. TALK TO A HUMAN BEING!!</a:t>
            </a: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296635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highlighted </a:t>
            </a: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290789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7375E"/>
                </a:solidFill>
                <a:latin typeface="Franklin Gothic Demi Cond"/>
                <a:cs typeface="Franklin Gothic Demi Cond"/>
              </a:defRPr>
            </a:lvl1pPr>
          </a:lstStyle>
          <a:p>
            <a:endParaRPr/>
          </a:p>
        </p:txBody>
      </p:sp>
      <p:sp>
        <p:nvSpPr>
          <p:cNvPr id="5" name="Holder 5"/>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16636" y="2051304"/>
            <a:ext cx="2023871" cy="2020823"/>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4572"/>
            <a:ext cx="9144000" cy="24993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6608064"/>
            <a:ext cx="9144000" cy="249936"/>
          </a:xfrm>
          <a:prstGeom prst="rect">
            <a:avLst/>
          </a:prstGeom>
          <a:blipFill>
            <a:blip r:embed="rId3"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321154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8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 TableChart">
  <p:cSld name="Content Slide - TableChar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74369" y="624055"/>
            <a:ext cx="7843200" cy="5488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7365D"/>
              </a:buClr>
              <a:buSzPts val="3200"/>
              <a:buFont typeface="Arial"/>
              <a:buNone/>
              <a:defRPr sz="3200" b="1" i="0" u="none" strike="noStrike" cap="none">
                <a:solidFill>
                  <a:srgbClr val="17365D"/>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9"/>
          <p:cNvSpPr/>
          <p:nvPr/>
        </p:nvSpPr>
        <p:spPr>
          <a:xfrm>
            <a:off x="0" y="3860"/>
            <a:ext cx="9144000" cy="457200"/>
          </a:xfrm>
          <a:prstGeom prst="rect">
            <a:avLst/>
          </a:prstGeom>
          <a:gradFill>
            <a:gsLst>
              <a:gs pos="0">
                <a:srgbClr val="17365D"/>
              </a:gs>
              <a:gs pos="60000">
                <a:srgbClr val="D1E3ED"/>
              </a:gs>
              <a:gs pos="100000">
                <a:srgbClr val="E8F0F5"/>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17365D"/>
              </a:solidFill>
              <a:latin typeface="Montserrat"/>
              <a:ea typeface="Montserrat"/>
              <a:cs typeface="Montserrat"/>
              <a:sym typeface="Montserrat"/>
            </a:endParaRPr>
          </a:p>
        </p:txBody>
      </p:sp>
      <p:sp>
        <p:nvSpPr>
          <p:cNvPr id="89" name="Google Shape;89;p19"/>
          <p:cNvSpPr txBox="1">
            <a:spLocks noGrp="1"/>
          </p:cNvSpPr>
          <p:nvPr>
            <p:ph type="body" idx="1"/>
          </p:nvPr>
        </p:nvSpPr>
        <p:spPr>
          <a:xfrm>
            <a:off x="524933" y="6249457"/>
            <a:ext cx="7992000" cy="330400"/>
          </a:xfrm>
          <a:prstGeom prst="rect">
            <a:avLst/>
          </a:prstGeom>
          <a:noFill/>
          <a:ln>
            <a:noFill/>
          </a:ln>
        </p:spPr>
        <p:txBody>
          <a:bodyPr spcFirstLastPara="1" wrap="square" lIns="91425" tIns="45700" rIns="91425" bIns="45700" anchor="b" anchorCtr="0"/>
          <a:lstStyle>
            <a:lvl1pPr marL="457178" marR="0" lvl="0" indent="-228588" algn="l" rtl="0">
              <a:lnSpc>
                <a:spcPct val="100000"/>
              </a:lnSpc>
              <a:spcBef>
                <a:spcPts val="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1pPr>
            <a:lvl2pPr marL="914355" marR="0" lvl="1" indent="-342884"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532" marR="0" lvl="2" indent="-323834"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709" marR="0" lvl="3" indent="-314310"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5886" marR="0" lvl="4" indent="-314310"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064" marR="0" lvl="5"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240" marR="0" lvl="6"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418" marR="0" lvl="7"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595" marR="0" lvl="8"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0" name="Google Shape;90;p19"/>
          <p:cNvSpPr txBox="1">
            <a:spLocks noGrp="1"/>
          </p:cNvSpPr>
          <p:nvPr>
            <p:ph type="body" idx="2"/>
          </p:nvPr>
        </p:nvSpPr>
        <p:spPr>
          <a:xfrm>
            <a:off x="622300" y="1335573"/>
            <a:ext cx="7894500" cy="4902800"/>
          </a:xfrm>
          <a:prstGeom prst="rect">
            <a:avLst/>
          </a:prstGeom>
          <a:noFill/>
          <a:ln>
            <a:noFill/>
          </a:ln>
        </p:spPr>
        <p:txBody>
          <a:bodyPr spcFirstLastPara="1" wrap="square" lIns="91425" tIns="45700" rIns="91425" bIns="45700" anchor="t" anchorCtr="0"/>
          <a:lstStyle>
            <a:lvl1pPr marL="457178" marR="0" lvl="0" indent="-228588" algn="ctr" rtl="0">
              <a:lnSpc>
                <a:spcPct val="90000"/>
              </a:lnSpc>
              <a:spcBef>
                <a:spcPts val="75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L="914355" marR="0" lvl="1" indent="-342884"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Helvetica Neue"/>
                <a:ea typeface="Helvetica Neue"/>
                <a:cs typeface="Helvetica Neue"/>
                <a:sym typeface="Helvetica Neue"/>
              </a:defRPr>
            </a:lvl2pPr>
            <a:lvl3pPr marL="1371532" marR="0" lvl="2" indent="-323834"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Helvetica Neue"/>
                <a:ea typeface="Helvetica Neue"/>
                <a:cs typeface="Helvetica Neue"/>
                <a:sym typeface="Helvetica Neue"/>
              </a:defRPr>
            </a:lvl3pPr>
            <a:lvl4pPr marL="1828709" marR="0" lvl="3" indent="-314310"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4pPr>
            <a:lvl5pPr marL="2285886" marR="0" lvl="4" indent="-314310" algn="l" rtl="0">
              <a:lnSpc>
                <a:spcPct val="90000"/>
              </a:lnSpc>
              <a:spcBef>
                <a:spcPts val="375"/>
              </a:spcBef>
              <a:spcAft>
                <a:spcPts val="0"/>
              </a:spcAft>
              <a:buClr>
                <a:schemeClr val="dk1"/>
              </a:buClr>
              <a:buSzPts val="1350"/>
              <a:buFont typeface="Arial"/>
              <a:buChar char="•"/>
              <a:defRPr sz="1350" b="1" i="0" u="none" strike="noStrike" cap="none">
                <a:solidFill>
                  <a:schemeClr val="dk1"/>
                </a:solidFill>
                <a:latin typeface="Helvetica Neue"/>
                <a:ea typeface="Helvetica Neue"/>
                <a:cs typeface="Helvetica Neue"/>
                <a:sym typeface="Helvetica Neue"/>
              </a:defRPr>
            </a:lvl5pPr>
            <a:lvl6pPr marL="2743064" marR="0" lvl="5"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240" marR="0" lvl="6"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418" marR="0" lvl="7"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595" marR="0" lvl="8" indent="-31431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91" name="Google Shape;91;p19"/>
          <p:cNvCxnSpPr/>
          <p:nvPr/>
        </p:nvCxnSpPr>
        <p:spPr>
          <a:xfrm>
            <a:off x="0" y="6573308"/>
            <a:ext cx="9144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401026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572"/>
            <a:ext cx="9144000" cy="274320"/>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627380" y="521960"/>
            <a:ext cx="7889239" cy="457200"/>
          </a:xfrm>
          <a:prstGeom prst="rect">
            <a:avLst/>
          </a:prstGeom>
        </p:spPr>
        <p:txBody>
          <a:bodyPr wrap="square" lIns="0" tIns="0" rIns="0" bIns="0">
            <a:spAutoFit/>
          </a:bodyPr>
          <a:lstStyle>
            <a:lvl1pPr>
              <a:defRPr sz="3600" b="1" i="0">
                <a:solidFill>
                  <a:srgbClr val="17375E"/>
                </a:solidFill>
                <a:latin typeface="Franklin Gothic Demi Cond"/>
                <a:cs typeface="Franklin Gothic Demi Cond"/>
              </a:defRPr>
            </a:lvl1pPr>
          </a:lstStyle>
          <a:p>
            <a:endParaRPr/>
          </a:p>
        </p:txBody>
      </p:sp>
      <p:sp>
        <p:nvSpPr>
          <p:cNvPr id="3" name="Holder 3"/>
          <p:cNvSpPr>
            <a:spLocks noGrp="1"/>
          </p:cNvSpPr>
          <p:nvPr>
            <p:ph type="body" idx="1"/>
          </p:nvPr>
        </p:nvSpPr>
        <p:spPr>
          <a:xfrm>
            <a:off x="627881" y="1426385"/>
            <a:ext cx="7888236" cy="472821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a:xfrm>
            <a:off x="601027" y="6646755"/>
            <a:ext cx="4043045" cy="152400"/>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12700">
              <a:lnSpc>
                <a:spcPct val="100000"/>
              </a:lnSpc>
            </a:pPr>
            <a:endParaRPr spc="-20" dirty="0"/>
          </a:p>
        </p:txBody>
      </p:sp>
      <p:sp>
        <p:nvSpPr>
          <p:cNvPr id="6" name="Holder 6"/>
          <p:cNvSpPr>
            <a:spLocks noGrp="1"/>
          </p:cNvSpPr>
          <p:nvPr>
            <p:ph type="sldNum" sz="quarter" idx="7"/>
          </p:nvPr>
        </p:nvSpPr>
        <p:spPr>
          <a:xfrm>
            <a:off x="8624823" y="6647948"/>
            <a:ext cx="179070" cy="152400"/>
          </a:xfrm>
          <a:prstGeom prst="rect">
            <a:avLst/>
          </a:prstGeom>
        </p:spPr>
        <p:txBody>
          <a:bodyPr wrap="square" lIns="0" tIns="0" rIns="0" bIns="0">
            <a:spAutoFit/>
          </a:bodyPr>
          <a:lstStyle>
            <a:lvl1pPr>
              <a:defRPr sz="1000" b="1" i="0">
                <a:solidFill>
                  <a:schemeClr val="bg1"/>
                </a:solidFill>
                <a:latin typeface="Franklin Gothic Demi Cond"/>
                <a:cs typeface="Franklin Gothic Demi Cond"/>
              </a:defRPr>
            </a:lvl1pPr>
          </a:lstStyle>
          <a:p>
            <a:pPr marL="88900">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bdistricting.com/2010/NC_House/"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freepngimg.com/png/11773-home-pictur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freepngimg.com/png/11773-home-picture"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publicdomainpictures.net/view-image.php?image=80151&amp;picture=red-scribble-hea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sdgraphics.com/vectors/family-silhouette-vector/"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FF5E7A-7F49-406A-970C-9B6D58A4D577}"/>
              </a:ext>
            </a:extLst>
          </p:cNvPr>
          <p:cNvSpPr>
            <a:spLocks noGrp="1"/>
          </p:cNvSpPr>
          <p:nvPr>
            <p:ph type="body" sz="quarter" idx="10"/>
          </p:nvPr>
        </p:nvSpPr>
        <p:spPr>
          <a:xfrm>
            <a:off x="2758788" y="1905000"/>
            <a:ext cx="5774267" cy="2020824"/>
          </a:xfrm>
        </p:spPr>
        <p:txBody>
          <a:bodyPr/>
          <a:lstStyle/>
          <a:p>
            <a:pPr algn="l"/>
            <a:r>
              <a:rPr lang="en-US" sz="2000" dirty="0"/>
              <a:t>NC Department of Health and Human Services</a:t>
            </a:r>
          </a:p>
          <a:p>
            <a:pPr algn="l"/>
            <a:r>
              <a:rPr lang="en-US" sz="2000" dirty="0"/>
              <a:t>Division of Social Services</a:t>
            </a:r>
          </a:p>
          <a:p>
            <a:endParaRPr lang="en-US" dirty="0"/>
          </a:p>
        </p:txBody>
      </p:sp>
      <p:sp>
        <p:nvSpPr>
          <p:cNvPr id="6" name="Text Placeholder 5">
            <a:extLst>
              <a:ext uri="{FF2B5EF4-FFF2-40B4-BE49-F238E27FC236}">
                <a16:creationId xmlns:a16="http://schemas.microsoft.com/office/drawing/2014/main" id="{A6FD3B78-D71A-4478-AD4F-08E502682847}"/>
              </a:ext>
            </a:extLst>
          </p:cNvPr>
          <p:cNvSpPr>
            <a:spLocks noGrp="1"/>
          </p:cNvSpPr>
          <p:nvPr>
            <p:ph type="body" sz="quarter" idx="11"/>
          </p:nvPr>
        </p:nvSpPr>
        <p:spPr>
          <a:xfrm>
            <a:off x="2758788" y="4495800"/>
            <a:ext cx="6214705" cy="1024952"/>
          </a:xfrm>
        </p:spPr>
        <p:txBody>
          <a:bodyPr/>
          <a:lstStyle/>
          <a:p>
            <a:r>
              <a:rPr lang="en-US" dirty="0"/>
              <a:t>Children Services Committee</a:t>
            </a:r>
          </a:p>
          <a:p>
            <a:endParaRPr lang="en-US" dirty="0"/>
          </a:p>
          <a:p>
            <a:pPr>
              <a:spcBef>
                <a:spcPts val="600"/>
              </a:spcBef>
            </a:pPr>
            <a:r>
              <a:rPr lang="en-US" sz="1800" dirty="0"/>
              <a:t>Lisa Cauley</a:t>
            </a:r>
            <a:r>
              <a:rPr lang="en-US" sz="1600" dirty="0"/>
              <a:t>, </a:t>
            </a:r>
            <a:r>
              <a:rPr lang="en-US" sz="1400" i="1" dirty="0"/>
              <a:t>Senior Director of Child, Family &amp; Adult Services</a:t>
            </a:r>
            <a:endParaRPr lang="en-US" sz="1600" i="1" dirty="0"/>
          </a:p>
          <a:p>
            <a:pPr>
              <a:spcBef>
                <a:spcPts val="600"/>
              </a:spcBef>
            </a:pPr>
            <a:endParaRPr lang="en-US" sz="200" dirty="0"/>
          </a:p>
          <a:p>
            <a:pPr>
              <a:spcBef>
                <a:spcPts val="600"/>
              </a:spcBef>
            </a:pPr>
            <a:r>
              <a:rPr lang="en-US" sz="1800" dirty="0"/>
              <a:t>Teresa Strom</a:t>
            </a:r>
            <a:r>
              <a:rPr lang="en-US" sz="1600" dirty="0"/>
              <a:t>, </a:t>
            </a:r>
            <a:r>
              <a:rPr lang="en-US" sz="1400" i="1" dirty="0"/>
              <a:t>Section Chief for County Operations</a:t>
            </a:r>
            <a:endParaRPr lang="en-US" sz="1600" i="1" dirty="0"/>
          </a:p>
          <a:p>
            <a:endParaRPr lang="en-US" dirty="0"/>
          </a:p>
        </p:txBody>
      </p:sp>
      <p:sp>
        <p:nvSpPr>
          <p:cNvPr id="7" name="Text Placeholder 6">
            <a:extLst>
              <a:ext uri="{FF2B5EF4-FFF2-40B4-BE49-F238E27FC236}">
                <a16:creationId xmlns:a16="http://schemas.microsoft.com/office/drawing/2014/main" id="{A66AA364-A307-4C5B-886E-37DE284C586A}"/>
              </a:ext>
            </a:extLst>
          </p:cNvPr>
          <p:cNvSpPr>
            <a:spLocks noGrp="1"/>
          </p:cNvSpPr>
          <p:nvPr>
            <p:ph type="body" sz="quarter" idx="12"/>
          </p:nvPr>
        </p:nvSpPr>
        <p:spPr>
          <a:xfrm>
            <a:off x="2758788" y="5582132"/>
            <a:ext cx="5774267" cy="488226"/>
          </a:xfrm>
        </p:spPr>
        <p:txBody>
          <a:bodyPr>
            <a:normAutofit/>
          </a:bodyPr>
          <a:lstStyle/>
          <a:p>
            <a:r>
              <a:rPr lang="en-US" sz="1600" dirty="0"/>
              <a:t>February 9, 2022</a:t>
            </a:r>
          </a:p>
        </p:txBody>
      </p:sp>
    </p:spTree>
    <p:extLst>
      <p:ext uri="{BB962C8B-B14F-4D97-AF65-F5344CB8AC3E}">
        <p14:creationId xmlns:p14="http://schemas.microsoft.com/office/powerpoint/2010/main" val="9557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F9CE-9C1D-4B79-A9AD-A8A6F5C36B07}"/>
              </a:ext>
            </a:extLst>
          </p:cNvPr>
          <p:cNvSpPr>
            <a:spLocks noGrp="1"/>
          </p:cNvSpPr>
          <p:nvPr>
            <p:ph type="title"/>
          </p:nvPr>
        </p:nvSpPr>
        <p:spPr>
          <a:xfrm>
            <a:off x="674369" y="505838"/>
            <a:ext cx="7843267" cy="666856"/>
          </a:xfrm>
        </p:spPr>
        <p:txBody>
          <a:bodyPr/>
          <a:lstStyle/>
          <a:p>
            <a:r>
              <a:rPr lang="en-US" sz="3000" dirty="0"/>
              <a:t>Components of the CFSR</a:t>
            </a:r>
          </a:p>
        </p:txBody>
      </p:sp>
      <p:sp>
        <p:nvSpPr>
          <p:cNvPr id="3" name="Text Placeholder 2">
            <a:extLst>
              <a:ext uri="{FF2B5EF4-FFF2-40B4-BE49-F238E27FC236}">
                <a16:creationId xmlns:a16="http://schemas.microsoft.com/office/drawing/2014/main" id="{A2B09179-912C-406C-9E98-BC15E979C420}"/>
              </a:ext>
            </a:extLst>
          </p:cNvPr>
          <p:cNvSpPr>
            <a:spLocks noGrp="1"/>
          </p:cNvSpPr>
          <p:nvPr>
            <p:ph type="body" sz="quarter" idx="10"/>
          </p:nvPr>
        </p:nvSpPr>
        <p:spPr>
          <a:xfrm>
            <a:off x="628650" y="1295400"/>
            <a:ext cx="7524750" cy="5154038"/>
          </a:xfrm>
        </p:spPr>
        <p:txBody>
          <a:bodyPr/>
          <a:lstStyle/>
          <a:p>
            <a:pPr marL="342900" indent="-342900">
              <a:buFont typeface="Arial" panose="020B0604020202020204" pitchFamily="34" charset="0"/>
              <a:buChar char="•"/>
            </a:pPr>
            <a:r>
              <a:rPr lang="en-US" sz="2000" dirty="0"/>
              <a:t>Two-Stage Process</a:t>
            </a:r>
          </a:p>
          <a:p>
            <a:pPr marL="342900" indent="-342900">
              <a:buFont typeface="Arial" panose="020B0604020202020204" pitchFamily="34" charset="0"/>
              <a:buChar char="•"/>
            </a:pPr>
            <a:r>
              <a:rPr lang="en-US" sz="2000" dirty="0"/>
              <a:t>Statewide Assessment</a:t>
            </a:r>
          </a:p>
          <a:p>
            <a:pPr lvl="1">
              <a:spcBef>
                <a:spcPts val="1200"/>
              </a:spcBef>
            </a:pPr>
            <a:r>
              <a:rPr lang="en-US" sz="1800" b="0" i="0" u="none" strike="noStrike" baseline="0" dirty="0">
                <a:solidFill>
                  <a:srgbClr val="000000"/>
                </a:solidFill>
              </a:rPr>
              <a:t>The statewide assessment is the state’s evaluation of its performance on CFSR outcomes and systemic factors and is used to guide the focus of the onsite review</a:t>
            </a:r>
          </a:p>
          <a:p>
            <a:pPr lvl="1">
              <a:spcBef>
                <a:spcPts val="1200"/>
              </a:spcBef>
            </a:pPr>
            <a:r>
              <a:rPr lang="en-US" sz="1800" b="0" dirty="0">
                <a:solidFill>
                  <a:srgbClr val="000000"/>
                </a:solidFill>
              </a:rPr>
              <a:t>A change in Round 4 builds the framework of the assessment to include a wide range of i</a:t>
            </a:r>
            <a:r>
              <a:rPr lang="en-US" sz="1800" b="0" dirty="0"/>
              <a:t>nterviews with community stakeholders</a:t>
            </a:r>
            <a:r>
              <a:rPr lang="en-US" sz="1800" b="0" dirty="0">
                <a:solidFill>
                  <a:srgbClr val="0070C0"/>
                </a:solidFill>
              </a:rPr>
              <a:t> </a:t>
            </a:r>
            <a:r>
              <a:rPr lang="en-US" sz="1800" b="0" dirty="0"/>
              <a:t>(courts, community agencies, service providers, foster families, caseworkers, persons with lived experience, etc.) </a:t>
            </a:r>
          </a:p>
          <a:p>
            <a:pPr marL="342900" indent="-342900">
              <a:buFont typeface="Arial" panose="020B0604020202020204" pitchFamily="34" charset="0"/>
              <a:buChar char="•"/>
            </a:pPr>
            <a:r>
              <a:rPr lang="en-US" sz="2000" dirty="0"/>
              <a:t>Onsite Review</a:t>
            </a:r>
          </a:p>
          <a:p>
            <a:pPr lvl="1"/>
            <a:r>
              <a:rPr lang="en-US" sz="1800" b="0" dirty="0"/>
              <a:t>Case reviews</a:t>
            </a:r>
          </a:p>
          <a:p>
            <a:pPr lvl="1"/>
            <a:r>
              <a:rPr lang="en-US" sz="1800" b="0" dirty="0"/>
              <a:t>Interviews with children and families engaged in services</a:t>
            </a:r>
          </a:p>
          <a:p>
            <a:pPr marL="342900" indent="-342900">
              <a:buFont typeface="Arial" panose="020B0604020202020204" pitchFamily="34" charset="0"/>
              <a:buChar char="•"/>
            </a:pPr>
            <a:r>
              <a:rPr lang="en-US" sz="1800" b="0" dirty="0"/>
              <a:t>States not achieving substantial conformity must  develop and implement PIPs addressing areas of nonconformity</a:t>
            </a:r>
          </a:p>
          <a:p>
            <a:endParaRPr lang="en-US" sz="2000" dirty="0"/>
          </a:p>
          <a:p>
            <a:pPr lvl="1"/>
            <a:endParaRPr lang="en-US" dirty="0"/>
          </a:p>
          <a:p>
            <a:pPr lvl="1"/>
            <a:endParaRPr lang="en-US" dirty="0"/>
          </a:p>
        </p:txBody>
      </p:sp>
    </p:spTree>
    <p:extLst>
      <p:ext uri="{BB962C8B-B14F-4D97-AF65-F5344CB8AC3E}">
        <p14:creationId xmlns:p14="http://schemas.microsoft.com/office/powerpoint/2010/main" val="150154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CDD1-7318-0F43-B4A0-FA6CD822A582}"/>
              </a:ext>
            </a:extLst>
          </p:cNvPr>
          <p:cNvSpPr>
            <a:spLocks noGrp="1"/>
          </p:cNvSpPr>
          <p:nvPr>
            <p:ph type="title"/>
          </p:nvPr>
        </p:nvSpPr>
        <p:spPr/>
        <p:txBody>
          <a:bodyPr>
            <a:noAutofit/>
          </a:bodyPr>
          <a:lstStyle/>
          <a:p>
            <a:r>
              <a:rPr lang="en-US" sz="2800" dirty="0">
                <a:solidFill>
                  <a:schemeClr val="tx1"/>
                </a:solidFill>
              </a:rPr>
              <a:t>CFSR and NC’s Lessons Learned from Round 3</a:t>
            </a:r>
          </a:p>
        </p:txBody>
      </p:sp>
      <p:sp>
        <p:nvSpPr>
          <p:cNvPr id="4" name="Text Placeholder 3">
            <a:extLst>
              <a:ext uri="{FF2B5EF4-FFF2-40B4-BE49-F238E27FC236}">
                <a16:creationId xmlns:a16="http://schemas.microsoft.com/office/drawing/2014/main" id="{5E257BBA-EC99-324E-8E0A-41FC57AA8383}"/>
              </a:ext>
            </a:extLst>
          </p:cNvPr>
          <p:cNvSpPr>
            <a:spLocks noGrp="1"/>
          </p:cNvSpPr>
          <p:nvPr>
            <p:ph type="body" idx="2"/>
          </p:nvPr>
        </p:nvSpPr>
        <p:spPr>
          <a:xfrm>
            <a:off x="628187" y="1905000"/>
            <a:ext cx="7887626" cy="3768684"/>
          </a:xfrm>
        </p:spPr>
        <p:txBody>
          <a:bodyPr/>
          <a:lstStyle/>
          <a:p>
            <a:pPr marL="571490" indent="-342900" algn="l">
              <a:lnSpc>
                <a:spcPct val="150000"/>
              </a:lnSpc>
              <a:buFont typeface="Arial" panose="020B0604020202020204" pitchFamily="34" charset="0"/>
              <a:buChar char="•"/>
            </a:pPr>
            <a:r>
              <a:rPr lang="en-US" sz="2400" b="0" dirty="0"/>
              <a:t>Engage stakeholders early and often</a:t>
            </a:r>
          </a:p>
          <a:p>
            <a:pPr marL="571490" indent="-342900" algn="l">
              <a:lnSpc>
                <a:spcPct val="150000"/>
              </a:lnSpc>
              <a:buFont typeface="Arial" panose="020B0604020202020204" pitchFamily="34" charset="0"/>
              <a:buChar char="•"/>
            </a:pPr>
            <a:r>
              <a:rPr lang="en-US" sz="2400" b="0" dirty="0"/>
              <a:t>Solely utilize state reviewers </a:t>
            </a:r>
          </a:p>
          <a:p>
            <a:pPr marL="571490" indent="-342900" algn="l">
              <a:lnSpc>
                <a:spcPct val="150000"/>
              </a:lnSpc>
              <a:buFont typeface="Arial" panose="020B0604020202020204" pitchFamily="34" charset="0"/>
              <a:buChar char="•"/>
            </a:pPr>
            <a:r>
              <a:rPr lang="en-US" sz="2400" b="0" dirty="0"/>
              <a:t>Share data frequently</a:t>
            </a:r>
          </a:p>
          <a:p>
            <a:pPr marL="571490" indent="-342900" algn="l">
              <a:lnSpc>
                <a:spcPct val="150000"/>
              </a:lnSpc>
              <a:buFont typeface="Arial" panose="020B0604020202020204" pitchFamily="34" charset="0"/>
              <a:buChar char="•"/>
            </a:pPr>
            <a:r>
              <a:rPr lang="en-US" sz="2400" b="0" dirty="0"/>
              <a:t>Expand protocol manual</a:t>
            </a:r>
          </a:p>
          <a:p>
            <a:pPr marL="571490" indent="-342900" algn="l">
              <a:lnSpc>
                <a:spcPct val="150000"/>
              </a:lnSpc>
              <a:buFont typeface="Arial" panose="020B0604020202020204" pitchFamily="34" charset="0"/>
              <a:buChar char="•"/>
            </a:pPr>
            <a:r>
              <a:rPr lang="en-US" sz="2400" b="0" dirty="0"/>
              <a:t>Develop metrics to evaluate interventions</a:t>
            </a:r>
          </a:p>
          <a:p>
            <a:pPr marL="228590" indent="0" algn="l"/>
            <a:endParaRPr lang="en-US" b="0" dirty="0"/>
          </a:p>
        </p:txBody>
      </p:sp>
    </p:spTree>
    <p:extLst>
      <p:ext uri="{BB962C8B-B14F-4D97-AF65-F5344CB8AC3E}">
        <p14:creationId xmlns:p14="http://schemas.microsoft.com/office/powerpoint/2010/main" val="334444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CDD1-7318-0F43-B4A0-FA6CD822A582}"/>
              </a:ext>
            </a:extLst>
          </p:cNvPr>
          <p:cNvSpPr>
            <a:spLocks noGrp="1"/>
          </p:cNvSpPr>
          <p:nvPr>
            <p:ph type="title"/>
          </p:nvPr>
        </p:nvSpPr>
        <p:spPr/>
        <p:txBody>
          <a:bodyPr>
            <a:normAutofit/>
          </a:bodyPr>
          <a:lstStyle/>
          <a:p>
            <a:r>
              <a:rPr lang="en-US" dirty="0"/>
              <a:t>NC’s Preparation for CFSR Round 4</a:t>
            </a:r>
          </a:p>
        </p:txBody>
      </p:sp>
      <p:sp>
        <p:nvSpPr>
          <p:cNvPr id="4" name="Text Placeholder 3">
            <a:extLst>
              <a:ext uri="{FF2B5EF4-FFF2-40B4-BE49-F238E27FC236}">
                <a16:creationId xmlns:a16="http://schemas.microsoft.com/office/drawing/2014/main" id="{5E257BBA-EC99-324E-8E0A-41FC57AA8383}"/>
              </a:ext>
            </a:extLst>
          </p:cNvPr>
          <p:cNvSpPr>
            <a:spLocks noGrp="1"/>
          </p:cNvSpPr>
          <p:nvPr>
            <p:ph type="body" idx="2"/>
          </p:nvPr>
        </p:nvSpPr>
        <p:spPr>
          <a:xfrm>
            <a:off x="524800" y="1371600"/>
            <a:ext cx="7067026" cy="4207213"/>
          </a:xfrm>
        </p:spPr>
        <p:txBody>
          <a:bodyPr>
            <a:normAutofit fontScale="85000" lnSpcReduction="10000"/>
          </a:bodyPr>
          <a:lstStyle/>
          <a:p>
            <a:pPr marL="571490" indent="-342900" algn="l">
              <a:lnSpc>
                <a:spcPct val="110000"/>
              </a:lnSpc>
              <a:spcBef>
                <a:spcPts val="2400"/>
              </a:spcBef>
              <a:buFont typeface="Arial" panose="020B0604020202020204" pitchFamily="34" charset="0"/>
              <a:buChar char="•"/>
            </a:pPr>
            <a:r>
              <a:rPr lang="en-US" sz="2000" b="0" dirty="0"/>
              <a:t>North Carolina has already developed a core team assigned to preparing our state</a:t>
            </a:r>
          </a:p>
          <a:p>
            <a:pPr marL="571490" indent="-342900" algn="l">
              <a:lnSpc>
                <a:spcPct val="110000"/>
              </a:lnSpc>
              <a:spcBef>
                <a:spcPts val="2400"/>
              </a:spcBef>
              <a:buFont typeface="Arial" panose="020B0604020202020204" pitchFamily="34" charset="0"/>
              <a:buChar char="•"/>
            </a:pPr>
            <a:r>
              <a:rPr lang="en-US" sz="2000" b="0" dirty="0"/>
              <a:t>NC is participating in monthly Round 4 technical assistance calls conducted by ACF to inform the process</a:t>
            </a:r>
          </a:p>
          <a:p>
            <a:pPr marL="571490" indent="-342900" algn="l">
              <a:lnSpc>
                <a:spcPct val="110000"/>
              </a:lnSpc>
              <a:spcBef>
                <a:spcPts val="2400"/>
              </a:spcBef>
              <a:buFont typeface="Arial" panose="020B0604020202020204" pitchFamily="34" charset="0"/>
              <a:buChar char="•"/>
            </a:pPr>
            <a:r>
              <a:rPr lang="en-US" sz="2000" b="0" dirty="0"/>
              <a:t>NC is reviewing the Statewide Assessment that must be done and identifying stakeholders</a:t>
            </a:r>
          </a:p>
          <a:p>
            <a:pPr marL="571490" indent="-342900" algn="l">
              <a:lnSpc>
                <a:spcPct val="110000"/>
              </a:lnSpc>
              <a:spcBef>
                <a:spcPts val="2400"/>
              </a:spcBef>
              <a:buFont typeface="Arial" panose="020B0604020202020204" pitchFamily="34" charset="0"/>
              <a:buChar char="•"/>
            </a:pPr>
            <a:r>
              <a:rPr lang="en-US" sz="2000" b="0" dirty="0"/>
              <a:t>NC has continued to conduct OSRI reviews and is refining these to align with the State’s CQI planning</a:t>
            </a:r>
          </a:p>
          <a:p>
            <a:pPr marL="571490" indent="-342900" algn="l">
              <a:lnSpc>
                <a:spcPct val="110000"/>
              </a:lnSpc>
              <a:spcBef>
                <a:spcPts val="2400"/>
              </a:spcBef>
              <a:buFont typeface="Arial" panose="020B0604020202020204" pitchFamily="34" charset="0"/>
              <a:buChar char="•"/>
            </a:pPr>
            <a:r>
              <a:rPr lang="en-US" sz="2000" b="0" dirty="0"/>
              <a:t>NC is utilizing a regional approach in conducting OSRI reviews that is hoped to continue into Round 4</a:t>
            </a:r>
          </a:p>
          <a:p>
            <a:pPr marL="571490" indent="-342900" algn="l">
              <a:buFont typeface="Arial" panose="020B0604020202020204" pitchFamily="34" charset="0"/>
              <a:buChar char="•"/>
            </a:pPr>
            <a:endParaRPr lang="en-US" sz="2400" b="0" dirty="0"/>
          </a:p>
          <a:p>
            <a:pPr marL="571490" indent="-342900" algn="l">
              <a:buFont typeface="Arial" panose="020B0604020202020204" pitchFamily="34" charset="0"/>
              <a:buChar char="•"/>
            </a:pPr>
            <a:endParaRPr lang="en-US" sz="2400" b="0" dirty="0"/>
          </a:p>
          <a:p>
            <a:pPr marL="228590" indent="0" algn="l"/>
            <a:endParaRPr lang="en-US" b="0" dirty="0"/>
          </a:p>
        </p:txBody>
      </p:sp>
    </p:spTree>
    <p:extLst>
      <p:ext uri="{BB962C8B-B14F-4D97-AF65-F5344CB8AC3E}">
        <p14:creationId xmlns:p14="http://schemas.microsoft.com/office/powerpoint/2010/main" val="31570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2819400" y="1371600"/>
            <a:ext cx="6019800" cy="4431983"/>
          </a:xfrm>
        </p:spPr>
        <p:txBody>
          <a:bodyPr/>
          <a:lstStyle/>
          <a:p>
            <a:pPr algn="l"/>
            <a:endParaRPr lang="en-US" sz="2800" dirty="0"/>
          </a:p>
          <a:p>
            <a:pPr marL="571500" indent="-571500" algn="l">
              <a:lnSpc>
                <a:spcPct val="150000"/>
              </a:lnSpc>
              <a:buFont typeface="Arial" panose="020B0604020202020204" pitchFamily="34" charset="0"/>
              <a:buChar char="•"/>
            </a:pPr>
            <a:r>
              <a:rPr lang="en-US" sz="4000" dirty="0"/>
              <a:t>Conflict of Interest (COI)</a:t>
            </a:r>
          </a:p>
          <a:p>
            <a:pPr marL="571500" indent="-571500" algn="l">
              <a:lnSpc>
                <a:spcPct val="150000"/>
              </a:lnSpc>
              <a:buFont typeface="Arial" panose="020B0604020202020204" pitchFamily="34" charset="0"/>
              <a:buChar char="•"/>
            </a:pPr>
            <a:r>
              <a:rPr lang="en-US" sz="4000" dirty="0"/>
              <a:t>Jurisdiction</a:t>
            </a:r>
          </a:p>
          <a:p>
            <a:pPr marL="571500" indent="-571500" algn="l">
              <a:lnSpc>
                <a:spcPct val="150000"/>
              </a:lnSpc>
              <a:buFont typeface="Arial" panose="020B0604020202020204" pitchFamily="34" charset="0"/>
              <a:buChar char="•"/>
            </a:pPr>
            <a:r>
              <a:rPr lang="en-US" sz="4000" dirty="0"/>
              <a:t>Assists</a:t>
            </a:r>
          </a:p>
          <a:p>
            <a:pPr algn="ctr"/>
            <a:endParaRPr lang="en-US" sz="2000" dirty="0">
              <a:latin typeface="Gotham Light" pitchFamily="50" charset="0"/>
              <a:cs typeface="Arial"/>
            </a:endParaRPr>
          </a:p>
        </p:txBody>
      </p:sp>
    </p:spTree>
    <p:extLst>
      <p:ext uri="{BB962C8B-B14F-4D97-AF65-F5344CB8AC3E}">
        <p14:creationId xmlns:p14="http://schemas.microsoft.com/office/powerpoint/2010/main" val="117499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3629" y="533400"/>
            <a:ext cx="7843267" cy="533450"/>
          </a:xfrm>
        </p:spPr>
        <p:txBody>
          <a:bodyPr/>
          <a:lstStyle/>
          <a:p>
            <a:r>
              <a:rPr lang="en-US" dirty="0"/>
              <a:t>COI – What is it?</a:t>
            </a:r>
          </a:p>
        </p:txBody>
      </p:sp>
      <p:sp>
        <p:nvSpPr>
          <p:cNvPr id="6" name="Text Placeholder 5"/>
          <p:cNvSpPr>
            <a:spLocks noGrp="1"/>
          </p:cNvSpPr>
          <p:nvPr>
            <p:ph type="body" sz="quarter" idx="10"/>
          </p:nvPr>
        </p:nvSpPr>
        <p:spPr>
          <a:xfrm>
            <a:off x="583629" y="1219200"/>
            <a:ext cx="6731571" cy="5029250"/>
          </a:xfrm>
        </p:spPr>
        <p:txBody>
          <a:bodyPr/>
          <a:lstStyle/>
          <a:p>
            <a:pPr marL="285750" indent="-285750">
              <a:spcBef>
                <a:spcPts val="600"/>
              </a:spcBef>
              <a:buFont typeface="Arial" panose="020B0604020202020204" pitchFamily="34" charset="0"/>
              <a:buChar char="•"/>
            </a:pPr>
            <a:r>
              <a:rPr lang="en-US" sz="1800" b="0" dirty="0"/>
              <a:t>Agency (child welfare agency) employees</a:t>
            </a:r>
          </a:p>
          <a:p>
            <a:pPr marL="285750" indent="-285750">
              <a:spcBef>
                <a:spcPts val="600"/>
              </a:spcBef>
              <a:buFont typeface="Arial" panose="020B0604020202020204" pitchFamily="34" charset="0"/>
              <a:buChar char="•"/>
            </a:pPr>
            <a:r>
              <a:rPr lang="en-US" sz="1800" b="0" dirty="0"/>
              <a:t>A caretaker in a sole-source contract group home</a:t>
            </a:r>
          </a:p>
          <a:p>
            <a:pPr marL="285750" indent="-285750">
              <a:spcBef>
                <a:spcPts val="600"/>
              </a:spcBef>
              <a:buFont typeface="Arial" panose="020B0604020202020204" pitchFamily="34" charset="0"/>
              <a:buChar char="•"/>
            </a:pPr>
            <a:r>
              <a:rPr lang="en-US" sz="1800" b="0" dirty="0"/>
              <a:t>County Commissioner</a:t>
            </a:r>
          </a:p>
          <a:p>
            <a:pPr marL="285750" indent="-285750">
              <a:spcBef>
                <a:spcPts val="600"/>
              </a:spcBef>
              <a:buFont typeface="Arial" panose="020B0604020202020204" pitchFamily="34" charset="0"/>
              <a:buChar char="•"/>
            </a:pPr>
            <a:r>
              <a:rPr lang="en-US" sz="1800" b="0" dirty="0"/>
              <a:t>County Manager</a:t>
            </a:r>
          </a:p>
          <a:p>
            <a:pPr marL="285750" indent="-285750">
              <a:spcBef>
                <a:spcPts val="600"/>
              </a:spcBef>
              <a:buFont typeface="Arial" panose="020B0604020202020204" pitchFamily="34" charset="0"/>
              <a:buChar char="•"/>
            </a:pPr>
            <a:r>
              <a:rPr lang="en-US" sz="1800" b="0" dirty="0"/>
              <a:t>Foster parent supervised by the county</a:t>
            </a:r>
          </a:p>
          <a:p>
            <a:pPr marL="285750" indent="-285750">
              <a:spcBef>
                <a:spcPts val="600"/>
              </a:spcBef>
              <a:buFont typeface="Arial" panose="020B0604020202020204" pitchFamily="34" charset="0"/>
              <a:buChar char="•"/>
            </a:pPr>
            <a:r>
              <a:rPr lang="en-US" sz="1800" b="0" dirty="0"/>
              <a:t>Governance structure</a:t>
            </a:r>
          </a:p>
          <a:p>
            <a:pPr marL="285750" indent="-285750">
              <a:spcBef>
                <a:spcPts val="600"/>
              </a:spcBef>
              <a:buFont typeface="Arial" panose="020B0604020202020204" pitchFamily="34" charset="0"/>
              <a:buChar char="•"/>
            </a:pPr>
            <a:r>
              <a:rPr lang="en-US" sz="1800" b="0" dirty="0"/>
              <a:t>Members of the Board of Directors and/or Board of Social Services</a:t>
            </a:r>
          </a:p>
          <a:p>
            <a:pPr marL="285750" indent="-285750">
              <a:spcBef>
                <a:spcPts val="600"/>
              </a:spcBef>
              <a:buFont typeface="Arial" panose="020B0604020202020204" pitchFamily="34" charset="0"/>
              <a:buChar char="•"/>
            </a:pPr>
            <a:r>
              <a:rPr lang="en-US" sz="1800" b="0" dirty="0"/>
              <a:t>Relatives of agency employees </a:t>
            </a:r>
          </a:p>
          <a:p>
            <a:pPr marL="285750" indent="-285750">
              <a:spcBef>
                <a:spcPts val="600"/>
              </a:spcBef>
              <a:buFont typeface="Arial" panose="020B0604020202020204" pitchFamily="34" charset="0"/>
              <a:buChar char="•"/>
            </a:pPr>
            <a:r>
              <a:rPr lang="en-US" sz="1800" b="0" dirty="0"/>
              <a:t>Child’s parent/caretaker who is an incompetent adult and who is a ward of that child welfare agency</a:t>
            </a:r>
          </a:p>
          <a:p>
            <a:pPr marL="285750" indent="-285750">
              <a:spcBef>
                <a:spcPts val="600"/>
              </a:spcBef>
              <a:buFont typeface="Arial" panose="020B0604020202020204" pitchFamily="34" charset="0"/>
              <a:buChar char="•"/>
            </a:pPr>
            <a:r>
              <a:rPr lang="en-US" sz="1800" b="0" dirty="0"/>
              <a:t>Minor in foster care who is also a parent/caretaker</a:t>
            </a:r>
          </a:p>
          <a:p>
            <a:pPr marL="285750" indent="-285750">
              <a:spcBef>
                <a:spcPts val="600"/>
              </a:spcBef>
              <a:buFont typeface="Arial" panose="020B0604020202020204" pitchFamily="34" charset="0"/>
              <a:buChar char="•"/>
            </a:pPr>
            <a:r>
              <a:rPr lang="en-US" sz="1800" b="0" dirty="0"/>
              <a:t>COI exists when the county agency director perceives within their professional judgment as having a COI</a:t>
            </a:r>
          </a:p>
        </p:txBody>
      </p:sp>
    </p:spTree>
    <p:extLst>
      <p:ext uri="{BB962C8B-B14F-4D97-AF65-F5344CB8AC3E}">
        <p14:creationId xmlns:p14="http://schemas.microsoft.com/office/powerpoint/2010/main" val="9538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6771" y="609600"/>
            <a:ext cx="7843267" cy="533450"/>
          </a:xfrm>
        </p:spPr>
        <p:txBody>
          <a:bodyPr/>
          <a:lstStyle/>
          <a:p>
            <a:r>
              <a:rPr lang="en-US" sz="2800" dirty="0"/>
              <a:t>Intake/Screening</a:t>
            </a:r>
          </a:p>
        </p:txBody>
      </p:sp>
      <p:sp>
        <p:nvSpPr>
          <p:cNvPr id="6" name="Text Placeholder 5"/>
          <p:cNvSpPr>
            <a:spLocks noGrp="1"/>
          </p:cNvSpPr>
          <p:nvPr>
            <p:ph type="body" sz="quarter" idx="10"/>
          </p:nvPr>
        </p:nvSpPr>
        <p:spPr>
          <a:xfrm>
            <a:off x="628650" y="1253975"/>
            <a:ext cx="6686550" cy="4918225"/>
          </a:xfrm>
        </p:spPr>
        <p:txBody>
          <a:bodyPr/>
          <a:lstStyle/>
          <a:p>
            <a:pPr marL="285750" indent="-285750">
              <a:buFont typeface="Arial" panose="020B0604020202020204" pitchFamily="34" charset="0"/>
              <a:buChar char="•"/>
            </a:pPr>
            <a:r>
              <a:rPr lang="en-US" sz="2000" b="0" dirty="0"/>
              <a:t>Immediate safety concerns should be screened and initiated by the resident county.</a:t>
            </a:r>
          </a:p>
          <a:p>
            <a:pPr marL="285750" indent="-285750">
              <a:buFont typeface="Arial" panose="020B0604020202020204" pitchFamily="34" charset="0"/>
              <a:buChar char="•"/>
            </a:pPr>
            <a:r>
              <a:rPr lang="en-US" sz="2000" b="0" dirty="0"/>
              <a:t>Reports identified to be a COI without an immediate safety concern are </a:t>
            </a:r>
            <a:r>
              <a:rPr lang="en-US" sz="2000" b="0" u="sng" dirty="0"/>
              <a:t>immediately</a:t>
            </a:r>
            <a:r>
              <a:rPr lang="en-US" sz="2000" b="0" dirty="0"/>
              <a:t> referred to a partner county who will screen the report within </a:t>
            </a:r>
            <a:r>
              <a:rPr lang="en-US" sz="2000" b="0" u="sng" dirty="0"/>
              <a:t>2 hours</a:t>
            </a:r>
            <a:r>
              <a:rPr lang="en-US" sz="2000" b="0" dirty="0"/>
              <a:t> of receipt.  </a:t>
            </a:r>
          </a:p>
          <a:p>
            <a:pPr marL="285750" indent="-285750">
              <a:buFont typeface="Arial" panose="020B0604020202020204" pitchFamily="34" charset="0"/>
              <a:buChar char="•"/>
            </a:pPr>
            <a:r>
              <a:rPr lang="en-US" sz="2000" b="0" dirty="0"/>
              <a:t>Screening decisions stand regardless of which agency screens the report.</a:t>
            </a:r>
          </a:p>
          <a:p>
            <a:pPr marL="285750" indent="-285750">
              <a:buFont typeface="Arial" panose="020B0604020202020204" pitchFamily="34" charset="0"/>
              <a:buChar char="•"/>
            </a:pPr>
            <a:r>
              <a:rPr lang="en-US" sz="2000" b="0" dirty="0"/>
              <a:t>The agency making the screening decision sends reporter notice within </a:t>
            </a:r>
            <a:r>
              <a:rPr lang="en-US" sz="2000" b="0" u="sng" dirty="0"/>
              <a:t>5 business days</a:t>
            </a:r>
            <a:r>
              <a:rPr lang="en-US" sz="2000" b="0" dirty="0"/>
              <a:t>.</a:t>
            </a:r>
          </a:p>
          <a:p>
            <a:pPr marL="285750" indent="-285750">
              <a:buFont typeface="Arial" panose="020B0604020202020204" pitchFamily="34" charset="0"/>
              <a:buChar char="•"/>
            </a:pPr>
            <a:r>
              <a:rPr lang="en-US" sz="2000" b="0" dirty="0"/>
              <a:t>New reports received during open services will be screened and completed by the partner county.</a:t>
            </a:r>
          </a:p>
        </p:txBody>
      </p:sp>
    </p:spTree>
    <p:extLst>
      <p:ext uri="{BB962C8B-B14F-4D97-AF65-F5344CB8AC3E}">
        <p14:creationId xmlns:p14="http://schemas.microsoft.com/office/powerpoint/2010/main" val="4298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28699" y="294538"/>
            <a:ext cx="7421963" cy="1033669"/>
          </a:xfrm>
        </p:spPr>
        <p:txBody>
          <a:bodyPr vert="horz" lIns="91440" tIns="45720" rIns="91440" bIns="45720" rtlCol="0" anchor="ctr">
            <a:normAutofit/>
          </a:bodyPr>
          <a:lstStyle/>
          <a:p>
            <a:pPr rtl="0">
              <a:lnSpc>
                <a:spcPct val="90000"/>
              </a:lnSpc>
              <a:spcBef>
                <a:spcPct val="0"/>
              </a:spcBef>
            </a:pPr>
            <a:r>
              <a:rPr lang="en-US" sz="3500" kern="1200">
                <a:solidFill>
                  <a:srgbClr val="FFFFFF"/>
                </a:solidFill>
                <a:latin typeface="+mj-lt"/>
                <a:ea typeface="+mj-ea"/>
                <a:cs typeface="+mj-cs"/>
              </a:rPr>
              <a:t>Assessment</a:t>
            </a:r>
          </a:p>
        </p:txBody>
      </p:sp>
      <p:sp>
        <p:nvSpPr>
          <p:cNvPr id="6" name="Text Placeholder 5"/>
          <p:cNvSpPr>
            <a:spLocks noGrp="1"/>
          </p:cNvSpPr>
          <p:nvPr>
            <p:ph type="body" sz="quarter" idx="10"/>
          </p:nvPr>
        </p:nvSpPr>
        <p:spPr>
          <a:xfrm>
            <a:off x="609601" y="1885278"/>
            <a:ext cx="7712122" cy="4515521"/>
          </a:xfrm>
        </p:spPr>
        <p:txBody>
          <a:bodyPr vert="horz" lIns="91440" tIns="45720" rIns="91440" bIns="45720" rtlCol="0" anchor="ctr">
            <a:normAutofit lnSpcReduction="10000"/>
          </a:bodyPr>
          <a:lstStyle/>
          <a:p>
            <a:pPr marL="285750" algn="l" rtl="0">
              <a:spcBef>
                <a:spcPts val="1800"/>
              </a:spcBef>
              <a:buFont typeface="Arial" panose="020B0604020202020204" pitchFamily="34" charset="0"/>
              <a:buChar char="•"/>
            </a:pPr>
            <a:r>
              <a:rPr lang="en-US" sz="1900" b="0" kern="1200" dirty="0">
                <a:latin typeface="+mj-lt"/>
                <a:ea typeface="+mn-ea"/>
              </a:rPr>
              <a:t>All COI assessments will be given the same priority as any assessment conducted by the partner agency.  </a:t>
            </a:r>
          </a:p>
          <a:p>
            <a:pPr marL="285750" algn="l" rtl="0">
              <a:spcBef>
                <a:spcPts val="1800"/>
              </a:spcBef>
              <a:buFont typeface="Arial" panose="020B0604020202020204" pitchFamily="34" charset="0"/>
              <a:buChar char="•"/>
            </a:pPr>
            <a:r>
              <a:rPr lang="en-US" sz="1900" b="0" kern="1200" dirty="0">
                <a:latin typeface="+mj-lt"/>
                <a:ea typeface="+mn-ea"/>
              </a:rPr>
              <a:t>If there are immediate safety concerns and the resident county initiates the case, it is the responsibility of the resident county to staff and provide documentation within </a:t>
            </a:r>
            <a:r>
              <a:rPr lang="en-US" sz="1900" b="0" u="sng" kern="1200" dirty="0">
                <a:latin typeface="+mj-lt"/>
                <a:ea typeface="+mn-ea"/>
              </a:rPr>
              <a:t>72 hours </a:t>
            </a:r>
            <a:r>
              <a:rPr lang="en-US" sz="1900" b="0" kern="1200" dirty="0">
                <a:latin typeface="+mj-lt"/>
                <a:ea typeface="+mn-ea"/>
              </a:rPr>
              <a:t>of all of the information gathered to the partner county.</a:t>
            </a:r>
          </a:p>
          <a:p>
            <a:pPr marL="285750" algn="l" rtl="0">
              <a:spcBef>
                <a:spcPts val="1800"/>
              </a:spcBef>
              <a:buFont typeface="Arial" panose="020B0604020202020204" pitchFamily="34" charset="0"/>
              <a:buChar char="•"/>
            </a:pPr>
            <a:r>
              <a:rPr lang="en-US" sz="1900" b="0" kern="1200" dirty="0">
                <a:latin typeface="+mj-lt"/>
                <a:ea typeface="+mn-ea"/>
              </a:rPr>
              <a:t>The partner county should update the resident county at </a:t>
            </a:r>
            <a:r>
              <a:rPr lang="en-US" sz="1900" b="0" u="sng" kern="1200" dirty="0">
                <a:latin typeface="+mj-lt"/>
                <a:ea typeface="+mn-ea"/>
              </a:rPr>
              <a:t>45 days</a:t>
            </a:r>
            <a:r>
              <a:rPr lang="en-US" sz="1900" b="0" kern="1200" dirty="0">
                <a:latin typeface="+mj-lt"/>
                <a:ea typeface="+mn-ea"/>
              </a:rPr>
              <a:t> as to the status of the case decision and the partner county has the final responsibility for determining this decision.</a:t>
            </a:r>
          </a:p>
          <a:p>
            <a:pPr marL="285750" algn="l" rtl="0">
              <a:spcBef>
                <a:spcPts val="1800"/>
              </a:spcBef>
              <a:buFont typeface="Arial" panose="020B0604020202020204" pitchFamily="34" charset="0"/>
              <a:buChar char="•"/>
            </a:pPr>
            <a:r>
              <a:rPr lang="en-US" sz="1900" b="0" kern="1200" dirty="0">
                <a:latin typeface="+mj-lt"/>
                <a:ea typeface="+mn-ea"/>
              </a:rPr>
              <a:t>The agency conducting the assessment will not change until a case decision is made, even if the family moves during the assessment.</a:t>
            </a:r>
          </a:p>
          <a:p>
            <a:pPr marL="285750" algn="l" rtl="0">
              <a:spcBef>
                <a:spcPts val="1800"/>
              </a:spcBef>
              <a:buFont typeface="Arial" panose="020B0604020202020204" pitchFamily="34" charset="0"/>
              <a:buChar char="•"/>
            </a:pPr>
            <a:r>
              <a:rPr lang="en-US" sz="1900" b="0" kern="1200" dirty="0">
                <a:latin typeface="+mj-lt"/>
                <a:ea typeface="+mn-ea"/>
              </a:rPr>
              <a:t>The partner county is responsible for providing all documentation to the resident county within </a:t>
            </a:r>
            <a:r>
              <a:rPr lang="en-US" sz="1900" b="0" u="sng" kern="1200" dirty="0">
                <a:latin typeface="+mj-lt"/>
                <a:ea typeface="+mn-ea"/>
              </a:rPr>
              <a:t>72 hours</a:t>
            </a:r>
            <a:r>
              <a:rPr lang="en-US" sz="1900" b="0" kern="1200" dirty="0">
                <a:latin typeface="+mj-lt"/>
                <a:ea typeface="+mn-ea"/>
              </a:rPr>
              <a:t> of case decision.</a:t>
            </a:r>
          </a:p>
          <a:p>
            <a:pPr algn="l" rtl="0">
              <a:lnSpc>
                <a:spcPct val="90000"/>
              </a:lnSpc>
              <a:buFont typeface="Arial" panose="020B0604020202020204" pitchFamily="34" charset="0"/>
              <a:buChar char="•"/>
            </a:pPr>
            <a:endParaRPr lang="en-US" sz="1600" kern="1200" dirty="0">
              <a:latin typeface="+mn-lt"/>
              <a:ea typeface="+mn-ea"/>
              <a:cs typeface="+mn-cs"/>
            </a:endParaRPr>
          </a:p>
        </p:txBody>
      </p:sp>
    </p:spTree>
    <p:extLst>
      <p:ext uri="{BB962C8B-B14F-4D97-AF65-F5344CB8AC3E}">
        <p14:creationId xmlns:p14="http://schemas.microsoft.com/office/powerpoint/2010/main" val="998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14400" y="268139"/>
            <a:ext cx="4447066" cy="719803"/>
          </a:xfrm>
        </p:spPr>
        <p:txBody>
          <a:bodyPr vert="horz" lIns="91440" tIns="45720" rIns="91440" bIns="45720" rtlCol="0" anchor="b">
            <a:normAutofit/>
          </a:bodyPr>
          <a:lstStyle/>
          <a:p>
            <a:pPr rtl="0">
              <a:spcBef>
                <a:spcPct val="0"/>
              </a:spcBef>
            </a:pPr>
            <a:r>
              <a:rPr lang="en-US" sz="3500" kern="1200" dirty="0">
                <a:latin typeface="+mj-lt"/>
                <a:ea typeface="+mj-ea"/>
                <a:cs typeface="+mj-cs"/>
              </a:rPr>
              <a:t>In-Home Services</a:t>
            </a:r>
          </a:p>
        </p:txBody>
      </p:sp>
      <p:sp>
        <p:nvSpPr>
          <p:cNvPr id="6" name="Text Placeholder 5"/>
          <p:cNvSpPr>
            <a:spLocks noGrp="1"/>
          </p:cNvSpPr>
          <p:nvPr>
            <p:ph type="body" idx="1"/>
          </p:nvPr>
        </p:nvSpPr>
        <p:spPr>
          <a:xfrm>
            <a:off x="629771" y="1066800"/>
            <a:ext cx="5410201" cy="4987003"/>
          </a:xfrm>
        </p:spPr>
        <p:txBody>
          <a:bodyPr vert="horz" lIns="91440" tIns="45720" rIns="91440" bIns="45720" rtlCol="0">
            <a:noAutofit/>
          </a:bodyPr>
          <a:lstStyle/>
          <a:p>
            <a:pPr marL="571500" indent="-285750" rtl="0">
              <a:lnSpc>
                <a:spcPct val="90000"/>
              </a:lnSpc>
              <a:spcBef>
                <a:spcPts val="1800"/>
              </a:spcBef>
              <a:buFont typeface="Arial" panose="020B0604020202020204" pitchFamily="34" charset="0"/>
              <a:buChar char="•"/>
            </a:pPr>
            <a:r>
              <a:rPr lang="en-US" sz="1800" b="0" kern="1200" dirty="0">
                <a:latin typeface="+mn-lt"/>
                <a:ea typeface="+mn-ea"/>
                <a:cs typeface="+mn-cs"/>
              </a:rPr>
              <a:t>Once a case decision is made to transfer to CPS In-Home Services, the need for ongoing assistance by a partner county should be reviewed.</a:t>
            </a:r>
          </a:p>
          <a:p>
            <a:pPr marL="571500" indent="-285750" rtl="0">
              <a:lnSpc>
                <a:spcPct val="90000"/>
              </a:lnSpc>
              <a:spcBef>
                <a:spcPts val="1800"/>
              </a:spcBef>
              <a:buFont typeface="Arial" panose="020B0604020202020204" pitchFamily="34" charset="0"/>
              <a:buChar char="•"/>
            </a:pPr>
            <a:r>
              <a:rPr lang="en-US" sz="1800" b="0" kern="1200" dirty="0">
                <a:latin typeface="+mn-lt"/>
                <a:ea typeface="+mn-ea"/>
                <a:cs typeface="+mn-cs"/>
              </a:rPr>
              <a:t>If the COI continues, the partner county will maintain responsibility for the In-Home Services case.</a:t>
            </a:r>
          </a:p>
          <a:p>
            <a:pPr marL="571500" indent="-285750" rtl="0">
              <a:lnSpc>
                <a:spcPct val="90000"/>
              </a:lnSpc>
              <a:spcBef>
                <a:spcPts val="1800"/>
              </a:spcBef>
              <a:buFont typeface="Arial" panose="020B0604020202020204" pitchFamily="34" charset="0"/>
              <a:buChar char="•"/>
            </a:pPr>
            <a:r>
              <a:rPr lang="en-US" sz="1800" b="0" kern="1200" dirty="0">
                <a:latin typeface="+mn-lt"/>
                <a:ea typeface="+mn-ea"/>
                <a:cs typeface="+mn-cs"/>
              </a:rPr>
              <a:t>If a COI arises during the provision of In-Home Services, the resident county will not retain the case and the partner county will respond to the COI request within </a:t>
            </a:r>
            <a:r>
              <a:rPr lang="en-US" sz="1800" b="0" u="sng" kern="1200" dirty="0">
                <a:latin typeface="+mn-lt"/>
                <a:ea typeface="+mn-ea"/>
                <a:cs typeface="+mn-cs"/>
              </a:rPr>
              <a:t>24 hours</a:t>
            </a:r>
            <a:r>
              <a:rPr lang="en-US" sz="1800" b="0" kern="1200" dirty="0">
                <a:latin typeface="+mn-lt"/>
                <a:ea typeface="+mn-ea"/>
                <a:cs typeface="+mn-cs"/>
              </a:rPr>
              <a:t>.  </a:t>
            </a:r>
          </a:p>
          <a:p>
            <a:pPr marL="571500" indent="-285750" rtl="0">
              <a:lnSpc>
                <a:spcPct val="90000"/>
              </a:lnSpc>
              <a:spcBef>
                <a:spcPts val="1800"/>
              </a:spcBef>
              <a:buFont typeface="Arial" panose="020B0604020202020204" pitchFamily="34" charset="0"/>
              <a:buChar char="•"/>
            </a:pPr>
            <a:r>
              <a:rPr lang="en-US" sz="1800" b="0" kern="1200" dirty="0">
                <a:latin typeface="+mn-lt"/>
                <a:ea typeface="+mn-ea"/>
                <a:cs typeface="+mn-cs"/>
              </a:rPr>
              <a:t>If there is court involvement in an open In-Home case and a COI arises, a motion to review in juvenile court must be filed.</a:t>
            </a:r>
          </a:p>
          <a:p>
            <a:pPr marL="571500" indent="-285750" rtl="0">
              <a:lnSpc>
                <a:spcPct val="90000"/>
              </a:lnSpc>
              <a:spcBef>
                <a:spcPts val="1800"/>
              </a:spcBef>
              <a:buFont typeface="Arial" panose="020B0604020202020204" pitchFamily="34" charset="0"/>
              <a:buChar char="•"/>
            </a:pPr>
            <a:r>
              <a:rPr lang="en-US" sz="1800" b="0" kern="1200" dirty="0">
                <a:latin typeface="+mn-lt"/>
                <a:ea typeface="+mn-ea"/>
                <a:cs typeface="+mn-cs"/>
              </a:rPr>
              <a:t>The partner county will supply documentation to the resident county no later than </a:t>
            </a:r>
            <a:r>
              <a:rPr lang="en-US" sz="1800" b="0" u="sng" kern="1200" dirty="0">
                <a:latin typeface="+mn-lt"/>
                <a:ea typeface="+mn-ea"/>
                <a:cs typeface="+mn-cs"/>
              </a:rPr>
              <a:t>72 hours </a:t>
            </a:r>
            <a:r>
              <a:rPr lang="en-US" sz="1800" b="0" kern="1200" dirty="0">
                <a:latin typeface="+mn-lt"/>
                <a:ea typeface="+mn-ea"/>
                <a:cs typeface="+mn-cs"/>
              </a:rPr>
              <a:t>after completion of case closure.</a:t>
            </a:r>
          </a:p>
        </p:txBody>
      </p:sp>
      <p:pic>
        <p:nvPicPr>
          <p:cNvPr id="10" name="Graphic 9" descr="Suburban scene">
            <a:extLst>
              <a:ext uri="{FF2B5EF4-FFF2-40B4-BE49-F238E27FC236}">
                <a16:creationId xmlns:a16="http://schemas.microsoft.com/office/drawing/2014/main" id="{A822ED11-E450-4553-B1B3-353FB4B91C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463" y="1957168"/>
            <a:ext cx="2823882" cy="2823882"/>
          </a:xfrm>
          <a:prstGeom prst="rect">
            <a:avLst/>
          </a:prstGeom>
        </p:spPr>
      </p:pic>
      <p:sp>
        <p:nvSpPr>
          <p:cNvPr id="17" name="Rectangle 1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5">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7">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619797" y="586855"/>
            <a:ext cx="3172575" cy="3387497"/>
          </a:xfrm>
        </p:spPr>
        <p:txBody>
          <a:bodyPr vert="horz" lIns="91440" tIns="45720" rIns="91440" bIns="45720" rtlCol="0" anchor="b">
            <a:normAutofit/>
          </a:bodyPr>
          <a:lstStyle/>
          <a:p>
            <a:pPr algn="r" rtl="0">
              <a:lnSpc>
                <a:spcPct val="90000"/>
              </a:lnSpc>
              <a:spcBef>
                <a:spcPct val="0"/>
              </a:spcBef>
            </a:pPr>
            <a:r>
              <a:rPr lang="en-US" sz="3500" kern="1200">
                <a:solidFill>
                  <a:srgbClr val="FFFFFF"/>
                </a:solidFill>
                <a:latin typeface="+mj-lt"/>
                <a:ea typeface="+mj-ea"/>
                <a:cs typeface="+mj-cs"/>
              </a:rPr>
              <a:t>Permanency Planning</a:t>
            </a:r>
          </a:p>
        </p:txBody>
      </p:sp>
      <p:sp>
        <p:nvSpPr>
          <p:cNvPr id="6" name="Text Placeholder 5"/>
          <p:cNvSpPr>
            <a:spLocks noGrp="1"/>
          </p:cNvSpPr>
          <p:nvPr>
            <p:ph type="body" sz="quarter" idx="10"/>
          </p:nvPr>
        </p:nvSpPr>
        <p:spPr>
          <a:xfrm>
            <a:off x="4553789" y="152400"/>
            <a:ext cx="4378189" cy="6477000"/>
          </a:xfrm>
        </p:spPr>
        <p:txBody>
          <a:bodyPr vert="horz" lIns="91440" tIns="45720" rIns="91440" bIns="45720" rtlCol="0" anchor="ctr">
            <a:normAutofit/>
          </a:bodyPr>
          <a:lstStyle/>
          <a:p>
            <a:pPr marL="285750" algn="l" rtl="0">
              <a:lnSpc>
                <a:spcPct val="90000"/>
              </a:lnSpc>
              <a:spcBef>
                <a:spcPts val="1800"/>
              </a:spcBef>
              <a:buFont typeface="Arial" panose="020B0604020202020204" pitchFamily="34" charset="0"/>
              <a:buChar char="•"/>
            </a:pPr>
            <a:r>
              <a:rPr lang="en-US" sz="2000" b="0" kern="1200" dirty="0">
                <a:latin typeface="+mn-lt"/>
                <a:ea typeface="+mn-ea"/>
                <a:cs typeface="+mn-cs"/>
              </a:rPr>
              <a:t>All reports involving a child in the custody of a county shall be referred to a partner county for assessment unless the allegation is on the removal home.</a:t>
            </a:r>
          </a:p>
          <a:p>
            <a:pPr marL="285750" algn="l" rtl="0">
              <a:lnSpc>
                <a:spcPct val="90000"/>
              </a:lnSpc>
              <a:spcBef>
                <a:spcPts val="1800"/>
              </a:spcBef>
              <a:buFont typeface="Arial" panose="020B0604020202020204" pitchFamily="34" charset="0"/>
              <a:buChar char="•"/>
            </a:pPr>
            <a:r>
              <a:rPr lang="en-US" sz="2000" b="0" kern="1200" dirty="0">
                <a:latin typeface="+mn-lt"/>
                <a:ea typeface="+mn-ea"/>
                <a:cs typeface="+mn-cs"/>
              </a:rPr>
              <a:t>A Memorandum of Agreement or Inter-County Agreement may be utilized to address funding issues.</a:t>
            </a:r>
          </a:p>
          <a:p>
            <a:pPr marL="285750" algn="l" rtl="0">
              <a:lnSpc>
                <a:spcPct val="90000"/>
              </a:lnSpc>
              <a:spcBef>
                <a:spcPts val="1800"/>
              </a:spcBef>
              <a:buFont typeface="Arial" panose="020B0604020202020204" pitchFamily="34" charset="0"/>
              <a:buChar char="•"/>
            </a:pPr>
            <a:r>
              <a:rPr lang="en-US" sz="2000" b="0" kern="1200" dirty="0">
                <a:latin typeface="+mn-lt"/>
                <a:ea typeface="+mn-ea"/>
                <a:cs typeface="+mn-cs"/>
              </a:rPr>
              <a:t>The partner county will determine   IV-E eligibility.</a:t>
            </a:r>
          </a:p>
          <a:p>
            <a:pPr marL="285750" algn="l" rtl="0">
              <a:lnSpc>
                <a:spcPct val="90000"/>
              </a:lnSpc>
              <a:spcBef>
                <a:spcPts val="1800"/>
              </a:spcBef>
              <a:buFont typeface="Arial" panose="020B0604020202020204" pitchFamily="34" charset="0"/>
              <a:buChar char="•"/>
            </a:pPr>
            <a:r>
              <a:rPr lang="en-US" sz="2000" b="0" kern="1200" dirty="0">
                <a:latin typeface="+mn-lt"/>
                <a:ea typeface="+mn-ea"/>
                <a:cs typeface="+mn-cs"/>
              </a:rPr>
              <a:t>The partner county will claim reimbursement for state and federal shares</a:t>
            </a:r>
          </a:p>
        </p:txBody>
      </p:sp>
    </p:spTree>
    <p:extLst>
      <p:ext uri="{BB962C8B-B14F-4D97-AF65-F5344CB8AC3E}">
        <p14:creationId xmlns:p14="http://schemas.microsoft.com/office/powerpoint/2010/main" val="22612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482600" y="640080"/>
            <a:ext cx="2322320" cy="5613236"/>
          </a:xfrm>
        </p:spPr>
        <p:txBody>
          <a:bodyPr vert="horz" lIns="91440" tIns="45720" rIns="91440" bIns="45720" rtlCol="0" anchor="ctr">
            <a:normAutofit/>
          </a:bodyPr>
          <a:lstStyle/>
          <a:p>
            <a:pPr rtl="0">
              <a:lnSpc>
                <a:spcPct val="90000"/>
              </a:lnSpc>
              <a:spcBef>
                <a:spcPct val="0"/>
              </a:spcBef>
            </a:pPr>
            <a:r>
              <a:rPr lang="en-US" sz="3400" kern="1200">
                <a:solidFill>
                  <a:srgbClr val="FFFFFF"/>
                </a:solidFill>
                <a:latin typeface="+mj-lt"/>
                <a:ea typeface="+mj-ea"/>
                <a:cs typeface="+mj-cs"/>
              </a:rPr>
              <a:t>Jurisdiction</a:t>
            </a:r>
          </a:p>
        </p:txBody>
      </p:sp>
      <p:sp>
        <p:nvSpPr>
          <p:cNvPr id="6" name="Text Placeholder 5"/>
          <p:cNvSpPr>
            <a:spLocks noGrp="1"/>
          </p:cNvSpPr>
          <p:nvPr>
            <p:ph type="body" sz="quarter" idx="10"/>
          </p:nvPr>
        </p:nvSpPr>
        <p:spPr>
          <a:xfrm>
            <a:off x="3524863" y="640082"/>
            <a:ext cx="5170676" cy="3322318"/>
          </a:xfrm>
        </p:spPr>
        <p:txBody>
          <a:bodyPr vert="horz" lIns="91440" tIns="45720" rIns="91440" bIns="45720" rtlCol="0" anchor="ctr">
            <a:noAutofit/>
          </a:bodyPr>
          <a:lstStyle/>
          <a:p>
            <a:pPr marL="285750" algn="l" rtl="0">
              <a:lnSpc>
                <a:spcPct val="90000"/>
              </a:lnSpc>
              <a:spcBef>
                <a:spcPts val="1800"/>
              </a:spcBef>
              <a:buFont typeface="Arial" panose="020B0604020202020204" pitchFamily="34" charset="0"/>
              <a:buChar char="•"/>
            </a:pPr>
            <a:r>
              <a:rPr lang="en-US" sz="1800" b="0" kern="1200" dirty="0">
                <a:latin typeface="+mn-lt"/>
                <a:ea typeface="+mn-ea"/>
                <a:cs typeface="+mn-cs"/>
              </a:rPr>
              <a:t>All 100 counties bear the responsibility for ensuring the safety and well-being of all children and their families. </a:t>
            </a:r>
          </a:p>
          <a:p>
            <a:pPr marL="285750" algn="l" rtl="0">
              <a:lnSpc>
                <a:spcPct val="90000"/>
              </a:lnSpc>
              <a:spcBef>
                <a:spcPts val="1800"/>
              </a:spcBef>
              <a:buFont typeface="Arial" panose="020B0604020202020204" pitchFamily="34" charset="0"/>
              <a:buChar char="•"/>
            </a:pPr>
            <a:r>
              <a:rPr lang="en-US" sz="1800" b="0" kern="1200" dirty="0">
                <a:latin typeface="+mn-lt"/>
                <a:ea typeface="+mn-ea"/>
                <a:cs typeface="+mn-cs"/>
              </a:rPr>
              <a:t>The county of residence is the primary county responsible for the delivery of services to a family. (NCGS § 153A-257)</a:t>
            </a:r>
          </a:p>
          <a:p>
            <a:pPr marL="285750" algn="l" rtl="0">
              <a:lnSpc>
                <a:spcPct val="90000"/>
              </a:lnSpc>
              <a:spcBef>
                <a:spcPts val="1800"/>
              </a:spcBef>
              <a:buFont typeface="Arial" panose="020B0604020202020204" pitchFamily="34" charset="0"/>
              <a:buChar char="•"/>
            </a:pPr>
            <a:r>
              <a:rPr lang="en-US" sz="1800" b="0" kern="1200" dirty="0">
                <a:latin typeface="+mn-lt"/>
                <a:ea typeface="+mn-ea"/>
                <a:cs typeface="+mn-cs"/>
              </a:rPr>
              <a:t>The Division is responsible for determining which county shall provide child welfare services when two or more counties cannot agree.  </a:t>
            </a:r>
          </a:p>
        </p:txBody>
      </p:sp>
      <p:pic>
        <p:nvPicPr>
          <p:cNvPr id="3" name="Picture 2">
            <a:extLst>
              <a:ext uri="{FF2B5EF4-FFF2-40B4-BE49-F238E27FC236}">
                <a16:creationId xmlns:a16="http://schemas.microsoft.com/office/drawing/2014/main" id="{65078283-12E5-49C1-A23D-728B1795AD3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90722" y="4114800"/>
            <a:ext cx="5170677" cy="2016563"/>
          </a:xfrm>
          <a:prstGeom prst="rect">
            <a:avLst/>
          </a:prstGeom>
        </p:spPr>
      </p:pic>
    </p:spTree>
    <p:extLst>
      <p:ext uri="{BB962C8B-B14F-4D97-AF65-F5344CB8AC3E}">
        <p14:creationId xmlns:p14="http://schemas.microsoft.com/office/powerpoint/2010/main" val="9285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44D4-9435-44B9-A513-5F1129ED133B}"/>
              </a:ext>
            </a:extLst>
          </p:cNvPr>
          <p:cNvSpPr>
            <a:spLocks noGrp="1"/>
          </p:cNvSpPr>
          <p:nvPr>
            <p:ph type="title"/>
          </p:nvPr>
        </p:nvSpPr>
        <p:spPr/>
        <p:txBody>
          <a:bodyPr>
            <a:noAutofit/>
          </a:bodyPr>
          <a:lstStyle/>
          <a:p>
            <a:pPr algn="ctr"/>
            <a:r>
              <a:rPr lang="en-US" sz="2800" dirty="0">
                <a:latin typeface="Arial" panose="020B0604020202020204" pitchFamily="34" charset="0"/>
                <a:cs typeface="Arial" panose="020B0604020202020204" pitchFamily="34" charset="0"/>
              </a:rPr>
              <a:t>Child Welfare Services</a:t>
            </a:r>
            <a:br>
              <a:rPr lang="en-US" sz="2800" dirty="0"/>
            </a:br>
            <a:r>
              <a:rPr lang="en-US" sz="2800" dirty="0">
                <a:latin typeface="Arial" panose="020B0604020202020204" pitchFamily="34" charset="0"/>
                <a:cs typeface="Arial" panose="020B0604020202020204" pitchFamily="34" charset="0"/>
              </a:rPr>
              <a:t>January 2022</a:t>
            </a:r>
          </a:p>
        </p:txBody>
      </p:sp>
      <p:sp>
        <p:nvSpPr>
          <p:cNvPr id="26" name="Rectangle 25">
            <a:extLst>
              <a:ext uri="{FF2B5EF4-FFF2-40B4-BE49-F238E27FC236}">
                <a16:creationId xmlns:a16="http://schemas.microsoft.com/office/drawing/2014/main" id="{5B0509FD-5D8B-4616-8CAE-9A50CE321986}"/>
              </a:ext>
            </a:extLst>
          </p:cNvPr>
          <p:cNvSpPr/>
          <p:nvPr/>
        </p:nvSpPr>
        <p:spPr>
          <a:xfrm>
            <a:off x="3362418" y="2558722"/>
            <a:ext cx="1895336" cy="940454"/>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F0F4E628-62B2-412F-AB79-7BF3A3FBFBFC}"/>
              </a:ext>
            </a:extLst>
          </p:cNvPr>
          <p:cNvSpPr/>
          <p:nvPr/>
        </p:nvSpPr>
        <p:spPr>
          <a:xfrm>
            <a:off x="3403809" y="2610355"/>
            <a:ext cx="1812553" cy="923330"/>
          </a:xfrm>
          <a:prstGeom prst="rect">
            <a:avLst/>
          </a:prstGeom>
        </p:spPr>
        <p:txBody>
          <a:bodyPr wrap="square">
            <a:spAutoFit/>
          </a:bodyPr>
          <a:lstStyle/>
          <a:p>
            <a:pPr algn="ctr"/>
            <a:r>
              <a:rPr lang="en-US" sz="1350" b="1" dirty="0">
                <a:latin typeface="Arial" panose="020B0604020202020204" pitchFamily="34" charset="0"/>
                <a:ea typeface="Calibri" panose="020F0502020204030204" pitchFamily="34" charset="0"/>
              </a:rPr>
              <a:t>Lisa Cauley</a:t>
            </a:r>
          </a:p>
          <a:p>
            <a:pPr algn="ctr"/>
            <a:r>
              <a:rPr lang="en-US" sz="1350" b="1" dirty="0">
                <a:latin typeface="Arial" panose="020B0604020202020204" pitchFamily="34" charset="0"/>
                <a:ea typeface="Calibri" panose="020F0502020204030204" pitchFamily="34" charset="0"/>
              </a:rPr>
              <a:t>Senior Director </a:t>
            </a:r>
          </a:p>
          <a:p>
            <a:pPr algn="ctr"/>
            <a:r>
              <a:rPr lang="en-US" sz="1350" b="1" dirty="0">
                <a:latin typeface="Arial" panose="020B0604020202020204" pitchFamily="34" charset="0"/>
                <a:ea typeface="Calibri" panose="020F0502020204030204" pitchFamily="34" charset="0"/>
              </a:rPr>
              <a:t>Child, Family, and Adult Services</a:t>
            </a:r>
            <a:endParaRPr lang="en-US" sz="1350" b="1" dirty="0">
              <a:latin typeface="Calibri" panose="020F0502020204030204" pitchFamily="34" charset="0"/>
              <a:ea typeface="Calibri" panose="020F0502020204030204" pitchFamily="34" charset="0"/>
            </a:endParaRPr>
          </a:p>
        </p:txBody>
      </p:sp>
      <p:cxnSp>
        <p:nvCxnSpPr>
          <p:cNvPr id="7" name="Straight Connector 6">
            <a:extLst>
              <a:ext uri="{FF2B5EF4-FFF2-40B4-BE49-F238E27FC236}">
                <a16:creationId xmlns:a16="http://schemas.microsoft.com/office/drawing/2014/main" id="{DA683BB6-4E70-4B81-9162-2AE91E8057FC}"/>
              </a:ext>
            </a:extLst>
          </p:cNvPr>
          <p:cNvCxnSpPr>
            <a:cxnSpLocks/>
          </p:cNvCxnSpPr>
          <p:nvPr/>
        </p:nvCxnSpPr>
        <p:spPr>
          <a:xfrm flipH="1">
            <a:off x="1623271" y="3480444"/>
            <a:ext cx="1886108" cy="6296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BF0C686-F311-4048-8410-4D414075A8C7}"/>
              </a:ext>
            </a:extLst>
          </p:cNvPr>
          <p:cNvSpPr/>
          <p:nvPr/>
        </p:nvSpPr>
        <p:spPr>
          <a:xfrm>
            <a:off x="279971" y="4104944"/>
            <a:ext cx="1766700" cy="623248"/>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Vacant</a:t>
            </a:r>
          </a:p>
          <a:p>
            <a:pPr algn="ctr"/>
            <a:r>
              <a:rPr lang="en-US" sz="1200" b="1" dirty="0">
                <a:solidFill>
                  <a:schemeClr val="tx1"/>
                </a:solidFill>
                <a:latin typeface="Arial" panose="020B0604020202020204" pitchFamily="34" charset="0"/>
                <a:cs typeface="Arial" panose="020B0604020202020204" pitchFamily="34" charset="0"/>
              </a:rPr>
              <a:t>FFPSA Manager</a:t>
            </a:r>
          </a:p>
        </p:txBody>
      </p:sp>
      <p:sp>
        <p:nvSpPr>
          <p:cNvPr id="12" name="Rectangle 11">
            <a:extLst>
              <a:ext uri="{FF2B5EF4-FFF2-40B4-BE49-F238E27FC236}">
                <a16:creationId xmlns:a16="http://schemas.microsoft.com/office/drawing/2014/main" id="{B4E287BA-A19B-40B6-96C3-53DE847BC172}"/>
              </a:ext>
            </a:extLst>
          </p:cNvPr>
          <p:cNvSpPr/>
          <p:nvPr/>
        </p:nvSpPr>
        <p:spPr>
          <a:xfrm>
            <a:off x="2494413" y="4109274"/>
            <a:ext cx="1806239" cy="623248"/>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Deputy Director of Practice</a:t>
            </a:r>
          </a:p>
        </p:txBody>
      </p:sp>
      <p:sp>
        <p:nvSpPr>
          <p:cNvPr id="9" name="Rectangle 8">
            <a:extLst>
              <a:ext uri="{FF2B5EF4-FFF2-40B4-BE49-F238E27FC236}">
                <a16:creationId xmlns:a16="http://schemas.microsoft.com/office/drawing/2014/main" id="{26965B65-F2FD-4955-AD10-1DF7479099A0}"/>
              </a:ext>
            </a:extLst>
          </p:cNvPr>
          <p:cNvSpPr/>
          <p:nvPr/>
        </p:nvSpPr>
        <p:spPr>
          <a:xfrm>
            <a:off x="4677913" y="4097378"/>
            <a:ext cx="1726124" cy="617213"/>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Vacant</a:t>
            </a:r>
          </a:p>
          <a:p>
            <a:pPr algn="ctr"/>
            <a:r>
              <a:rPr lang="en-US" sz="1200" b="1" dirty="0">
                <a:solidFill>
                  <a:schemeClr val="tx1"/>
                </a:solidFill>
                <a:latin typeface="Arial" panose="020B0604020202020204" pitchFamily="34" charset="0"/>
                <a:cs typeface="Arial" panose="020B0604020202020204" pitchFamily="34" charset="0"/>
              </a:rPr>
              <a:t>Deputy Director of Operations</a:t>
            </a:r>
          </a:p>
        </p:txBody>
      </p:sp>
      <p:cxnSp>
        <p:nvCxnSpPr>
          <p:cNvPr id="17" name="Straight Connector 16">
            <a:extLst>
              <a:ext uri="{FF2B5EF4-FFF2-40B4-BE49-F238E27FC236}">
                <a16:creationId xmlns:a16="http://schemas.microsoft.com/office/drawing/2014/main" id="{A4EBECE6-D9BD-47CD-A8D6-DD3838EA609C}"/>
              </a:ext>
            </a:extLst>
          </p:cNvPr>
          <p:cNvCxnSpPr>
            <a:cxnSpLocks/>
          </p:cNvCxnSpPr>
          <p:nvPr/>
        </p:nvCxnSpPr>
        <p:spPr>
          <a:xfrm>
            <a:off x="5257757" y="3072010"/>
            <a:ext cx="12302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58E1DBB-7752-4F5A-9140-940697833DDF}"/>
              </a:ext>
            </a:extLst>
          </p:cNvPr>
          <p:cNvSpPr/>
          <p:nvPr/>
        </p:nvSpPr>
        <p:spPr>
          <a:xfrm>
            <a:off x="6297833" y="2715021"/>
            <a:ext cx="1958401" cy="713980"/>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Lechelle Evans</a:t>
            </a:r>
          </a:p>
          <a:p>
            <a:pPr algn="ctr"/>
            <a:r>
              <a:rPr lang="en-US" sz="1200" b="1" dirty="0">
                <a:solidFill>
                  <a:schemeClr val="tx1"/>
                </a:solidFill>
                <a:latin typeface="Arial" panose="020B0604020202020204" pitchFamily="34" charset="0"/>
                <a:cs typeface="Arial" panose="020B0604020202020204" pitchFamily="34" charset="0"/>
              </a:rPr>
              <a:t>Executive Administrative Support</a:t>
            </a:r>
          </a:p>
        </p:txBody>
      </p:sp>
      <p:sp>
        <p:nvSpPr>
          <p:cNvPr id="11" name="Rectangle 10">
            <a:extLst>
              <a:ext uri="{FF2B5EF4-FFF2-40B4-BE49-F238E27FC236}">
                <a16:creationId xmlns:a16="http://schemas.microsoft.com/office/drawing/2014/main" id="{F4771FCF-E2D2-4D40-ABD5-501C26ECEF34}"/>
              </a:ext>
            </a:extLst>
          </p:cNvPr>
          <p:cNvSpPr/>
          <p:nvPr/>
        </p:nvSpPr>
        <p:spPr>
          <a:xfrm>
            <a:off x="6693439" y="4091344"/>
            <a:ext cx="2170590" cy="617213"/>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prstClr val="black"/>
                </a:solidFill>
                <a:latin typeface="Arial" panose="020B0604020202020204" pitchFamily="34" charset="0"/>
                <a:cs typeface="Arial" panose="020B0604020202020204" pitchFamily="34" charset="0"/>
              </a:rPr>
              <a:t>Sarah Lewis-Peel</a:t>
            </a:r>
          </a:p>
          <a:p>
            <a:pPr lvl="0" algn="ctr"/>
            <a:r>
              <a:rPr lang="en-US" sz="1200" b="1" dirty="0">
                <a:solidFill>
                  <a:prstClr val="black"/>
                </a:solidFill>
                <a:latin typeface="Arial" panose="020B0604020202020204" pitchFamily="34" charset="0"/>
                <a:cs typeface="Arial" panose="020B0604020202020204" pitchFamily="34" charset="0"/>
              </a:rPr>
              <a:t>Child Welfare Communication Manager</a:t>
            </a:r>
          </a:p>
        </p:txBody>
      </p:sp>
      <p:cxnSp>
        <p:nvCxnSpPr>
          <p:cNvPr id="14" name="Straight Connector 13">
            <a:extLst>
              <a:ext uri="{FF2B5EF4-FFF2-40B4-BE49-F238E27FC236}">
                <a16:creationId xmlns:a16="http://schemas.microsoft.com/office/drawing/2014/main" id="{3F0E4176-14F6-4B6B-A04F-A41E27DB6C82}"/>
              </a:ext>
            </a:extLst>
          </p:cNvPr>
          <p:cNvCxnSpPr>
            <a:cxnSpLocks/>
          </p:cNvCxnSpPr>
          <p:nvPr/>
        </p:nvCxnSpPr>
        <p:spPr>
          <a:xfrm>
            <a:off x="5208108" y="3491871"/>
            <a:ext cx="1786052" cy="6055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4E9015-E22F-4E7F-BF2F-2E60B2044D31}"/>
              </a:ext>
            </a:extLst>
          </p:cNvPr>
          <p:cNvCxnSpPr>
            <a:cxnSpLocks/>
          </p:cNvCxnSpPr>
          <p:nvPr/>
        </p:nvCxnSpPr>
        <p:spPr>
          <a:xfrm>
            <a:off x="3999496" y="3491870"/>
            <a:ext cx="0" cy="6180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2E048C-D5B5-48B7-91D1-C967888BE0CB}"/>
              </a:ext>
            </a:extLst>
          </p:cNvPr>
          <p:cNvCxnSpPr>
            <a:cxnSpLocks/>
          </p:cNvCxnSpPr>
          <p:nvPr/>
        </p:nvCxnSpPr>
        <p:spPr>
          <a:xfrm>
            <a:off x="4993689" y="3480444"/>
            <a:ext cx="0" cy="6109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19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52297" y="502020"/>
            <a:ext cx="3992787" cy="945780"/>
          </a:xfrm>
        </p:spPr>
        <p:txBody>
          <a:bodyPr vert="horz" lIns="91440" tIns="45720" rIns="91440" bIns="45720" rtlCol="0" anchor="b">
            <a:normAutofit/>
          </a:bodyPr>
          <a:lstStyle/>
          <a:p>
            <a:pPr rtl="0">
              <a:lnSpc>
                <a:spcPct val="90000"/>
              </a:lnSpc>
              <a:spcBef>
                <a:spcPct val="0"/>
              </a:spcBef>
            </a:pPr>
            <a:r>
              <a:rPr lang="en-US" sz="3500" kern="1200" dirty="0">
                <a:solidFill>
                  <a:schemeClr val="tx1"/>
                </a:solidFill>
                <a:latin typeface="+mj-lt"/>
                <a:ea typeface="+mj-ea"/>
                <a:cs typeface="+mj-cs"/>
              </a:rPr>
              <a:t>“Resides”</a:t>
            </a:r>
          </a:p>
        </p:txBody>
      </p:sp>
      <p:sp>
        <p:nvSpPr>
          <p:cNvPr id="6" name="Text Placeholder 5"/>
          <p:cNvSpPr>
            <a:spLocks noGrp="1"/>
          </p:cNvSpPr>
          <p:nvPr>
            <p:ph type="body" sz="quarter" idx="10"/>
          </p:nvPr>
        </p:nvSpPr>
        <p:spPr>
          <a:xfrm>
            <a:off x="858692" y="1676400"/>
            <a:ext cx="4780108" cy="5029200"/>
          </a:xfrm>
        </p:spPr>
        <p:txBody>
          <a:bodyPr vert="horz" lIns="91440" tIns="45720" rIns="91440" bIns="45720" rtlCol="0" anchor="t">
            <a:noAutofit/>
          </a:bodyPr>
          <a:lstStyle/>
          <a:p>
            <a:pPr marL="0" indent="0" algn="l" rtl="0">
              <a:lnSpc>
                <a:spcPct val="90000"/>
              </a:lnSpc>
            </a:pPr>
            <a:r>
              <a:rPr lang="en-US" sz="1800" i="1" kern="1200" dirty="0">
                <a:latin typeface="+mn-lt"/>
                <a:ea typeface="+mn-ea"/>
                <a:cs typeface="+mn-cs"/>
              </a:rPr>
              <a:t>Where the child:</a:t>
            </a:r>
          </a:p>
          <a:p>
            <a:pPr marL="285750" algn="l" rtl="0">
              <a:lnSpc>
                <a:spcPct val="90000"/>
              </a:lnSpc>
              <a:buFont typeface="Arial" panose="020B0604020202020204" pitchFamily="34" charset="0"/>
              <a:buChar char="•"/>
            </a:pPr>
            <a:r>
              <a:rPr lang="en-US" sz="1800" b="0" kern="1200" dirty="0">
                <a:latin typeface="+mn-lt"/>
                <a:ea typeface="+mn-ea"/>
                <a:cs typeface="+mn-cs"/>
              </a:rPr>
              <a:t>Receives public assistance</a:t>
            </a:r>
          </a:p>
          <a:p>
            <a:pPr marL="285750" algn="l" rtl="0">
              <a:lnSpc>
                <a:spcPct val="90000"/>
              </a:lnSpc>
              <a:buFont typeface="Arial" panose="020B0604020202020204" pitchFamily="34" charset="0"/>
              <a:buChar char="•"/>
            </a:pPr>
            <a:r>
              <a:rPr lang="en-US" sz="1800" b="0" kern="1200" dirty="0">
                <a:latin typeface="+mn-lt"/>
                <a:ea typeface="+mn-ea"/>
                <a:cs typeface="+mn-cs"/>
              </a:rPr>
              <a:t>Is enrolled in school or childcare</a:t>
            </a:r>
          </a:p>
          <a:p>
            <a:pPr marL="285750" algn="l" rtl="0">
              <a:lnSpc>
                <a:spcPct val="90000"/>
              </a:lnSpc>
              <a:buFont typeface="Arial" panose="020B0604020202020204" pitchFamily="34" charset="0"/>
              <a:buChar char="•"/>
            </a:pPr>
            <a:r>
              <a:rPr lang="en-US" sz="1800" b="0" kern="1200" dirty="0">
                <a:latin typeface="+mn-lt"/>
                <a:ea typeface="+mn-ea"/>
                <a:cs typeface="+mn-cs"/>
              </a:rPr>
              <a:t>Works</a:t>
            </a:r>
          </a:p>
          <a:p>
            <a:pPr marL="285750" algn="l" rtl="0">
              <a:lnSpc>
                <a:spcPct val="90000"/>
              </a:lnSpc>
              <a:buFont typeface="Arial" panose="020B0604020202020204" pitchFamily="34" charset="0"/>
              <a:buChar char="•"/>
            </a:pPr>
            <a:r>
              <a:rPr lang="en-US" sz="1800" b="0" kern="1200" dirty="0">
                <a:latin typeface="+mn-lt"/>
                <a:ea typeface="+mn-ea"/>
                <a:cs typeface="+mn-cs"/>
              </a:rPr>
              <a:t>Receives mail </a:t>
            </a:r>
          </a:p>
          <a:p>
            <a:pPr marL="285750" algn="l" rtl="0">
              <a:lnSpc>
                <a:spcPct val="90000"/>
              </a:lnSpc>
              <a:buFont typeface="Arial" panose="020B0604020202020204" pitchFamily="34" charset="0"/>
              <a:buChar char="•"/>
            </a:pPr>
            <a:r>
              <a:rPr lang="en-US" sz="1800" b="0" kern="1200" dirty="0">
                <a:latin typeface="+mn-lt"/>
                <a:ea typeface="+mn-ea"/>
                <a:cs typeface="+mn-cs"/>
              </a:rPr>
              <a:t>The location listed on the child’s medical records, driver’s license or library card.   </a:t>
            </a:r>
          </a:p>
          <a:p>
            <a:pPr algn="l" rtl="0">
              <a:lnSpc>
                <a:spcPct val="90000"/>
              </a:lnSpc>
              <a:buFont typeface="Arial" panose="020B0604020202020204" pitchFamily="34" charset="0"/>
              <a:buChar char="•"/>
            </a:pPr>
            <a:endParaRPr lang="en-US" sz="1800" kern="1200" dirty="0">
              <a:latin typeface="+mn-lt"/>
              <a:ea typeface="+mn-ea"/>
              <a:cs typeface="+mn-cs"/>
            </a:endParaRPr>
          </a:p>
          <a:p>
            <a:pPr marL="0" indent="0" algn="ctr" rtl="0">
              <a:lnSpc>
                <a:spcPct val="90000"/>
              </a:lnSpc>
            </a:pPr>
            <a:r>
              <a:rPr lang="en-US" sz="1800" b="0" i="1" kern="1200" dirty="0">
                <a:latin typeface="+mn-lt"/>
                <a:ea typeface="+mn-ea"/>
                <a:cs typeface="+mn-cs"/>
              </a:rPr>
              <a:t>The child resides in the place where he/she sleeps most often, lives, has the greatest number of daily contacts, unless the child is in foster care placement, a hospital or other remedial facility.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 sign&#10;&#10;Description automatically generated">
            <a:extLst>
              <a:ext uri="{FF2B5EF4-FFF2-40B4-BE49-F238E27FC236}">
                <a16:creationId xmlns:a16="http://schemas.microsoft.com/office/drawing/2014/main" id="{22064512-3C19-466E-BA2C-A9B983804D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06975" y="2358002"/>
            <a:ext cx="3127897" cy="2173889"/>
          </a:xfrm>
          <a:prstGeom prst="rect">
            <a:avLst/>
          </a:prstGeom>
        </p:spPr>
      </p:pic>
    </p:spTree>
    <p:extLst>
      <p:ext uri="{BB962C8B-B14F-4D97-AF65-F5344CB8AC3E}">
        <p14:creationId xmlns:p14="http://schemas.microsoft.com/office/powerpoint/2010/main" val="15253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62286" y="499397"/>
            <a:ext cx="5614713" cy="948403"/>
          </a:xfrm>
        </p:spPr>
        <p:txBody>
          <a:bodyPr vert="horz" lIns="91440" tIns="45720" rIns="91440" bIns="45720" rtlCol="0" anchor="b">
            <a:normAutofit/>
          </a:bodyPr>
          <a:lstStyle/>
          <a:p>
            <a:pPr rtl="0">
              <a:lnSpc>
                <a:spcPct val="90000"/>
              </a:lnSpc>
              <a:spcBef>
                <a:spcPct val="0"/>
              </a:spcBef>
            </a:pPr>
            <a:r>
              <a:rPr lang="en-US" sz="3500" kern="1200" dirty="0">
                <a:solidFill>
                  <a:schemeClr val="tx1"/>
                </a:solidFill>
                <a:latin typeface="+mj-lt"/>
                <a:ea typeface="+mj-ea"/>
                <a:cs typeface="+mj-cs"/>
              </a:rPr>
              <a:t>“Resides”….. the sequel!</a:t>
            </a:r>
          </a:p>
        </p:txBody>
      </p:sp>
      <p:sp>
        <p:nvSpPr>
          <p:cNvPr id="6" name="Text Placeholder 5"/>
          <p:cNvSpPr>
            <a:spLocks noGrp="1"/>
          </p:cNvSpPr>
          <p:nvPr>
            <p:ph type="body" sz="quarter" idx="10"/>
          </p:nvPr>
        </p:nvSpPr>
        <p:spPr>
          <a:xfrm>
            <a:off x="862287" y="1905000"/>
            <a:ext cx="5081313" cy="4191000"/>
          </a:xfrm>
        </p:spPr>
        <p:txBody>
          <a:bodyPr vert="horz" lIns="91440" tIns="45720" rIns="91440" bIns="45720" rtlCol="0">
            <a:normAutofit/>
          </a:bodyPr>
          <a:lstStyle/>
          <a:p>
            <a:pPr marL="0" indent="0" algn="l" rtl="0">
              <a:lnSpc>
                <a:spcPct val="90000"/>
              </a:lnSpc>
            </a:pPr>
            <a:r>
              <a:rPr lang="en-US" sz="2000" b="0" i="1" kern="1200" dirty="0">
                <a:latin typeface="+mn-lt"/>
                <a:ea typeface="+mn-ea"/>
                <a:cs typeface="+mn-cs"/>
              </a:rPr>
              <a:t>If a family is living in a Homeless or DV shelter, the child Resides if the following are true:</a:t>
            </a:r>
          </a:p>
          <a:p>
            <a:pPr marL="114300" algn="l" rtl="0">
              <a:lnSpc>
                <a:spcPct val="90000"/>
              </a:lnSpc>
              <a:buFont typeface="Arial" panose="020B0604020202020204" pitchFamily="34" charset="0"/>
              <a:buChar char="•"/>
            </a:pPr>
            <a:endParaRPr lang="en-US" sz="2000" kern="1200" dirty="0">
              <a:latin typeface="+mn-lt"/>
              <a:ea typeface="+mn-ea"/>
              <a:cs typeface="+mn-cs"/>
            </a:endParaRPr>
          </a:p>
          <a:p>
            <a:pPr marL="342900" algn="l" rtl="0">
              <a:lnSpc>
                <a:spcPct val="90000"/>
              </a:lnSpc>
              <a:buFont typeface="Arial" panose="020B0604020202020204" pitchFamily="34" charset="0"/>
              <a:buChar char="•"/>
            </a:pPr>
            <a:r>
              <a:rPr lang="en-US" sz="2000" b="0" kern="1200" dirty="0">
                <a:latin typeface="+mn-lt"/>
                <a:ea typeface="+mn-ea"/>
                <a:cs typeface="+mn-cs"/>
              </a:rPr>
              <a:t>Parents states he/she intends to make the county his/her permanent address</a:t>
            </a:r>
          </a:p>
          <a:p>
            <a:pPr marL="342900" algn="l" rtl="0">
              <a:lnSpc>
                <a:spcPct val="90000"/>
              </a:lnSpc>
              <a:buFont typeface="Arial" panose="020B0604020202020204" pitchFamily="34" charset="0"/>
              <a:buChar char="•"/>
            </a:pPr>
            <a:r>
              <a:rPr lang="en-US" sz="2000" b="0" kern="1200" dirty="0">
                <a:latin typeface="+mn-lt"/>
                <a:ea typeface="+mn-ea"/>
                <a:cs typeface="+mn-cs"/>
              </a:rPr>
              <a:t>Has a job in the county the shelter is located</a:t>
            </a:r>
          </a:p>
          <a:p>
            <a:pPr marL="342900" algn="l" rtl="0">
              <a:lnSpc>
                <a:spcPct val="90000"/>
              </a:lnSpc>
              <a:buFont typeface="Arial" panose="020B0604020202020204" pitchFamily="34" charset="0"/>
              <a:buChar char="•"/>
            </a:pPr>
            <a:r>
              <a:rPr lang="en-US" sz="2000" b="0" kern="1200" dirty="0">
                <a:latin typeface="+mn-lt"/>
                <a:ea typeface="+mn-ea"/>
                <a:cs typeface="+mn-cs"/>
              </a:rPr>
              <a:t>Has a child in school in the county where the shelter is located</a:t>
            </a:r>
          </a:p>
          <a:p>
            <a:pPr marL="114300" algn="l" rtl="0">
              <a:lnSpc>
                <a:spcPct val="90000"/>
              </a:lnSpc>
              <a:buFont typeface="Arial" panose="020B0604020202020204" pitchFamily="34" charset="0"/>
              <a:buChar char="•"/>
            </a:pPr>
            <a:endParaRPr lang="en-US" sz="1700" kern="1200" dirty="0">
              <a:latin typeface="+mn-lt"/>
              <a:ea typeface="+mn-ea"/>
              <a:cs typeface="+mn-cs"/>
            </a:endParaRPr>
          </a:p>
        </p:txBody>
      </p:sp>
      <p:pic>
        <p:nvPicPr>
          <p:cNvPr id="4" name="Picture 3" descr="A picture containing text, sign&#10;&#10;Description automatically generated">
            <a:extLst>
              <a:ext uri="{FF2B5EF4-FFF2-40B4-BE49-F238E27FC236}">
                <a16:creationId xmlns:a16="http://schemas.microsoft.com/office/drawing/2014/main" id="{A0C63001-ADE1-4A7C-87CB-503B976F09D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09129" y="2393912"/>
            <a:ext cx="2823882" cy="1962599"/>
          </a:xfrm>
          <a:prstGeom prst="rect">
            <a:avLst/>
          </a:prstGeom>
        </p:spPr>
      </p:pic>
      <p:sp>
        <p:nvSpPr>
          <p:cNvPr id="13" name="Rectangle 1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0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27233" y="586855"/>
            <a:ext cx="3835167" cy="3832745"/>
          </a:xfrm>
        </p:spPr>
        <p:txBody>
          <a:bodyPr vert="horz" lIns="91440" tIns="45720" rIns="91440" bIns="45720" rtlCol="0" anchor="b">
            <a:normAutofit/>
          </a:bodyPr>
          <a:lstStyle/>
          <a:p>
            <a:pPr algn="ctr" rtl="0">
              <a:lnSpc>
                <a:spcPct val="90000"/>
              </a:lnSpc>
              <a:spcBef>
                <a:spcPct val="0"/>
              </a:spcBef>
            </a:pPr>
            <a:r>
              <a:rPr lang="en-US" sz="3500" kern="1200" dirty="0">
                <a:solidFill>
                  <a:srgbClr val="FFFFFF"/>
                </a:solidFill>
                <a:latin typeface="+mj-lt"/>
                <a:ea typeface="+mj-ea"/>
                <a:cs typeface="+mj-cs"/>
              </a:rPr>
              <a:t>Staffing </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County to County	</a:t>
            </a:r>
          </a:p>
        </p:txBody>
      </p:sp>
      <p:sp>
        <p:nvSpPr>
          <p:cNvPr id="6" name="Text Placeholder 5"/>
          <p:cNvSpPr>
            <a:spLocks noGrp="1"/>
          </p:cNvSpPr>
          <p:nvPr>
            <p:ph type="body" sz="quarter" idx="10"/>
          </p:nvPr>
        </p:nvSpPr>
        <p:spPr>
          <a:xfrm>
            <a:off x="4339624" y="649480"/>
            <a:ext cx="4483532" cy="5546047"/>
          </a:xfrm>
        </p:spPr>
        <p:txBody>
          <a:bodyPr vert="horz" lIns="91440" tIns="45720" rIns="91440" bIns="45720" rtlCol="0" anchor="ctr">
            <a:normAutofit fontScale="92500" lnSpcReduction="20000"/>
          </a:bodyPr>
          <a:lstStyle/>
          <a:p>
            <a:pPr marL="457200" algn="l" rtl="0">
              <a:lnSpc>
                <a:spcPct val="110000"/>
              </a:lnSpc>
              <a:spcBef>
                <a:spcPts val="1800"/>
              </a:spcBef>
              <a:buFont typeface="Arial" panose="020B0604020202020204" pitchFamily="34" charset="0"/>
              <a:buChar char="•"/>
            </a:pPr>
            <a:r>
              <a:rPr lang="en-US" sz="2400" b="0" kern="1200" dirty="0">
                <a:latin typeface="+mn-lt"/>
                <a:ea typeface="+mn-ea"/>
                <a:cs typeface="+mn-cs"/>
              </a:rPr>
              <a:t>When possible, face to face meetings should occur when discussing case decisions and case plans by all county child welfare agencies involved.   </a:t>
            </a:r>
          </a:p>
          <a:p>
            <a:pPr marL="0" indent="0" algn="l" rtl="0">
              <a:lnSpc>
                <a:spcPct val="110000"/>
              </a:lnSpc>
              <a:spcBef>
                <a:spcPts val="1800"/>
              </a:spcBef>
            </a:pPr>
            <a:endParaRPr lang="en-US" sz="2400" b="0" kern="1200" dirty="0">
              <a:latin typeface="+mn-lt"/>
              <a:ea typeface="+mn-ea"/>
              <a:cs typeface="+mn-cs"/>
            </a:endParaRPr>
          </a:p>
          <a:p>
            <a:pPr marL="457200" algn="l" rtl="0">
              <a:lnSpc>
                <a:spcPct val="110000"/>
              </a:lnSpc>
              <a:spcBef>
                <a:spcPts val="1800"/>
              </a:spcBef>
              <a:buFont typeface="Arial" panose="020B0604020202020204" pitchFamily="34" charset="0"/>
              <a:buChar char="•"/>
            </a:pPr>
            <a:r>
              <a:rPr lang="en-US" sz="2400" b="0" kern="1200" dirty="0">
                <a:latin typeface="+mn-lt"/>
                <a:ea typeface="+mn-ea"/>
                <a:cs typeface="+mn-cs"/>
              </a:rPr>
              <a:t>When a partner agency completes a CPS Assessment for the resident county agency, and the decision is to open 215 services in the resident county, the assessment worker from the partner agency should make a visit with the resident agency to explain the case decision.  </a:t>
            </a:r>
          </a:p>
          <a:p>
            <a:pPr marL="114300" algn="l" rtl="0">
              <a:lnSpc>
                <a:spcPct val="90000"/>
              </a:lnSpc>
              <a:buFont typeface="Arial" panose="020B0604020202020204" pitchFamily="34" charset="0"/>
              <a:buChar char="•"/>
            </a:pPr>
            <a:endParaRPr lang="en-US" sz="1700" kern="1200" dirty="0">
              <a:latin typeface="+mn-lt"/>
              <a:ea typeface="+mn-ea"/>
              <a:cs typeface="+mn-cs"/>
            </a:endParaRPr>
          </a:p>
        </p:txBody>
      </p:sp>
    </p:spTree>
    <p:extLst>
      <p:ext uri="{BB962C8B-B14F-4D97-AF65-F5344CB8AC3E}">
        <p14:creationId xmlns:p14="http://schemas.microsoft.com/office/powerpoint/2010/main" val="279400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6139" y="457200"/>
            <a:ext cx="7843267" cy="533450"/>
          </a:xfrm>
        </p:spPr>
        <p:txBody>
          <a:bodyPr/>
          <a:lstStyle/>
          <a:p>
            <a:r>
              <a:rPr lang="en-US" sz="2800" dirty="0"/>
              <a:t>CPS Assessments</a:t>
            </a:r>
          </a:p>
        </p:txBody>
      </p:sp>
      <p:sp>
        <p:nvSpPr>
          <p:cNvPr id="6" name="Text Placeholder 5"/>
          <p:cNvSpPr>
            <a:spLocks noGrp="1"/>
          </p:cNvSpPr>
          <p:nvPr>
            <p:ph type="body" sz="quarter" idx="10"/>
          </p:nvPr>
        </p:nvSpPr>
        <p:spPr>
          <a:xfrm>
            <a:off x="606139" y="1219200"/>
            <a:ext cx="7417371" cy="4219420"/>
          </a:xfrm>
        </p:spPr>
        <p:txBody>
          <a:bodyPr/>
          <a:lstStyle/>
          <a:p>
            <a:pPr marL="457200" indent="-342900">
              <a:buFont typeface="Arial" panose="020B0604020202020204" pitchFamily="34" charset="0"/>
              <a:buChar char="•"/>
            </a:pPr>
            <a:r>
              <a:rPr lang="en-US" sz="2000" b="0" dirty="0"/>
              <a:t>When custody of the child is jointly held between parents who reside in different counties, and none of the above items determine the county of residence, consider the residence of the mother first, and then the residence of the father in accordance with NCGS§153A-257. </a:t>
            </a:r>
          </a:p>
          <a:p>
            <a:pPr marL="457200" indent="-342900">
              <a:buFont typeface="Arial" panose="020B0604020202020204" pitchFamily="34" charset="0"/>
              <a:buChar char="•"/>
            </a:pPr>
            <a:endParaRPr lang="en-US" sz="2000" b="0" dirty="0"/>
          </a:p>
          <a:p>
            <a:pPr marL="457200" indent="-342900" algn="l">
              <a:buFont typeface="Arial" panose="020B0604020202020204" pitchFamily="34" charset="0"/>
              <a:buChar char="•"/>
            </a:pPr>
            <a:r>
              <a:rPr lang="en-US" sz="2000" b="0" dirty="0"/>
              <a:t>If child doesn’t live with either parent, the county responsible for the assessment is the county where the child is found. </a:t>
            </a:r>
          </a:p>
          <a:p>
            <a:pPr marL="457200" indent="-342900">
              <a:buFont typeface="Arial" panose="020B0604020202020204" pitchFamily="34" charset="0"/>
              <a:buChar char="•"/>
            </a:pPr>
            <a:endParaRPr lang="en-US" sz="2000" b="0" dirty="0"/>
          </a:p>
          <a:p>
            <a:pPr marL="457200" indent="-342900">
              <a:buFont typeface="Arial" panose="020B0604020202020204" pitchFamily="34" charset="0"/>
              <a:buChar char="•"/>
            </a:pPr>
            <a:r>
              <a:rPr lang="en-US" sz="2000" b="0" dirty="0"/>
              <a:t>A temporary safety provider is to be considered a voluntary </a:t>
            </a:r>
            <a:r>
              <a:rPr lang="en-US" sz="2000" b="0" i="1" dirty="0"/>
              <a:t>temporary</a:t>
            </a:r>
            <a:r>
              <a:rPr lang="en-US" sz="2000" b="0" dirty="0"/>
              <a:t> arrangement and is </a:t>
            </a:r>
            <a:r>
              <a:rPr lang="en-US" sz="2000" b="0" i="1" dirty="0"/>
              <a:t>not </a:t>
            </a:r>
            <a:r>
              <a:rPr lang="en-US" sz="2000" b="0" dirty="0"/>
              <a:t>legally secure.   It </a:t>
            </a:r>
            <a:r>
              <a:rPr lang="en-US" sz="2000" b="0" i="1" dirty="0"/>
              <a:t>should not </a:t>
            </a:r>
            <a:r>
              <a:rPr lang="en-US" sz="2000" b="0" dirty="0"/>
              <a:t>be considered a change in residence. </a:t>
            </a:r>
          </a:p>
          <a:p>
            <a:pPr marL="114300" indent="0">
              <a:buNone/>
            </a:pPr>
            <a:endParaRPr lang="en-US" sz="1800" dirty="0"/>
          </a:p>
        </p:txBody>
      </p:sp>
    </p:spTree>
    <p:extLst>
      <p:ext uri="{BB962C8B-B14F-4D97-AF65-F5344CB8AC3E}">
        <p14:creationId xmlns:p14="http://schemas.microsoft.com/office/powerpoint/2010/main" val="13233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366" y="533400"/>
            <a:ext cx="7843267" cy="533450"/>
          </a:xfrm>
        </p:spPr>
        <p:txBody>
          <a:bodyPr/>
          <a:lstStyle/>
          <a:p>
            <a:r>
              <a:rPr lang="en-US" sz="2800" dirty="0"/>
              <a:t>Request for Assist</a:t>
            </a:r>
          </a:p>
        </p:txBody>
      </p:sp>
      <p:sp>
        <p:nvSpPr>
          <p:cNvPr id="6" name="Text Placeholder 5"/>
          <p:cNvSpPr>
            <a:spLocks noGrp="1"/>
          </p:cNvSpPr>
          <p:nvPr>
            <p:ph type="body" sz="quarter" idx="10"/>
          </p:nvPr>
        </p:nvSpPr>
        <p:spPr>
          <a:xfrm>
            <a:off x="650366" y="1295400"/>
            <a:ext cx="7426834" cy="4724400"/>
          </a:xfrm>
        </p:spPr>
        <p:txBody>
          <a:bodyPr/>
          <a:lstStyle/>
          <a:p>
            <a:pPr marL="342900" indent="-342900">
              <a:spcBef>
                <a:spcPts val="1800"/>
              </a:spcBef>
              <a:buFont typeface="Arial" panose="020B0604020202020204" pitchFamily="34" charset="0"/>
              <a:buChar char="•"/>
            </a:pPr>
            <a:r>
              <a:rPr lang="en-US" sz="2000" b="0" dirty="0"/>
              <a:t>Must be verbal, with acknowledgement of receipt of the request by the assisting county.  </a:t>
            </a:r>
          </a:p>
          <a:p>
            <a:pPr marL="342900" indent="-342900">
              <a:spcBef>
                <a:spcPts val="1800"/>
              </a:spcBef>
              <a:buFont typeface="Arial" panose="020B0604020202020204" pitchFamily="34" charset="0"/>
              <a:buChar char="•"/>
            </a:pPr>
            <a:r>
              <a:rPr lang="en-US" sz="2000" b="0" dirty="0"/>
              <a:t>Include sharing of the DSS-1402, Central Registry check and any other information gathered during the intake process to the assisting county by fax or secure e-mail. </a:t>
            </a:r>
          </a:p>
          <a:p>
            <a:pPr marL="342900" indent="-342900">
              <a:spcBef>
                <a:spcPts val="1800"/>
              </a:spcBef>
              <a:buFont typeface="Arial" panose="020B0604020202020204" pitchFamily="34" charset="0"/>
              <a:buChar char="•"/>
            </a:pPr>
            <a:r>
              <a:rPr lang="en-US" sz="2000" b="0" dirty="0"/>
              <a:t>Include sharing of the completed documentation of pertinent information gathered during the CPS Assessment to the assisting county by fax </a:t>
            </a:r>
          </a:p>
          <a:p>
            <a:pPr marL="342900" indent="-342900">
              <a:spcBef>
                <a:spcPts val="1800"/>
              </a:spcBef>
              <a:buFont typeface="Arial" panose="020B0604020202020204" pitchFamily="34" charset="0"/>
              <a:buChar char="•"/>
            </a:pPr>
            <a:r>
              <a:rPr lang="en-US" sz="2000" b="0" dirty="0"/>
              <a:t>If the resident agency decides or desires to make a contact or complete an activity in another county; permission from the partner agency should be obtained to enter into the partner county.  </a:t>
            </a:r>
          </a:p>
          <a:p>
            <a:pPr marL="114300" indent="0">
              <a:buNone/>
            </a:pPr>
            <a:endParaRPr lang="en-US" sz="1800" dirty="0"/>
          </a:p>
        </p:txBody>
      </p:sp>
    </p:spTree>
    <p:extLst>
      <p:ext uri="{BB962C8B-B14F-4D97-AF65-F5344CB8AC3E}">
        <p14:creationId xmlns:p14="http://schemas.microsoft.com/office/powerpoint/2010/main" val="16050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7843267" cy="533450"/>
          </a:xfrm>
        </p:spPr>
        <p:txBody>
          <a:bodyPr/>
          <a:lstStyle/>
          <a:p>
            <a:r>
              <a:rPr lang="en-US" sz="2800" dirty="0"/>
              <a:t>When Counties Disagree</a:t>
            </a:r>
          </a:p>
        </p:txBody>
      </p:sp>
      <p:sp>
        <p:nvSpPr>
          <p:cNvPr id="6" name="Text Placeholder 5"/>
          <p:cNvSpPr>
            <a:spLocks noGrp="1"/>
          </p:cNvSpPr>
          <p:nvPr>
            <p:ph type="body" sz="quarter" idx="10"/>
          </p:nvPr>
        </p:nvSpPr>
        <p:spPr>
          <a:xfrm>
            <a:off x="627141" y="1295400"/>
            <a:ext cx="7450059" cy="4419600"/>
          </a:xfrm>
        </p:spPr>
        <p:txBody>
          <a:bodyPr/>
          <a:lstStyle/>
          <a:p>
            <a:pPr marL="342900" indent="-342900">
              <a:spcBef>
                <a:spcPts val="2400"/>
              </a:spcBef>
              <a:buFont typeface="Arial" panose="020B0604020202020204" pitchFamily="34" charset="0"/>
              <a:buChar char="•"/>
            </a:pPr>
            <a:r>
              <a:rPr lang="en-US" sz="2000" b="0" dirty="0"/>
              <a:t>At no time should a report of child maltreatment be allowed to go unassessed due to a disagreement between counties or the inability to get a county to assist.</a:t>
            </a:r>
          </a:p>
          <a:p>
            <a:pPr marL="342900" indent="-342900">
              <a:spcBef>
                <a:spcPts val="2400"/>
              </a:spcBef>
              <a:buFont typeface="Arial" panose="020B0604020202020204" pitchFamily="34" charset="0"/>
              <a:buChar char="•"/>
            </a:pPr>
            <a:r>
              <a:rPr lang="en-US" sz="2000" b="0" dirty="0"/>
              <a:t>Counties should develop MOU’s as well as case specific MOA’s to prevent disagreements.</a:t>
            </a:r>
          </a:p>
          <a:p>
            <a:pPr marL="342900" indent="-342900">
              <a:spcBef>
                <a:spcPts val="2400"/>
              </a:spcBef>
              <a:buFont typeface="Arial" panose="020B0604020202020204" pitchFamily="34" charset="0"/>
              <a:buChar char="•"/>
            </a:pPr>
            <a:r>
              <a:rPr lang="en-US" sz="2000" b="0" dirty="0"/>
              <a:t>In the event that two county child welfare agencies cannot resolve an issue and the issue has been addressed through the levels of management up to </a:t>
            </a:r>
            <a:r>
              <a:rPr lang="en-US" sz="2000" b="0" i="1" u="sng" dirty="0"/>
              <a:t>and including the Director</a:t>
            </a:r>
            <a:r>
              <a:rPr lang="en-US" sz="2000" b="0" dirty="0"/>
              <a:t>, then either agency can contact its Regional Child Welfare Consultant for guidance</a:t>
            </a:r>
            <a:r>
              <a:rPr lang="en-US" sz="2000" dirty="0"/>
              <a:t>.</a:t>
            </a:r>
          </a:p>
        </p:txBody>
      </p:sp>
    </p:spTree>
    <p:extLst>
      <p:ext uri="{BB962C8B-B14F-4D97-AF65-F5344CB8AC3E}">
        <p14:creationId xmlns:p14="http://schemas.microsoft.com/office/powerpoint/2010/main" val="34655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298" y="939749"/>
            <a:ext cx="7843267" cy="533450"/>
          </a:xfrm>
        </p:spPr>
        <p:txBody>
          <a:bodyPr/>
          <a:lstStyle/>
          <a:p>
            <a:pPr algn="ctr"/>
            <a:r>
              <a:rPr lang="en-US" dirty="0"/>
              <a:t>The        of the Matter</a:t>
            </a:r>
          </a:p>
        </p:txBody>
      </p:sp>
      <p:sp>
        <p:nvSpPr>
          <p:cNvPr id="6" name="Text Placeholder 5"/>
          <p:cNvSpPr>
            <a:spLocks noGrp="1"/>
          </p:cNvSpPr>
          <p:nvPr>
            <p:ph type="body" sz="quarter" idx="10"/>
          </p:nvPr>
        </p:nvSpPr>
        <p:spPr>
          <a:xfrm>
            <a:off x="569295" y="2133600"/>
            <a:ext cx="7888288" cy="3124200"/>
          </a:xfrm>
        </p:spPr>
        <p:txBody>
          <a:bodyPr/>
          <a:lstStyle/>
          <a:p>
            <a:pPr marL="114300" indent="0" algn="ctr">
              <a:lnSpc>
                <a:spcPct val="125000"/>
              </a:lnSpc>
              <a:spcBef>
                <a:spcPts val="1800"/>
              </a:spcBef>
              <a:buNone/>
            </a:pPr>
            <a:r>
              <a:rPr lang="en-US" sz="2000" b="0" i="1" dirty="0"/>
              <a:t>When the delivery of child welfare services involves multiple counties, it is expected that each county child welfare agency work in a collaborative and coordinated manner in order to provide greater continuity of services to families while providing stability and ensuring safety for children. </a:t>
            </a:r>
          </a:p>
          <a:p>
            <a:pPr marL="114300" indent="0" algn="ctr">
              <a:buNone/>
            </a:pPr>
            <a:r>
              <a:rPr lang="en-US" sz="2400" b="0" u="sng" dirty="0"/>
              <a:t>They are all North Carolina children</a:t>
            </a:r>
            <a:r>
              <a:rPr lang="en-US" sz="2400" b="0" dirty="0"/>
              <a:t>.</a:t>
            </a:r>
            <a:endParaRPr lang="en-US" sz="3200" b="0" u="sng" dirty="0"/>
          </a:p>
        </p:txBody>
      </p:sp>
      <p:pic>
        <p:nvPicPr>
          <p:cNvPr id="4" name="Picture 3">
            <a:extLst>
              <a:ext uri="{FF2B5EF4-FFF2-40B4-BE49-F238E27FC236}">
                <a16:creationId xmlns:a16="http://schemas.microsoft.com/office/drawing/2014/main" id="{127B5F1F-DBFD-43F3-8FB5-53780CCB0E0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835029"/>
            <a:ext cx="688965" cy="685800"/>
          </a:xfrm>
          <a:prstGeom prst="rect">
            <a:avLst/>
          </a:prstGeom>
        </p:spPr>
      </p:pic>
    </p:spTree>
    <p:extLst>
      <p:ext uri="{BB962C8B-B14F-4D97-AF65-F5344CB8AC3E}">
        <p14:creationId xmlns:p14="http://schemas.microsoft.com/office/powerpoint/2010/main" val="26429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E863-AFE6-4545-BAF4-C061E6253CAF}"/>
              </a:ext>
            </a:extLst>
          </p:cNvPr>
          <p:cNvSpPr>
            <a:spLocks noGrp="1"/>
          </p:cNvSpPr>
          <p:nvPr>
            <p:ph type="title"/>
          </p:nvPr>
        </p:nvSpPr>
        <p:spPr>
          <a:xfrm>
            <a:off x="904262" y="304800"/>
            <a:ext cx="7335476" cy="393370"/>
          </a:xfrm>
        </p:spPr>
        <p:txBody>
          <a:bodyPr>
            <a:noAutofit/>
          </a:bodyPr>
          <a:lstStyle/>
          <a:p>
            <a:pPr algn="ctr"/>
            <a:br>
              <a:rPr lang="en-US" sz="2400" dirty="0">
                <a:latin typeface="Arial" panose="020B0604020202020204" pitchFamily="34" charset="0"/>
                <a:cs typeface="Arial" panose="020B0604020202020204" pitchFamily="34" charset="0"/>
              </a:rPr>
            </a:br>
            <a:r>
              <a:rPr lang="en-US" sz="2800" dirty="0">
                <a:solidFill>
                  <a:schemeClr val="bg2">
                    <a:lumMod val="25000"/>
                  </a:schemeClr>
                </a:solidFill>
                <a:latin typeface="Arial" panose="020B0604020202020204" pitchFamily="34" charset="0"/>
                <a:cs typeface="Arial" panose="020B0604020202020204" pitchFamily="34" charset="0"/>
              </a:rPr>
              <a:t>Child Welfare Services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70326E-8474-4080-8E85-B0F5E9C90997}"/>
              </a:ext>
            </a:extLst>
          </p:cNvPr>
          <p:cNvSpPr/>
          <p:nvPr/>
        </p:nvSpPr>
        <p:spPr>
          <a:xfrm>
            <a:off x="1831344" y="1863694"/>
            <a:ext cx="1937552" cy="56005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Vacant </a:t>
            </a:r>
          </a:p>
          <a:p>
            <a:pPr algn="ctr"/>
            <a:r>
              <a:rPr lang="en-US" sz="1050" b="1" dirty="0">
                <a:solidFill>
                  <a:schemeClr val="tx1"/>
                </a:solidFill>
                <a:latin typeface="Arial" panose="020B0604020202020204" pitchFamily="34" charset="0"/>
                <a:cs typeface="Arial" panose="020B0604020202020204" pitchFamily="34" charset="0"/>
              </a:rPr>
              <a:t>Deputy Director of Practice</a:t>
            </a:r>
          </a:p>
        </p:txBody>
      </p:sp>
      <p:cxnSp>
        <p:nvCxnSpPr>
          <p:cNvPr id="10" name="Straight Connector 9">
            <a:extLst>
              <a:ext uri="{FF2B5EF4-FFF2-40B4-BE49-F238E27FC236}">
                <a16:creationId xmlns:a16="http://schemas.microsoft.com/office/drawing/2014/main" id="{7F0A0998-2104-4CB9-9E64-BE36B960ABCB}"/>
              </a:ext>
            </a:extLst>
          </p:cNvPr>
          <p:cNvCxnSpPr>
            <a:cxnSpLocks/>
          </p:cNvCxnSpPr>
          <p:nvPr/>
        </p:nvCxnSpPr>
        <p:spPr>
          <a:xfrm>
            <a:off x="5632882" y="2062394"/>
            <a:ext cx="239697" cy="1664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CE12BDA-29B1-47B0-99C4-B440DA4876F0}"/>
              </a:ext>
            </a:extLst>
          </p:cNvPr>
          <p:cNvSpPr/>
          <p:nvPr/>
        </p:nvSpPr>
        <p:spPr>
          <a:xfrm>
            <a:off x="299621" y="3180783"/>
            <a:ext cx="1844336" cy="6547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a:p>
            <a:pPr algn="ctr"/>
            <a:endParaRPr lang="en-US" sz="825" b="1" dirty="0">
              <a:solidFill>
                <a:schemeClr val="tx1"/>
              </a:solidFill>
              <a:latin typeface="Arial" panose="020B0604020202020204" pitchFamily="34" charset="0"/>
              <a:cs typeface="Arial" panose="020B0604020202020204" pitchFamily="34" charset="0"/>
            </a:endParaRPr>
          </a:p>
          <a:p>
            <a:pPr algn="ctr"/>
            <a:r>
              <a:rPr lang="en-US" sz="1050" b="1" dirty="0">
                <a:solidFill>
                  <a:schemeClr val="tx1"/>
                </a:solidFill>
                <a:latin typeface="Arial" panose="020B0604020202020204" pitchFamily="34" charset="0"/>
                <a:cs typeface="Arial" panose="020B0604020202020204" pitchFamily="34" charset="0"/>
              </a:rPr>
              <a:t>Kathy Stone</a:t>
            </a:r>
          </a:p>
          <a:p>
            <a:pPr algn="ctr"/>
            <a:r>
              <a:rPr lang="en-US" sz="1050" b="1" dirty="0">
                <a:solidFill>
                  <a:schemeClr val="tx1"/>
                </a:solidFill>
                <a:latin typeface="Arial" panose="020B0604020202020204" pitchFamily="34" charset="0"/>
                <a:cs typeface="Arial" panose="020B0604020202020204" pitchFamily="34" charset="0"/>
              </a:rPr>
              <a:t>Chief of Safety &amp;</a:t>
            </a:r>
          </a:p>
          <a:p>
            <a:pPr algn="ctr"/>
            <a:r>
              <a:rPr lang="en-US" sz="1050" b="1" dirty="0">
                <a:solidFill>
                  <a:schemeClr val="tx1"/>
                </a:solidFill>
                <a:latin typeface="Arial" panose="020B0604020202020204" pitchFamily="34" charset="0"/>
                <a:cs typeface="Arial" panose="020B0604020202020204" pitchFamily="34" charset="0"/>
              </a:rPr>
              <a:t>Prevention</a:t>
            </a:r>
          </a:p>
          <a:p>
            <a:pPr algn="ctr"/>
            <a:endParaRPr lang="en-US" sz="1200" dirty="0"/>
          </a:p>
        </p:txBody>
      </p:sp>
      <p:sp>
        <p:nvSpPr>
          <p:cNvPr id="20" name="Rectangle 19">
            <a:extLst>
              <a:ext uri="{FF2B5EF4-FFF2-40B4-BE49-F238E27FC236}">
                <a16:creationId xmlns:a16="http://schemas.microsoft.com/office/drawing/2014/main" id="{07953062-6A8A-44E6-846D-76AF39F4C4BE}"/>
              </a:ext>
            </a:extLst>
          </p:cNvPr>
          <p:cNvSpPr/>
          <p:nvPr/>
        </p:nvSpPr>
        <p:spPr>
          <a:xfrm>
            <a:off x="2402656" y="3180783"/>
            <a:ext cx="1937552" cy="65470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Carla McNeill</a:t>
            </a:r>
          </a:p>
          <a:p>
            <a:pPr algn="ctr"/>
            <a:r>
              <a:rPr lang="en-US" sz="1050" b="1" dirty="0">
                <a:solidFill>
                  <a:schemeClr val="tx1"/>
                </a:solidFill>
                <a:latin typeface="Arial" panose="020B0604020202020204" pitchFamily="34" charset="0"/>
                <a:cs typeface="Arial" panose="020B0604020202020204" pitchFamily="34" charset="0"/>
              </a:rPr>
              <a:t>Chief of Permanency</a:t>
            </a:r>
          </a:p>
        </p:txBody>
      </p:sp>
      <p:sp>
        <p:nvSpPr>
          <p:cNvPr id="21" name="Rectangle 20">
            <a:extLst>
              <a:ext uri="{FF2B5EF4-FFF2-40B4-BE49-F238E27FC236}">
                <a16:creationId xmlns:a16="http://schemas.microsoft.com/office/drawing/2014/main" id="{0BA3293D-7330-4B55-B276-CC9C82898756}"/>
              </a:ext>
            </a:extLst>
          </p:cNvPr>
          <p:cNvSpPr/>
          <p:nvPr/>
        </p:nvSpPr>
        <p:spPr>
          <a:xfrm>
            <a:off x="4710714" y="3180783"/>
            <a:ext cx="1844336" cy="65470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Teresa Strom</a:t>
            </a:r>
          </a:p>
          <a:p>
            <a:pPr algn="ctr"/>
            <a:r>
              <a:rPr lang="en-US" sz="1050" b="1" dirty="0">
                <a:solidFill>
                  <a:schemeClr val="tx1"/>
                </a:solidFill>
                <a:latin typeface="Arial" panose="020B0604020202020204" pitchFamily="34" charset="0"/>
                <a:cs typeface="Arial" panose="020B0604020202020204" pitchFamily="34" charset="0"/>
              </a:rPr>
              <a:t>Chief of County Operations</a:t>
            </a:r>
          </a:p>
        </p:txBody>
      </p:sp>
      <p:cxnSp>
        <p:nvCxnSpPr>
          <p:cNvPr id="26" name="Straight Connector 25">
            <a:extLst>
              <a:ext uri="{FF2B5EF4-FFF2-40B4-BE49-F238E27FC236}">
                <a16:creationId xmlns:a16="http://schemas.microsoft.com/office/drawing/2014/main" id="{F609E441-756A-447B-BBCC-A44EE1D8DCA9}"/>
              </a:ext>
            </a:extLst>
          </p:cNvPr>
          <p:cNvCxnSpPr>
            <a:cxnSpLocks/>
            <a:endCxn id="19" idx="0"/>
          </p:cNvCxnSpPr>
          <p:nvPr/>
        </p:nvCxnSpPr>
        <p:spPr>
          <a:xfrm>
            <a:off x="1221789" y="2651633"/>
            <a:ext cx="0" cy="529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8CCCD-1B3E-4231-94F3-00FEDA7B245F}"/>
              </a:ext>
            </a:extLst>
          </p:cNvPr>
          <p:cNvCxnSpPr>
            <a:cxnSpLocks/>
            <a:endCxn id="20" idx="0"/>
          </p:cNvCxnSpPr>
          <p:nvPr/>
        </p:nvCxnSpPr>
        <p:spPr>
          <a:xfrm>
            <a:off x="3371432" y="2651633"/>
            <a:ext cx="0" cy="529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931A0-E53D-4419-9AD3-854877EDC5BD}"/>
              </a:ext>
            </a:extLst>
          </p:cNvPr>
          <p:cNvCxnSpPr>
            <a:cxnSpLocks/>
            <a:endCxn id="21" idx="0"/>
          </p:cNvCxnSpPr>
          <p:nvPr/>
        </p:nvCxnSpPr>
        <p:spPr>
          <a:xfrm>
            <a:off x="5632882" y="2673690"/>
            <a:ext cx="0" cy="5070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301C71-B9FA-4C6A-99FD-284C25625BCE}"/>
              </a:ext>
            </a:extLst>
          </p:cNvPr>
          <p:cNvCxnSpPr>
            <a:cxnSpLocks/>
          </p:cNvCxnSpPr>
          <p:nvPr/>
        </p:nvCxnSpPr>
        <p:spPr>
          <a:xfrm>
            <a:off x="8058150" y="2668664"/>
            <a:ext cx="0" cy="6719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958649B-0F3F-4DF6-B415-ACB2B74A98B0}"/>
              </a:ext>
            </a:extLst>
          </p:cNvPr>
          <p:cNvSpPr/>
          <p:nvPr/>
        </p:nvSpPr>
        <p:spPr>
          <a:xfrm>
            <a:off x="6856236" y="3176569"/>
            <a:ext cx="1844332" cy="65470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Linda Waite</a:t>
            </a:r>
          </a:p>
          <a:p>
            <a:pPr algn="ctr"/>
            <a:r>
              <a:rPr lang="en-US" sz="1050" b="1" dirty="0">
                <a:solidFill>
                  <a:schemeClr val="tx1"/>
                </a:solidFill>
                <a:latin typeface="Arial" panose="020B0604020202020204" pitchFamily="34" charset="0"/>
                <a:cs typeface="Arial" panose="020B0604020202020204" pitchFamily="34" charset="0"/>
              </a:rPr>
              <a:t>Chief of Regulatory &amp; Licensing</a:t>
            </a:r>
          </a:p>
        </p:txBody>
      </p:sp>
      <p:sp>
        <p:nvSpPr>
          <p:cNvPr id="32" name="Rectangle 31">
            <a:extLst>
              <a:ext uri="{FF2B5EF4-FFF2-40B4-BE49-F238E27FC236}">
                <a16:creationId xmlns:a16="http://schemas.microsoft.com/office/drawing/2014/main" id="{881F5668-54E2-434C-923E-3377A6D6FBEB}"/>
              </a:ext>
            </a:extLst>
          </p:cNvPr>
          <p:cNvSpPr/>
          <p:nvPr/>
        </p:nvSpPr>
        <p:spPr>
          <a:xfrm>
            <a:off x="5236940" y="1863694"/>
            <a:ext cx="2105813" cy="56005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Vacant</a:t>
            </a:r>
          </a:p>
          <a:p>
            <a:pPr algn="ctr"/>
            <a:r>
              <a:rPr lang="en-US" sz="1050" b="1" dirty="0">
                <a:solidFill>
                  <a:schemeClr val="tx1"/>
                </a:solidFill>
                <a:latin typeface="Arial" panose="020B0604020202020204" pitchFamily="34" charset="0"/>
                <a:cs typeface="Arial" panose="020B0604020202020204" pitchFamily="34" charset="0"/>
              </a:rPr>
              <a:t>Deputy Director of Operations</a:t>
            </a:r>
          </a:p>
        </p:txBody>
      </p:sp>
      <p:cxnSp>
        <p:nvCxnSpPr>
          <p:cNvPr id="16" name="Straight Connector 15">
            <a:extLst>
              <a:ext uri="{FF2B5EF4-FFF2-40B4-BE49-F238E27FC236}">
                <a16:creationId xmlns:a16="http://schemas.microsoft.com/office/drawing/2014/main" id="{75D01EAD-236E-4C09-BA3F-3DA86ABC1896}"/>
              </a:ext>
            </a:extLst>
          </p:cNvPr>
          <p:cNvCxnSpPr>
            <a:cxnSpLocks/>
          </p:cNvCxnSpPr>
          <p:nvPr/>
        </p:nvCxnSpPr>
        <p:spPr>
          <a:xfrm>
            <a:off x="5632882" y="2668663"/>
            <a:ext cx="2425268" cy="50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D79DE9-83EB-4C9A-B7FE-05895692AACF}"/>
              </a:ext>
            </a:extLst>
          </p:cNvPr>
          <p:cNvCxnSpPr/>
          <p:nvPr/>
        </p:nvCxnSpPr>
        <p:spPr>
          <a:xfrm>
            <a:off x="1221790" y="2651633"/>
            <a:ext cx="21496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22206BA-F167-4F87-8CE8-088F2D3C0F08}"/>
              </a:ext>
            </a:extLst>
          </p:cNvPr>
          <p:cNvCxnSpPr>
            <a:cxnSpLocks/>
            <a:stCxn id="4" idx="2"/>
          </p:cNvCxnSpPr>
          <p:nvPr/>
        </p:nvCxnSpPr>
        <p:spPr>
          <a:xfrm flipH="1">
            <a:off x="2796466" y="2423748"/>
            <a:ext cx="3654" cy="2278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77EAD9-3180-4CF8-A5C0-F07920685CEE}"/>
              </a:ext>
            </a:extLst>
          </p:cNvPr>
          <p:cNvCxnSpPr>
            <a:stCxn id="32" idx="2"/>
          </p:cNvCxnSpPr>
          <p:nvPr/>
        </p:nvCxnSpPr>
        <p:spPr>
          <a:xfrm flipH="1">
            <a:off x="6285390" y="2423749"/>
            <a:ext cx="4457" cy="2499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80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0DC6-C26C-4920-886E-49CC2541D2AA}"/>
              </a:ext>
            </a:extLst>
          </p:cNvPr>
          <p:cNvSpPr>
            <a:spLocks noGrp="1"/>
          </p:cNvSpPr>
          <p:nvPr>
            <p:ph type="title"/>
          </p:nvPr>
        </p:nvSpPr>
        <p:spPr>
          <a:xfrm>
            <a:off x="926973" y="630341"/>
            <a:ext cx="7290054" cy="899392"/>
          </a:xfrm>
        </p:spPr>
        <p:txBody>
          <a:bodyPr>
            <a:normAutofit/>
          </a:bodyPr>
          <a:lstStyle/>
          <a:p>
            <a:pPr algn="ctr"/>
            <a:r>
              <a:rPr lang="en-US" sz="3000" dirty="0">
                <a:solidFill>
                  <a:schemeClr val="bg2">
                    <a:lumMod val="25000"/>
                  </a:schemeClr>
                </a:solidFill>
                <a:latin typeface="Arial" panose="020B0604020202020204" pitchFamily="34" charset="0"/>
                <a:cs typeface="Arial" panose="020B0604020202020204" pitchFamily="34" charset="0"/>
              </a:rPr>
              <a:t>Child Welfare Section</a:t>
            </a:r>
          </a:p>
        </p:txBody>
      </p:sp>
      <p:sp>
        <p:nvSpPr>
          <p:cNvPr id="4" name="Rectangle 3">
            <a:extLst>
              <a:ext uri="{FF2B5EF4-FFF2-40B4-BE49-F238E27FC236}">
                <a16:creationId xmlns:a16="http://schemas.microsoft.com/office/drawing/2014/main" id="{8638FB61-E6D7-48B6-9EA0-93FEE02BA7A8}"/>
              </a:ext>
            </a:extLst>
          </p:cNvPr>
          <p:cNvSpPr/>
          <p:nvPr/>
        </p:nvSpPr>
        <p:spPr>
          <a:xfrm>
            <a:off x="1221789" y="1836013"/>
            <a:ext cx="2116770" cy="61256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Deputy Director</a:t>
            </a:r>
          </a:p>
          <a:p>
            <a:pPr algn="ctr"/>
            <a:r>
              <a:rPr lang="en-US" sz="1500" b="1" dirty="0">
                <a:solidFill>
                  <a:schemeClr val="tx1"/>
                </a:solidFill>
              </a:rPr>
              <a:t>Practice</a:t>
            </a:r>
          </a:p>
        </p:txBody>
      </p:sp>
      <p:sp>
        <p:nvSpPr>
          <p:cNvPr id="5" name="Rectangle 4">
            <a:extLst>
              <a:ext uri="{FF2B5EF4-FFF2-40B4-BE49-F238E27FC236}">
                <a16:creationId xmlns:a16="http://schemas.microsoft.com/office/drawing/2014/main" id="{A2AF6CF0-C439-48C6-B808-412DCF0F5FD8}"/>
              </a:ext>
            </a:extLst>
          </p:cNvPr>
          <p:cNvSpPr/>
          <p:nvPr/>
        </p:nvSpPr>
        <p:spPr>
          <a:xfrm>
            <a:off x="5591267" y="1836013"/>
            <a:ext cx="2378661" cy="61256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Deputy Director</a:t>
            </a:r>
          </a:p>
          <a:p>
            <a:pPr algn="ctr"/>
            <a:r>
              <a:rPr lang="en-US" sz="1500" b="1" dirty="0">
                <a:solidFill>
                  <a:schemeClr val="tx1"/>
                </a:solidFill>
              </a:rPr>
              <a:t>Operations</a:t>
            </a:r>
          </a:p>
        </p:txBody>
      </p:sp>
      <p:sp>
        <p:nvSpPr>
          <p:cNvPr id="6" name="Rectangle 5">
            <a:extLst>
              <a:ext uri="{FF2B5EF4-FFF2-40B4-BE49-F238E27FC236}">
                <a16:creationId xmlns:a16="http://schemas.microsoft.com/office/drawing/2014/main" id="{C40583C7-F84C-48C5-943F-D35D94CE63BF}"/>
              </a:ext>
            </a:extLst>
          </p:cNvPr>
          <p:cNvSpPr/>
          <p:nvPr/>
        </p:nvSpPr>
        <p:spPr>
          <a:xfrm>
            <a:off x="299621" y="2774279"/>
            <a:ext cx="1844336" cy="28312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a:p>
            <a:pPr algn="ctr"/>
            <a:endParaRPr lang="en-US" sz="1350" b="1" dirty="0">
              <a:solidFill>
                <a:schemeClr val="tx1"/>
              </a:solidFill>
            </a:endParaRPr>
          </a:p>
          <a:p>
            <a:pPr algn="ctr"/>
            <a:endParaRPr lang="en-US" sz="1350" b="1" dirty="0">
              <a:solidFill>
                <a:schemeClr val="tx1"/>
              </a:solidFill>
            </a:endParaRPr>
          </a:p>
          <a:p>
            <a:pPr algn="ctr"/>
            <a:endParaRPr lang="en-US" sz="1350" b="1" dirty="0">
              <a:solidFill>
                <a:schemeClr val="tx1"/>
              </a:solidFill>
            </a:endParaRPr>
          </a:p>
          <a:p>
            <a:pPr algn="ctr"/>
            <a:endParaRPr lang="en-US" sz="1500" b="1" u="sng" dirty="0">
              <a:solidFill>
                <a:schemeClr val="tx1"/>
              </a:solidFill>
            </a:endParaRPr>
          </a:p>
          <a:p>
            <a:pPr algn="ctr"/>
            <a:endParaRPr lang="en-US" sz="1500" b="1" u="sng" dirty="0">
              <a:solidFill>
                <a:schemeClr val="tx1"/>
              </a:solidFill>
            </a:endParaRPr>
          </a:p>
          <a:p>
            <a:pPr algn="ctr"/>
            <a:r>
              <a:rPr lang="en-US" sz="1500" b="1" u="sng" dirty="0">
                <a:solidFill>
                  <a:schemeClr val="tx1"/>
                </a:solidFill>
              </a:rPr>
              <a:t>Chief of Safety &amp;</a:t>
            </a:r>
          </a:p>
          <a:p>
            <a:pPr algn="ctr"/>
            <a:r>
              <a:rPr lang="en-US" sz="1500" b="1" u="sng" dirty="0">
                <a:solidFill>
                  <a:schemeClr val="tx1"/>
                </a:solidFill>
              </a:rPr>
              <a:t>Prevention</a:t>
            </a:r>
          </a:p>
          <a:p>
            <a:pPr marL="214313" indent="-214313">
              <a:buFont typeface="Arial" panose="020B0604020202020204" pitchFamily="34" charset="0"/>
              <a:buChar char="•"/>
            </a:pPr>
            <a:endParaRPr lang="en-US" sz="788" b="1" dirty="0">
              <a:solidFill>
                <a:schemeClr val="tx1"/>
              </a:solidFill>
            </a:endParaRPr>
          </a:p>
          <a:p>
            <a:pPr marL="214313" indent="-214313">
              <a:spcBef>
                <a:spcPts val="450"/>
              </a:spcBef>
              <a:buFont typeface="Arial" panose="020B0604020202020204" pitchFamily="34" charset="0"/>
              <a:buChar char="•"/>
            </a:pPr>
            <a:r>
              <a:rPr lang="en-US" sz="1200" b="1" dirty="0">
                <a:solidFill>
                  <a:schemeClr val="tx1"/>
                </a:solidFill>
              </a:rPr>
              <a:t>Child Protective Services</a:t>
            </a:r>
          </a:p>
          <a:p>
            <a:pPr marL="557213" lvl="1" indent="-214313">
              <a:buFont typeface="Arial" panose="020B0604020202020204" pitchFamily="34" charset="0"/>
              <a:buChar char="•"/>
            </a:pPr>
            <a:r>
              <a:rPr lang="en-US" sz="1200" b="1" dirty="0">
                <a:solidFill>
                  <a:schemeClr val="tx1"/>
                </a:solidFill>
              </a:rPr>
              <a:t>Intake</a:t>
            </a:r>
          </a:p>
          <a:p>
            <a:pPr marL="557213" lvl="1" indent="-214313">
              <a:buFont typeface="Arial" panose="020B0604020202020204" pitchFamily="34" charset="0"/>
              <a:buChar char="•"/>
            </a:pPr>
            <a:r>
              <a:rPr lang="en-US" sz="1200" b="1" dirty="0">
                <a:solidFill>
                  <a:schemeClr val="tx1"/>
                </a:solidFill>
              </a:rPr>
              <a:t>Assessments</a:t>
            </a:r>
          </a:p>
          <a:p>
            <a:pPr marL="557213" lvl="1" indent="-214313">
              <a:buFont typeface="Arial" panose="020B0604020202020204" pitchFamily="34" charset="0"/>
              <a:buChar char="•"/>
            </a:pPr>
            <a:r>
              <a:rPr lang="en-US" sz="1200" b="1" dirty="0">
                <a:solidFill>
                  <a:schemeClr val="tx1"/>
                </a:solidFill>
              </a:rPr>
              <a:t>In Home</a:t>
            </a:r>
          </a:p>
          <a:p>
            <a:pPr marL="214313" indent="-214313">
              <a:spcBef>
                <a:spcPts val="450"/>
              </a:spcBef>
              <a:buFont typeface="Arial" panose="020B0604020202020204" pitchFamily="34" charset="0"/>
              <a:buChar char="•"/>
            </a:pPr>
            <a:r>
              <a:rPr lang="en-US" sz="1200" b="1" dirty="0">
                <a:solidFill>
                  <a:schemeClr val="tx1"/>
                </a:solidFill>
              </a:rPr>
              <a:t>Community Based Child Protection Team</a:t>
            </a:r>
          </a:p>
          <a:p>
            <a:pPr marL="214313" indent="-214313">
              <a:spcBef>
                <a:spcPts val="450"/>
              </a:spcBef>
              <a:buFont typeface="Arial" panose="020B0604020202020204" pitchFamily="34" charset="0"/>
              <a:buChar char="•"/>
            </a:pPr>
            <a:r>
              <a:rPr lang="en-US" sz="1200" b="1" dirty="0">
                <a:solidFill>
                  <a:schemeClr val="tx1"/>
                </a:solidFill>
              </a:rPr>
              <a:t>Child Fatality Reviews</a:t>
            </a:r>
          </a:p>
          <a:p>
            <a:pPr algn="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200" dirty="0"/>
          </a:p>
        </p:txBody>
      </p:sp>
      <p:sp>
        <p:nvSpPr>
          <p:cNvPr id="7" name="Rectangle 6">
            <a:extLst>
              <a:ext uri="{FF2B5EF4-FFF2-40B4-BE49-F238E27FC236}">
                <a16:creationId xmlns:a16="http://schemas.microsoft.com/office/drawing/2014/main" id="{1EDEF95B-A628-4F42-BB6F-BA409DF74404}"/>
              </a:ext>
            </a:extLst>
          </p:cNvPr>
          <p:cNvSpPr/>
          <p:nvPr/>
        </p:nvSpPr>
        <p:spPr>
          <a:xfrm>
            <a:off x="2405660" y="2785076"/>
            <a:ext cx="1937552" cy="28204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u="sng" dirty="0">
              <a:solidFill>
                <a:schemeClr val="tx1"/>
              </a:solidFill>
            </a:endParaRPr>
          </a:p>
          <a:p>
            <a:pPr algn="ctr"/>
            <a:r>
              <a:rPr lang="en-US" sz="1500" b="1" u="sng" dirty="0">
                <a:solidFill>
                  <a:schemeClr val="tx1"/>
                </a:solidFill>
              </a:rPr>
              <a:t>Chief of Permanency</a:t>
            </a:r>
          </a:p>
          <a:p>
            <a:endParaRPr lang="en-US" sz="1200" b="1" dirty="0">
              <a:solidFill>
                <a:schemeClr val="tx1"/>
              </a:solidFill>
            </a:endParaRPr>
          </a:p>
          <a:p>
            <a:pPr marL="257175" indent="-257175">
              <a:spcBef>
                <a:spcPts val="450"/>
              </a:spcBef>
              <a:buFont typeface="Arial" panose="020B0604020202020204" pitchFamily="34" charset="0"/>
              <a:buChar char="•"/>
            </a:pPr>
            <a:r>
              <a:rPr lang="en-US" sz="1200" b="1" dirty="0">
                <a:solidFill>
                  <a:schemeClr val="tx1"/>
                </a:solidFill>
              </a:rPr>
              <a:t>Foster Care Services</a:t>
            </a:r>
          </a:p>
          <a:p>
            <a:pPr marL="257175" indent="-257175">
              <a:spcBef>
                <a:spcPts val="450"/>
              </a:spcBef>
              <a:buFont typeface="Arial" panose="020B0604020202020204" pitchFamily="34" charset="0"/>
              <a:buChar char="•"/>
            </a:pPr>
            <a:r>
              <a:rPr lang="en-US" sz="1200" b="1" dirty="0">
                <a:solidFill>
                  <a:schemeClr val="tx1"/>
                </a:solidFill>
              </a:rPr>
              <a:t>Transition Aged Youth Services </a:t>
            </a:r>
          </a:p>
          <a:p>
            <a:pPr marL="257175" indent="-257175">
              <a:spcBef>
                <a:spcPts val="450"/>
              </a:spcBef>
              <a:buFont typeface="Arial" panose="020B0604020202020204" pitchFamily="34" charset="0"/>
              <a:buChar char="•"/>
            </a:pPr>
            <a:r>
              <a:rPr lang="en-US" sz="1200" b="1" dirty="0">
                <a:solidFill>
                  <a:schemeClr val="tx1"/>
                </a:solidFill>
              </a:rPr>
              <a:t>Adoption  &amp; Kinship Care Services</a:t>
            </a:r>
          </a:p>
          <a:p>
            <a:pPr marL="257175" indent="-257175">
              <a:spcBef>
                <a:spcPts val="450"/>
              </a:spcBef>
              <a:buFont typeface="Arial" panose="020B0604020202020204" pitchFamily="34" charset="0"/>
              <a:buChar char="•"/>
            </a:pPr>
            <a:r>
              <a:rPr lang="en-US" sz="1200" b="1" dirty="0">
                <a:solidFill>
                  <a:schemeClr val="tx1"/>
                </a:solidFill>
              </a:rPr>
              <a:t>ICPC </a:t>
            </a:r>
          </a:p>
          <a:p>
            <a:endParaRPr lang="en-US" sz="1200" b="1" dirty="0">
              <a:solidFill>
                <a:schemeClr val="tx1"/>
              </a:solidFill>
            </a:endParaRPr>
          </a:p>
          <a:p>
            <a:pPr marL="257175" indent="-257175">
              <a:buFont typeface="Arial" panose="020B0604020202020204" pitchFamily="34" charset="0"/>
              <a:buChar char="•"/>
            </a:pPr>
            <a:endParaRPr lang="en-US" sz="1500" b="1" dirty="0">
              <a:solidFill>
                <a:schemeClr val="tx1"/>
              </a:solidFill>
            </a:endParaRPr>
          </a:p>
          <a:p>
            <a:endParaRPr lang="en-US" sz="150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a:p>
            <a:pPr algn="ctr"/>
            <a:endParaRPr lang="en-US" sz="1050" b="1" dirty="0">
              <a:solidFill>
                <a:schemeClr val="tx1"/>
              </a:solidFill>
            </a:endParaRPr>
          </a:p>
        </p:txBody>
      </p:sp>
      <p:sp>
        <p:nvSpPr>
          <p:cNvPr id="8" name="Rectangle 7">
            <a:extLst>
              <a:ext uri="{FF2B5EF4-FFF2-40B4-BE49-F238E27FC236}">
                <a16:creationId xmlns:a16="http://schemas.microsoft.com/office/drawing/2014/main" id="{C7024BDA-391A-4BE1-9CC3-418C37AC65F4}"/>
              </a:ext>
            </a:extLst>
          </p:cNvPr>
          <p:cNvSpPr/>
          <p:nvPr/>
        </p:nvSpPr>
        <p:spPr>
          <a:xfrm>
            <a:off x="4800790" y="2802802"/>
            <a:ext cx="1844336" cy="278501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tx1"/>
              </a:solidFill>
            </a:endParaRPr>
          </a:p>
          <a:p>
            <a:pPr algn="ctr"/>
            <a:endParaRPr lang="en-US" sz="1500" b="1" dirty="0">
              <a:solidFill>
                <a:schemeClr val="tx1"/>
              </a:solidFill>
            </a:endParaRPr>
          </a:p>
          <a:p>
            <a:pPr algn="just"/>
            <a:endParaRPr lang="en-US" sz="1500" b="1" dirty="0">
              <a:solidFill>
                <a:schemeClr val="tx1"/>
              </a:solidFill>
            </a:endParaRPr>
          </a:p>
          <a:p>
            <a:pPr algn="ctr"/>
            <a:endParaRPr lang="en-US" sz="1500" b="1" dirty="0">
              <a:solidFill>
                <a:schemeClr val="tx1"/>
              </a:solidFill>
            </a:endParaRPr>
          </a:p>
          <a:p>
            <a:pPr algn="ctr"/>
            <a:endParaRPr lang="en-US" sz="1500" b="1" u="sng" dirty="0">
              <a:solidFill>
                <a:schemeClr val="tx1"/>
              </a:solidFill>
            </a:endParaRPr>
          </a:p>
          <a:p>
            <a:pPr algn="ctr"/>
            <a:r>
              <a:rPr lang="en-US" sz="1500" b="1" u="sng" dirty="0">
                <a:solidFill>
                  <a:schemeClr val="tx1"/>
                </a:solidFill>
              </a:rPr>
              <a:t>Chief of County Operations</a:t>
            </a:r>
            <a:endParaRPr lang="en-US" sz="1200" b="1" dirty="0">
              <a:solidFill>
                <a:schemeClr val="tx1"/>
              </a:solidFill>
            </a:endParaRPr>
          </a:p>
          <a:p>
            <a:endParaRPr lang="en-US" sz="675" b="1" dirty="0">
              <a:solidFill>
                <a:schemeClr val="tx1"/>
              </a:solidFill>
            </a:endParaRPr>
          </a:p>
          <a:p>
            <a:pPr marL="257175" indent="-257175">
              <a:spcBef>
                <a:spcPts val="450"/>
              </a:spcBef>
              <a:buFont typeface="Arial" panose="020B0604020202020204" pitchFamily="34" charset="0"/>
              <a:buChar char="•"/>
            </a:pPr>
            <a:r>
              <a:rPr lang="en-US" sz="1200" b="1" dirty="0">
                <a:solidFill>
                  <a:schemeClr val="tx1"/>
                </a:solidFill>
              </a:rPr>
              <a:t>Constituent Concerns</a:t>
            </a:r>
          </a:p>
          <a:p>
            <a:pPr marL="257175" indent="-257175">
              <a:spcBef>
                <a:spcPts val="450"/>
              </a:spcBef>
              <a:buFont typeface="Arial" panose="020B0604020202020204" pitchFamily="34" charset="0"/>
              <a:buChar char="•"/>
            </a:pPr>
            <a:r>
              <a:rPr lang="en-US" sz="1200" b="1" dirty="0">
                <a:solidFill>
                  <a:schemeClr val="tx1"/>
                </a:solidFill>
              </a:rPr>
              <a:t>CQI </a:t>
            </a:r>
          </a:p>
          <a:p>
            <a:pPr marL="257175" indent="-257175">
              <a:buFont typeface="Arial" panose="020B0604020202020204" pitchFamily="34" charset="0"/>
              <a:buChar char="•"/>
            </a:pPr>
            <a:r>
              <a:rPr lang="en-US" sz="1200" b="1" dirty="0">
                <a:solidFill>
                  <a:schemeClr val="tx1"/>
                </a:solidFill>
              </a:rPr>
              <a:t>Quality Assurance </a:t>
            </a:r>
          </a:p>
          <a:p>
            <a:r>
              <a:rPr lang="en-US" sz="1200" b="1" dirty="0">
                <a:solidFill>
                  <a:schemeClr val="tx1"/>
                </a:solidFill>
              </a:rPr>
              <a:t>       (CFSR case reviews)</a:t>
            </a:r>
          </a:p>
          <a:p>
            <a:pPr marL="257175" indent="-257175">
              <a:spcBef>
                <a:spcPts val="450"/>
              </a:spcBef>
              <a:buFont typeface="Arial" panose="020B0604020202020204" pitchFamily="34" charset="0"/>
              <a:buChar char="•"/>
            </a:pPr>
            <a:r>
              <a:rPr lang="en-US" sz="1200" b="1" dirty="0">
                <a:solidFill>
                  <a:schemeClr val="tx1"/>
                </a:solidFill>
              </a:rPr>
              <a:t>Training and Work Force Development</a:t>
            </a:r>
          </a:p>
          <a:p>
            <a:endParaRPr lang="en-US" sz="1200" b="1" dirty="0">
              <a:solidFill>
                <a:schemeClr val="tx1"/>
              </a:solidFill>
            </a:endParaRPr>
          </a:p>
          <a:p>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p:txBody>
      </p:sp>
      <p:sp>
        <p:nvSpPr>
          <p:cNvPr id="9" name="Rectangle 8">
            <a:extLst>
              <a:ext uri="{FF2B5EF4-FFF2-40B4-BE49-F238E27FC236}">
                <a16:creationId xmlns:a16="http://schemas.microsoft.com/office/drawing/2014/main" id="{7188D000-2FCA-4C0B-9858-BB63B6CE50C1}"/>
              </a:ext>
            </a:extLst>
          </p:cNvPr>
          <p:cNvSpPr/>
          <p:nvPr/>
        </p:nvSpPr>
        <p:spPr>
          <a:xfrm>
            <a:off x="6892779" y="2785076"/>
            <a:ext cx="1844336" cy="282046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u="sng" dirty="0">
              <a:solidFill>
                <a:schemeClr val="tx1"/>
              </a:solidFill>
            </a:endParaRPr>
          </a:p>
          <a:p>
            <a:pPr algn="ctr"/>
            <a:endParaRPr lang="en-US" sz="100" b="1" u="sng" dirty="0">
              <a:solidFill>
                <a:schemeClr val="tx1"/>
              </a:solidFill>
            </a:endParaRPr>
          </a:p>
          <a:p>
            <a:pPr algn="ctr"/>
            <a:r>
              <a:rPr lang="en-US" sz="1500" b="1" u="sng" dirty="0">
                <a:solidFill>
                  <a:schemeClr val="tx1"/>
                </a:solidFill>
              </a:rPr>
              <a:t>Chief of Regulatory &amp; Licensing</a:t>
            </a:r>
          </a:p>
          <a:p>
            <a:pPr marL="257175" indent="-257175">
              <a:buFont typeface="Arial" panose="020B0604020202020204" pitchFamily="34" charset="0"/>
              <a:buChar char="•"/>
            </a:pPr>
            <a:endParaRPr lang="en-US" sz="600" b="1" dirty="0">
              <a:solidFill>
                <a:schemeClr val="tx1"/>
              </a:solidFill>
            </a:endParaRPr>
          </a:p>
          <a:p>
            <a:pPr marL="257175" indent="-257175">
              <a:spcBef>
                <a:spcPts val="450"/>
              </a:spcBef>
              <a:buFont typeface="Arial" panose="020B0604020202020204" pitchFamily="34" charset="0"/>
              <a:buChar char="•"/>
            </a:pPr>
            <a:r>
              <a:rPr lang="en-US" sz="1200" b="1" dirty="0">
                <a:solidFill>
                  <a:schemeClr val="tx1"/>
                </a:solidFill>
              </a:rPr>
              <a:t>Licensure of Foster Homes and Residential Child Care Facilities</a:t>
            </a:r>
          </a:p>
          <a:p>
            <a:pPr marL="257175" indent="-257175">
              <a:spcBef>
                <a:spcPts val="450"/>
              </a:spcBef>
              <a:buFont typeface="Arial" panose="020B0604020202020204" pitchFamily="34" charset="0"/>
              <a:buChar char="•"/>
            </a:pPr>
            <a:r>
              <a:rPr lang="en-US" sz="1200" b="1" dirty="0">
                <a:solidFill>
                  <a:schemeClr val="tx1"/>
                </a:solidFill>
              </a:rPr>
              <a:t>Oversight of private foster and adoption agencies </a:t>
            </a:r>
          </a:p>
          <a:p>
            <a:pPr marL="257175" indent="-257175">
              <a:spcBef>
                <a:spcPts val="450"/>
              </a:spcBef>
              <a:buFont typeface="Arial" panose="020B0604020202020204" pitchFamily="34" charset="0"/>
              <a:buChar char="•"/>
            </a:pPr>
            <a:r>
              <a:rPr lang="en-US" sz="1200" b="1" dirty="0">
                <a:solidFill>
                  <a:schemeClr val="tx1"/>
                </a:solidFill>
              </a:rPr>
              <a:t>IV-E Coordination</a:t>
            </a:r>
          </a:p>
          <a:p>
            <a:pPr marL="257175" indent="-257175">
              <a:buFont typeface="Arial" panose="020B0604020202020204" pitchFamily="34" charset="0"/>
              <a:buChar char="•"/>
            </a:pPr>
            <a:endParaRPr lang="en-US" sz="1200" b="1" dirty="0">
              <a:solidFill>
                <a:schemeClr val="tx1"/>
              </a:solidFill>
            </a:endParaRPr>
          </a:p>
          <a:p>
            <a:endParaRPr lang="en-US" sz="1200" b="1" dirty="0">
              <a:solidFill>
                <a:schemeClr val="tx1"/>
              </a:solidFill>
            </a:endParaRPr>
          </a:p>
          <a:p>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p:txBody>
      </p:sp>
      <p:cxnSp>
        <p:nvCxnSpPr>
          <p:cNvPr id="13" name="Straight Connector 12">
            <a:extLst>
              <a:ext uri="{FF2B5EF4-FFF2-40B4-BE49-F238E27FC236}">
                <a16:creationId xmlns:a16="http://schemas.microsoft.com/office/drawing/2014/main" id="{FD847671-50E5-4982-A5FB-91F6E9F29E3E}"/>
              </a:ext>
            </a:extLst>
          </p:cNvPr>
          <p:cNvCxnSpPr>
            <a:stCxn id="4" idx="2"/>
          </p:cNvCxnSpPr>
          <p:nvPr/>
        </p:nvCxnSpPr>
        <p:spPr>
          <a:xfrm>
            <a:off x="2280174" y="2448573"/>
            <a:ext cx="0" cy="166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6658A8-A02F-44D5-B4D3-90169FE4FF49}"/>
              </a:ext>
            </a:extLst>
          </p:cNvPr>
          <p:cNvCxnSpPr/>
          <p:nvPr/>
        </p:nvCxnSpPr>
        <p:spPr>
          <a:xfrm>
            <a:off x="1221790" y="2615029"/>
            <a:ext cx="21073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D611C9-2FD7-4265-8291-AAA2430C3A80}"/>
              </a:ext>
            </a:extLst>
          </p:cNvPr>
          <p:cNvCxnSpPr/>
          <p:nvPr/>
        </p:nvCxnSpPr>
        <p:spPr>
          <a:xfrm>
            <a:off x="3322468" y="2615029"/>
            <a:ext cx="0" cy="187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5564BB-9986-49F4-80EC-8B05F6CFFEF1}"/>
              </a:ext>
            </a:extLst>
          </p:cNvPr>
          <p:cNvCxnSpPr>
            <a:endCxn id="6" idx="0"/>
          </p:cNvCxnSpPr>
          <p:nvPr/>
        </p:nvCxnSpPr>
        <p:spPr>
          <a:xfrm>
            <a:off x="1221789" y="2615029"/>
            <a:ext cx="0" cy="15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BD5B8F-4F65-4F7B-97D5-79634EEB8CE9}"/>
              </a:ext>
            </a:extLst>
          </p:cNvPr>
          <p:cNvCxnSpPr>
            <a:cxnSpLocks/>
            <a:stCxn id="5" idx="2"/>
          </p:cNvCxnSpPr>
          <p:nvPr/>
        </p:nvCxnSpPr>
        <p:spPr>
          <a:xfrm>
            <a:off x="6780598" y="2448573"/>
            <a:ext cx="0" cy="16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23BAA6-5D01-4061-A1E7-D52F2FFAED82}"/>
              </a:ext>
            </a:extLst>
          </p:cNvPr>
          <p:cNvCxnSpPr>
            <a:cxnSpLocks/>
          </p:cNvCxnSpPr>
          <p:nvPr/>
        </p:nvCxnSpPr>
        <p:spPr>
          <a:xfrm flipV="1">
            <a:off x="5719439" y="2603958"/>
            <a:ext cx="2265649" cy="11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790D17-9017-43D8-881D-359734CCA333}"/>
              </a:ext>
            </a:extLst>
          </p:cNvPr>
          <p:cNvCxnSpPr>
            <a:endCxn id="8" idx="0"/>
          </p:cNvCxnSpPr>
          <p:nvPr/>
        </p:nvCxnSpPr>
        <p:spPr>
          <a:xfrm>
            <a:off x="5719439" y="2615028"/>
            <a:ext cx="3519" cy="187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9D9900-B1B4-46F2-A731-66862994EDD7}"/>
              </a:ext>
            </a:extLst>
          </p:cNvPr>
          <p:cNvCxnSpPr>
            <a:cxnSpLocks/>
          </p:cNvCxnSpPr>
          <p:nvPr/>
        </p:nvCxnSpPr>
        <p:spPr>
          <a:xfrm>
            <a:off x="7985087" y="2603957"/>
            <a:ext cx="0" cy="170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2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3370263" y="2286000"/>
            <a:ext cx="5773737" cy="1169551"/>
          </a:xfrm>
        </p:spPr>
        <p:txBody>
          <a:bodyPr/>
          <a:lstStyle/>
          <a:p>
            <a:pPr algn="l"/>
            <a:endParaRPr lang="en-US" sz="2000" dirty="0"/>
          </a:p>
          <a:p>
            <a:pPr algn="l"/>
            <a:r>
              <a:rPr lang="en-US" b="1" dirty="0">
                <a:latin typeface="Gotham Light" pitchFamily="50" charset="0"/>
                <a:cs typeface="Arial"/>
              </a:rPr>
              <a:t>Child Welfare Services</a:t>
            </a:r>
          </a:p>
          <a:p>
            <a:pPr algn="l"/>
            <a:r>
              <a:rPr lang="en-US" b="1" dirty="0">
                <a:latin typeface="Gotham Light" pitchFamily="50" charset="0"/>
                <a:cs typeface="Arial"/>
              </a:rPr>
              <a:t>CFSR Round 4</a:t>
            </a:r>
          </a:p>
        </p:txBody>
      </p:sp>
      <p:sp>
        <p:nvSpPr>
          <p:cNvPr id="10" name="Text Placeholder 8"/>
          <p:cNvSpPr>
            <a:spLocks noGrp="1"/>
          </p:cNvSpPr>
          <p:nvPr>
            <p:ph type="body" sz="quarter" idx="4294967295"/>
          </p:nvPr>
        </p:nvSpPr>
        <p:spPr>
          <a:xfrm>
            <a:off x="3370263" y="4724400"/>
            <a:ext cx="5773737" cy="914400"/>
          </a:xfrm>
        </p:spPr>
        <p:txBody>
          <a:bodyPr/>
          <a:lstStyle/>
          <a:p>
            <a:pPr algn="l"/>
            <a:r>
              <a:rPr lang="en-US" sz="2000" dirty="0"/>
              <a:t>Teresa Strom, Section Chief for County Operations</a:t>
            </a:r>
          </a:p>
        </p:txBody>
      </p:sp>
    </p:spTree>
    <p:extLst>
      <p:ext uri="{BB962C8B-B14F-4D97-AF65-F5344CB8AC3E}">
        <p14:creationId xmlns:p14="http://schemas.microsoft.com/office/powerpoint/2010/main" val="33779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24054"/>
            <a:ext cx="7679436" cy="548640"/>
          </a:xfrm>
        </p:spPr>
        <p:txBody>
          <a:bodyPr/>
          <a:lstStyle/>
          <a:p>
            <a:r>
              <a:rPr lang="en-US" sz="3000" dirty="0"/>
              <a:t>Child and Family Services Review (CFSR) Overview </a:t>
            </a:r>
          </a:p>
        </p:txBody>
      </p:sp>
      <p:sp>
        <p:nvSpPr>
          <p:cNvPr id="6" name="Text Placeholder 5"/>
          <p:cNvSpPr>
            <a:spLocks noGrp="1"/>
          </p:cNvSpPr>
          <p:nvPr>
            <p:ph type="body" sz="quarter" idx="10"/>
          </p:nvPr>
        </p:nvSpPr>
        <p:spPr>
          <a:xfrm>
            <a:off x="838200" y="1981200"/>
            <a:ext cx="7315200" cy="4261908"/>
          </a:xfrm>
        </p:spPr>
        <p:txBody>
          <a:bodyPr/>
          <a:lstStyle/>
          <a:p>
            <a:pPr marL="342900" indent="-342900">
              <a:spcBef>
                <a:spcPts val="2400"/>
              </a:spcBef>
              <a:buFont typeface="Arial" panose="020B0604020202020204" pitchFamily="34" charset="0"/>
              <a:buChar char="•"/>
            </a:pPr>
            <a:r>
              <a:rPr lang="en-US" sz="2200" b="0" dirty="0"/>
              <a:t>Children’s Bureau monitors state child welfare programs by assessing states for substantial conformity with federal requirements for child welfare services</a:t>
            </a:r>
          </a:p>
          <a:p>
            <a:pPr marL="342900" indent="-342900">
              <a:spcBef>
                <a:spcPts val="2400"/>
              </a:spcBef>
              <a:buFont typeface="Arial" panose="020B0604020202020204" pitchFamily="34" charset="0"/>
              <a:buChar char="•"/>
            </a:pPr>
            <a:r>
              <a:rPr lang="en-US" sz="2200" b="0" dirty="0"/>
              <a:t>There have been 3 Rounds of CFSRs with the 4</a:t>
            </a:r>
            <a:r>
              <a:rPr lang="en-US" sz="2200" b="0" baseline="30000" dirty="0"/>
              <a:t>th</a:t>
            </a:r>
            <a:r>
              <a:rPr lang="en-US" sz="2200" b="0" dirty="0"/>
              <a:t> round beginning this year and NC will enter Round 4 in 2023</a:t>
            </a:r>
          </a:p>
          <a:p>
            <a:pPr marL="342900" indent="-342900">
              <a:spcBef>
                <a:spcPts val="2400"/>
              </a:spcBef>
              <a:buFont typeface="Arial" panose="020B0604020202020204" pitchFamily="34" charset="0"/>
              <a:buChar char="•"/>
            </a:pPr>
            <a:r>
              <a:rPr lang="en-US" sz="2200" b="0" dirty="0"/>
              <a:t>With the ultimate goal of improved child welfare programs for children and families, 7 outcomes and 7 systemic factors are reviewed</a:t>
            </a:r>
          </a:p>
          <a:p>
            <a:endParaRPr lang="en-US" b="0" dirty="0"/>
          </a:p>
          <a:p>
            <a:endParaRPr lang="en-US" sz="2000" b="0" dirty="0"/>
          </a:p>
        </p:txBody>
      </p:sp>
      <p:sp>
        <p:nvSpPr>
          <p:cNvPr id="7" name="Text Placeholder 6"/>
          <p:cNvSpPr>
            <a:spLocks noGrp="1"/>
          </p:cNvSpPr>
          <p:nvPr>
            <p:ph type="body" sz="quarter" idx="11"/>
          </p:nvPr>
        </p:nvSpPr>
        <p:spPr/>
        <p:txBody>
          <a:bodyPr/>
          <a:lstStyle/>
          <a:p>
            <a:r>
              <a:rPr lang="en-US" dirty="0"/>
              <a:t>SOURCE:  Children’s Bureau Child and Family Services Reviews “Fact Sheet”</a:t>
            </a:r>
          </a:p>
        </p:txBody>
      </p:sp>
    </p:spTree>
    <p:extLst>
      <p:ext uri="{BB962C8B-B14F-4D97-AF65-F5344CB8AC3E}">
        <p14:creationId xmlns:p14="http://schemas.microsoft.com/office/powerpoint/2010/main" val="56958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4CFF49-35A3-4DCF-A35D-A22E34C5CDD6}"/>
              </a:ext>
            </a:extLst>
          </p:cNvPr>
          <p:cNvSpPr/>
          <p:nvPr/>
        </p:nvSpPr>
        <p:spPr>
          <a:xfrm>
            <a:off x="3657600" y="1371600"/>
            <a:ext cx="48768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4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0CE1B-FB78-4F5A-B599-E2A4C442C61D}"/>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rtl="0">
              <a:lnSpc>
                <a:spcPct val="90000"/>
              </a:lnSpc>
              <a:spcBef>
                <a:spcPct val="0"/>
              </a:spcBef>
            </a:pPr>
            <a:r>
              <a:rPr lang="en-US" sz="3500" kern="1200">
                <a:solidFill>
                  <a:srgbClr val="FFFFFF"/>
                </a:solidFill>
                <a:latin typeface="+mj-lt"/>
                <a:ea typeface="+mj-ea"/>
                <a:cs typeface="+mj-cs"/>
              </a:rPr>
              <a:t>Child and Family Services Review (CFSR)</a:t>
            </a:r>
          </a:p>
        </p:txBody>
      </p:sp>
      <p:sp>
        <p:nvSpPr>
          <p:cNvPr id="7" name="Rectangle: Rounded Corners 6">
            <a:extLst>
              <a:ext uri="{FF2B5EF4-FFF2-40B4-BE49-F238E27FC236}">
                <a16:creationId xmlns:a16="http://schemas.microsoft.com/office/drawing/2014/main" id="{A9802A7D-19F4-43B8-9ECF-C9082DCD605E}"/>
              </a:ext>
            </a:extLst>
          </p:cNvPr>
          <p:cNvSpPr/>
          <p:nvPr/>
        </p:nvSpPr>
        <p:spPr>
          <a:xfrm>
            <a:off x="3378411" y="646400"/>
            <a:ext cx="5155989" cy="72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lnSpc>
                <a:spcPct val="90000"/>
              </a:lnSpc>
            </a:pPr>
            <a:r>
              <a:rPr lang="en-US" sz="3200" b="1" kern="1200" dirty="0">
                <a:latin typeface="+mn-lt"/>
                <a:ea typeface="+mn-ea"/>
                <a:cs typeface="+mn-cs"/>
              </a:rPr>
              <a:t>7 Outcomes</a:t>
            </a:r>
          </a:p>
        </p:txBody>
      </p:sp>
      <p:sp>
        <p:nvSpPr>
          <p:cNvPr id="55" name="Text Placeholder 2">
            <a:extLst>
              <a:ext uri="{FF2B5EF4-FFF2-40B4-BE49-F238E27FC236}">
                <a16:creationId xmlns:a16="http://schemas.microsoft.com/office/drawing/2014/main" id="{29572D5C-8212-4CA3-A3BB-9389921E8CB6}"/>
              </a:ext>
            </a:extLst>
          </p:cNvPr>
          <p:cNvSpPr>
            <a:spLocks noGrp="1"/>
          </p:cNvSpPr>
          <p:nvPr>
            <p:ph type="body" sz="quarter" idx="10"/>
          </p:nvPr>
        </p:nvSpPr>
        <p:spPr>
          <a:xfrm>
            <a:off x="3378411" y="1447800"/>
            <a:ext cx="5415547" cy="5105400"/>
          </a:xfr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indent="0" algn="l" rtl="0">
              <a:lnSpc>
                <a:spcPct val="90000"/>
              </a:lnSpc>
            </a:pPr>
            <a:endParaRPr lang="en-US" sz="1200" kern="1200" dirty="0">
              <a:latin typeface="+mn-lt"/>
              <a:ea typeface="+mn-ea"/>
              <a:cs typeface="+mn-cs"/>
            </a:endParaRPr>
          </a:p>
          <a:p>
            <a:pPr marL="342900" algn="l" rtl="0">
              <a:lnSpc>
                <a:spcPct val="90000"/>
              </a:lnSpc>
              <a:buFont typeface="Arial" panose="020B0604020202020204" pitchFamily="34" charset="0"/>
              <a:buChar char="•"/>
            </a:pPr>
            <a:r>
              <a:rPr lang="en-US" sz="2400" kern="1200" dirty="0">
                <a:latin typeface="+mn-lt"/>
                <a:ea typeface="+mn-ea"/>
                <a:cs typeface="+mn-cs"/>
              </a:rPr>
              <a:t>Safety</a:t>
            </a:r>
          </a:p>
          <a:p>
            <a:pPr marL="690563" lvl="1" indent="-228600" algn="l" rtl="0">
              <a:lnSpc>
                <a:spcPct val="90000"/>
              </a:lnSpc>
              <a:spcBef>
                <a:spcPts val="1200"/>
              </a:spcBef>
              <a:buFont typeface="Arial" panose="020B0604020202020204" pitchFamily="34" charset="0"/>
              <a:buChar char="•"/>
            </a:pPr>
            <a:r>
              <a:rPr lang="en-US" sz="2000" b="0" kern="1200" dirty="0">
                <a:solidFill>
                  <a:schemeClr val="tx1"/>
                </a:solidFill>
                <a:latin typeface="+mn-lt"/>
                <a:ea typeface="+mn-ea"/>
                <a:cs typeface="+mn-cs"/>
              </a:rPr>
              <a:t>Children are first and foremost, protected from abuse and neglect</a:t>
            </a:r>
          </a:p>
          <a:p>
            <a:pPr marL="690563" lvl="1" indent="-228600" algn="l" rtl="0">
              <a:lnSpc>
                <a:spcPct val="90000"/>
              </a:lnSpc>
              <a:spcBef>
                <a:spcPts val="1200"/>
              </a:spcBef>
              <a:buFont typeface="Arial" panose="020B0604020202020204" pitchFamily="34" charset="0"/>
              <a:buChar char="•"/>
            </a:pPr>
            <a:r>
              <a:rPr lang="en-US" sz="2000" b="0" kern="1200" dirty="0">
                <a:solidFill>
                  <a:schemeClr val="tx1"/>
                </a:solidFill>
                <a:latin typeface="+mn-lt"/>
                <a:ea typeface="+mn-ea"/>
                <a:cs typeface="+mn-cs"/>
              </a:rPr>
              <a:t>Children are safely maintained in their homes whenever possible and appropriate</a:t>
            </a:r>
          </a:p>
          <a:p>
            <a:pPr marL="461963" lvl="1" indent="0" algn="l" rtl="0">
              <a:lnSpc>
                <a:spcPct val="90000"/>
              </a:lnSpc>
              <a:spcBef>
                <a:spcPts val="1200"/>
              </a:spcBef>
              <a:buNone/>
            </a:pPr>
            <a:endParaRPr lang="en-US" sz="1800" b="0" kern="1200" dirty="0">
              <a:solidFill>
                <a:schemeClr val="tx1"/>
              </a:solidFill>
              <a:latin typeface="+mn-lt"/>
              <a:ea typeface="+mn-ea"/>
              <a:cs typeface="+mn-cs"/>
            </a:endParaRPr>
          </a:p>
          <a:p>
            <a:pPr marL="342900" algn="l" rtl="0">
              <a:lnSpc>
                <a:spcPct val="90000"/>
              </a:lnSpc>
              <a:buFont typeface="Arial" panose="020B0604020202020204" pitchFamily="34" charset="0"/>
              <a:buChar char="•"/>
            </a:pPr>
            <a:r>
              <a:rPr lang="en-US" sz="2400" kern="1200" dirty="0">
                <a:latin typeface="+mn-lt"/>
                <a:ea typeface="+mn-ea"/>
                <a:cs typeface="+mn-cs"/>
              </a:rPr>
              <a:t>Permanency</a:t>
            </a:r>
          </a:p>
          <a:p>
            <a:pPr marL="690563" lvl="1" indent="-228600" algn="l" rtl="0">
              <a:lnSpc>
                <a:spcPct val="90000"/>
              </a:lnSpc>
              <a:spcBef>
                <a:spcPts val="1200"/>
              </a:spcBef>
              <a:buFont typeface="Arial" panose="020B0604020202020204" pitchFamily="34" charset="0"/>
              <a:buChar char="•"/>
            </a:pPr>
            <a:r>
              <a:rPr lang="en-US" sz="2000" b="0" kern="1200" dirty="0">
                <a:solidFill>
                  <a:schemeClr val="tx1"/>
                </a:solidFill>
                <a:latin typeface="+mn-lt"/>
                <a:ea typeface="+mn-ea"/>
                <a:cs typeface="+mn-cs"/>
              </a:rPr>
              <a:t>Children have permanency and stability in their living situations</a:t>
            </a:r>
          </a:p>
          <a:p>
            <a:pPr marL="690563" lvl="1" indent="-228600" algn="l" rtl="0">
              <a:lnSpc>
                <a:spcPct val="90000"/>
              </a:lnSpc>
              <a:spcBef>
                <a:spcPts val="1200"/>
              </a:spcBef>
              <a:buFont typeface="Arial" panose="020B0604020202020204" pitchFamily="34" charset="0"/>
              <a:buChar char="•"/>
            </a:pPr>
            <a:r>
              <a:rPr lang="en-US" sz="2000" b="0" kern="1200" dirty="0">
                <a:solidFill>
                  <a:schemeClr val="tx1"/>
                </a:solidFill>
                <a:latin typeface="+mn-lt"/>
                <a:ea typeface="+mn-ea"/>
                <a:cs typeface="+mn-cs"/>
              </a:rPr>
              <a:t>The continuity of family relationships and connections is preserved for families</a:t>
            </a:r>
          </a:p>
          <a:p>
            <a:pPr algn="l" rtl="0">
              <a:lnSpc>
                <a:spcPct val="90000"/>
              </a:lnSpc>
              <a:buFont typeface="Arial" panose="020B0604020202020204" pitchFamily="34" charset="0"/>
              <a:buChar char="•"/>
            </a:pPr>
            <a:endParaRPr lang="en-US" sz="1700" b="0" kern="1200" dirty="0">
              <a:latin typeface="+mn-lt"/>
              <a:ea typeface="+mn-ea"/>
              <a:cs typeface="+mn-cs"/>
            </a:endParaRPr>
          </a:p>
        </p:txBody>
      </p:sp>
    </p:spTree>
    <p:extLst>
      <p:ext uri="{BB962C8B-B14F-4D97-AF65-F5344CB8AC3E}">
        <p14:creationId xmlns:p14="http://schemas.microsoft.com/office/powerpoint/2010/main" val="170171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C783-5DC1-49FC-B56C-845666D2B5AE}"/>
              </a:ext>
            </a:extLst>
          </p:cNvPr>
          <p:cNvSpPr>
            <a:spLocks noGrp="1"/>
          </p:cNvSpPr>
          <p:nvPr>
            <p:ph type="title"/>
          </p:nvPr>
        </p:nvSpPr>
        <p:spPr>
          <a:xfrm>
            <a:off x="628650" y="578534"/>
            <a:ext cx="7843267" cy="744677"/>
          </a:xfrm>
        </p:spPr>
        <p:txBody>
          <a:bodyPr/>
          <a:lstStyle/>
          <a:p>
            <a:r>
              <a:rPr lang="en-US" sz="2800" dirty="0"/>
              <a:t>Child and Family Services Review (CFSR) Outcomes </a:t>
            </a:r>
            <a:r>
              <a:rPr lang="en-US" sz="1800" i="1" dirty="0"/>
              <a:t>(continued)</a:t>
            </a:r>
            <a:endParaRPr lang="en-US" sz="2800" i="1" dirty="0"/>
          </a:p>
        </p:txBody>
      </p:sp>
      <p:sp>
        <p:nvSpPr>
          <p:cNvPr id="3" name="Text Placeholder 2">
            <a:extLst>
              <a:ext uri="{FF2B5EF4-FFF2-40B4-BE49-F238E27FC236}">
                <a16:creationId xmlns:a16="http://schemas.microsoft.com/office/drawing/2014/main" id="{C2215069-AD38-495F-9588-9A3429F912B5}"/>
              </a:ext>
            </a:extLst>
          </p:cNvPr>
          <p:cNvSpPr>
            <a:spLocks noGrp="1"/>
          </p:cNvSpPr>
          <p:nvPr>
            <p:ph type="body" sz="quarter" idx="10"/>
          </p:nvPr>
        </p:nvSpPr>
        <p:spPr>
          <a:xfrm>
            <a:off x="628650" y="1702340"/>
            <a:ext cx="6915150" cy="4540767"/>
          </a:xfrm>
        </p:spPr>
        <p:txBody>
          <a:bodyPr/>
          <a:lstStyle/>
          <a:p>
            <a:pPr marL="0" indent="0">
              <a:buNone/>
            </a:pPr>
            <a:r>
              <a:rPr lang="en-US" sz="2400" dirty="0">
                <a:solidFill>
                  <a:schemeClr val="bg2">
                    <a:lumMod val="50000"/>
                  </a:schemeClr>
                </a:solidFill>
              </a:rPr>
              <a:t>Family and Child Well-Being</a:t>
            </a:r>
          </a:p>
          <a:p>
            <a:pPr marL="342900" indent="-342900">
              <a:spcBef>
                <a:spcPts val="1800"/>
              </a:spcBef>
              <a:buFont typeface="Arial" panose="020B0604020202020204" pitchFamily="34" charset="0"/>
              <a:buChar char="•"/>
            </a:pPr>
            <a:r>
              <a:rPr lang="en-US" sz="2200" b="0" dirty="0"/>
              <a:t>Families have enhanced capacity to provide for their children’s needs</a:t>
            </a:r>
          </a:p>
          <a:p>
            <a:pPr marL="342900" indent="-342900">
              <a:spcBef>
                <a:spcPts val="1800"/>
              </a:spcBef>
              <a:buFont typeface="Arial" panose="020B0604020202020204" pitchFamily="34" charset="0"/>
              <a:buChar char="•"/>
            </a:pPr>
            <a:r>
              <a:rPr lang="en-US" sz="2200" b="0" dirty="0"/>
              <a:t>Children receive appropriate services to meet their educational needs</a:t>
            </a:r>
          </a:p>
          <a:p>
            <a:pPr marL="342900" indent="-342900">
              <a:spcBef>
                <a:spcPts val="1800"/>
              </a:spcBef>
              <a:buFont typeface="Arial" panose="020B0604020202020204" pitchFamily="34" charset="0"/>
              <a:buChar char="•"/>
            </a:pPr>
            <a:r>
              <a:rPr lang="en-US" sz="2200" b="0" dirty="0"/>
              <a:t>Children receive adequate services to meet their physical and mental health needs</a:t>
            </a:r>
          </a:p>
          <a:p>
            <a:endParaRPr lang="en-US" sz="2800" b="0" dirty="0"/>
          </a:p>
          <a:p>
            <a:endParaRPr lang="en-US" sz="2800" b="0" dirty="0"/>
          </a:p>
          <a:p>
            <a:endParaRPr lang="en-US" dirty="0"/>
          </a:p>
        </p:txBody>
      </p:sp>
      <p:sp>
        <p:nvSpPr>
          <p:cNvPr id="4" name="Text Placeholder 3">
            <a:extLst>
              <a:ext uri="{FF2B5EF4-FFF2-40B4-BE49-F238E27FC236}">
                <a16:creationId xmlns:a16="http://schemas.microsoft.com/office/drawing/2014/main" id="{12A357EC-767A-483D-8D00-B02A0F9D66CA}"/>
              </a:ext>
            </a:extLst>
          </p:cNvPr>
          <p:cNvSpPr>
            <a:spLocks noGrp="1"/>
          </p:cNvSpPr>
          <p:nvPr>
            <p:ph type="body" sz="quarter" idx="11"/>
          </p:nvPr>
        </p:nvSpPr>
        <p:spPr>
          <a:xfrm>
            <a:off x="519840" y="6524016"/>
            <a:ext cx="7992005" cy="330200"/>
          </a:xfrm>
        </p:spPr>
        <p:txBody>
          <a:bodyPr/>
          <a:lstStyle/>
          <a:p>
            <a:endParaRPr lang="en-US" dirty="0"/>
          </a:p>
        </p:txBody>
      </p:sp>
      <p:pic>
        <p:nvPicPr>
          <p:cNvPr id="6" name="Picture 5" descr="A group of people standing in a field with a yellow sun in the background&#10;&#10;Description automatically generated with low confidence">
            <a:extLst>
              <a:ext uri="{FF2B5EF4-FFF2-40B4-BE49-F238E27FC236}">
                <a16:creationId xmlns:a16="http://schemas.microsoft.com/office/drawing/2014/main" id="{8FE7F33E-F2F4-47DC-8C7B-E5551847920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586676"/>
            <a:ext cx="2735534" cy="1823507"/>
          </a:xfrm>
          <a:prstGeom prst="rect">
            <a:avLst/>
          </a:prstGeom>
        </p:spPr>
      </p:pic>
    </p:spTree>
    <p:extLst>
      <p:ext uri="{BB962C8B-B14F-4D97-AF65-F5344CB8AC3E}">
        <p14:creationId xmlns:p14="http://schemas.microsoft.com/office/powerpoint/2010/main" val="265245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2D4DD-C701-45DD-87BD-4F2E124D8D26}"/>
              </a:ext>
            </a:extLst>
          </p:cNvPr>
          <p:cNvSpPr>
            <a:spLocks noGrp="1"/>
          </p:cNvSpPr>
          <p:nvPr>
            <p:ph type="title"/>
          </p:nvPr>
        </p:nvSpPr>
        <p:spPr>
          <a:xfrm>
            <a:off x="1028699" y="294538"/>
            <a:ext cx="7421963" cy="1033669"/>
          </a:xfrm>
        </p:spPr>
        <p:txBody>
          <a:bodyPr vert="horz" lIns="91440" tIns="45720" rIns="91440" bIns="45720" rtlCol="0" anchor="ctr">
            <a:normAutofit/>
          </a:bodyPr>
          <a:lstStyle/>
          <a:p>
            <a:pPr rtl="0">
              <a:lnSpc>
                <a:spcPct val="90000"/>
              </a:lnSpc>
              <a:spcBef>
                <a:spcPct val="0"/>
              </a:spcBef>
            </a:pPr>
            <a:r>
              <a:rPr lang="en-US" kern="1200">
                <a:solidFill>
                  <a:srgbClr val="FFFFFF"/>
                </a:solidFill>
                <a:latin typeface="+mj-lt"/>
                <a:ea typeface="+mj-ea"/>
                <a:cs typeface="+mj-cs"/>
              </a:rPr>
              <a:t>Child and Family Services Review (CFSR) Systemic Factors</a:t>
            </a:r>
          </a:p>
        </p:txBody>
      </p:sp>
      <p:sp>
        <p:nvSpPr>
          <p:cNvPr id="3" name="Text Placeholder 2">
            <a:extLst>
              <a:ext uri="{FF2B5EF4-FFF2-40B4-BE49-F238E27FC236}">
                <a16:creationId xmlns:a16="http://schemas.microsoft.com/office/drawing/2014/main" id="{0754A7F4-12D7-427C-B761-C65774201876}"/>
              </a:ext>
            </a:extLst>
          </p:cNvPr>
          <p:cNvSpPr>
            <a:spLocks noGrp="1"/>
          </p:cNvSpPr>
          <p:nvPr>
            <p:ph type="body" sz="quarter" idx="10"/>
          </p:nvPr>
        </p:nvSpPr>
        <p:spPr>
          <a:xfrm>
            <a:off x="1028699" y="1981200"/>
            <a:ext cx="7277102" cy="4267200"/>
          </a:xfrm>
        </p:spPr>
        <p:txBody>
          <a:bodyPr vert="horz" lIns="91440" tIns="45720" rIns="91440" bIns="45720" rtlCol="0" anchor="ctr">
            <a:normAutofit/>
          </a:bodyPr>
          <a:lstStyle/>
          <a:p>
            <a:pPr marL="0" indent="0" algn="l" rtl="0">
              <a:lnSpc>
                <a:spcPct val="90000"/>
              </a:lnSpc>
            </a:pPr>
            <a:r>
              <a:rPr lang="en-US" sz="2600" u="sng" kern="1200" dirty="0">
                <a:latin typeface="+mn-lt"/>
                <a:ea typeface="+mn-ea"/>
                <a:cs typeface="+mn-cs"/>
              </a:rPr>
              <a:t>7</a:t>
            </a:r>
            <a:r>
              <a:rPr lang="en-US" sz="1700" u="sng" kern="1200" dirty="0">
                <a:latin typeface="+mn-lt"/>
                <a:ea typeface="+mn-ea"/>
                <a:cs typeface="+mn-cs"/>
              </a:rPr>
              <a:t> </a:t>
            </a:r>
            <a:r>
              <a:rPr lang="en-US" sz="2400" u="sng" kern="1200" dirty="0">
                <a:latin typeface="+mn-lt"/>
                <a:ea typeface="+mn-ea"/>
                <a:cs typeface="+mn-cs"/>
              </a:rPr>
              <a:t>Systemic Factors: (effectiveness of)</a:t>
            </a:r>
          </a:p>
          <a:p>
            <a:pPr marL="342900" algn="l" rtl="0">
              <a:lnSpc>
                <a:spcPct val="90000"/>
              </a:lnSpc>
              <a:buFont typeface="Arial" panose="020B0604020202020204" pitchFamily="34" charset="0"/>
              <a:buChar char="•"/>
            </a:pPr>
            <a:r>
              <a:rPr lang="en-US" sz="2400" b="0" kern="1200" dirty="0">
                <a:latin typeface="+mn-lt"/>
                <a:ea typeface="+mn-ea"/>
                <a:cs typeface="+mn-cs"/>
              </a:rPr>
              <a:t>Statewide child welfare information system </a:t>
            </a:r>
          </a:p>
          <a:p>
            <a:pPr marL="342900" algn="l" rtl="0">
              <a:lnSpc>
                <a:spcPct val="90000"/>
              </a:lnSpc>
              <a:buFont typeface="Arial" panose="020B0604020202020204" pitchFamily="34" charset="0"/>
              <a:buChar char="•"/>
            </a:pPr>
            <a:r>
              <a:rPr lang="en-US" sz="2400" b="0" kern="1200" dirty="0">
                <a:latin typeface="+mn-lt"/>
                <a:ea typeface="+mn-ea"/>
                <a:cs typeface="+mn-cs"/>
              </a:rPr>
              <a:t>Case review system</a:t>
            </a:r>
          </a:p>
          <a:p>
            <a:pPr marL="342900" algn="l" rtl="0">
              <a:lnSpc>
                <a:spcPct val="90000"/>
              </a:lnSpc>
              <a:buFont typeface="Arial" panose="020B0604020202020204" pitchFamily="34" charset="0"/>
              <a:buChar char="•"/>
            </a:pPr>
            <a:r>
              <a:rPr lang="en-US" sz="2400" b="0" kern="1200" dirty="0">
                <a:latin typeface="+mn-lt"/>
                <a:ea typeface="+mn-ea"/>
                <a:cs typeface="+mn-cs"/>
              </a:rPr>
              <a:t>Quality assurance system</a:t>
            </a:r>
          </a:p>
          <a:p>
            <a:pPr marL="342900" algn="l" rtl="0">
              <a:lnSpc>
                <a:spcPct val="90000"/>
              </a:lnSpc>
              <a:buFont typeface="Arial" panose="020B0604020202020204" pitchFamily="34" charset="0"/>
              <a:buChar char="•"/>
            </a:pPr>
            <a:r>
              <a:rPr lang="en-US" sz="2400" b="0" kern="1200" dirty="0">
                <a:latin typeface="+mn-lt"/>
                <a:ea typeface="+mn-ea"/>
                <a:cs typeface="+mn-cs"/>
              </a:rPr>
              <a:t>Staff and provider training</a:t>
            </a:r>
          </a:p>
          <a:p>
            <a:pPr marL="342900" algn="l" rtl="0">
              <a:lnSpc>
                <a:spcPct val="90000"/>
              </a:lnSpc>
              <a:buFont typeface="Arial" panose="020B0604020202020204" pitchFamily="34" charset="0"/>
              <a:buChar char="•"/>
            </a:pPr>
            <a:r>
              <a:rPr lang="en-US" sz="2400" b="0" kern="1200" dirty="0">
                <a:latin typeface="+mn-lt"/>
                <a:ea typeface="+mn-ea"/>
                <a:cs typeface="+mn-cs"/>
              </a:rPr>
              <a:t>Service array and resource development</a:t>
            </a:r>
          </a:p>
          <a:p>
            <a:pPr marL="342900" algn="l" rtl="0">
              <a:lnSpc>
                <a:spcPct val="90000"/>
              </a:lnSpc>
              <a:buFont typeface="Arial" panose="020B0604020202020204" pitchFamily="34" charset="0"/>
              <a:buChar char="•"/>
            </a:pPr>
            <a:r>
              <a:rPr lang="en-US" sz="2400" b="0" kern="1200" dirty="0">
                <a:latin typeface="+mn-lt"/>
                <a:ea typeface="+mn-ea"/>
                <a:cs typeface="+mn-cs"/>
              </a:rPr>
              <a:t>Agency’s responsiveness to community</a:t>
            </a:r>
          </a:p>
          <a:p>
            <a:pPr marL="342900" algn="l" rtl="0">
              <a:lnSpc>
                <a:spcPct val="90000"/>
              </a:lnSpc>
              <a:buFont typeface="Arial" panose="020B0604020202020204" pitchFamily="34" charset="0"/>
              <a:buChar char="•"/>
            </a:pPr>
            <a:r>
              <a:rPr lang="en-US" sz="2400" b="0" kern="1200" dirty="0">
                <a:latin typeface="+mn-lt"/>
                <a:ea typeface="+mn-ea"/>
                <a:cs typeface="+mn-cs"/>
              </a:rPr>
              <a:t>Foster and Adoptive Parent licensing, recruitment and retention</a:t>
            </a:r>
          </a:p>
          <a:p>
            <a:pPr algn="l" rtl="0">
              <a:lnSpc>
                <a:spcPct val="90000"/>
              </a:lnSpc>
              <a:buFont typeface="Arial" panose="020B0604020202020204" pitchFamily="34" charset="0"/>
              <a:buChar char="•"/>
            </a:pPr>
            <a:endParaRPr lang="en-US" sz="1700" b="0" kern="1200" dirty="0">
              <a:latin typeface="+mn-lt"/>
              <a:ea typeface="+mn-ea"/>
              <a:cs typeface="+mn-cs"/>
            </a:endParaRPr>
          </a:p>
        </p:txBody>
      </p:sp>
    </p:spTree>
    <p:extLst>
      <p:ext uri="{BB962C8B-B14F-4D97-AF65-F5344CB8AC3E}">
        <p14:creationId xmlns:p14="http://schemas.microsoft.com/office/powerpoint/2010/main" val="125203191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1990</Words>
  <Application>Microsoft Office PowerPoint</Application>
  <PresentationFormat>On-screen Show (4:3)</PresentationFormat>
  <Paragraphs>290</Paragraphs>
  <Slides>26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Franklin Gothic Demi Cond</vt:lpstr>
      <vt:lpstr>Franklin Gothic Medium</vt:lpstr>
      <vt:lpstr>Gotham Bold</vt:lpstr>
      <vt:lpstr>Gotham Light</vt:lpstr>
      <vt:lpstr>Helvetica Neue</vt:lpstr>
      <vt:lpstr>Montserrat</vt:lpstr>
      <vt:lpstr>Office Theme</vt:lpstr>
      <vt:lpstr>PowerPoint Presentation</vt:lpstr>
      <vt:lpstr>Child Welfare Services January 2022</vt:lpstr>
      <vt:lpstr> Child Welfare Services </vt:lpstr>
      <vt:lpstr>Child Welfare Section</vt:lpstr>
      <vt:lpstr>PowerPoint Presentation</vt:lpstr>
      <vt:lpstr>Child and Family Services Review (CFSR) Overview </vt:lpstr>
      <vt:lpstr>Child and Family Services Review (CFSR)</vt:lpstr>
      <vt:lpstr>Child and Family Services Review (CFSR) Outcomes (continued)</vt:lpstr>
      <vt:lpstr>Child and Family Services Review (CFSR) Systemic Factors</vt:lpstr>
      <vt:lpstr>Components of the CFSR</vt:lpstr>
      <vt:lpstr>CFSR and NC’s Lessons Learned from Round 3</vt:lpstr>
      <vt:lpstr>NC’s Preparation for CFSR Round 4</vt:lpstr>
      <vt:lpstr>PowerPoint Presentation</vt:lpstr>
      <vt:lpstr>COI – What is it?</vt:lpstr>
      <vt:lpstr>Intake/Screening</vt:lpstr>
      <vt:lpstr>Assessment</vt:lpstr>
      <vt:lpstr>In-Home Services</vt:lpstr>
      <vt:lpstr>Permanency Planning</vt:lpstr>
      <vt:lpstr>Jurisdiction</vt:lpstr>
      <vt:lpstr>“Resides”</vt:lpstr>
      <vt:lpstr>“Resides”….. the sequel!</vt:lpstr>
      <vt:lpstr>Staffing  County to County </vt:lpstr>
      <vt:lpstr>CPS Assessments</vt:lpstr>
      <vt:lpstr>Request for Assist</vt:lpstr>
      <vt:lpstr>When Counties Disagree</vt:lpstr>
      <vt:lpstr>The        of the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Lashonda</dc:creator>
  <cp:lastModifiedBy>Stanley, Lashonda</cp:lastModifiedBy>
  <cp:revision>38</cp:revision>
  <dcterms:created xsi:type="dcterms:W3CDTF">2020-10-07T20:56:36Z</dcterms:created>
  <dcterms:modified xsi:type="dcterms:W3CDTF">2022-02-04T22:12:00Z</dcterms:modified>
</cp:coreProperties>
</file>