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458" r:id="rId2"/>
    <p:sldId id="858" r:id="rId3"/>
    <p:sldId id="851" r:id="rId4"/>
    <p:sldId id="856" r:id="rId5"/>
    <p:sldId id="853" r:id="rId6"/>
    <p:sldId id="854" r:id="rId7"/>
    <p:sldId id="855" r:id="rId8"/>
    <p:sldId id="85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 autoAdjust="0"/>
    <p:restoredTop sz="74771"/>
  </p:normalViewPr>
  <p:slideViewPr>
    <p:cSldViewPr snapToGrid="0">
      <p:cViewPr varScale="1">
        <p:scale>
          <a:sx n="43" d="100"/>
          <a:sy n="43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C72747-4FFA-4535-9458-66DB1A5907D9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16BC33-3B8F-4AD0-82C1-0C4D841DFA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1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7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6BC33-3B8F-4AD0-82C1-0C4D841DFA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12192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" y="230730"/>
            <a:ext cx="2433261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82" y="232219"/>
            <a:ext cx="2427068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87" y="230097"/>
            <a:ext cx="2157071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5" y="231327"/>
            <a:ext cx="2431536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31" y="231327"/>
            <a:ext cx="2431500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" y="2061986"/>
            <a:ext cx="2698311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4962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6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3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8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1335573"/>
            <a:ext cx="10526184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3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2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34" y="1849439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20600" y="1840560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696383" y="6603332"/>
            <a:ext cx="1065953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of Social Services | Child Welfare Services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11503025" y="660015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life.ca/audio/andrew-fountain-stories-god-who-three-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people/female-women/national-hotline-in-bolivia-gives-callers-both-information-and-referrals-on-a-variety-of-issu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support-help-hotline-headset-198461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oomjobs.blogspot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answering-the-big-questions-of-lif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24957" y="548640"/>
            <a:ext cx="7410551" cy="5669279"/>
          </a:xfrm>
        </p:spPr>
        <p:txBody>
          <a:bodyPr/>
          <a:lstStyle/>
          <a:p>
            <a:r>
              <a:rPr lang="en-US" sz="16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sz="1600" dirty="0"/>
              <a:t>Division of Social Services</a:t>
            </a:r>
          </a:p>
          <a:p>
            <a:r>
              <a:rPr lang="en-US" sz="1600" dirty="0"/>
              <a:t>Child Welfare Services</a:t>
            </a:r>
          </a:p>
          <a:p>
            <a:endParaRPr lang="en-US" sz="2800" dirty="0"/>
          </a:p>
          <a:p>
            <a:r>
              <a:rPr lang="en-US" sz="2800" dirty="0"/>
              <a:t>Children’s Services Committee</a:t>
            </a:r>
          </a:p>
          <a:p>
            <a:r>
              <a:rPr lang="en-US" sz="2800" dirty="0"/>
              <a:t>January 12, 2022</a:t>
            </a:r>
          </a:p>
          <a:p>
            <a:endParaRPr lang="en-US" sz="2800" dirty="0"/>
          </a:p>
          <a:p>
            <a:r>
              <a:rPr lang="en-US" sz="2800" dirty="0"/>
              <a:t>Lisa Tucker Cauley, MSW</a:t>
            </a:r>
          </a:p>
          <a:p>
            <a:r>
              <a:rPr lang="en-US" sz="2400" dirty="0"/>
              <a:t>Senior Director Child, Family and Adult Services</a:t>
            </a:r>
          </a:p>
          <a:p>
            <a:endParaRPr lang="en-US" sz="2400" dirty="0"/>
          </a:p>
          <a:p>
            <a:r>
              <a:rPr lang="en-US" sz="2800" dirty="0"/>
              <a:t>Kathy Stone </a:t>
            </a:r>
          </a:p>
          <a:p>
            <a:r>
              <a:rPr lang="en-US" sz="2400" dirty="0"/>
              <a:t>Section Chief for Safety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9E01-9151-45BE-9F37-62CC35C4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Statewide CPS Hotline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B1130-37EF-4B43-B068-405399391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+mn-lt"/>
                <a:ea typeface="+mn-ea"/>
                <a:cs typeface="+mn-cs"/>
              </a:rPr>
              <a:t>SL 2021-132:</a:t>
            </a:r>
          </a:p>
          <a:p>
            <a:pPr marL="0" marR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0" marR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0" marR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+mn-lt"/>
                <a:ea typeface="+mn-ea"/>
                <a:cs typeface="+mn-cs"/>
              </a:rPr>
              <a:t>The Department of Health and Human Services shall develop an operational plan to create and implement a statewide child protective services (CPS) hotline. The Department shall establish a planning and evaluation team consisting of three child welfare staff representing at least three county departments of social services that will provide input on the plan. </a:t>
            </a:r>
          </a:p>
        </p:txBody>
      </p:sp>
      <p:pic>
        <p:nvPicPr>
          <p:cNvPr id="12" name="Picture 11" descr="A picture containing text, indoor, stack&#10;&#10;Description automatically generated">
            <a:extLst>
              <a:ext uri="{FF2B5EF4-FFF2-40B4-BE49-F238E27FC236}">
                <a16:creationId xmlns:a16="http://schemas.microsoft.com/office/drawing/2014/main" id="{77AC2B6C-75C2-40ED-87FE-3EB0D3549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073" r="112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A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3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omen wearing headphones and sitting at a computer&#10;&#10;Description automatically generated with low confidence">
            <a:extLst>
              <a:ext uri="{FF2B5EF4-FFF2-40B4-BE49-F238E27FC236}">
                <a16:creationId xmlns:a16="http://schemas.microsoft.com/office/drawing/2014/main" id="{49732583-0193-46A4-83BD-F956C581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75007" y="3030942"/>
            <a:ext cx="4916993" cy="3531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89E01-9151-45BE-9F37-62CC35C4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8" y="446530"/>
            <a:ext cx="10457689" cy="548640"/>
          </a:xfrm>
        </p:spPr>
        <p:txBody>
          <a:bodyPr/>
          <a:lstStyle/>
          <a:p>
            <a:r>
              <a:rPr lang="en-US" dirty="0"/>
              <a:t>Statewide CPS Hotline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B1130-37EF-4B43-B068-405399391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413" y="1102364"/>
            <a:ext cx="11501174" cy="55513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Submit an operational plan to Joint State Legislative Oversight that includes: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 fiscal analysis on creation and implementation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Quantify the total up-front cost to implement including savings to county and state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Recommendations for operational needs including staffing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Evaluation of option for a county to opt out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7FD54D-BCCC-45D6-B8B4-A26681EEF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0083" y="3634591"/>
            <a:ext cx="5130114" cy="2805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568754-6BBE-48FC-9907-0D4A953B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CPS Hotline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47A9-51D3-4E21-826D-06844DA3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47801"/>
            <a:ext cx="10998758" cy="47953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Defined measures, goals, and service level agreements to evaluate performance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Timeline for implementation coordinated with DHHS and local child welfare agencies including the implementation of I &amp; A technology as a precondition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Feasibility for both CPS and APS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C8E14-3921-4CD2-8180-67B9E1601AA8}"/>
              </a:ext>
            </a:extLst>
          </p:cNvPr>
          <p:cNvSpPr/>
          <p:nvPr/>
        </p:nvSpPr>
        <p:spPr>
          <a:xfrm>
            <a:off x="7050795" y="3624549"/>
            <a:ext cx="3745735" cy="69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BFD5-8670-489D-A877-89AB9375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SDM tool Revalidation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71077-ACDC-4645-8716-2BA154EA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145" y="1447801"/>
            <a:ext cx="10517717" cy="4795307"/>
          </a:xfrm>
        </p:spPr>
        <p:txBody>
          <a:bodyPr/>
          <a:lstStyle/>
          <a:p>
            <a:r>
              <a:rPr lang="en-US" dirty="0"/>
              <a:t>Screening and Response Tool IRR Testing</a:t>
            </a:r>
          </a:p>
          <a:p>
            <a:pPr lvl="1"/>
            <a:r>
              <a:rPr lang="en-US" dirty="0"/>
              <a:t>Data under analysis</a:t>
            </a:r>
          </a:p>
          <a:p>
            <a:pPr lvl="2"/>
            <a:r>
              <a:rPr lang="en-US" dirty="0"/>
              <a:t>Consistency</a:t>
            </a:r>
          </a:p>
          <a:p>
            <a:pPr lvl="2"/>
            <a:r>
              <a:rPr lang="en-US" dirty="0"/>
              <a:t>Feedback</a:t>
            </a:r>
          </a:p>
          <a:p>
            <a:pPr lvl="2"/>
            <a:r>
              <a:rPr lang="en-US" dirty="0"/>
              <a:t>Fine-tuning the new Screening and Response Tool</a:t>
            </a:r>
          </a:p>
          <a:p>
            <a:r>
              <a:rPr lang="en-US" dirty="0"/>
              <a:t>Risk Assessment</a:t>
            </a:r>
          </a:p>
          <a:p>
            <a:pPr lvl="1"/>
            <a:r>
              <a:rPr lang="en-US" dirty="0"/>
              <a:t>Modeling is close to complete</a:t>
            </a:r>
          </a:p>
          <a:p>
            <a:pPr lvl="1"/>
            <a:r>
              <a:rPr lang="en-US" dirty="0"/>
              <a:t>Safety and CQI Design Teams to consider options </a:t>
            </a:r>
          </a:p>
          <a:p>
            <a:pPr lvl="1"/>
            <a:r>
              <a:rPr lang="en-US" dirty="0"/>
              <a:t>Recommendations to ULT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744538" lvl="2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4A0EE-672E-43D8-A926-68E680D19306}"/>
              </a:ext>
            </a:extLst>
          </p:cNvPr>
          <p:cNvGrpSpPr/>
          <p:nvPr/>
        </p:nvGrpSpPr>
        <p:grpSpPr>
          <a:xfrm>
            <a:off x="8834578" y="1117601"/>
            <a:ext cx="1602692" cy="4242132"/>
            <a:chOff x="890308" y="1567051"/>
            <a:chExt cx="1602749" cy="42422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CF3E7C-5B48-4691-812F-055E737BB4AD}"/>
                </a:ext>
              </a:extLst>
            </p:cNvPr>
            <p:cNvGrpSpPr/>
            <p:nvPr/>
          </p:nvGrpSpPr>
          <p:grpSpPr>
            <a:xfrm>
              <a:off x="915506" y="4263619"/>
              <a:ext cx="1505336" cy="1545715"/>
              <a:chOff x="869937" y="4321629"/>
              <a:chExt cx="1677410" cy="1545771"/>
            </a:xfrm>
          </p:grpSpPr>
          <p:sp>
            <p:nvSpPr>
              <p:cNvPr id="9" name="Rounded Rectangle 101">
                <a:extLst>
                  <a:ext uri="{FF2B5EF4-FFF2-40B4-BE49-F238E27FC236}">
                    <a16:creationId xmlns:a16="http://schemas.microsoft.com/office/drawing/2014/main" id="{BC01B772-79E2-497E-A33D-470A29F97D2A}"/>
                  </a:ext>
                </a:extLst>
              </p:cNvPr>
              <p:cNvSpPr/>
              <p:nvPr/>
            </p:nvSpPr>
            <p:spPr>
              <a:xfrm>
                <a:off x="869937" y="4550229"/>
                <a:ext cx="1677410" cy="131717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D637F6-6954-4078-8C67-1FC13425920D}"/>
                  </a:ext>
                </a:extLst>
              </p:cNvPr>
              <p:cNvSpPr/>
              <p:nvPr/>
            </p:nvSpPr>
            <p:spPr>
              <a:xfrm>
                <a:off x="881744" y="4321629"/>
                <a:ext cx="1659486" cy="4898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9849A328-E147-40E2-B515-F0123F0E6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308" y="2051076"/>
              <a:ext cx="1602749" cy="87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10" rIns="91419" bIns="4571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484C45"/>
                  </a:solidFill>
                  <a:latin typeface="+mn-lt"/>
                </a:rPr>
                <a:t>Should this referral be investigated?</a:t>
              </a:r>
            </a:p>
          </p:txBody>
        </p:sp>
        <p:sp>
          <p:nvSpPr>
            <p:cNvPr id="8" name="Rounded Rectangle 99">
              <a:extLst>
                <a:ext uri="{FF2B5EF4-FFF2-40B4-BE49-F238E27FC236}">
                  <a16:creationId xmlns:a16="http://schemas.microsoft.com/office/drawing/2014/main" id="{6658A923-7D15-4418-9EB7-B37DF7711C4F}"/>
                </a:ext>
              </a:extLst>
            </p:cNvPr>
            <p:cNvSpPr/>
            <p:nvPr/>
          </p:nvSpPr>
          <p:spPr>
            <a:xfrm>
              <a:off x="916414" y="1567051"/>
              <a:ext cx="1505336" cy="4232529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6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9D52A-7A86-4B6B-836C-E02C3180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980" y="2870207"/>
            <a:ext cx="904809" cy="780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D43C2D-2245-4460-90B3-E7955DA2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703" y="4503782"/>
            <a:ext cx="1752567" cy="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Intake Assessment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220600-A1FC-4750-B0B8-CF8775646640}"/>
              </a:ext>
            </a:extLst>
          </p:cNvPr>
          <p:cNvGrpSpPr/>
          <p:nvPr/>
        </p:nvGrpSpPr>
        <p:grpSpPr>
          <a:xfrm>
            <a:off x="10503720" y="1117601"/>
            <a:ext cx="1506190" cy="4242132"/>
            <a:chOff x="915506" y="1567051"/>
            <a:chExt cx="1506244" cy="42422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DEC739-4822-4ECC-ADE8-753977C86D9E}"/>
                </a:ext>
              </a:extLst>
            </p:cNvPr>
            <p:cNvGrpSpPr/>
            <p:nvPr/>
          </p:nvGrpSpPr>
          <p:grpSpPr>
            <a:xfrm>
              <a:off x="915506" y="4263619"/>
              <a:ext cx="1505336" cy="1545715"/>
              <a:chOff x="869937" y="4321629"/>
              <a:chExt cx="1677410" cy="1545771"/>
            </a:xfrm>
          </p:grpSpPr>
          <p:sp>
            <p:nvSpPr>
              <p:cNvPr id="17" name="Rounded Rectangle 108">
                <a:extLst>
                  <a:ext uri="{FF2B5EF4-FFF2-40B4-BE49-F238E27FC236}">
                    <a16:creationId xmlns:a16="http://schemas.microsoft.com/office/drawing/2014/main" id="{24A51033-15CF-4321-B36E-BA93B433791B}"/>
                  </a:ext>
                </a:extLst>
              </p:cNvPr>
              <p:cNvSpPr/>
              <p:nvPr/>
            </p:nvSpPr>
            <p:spPr>
              <a:xfrm>
                <a:off x="869937" y="4550229"/>
                <a:ext cx="1677410" cy="131717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8FE55E-6DCF-479A-876A-A2A4DC93230E}"/>
                  </a:ext>
                </a:extLst>
              </p:cNvPr>
              <p:cNvSpPr/>
              <p:nvPr/>
            </p:nvSpPr>
            <p:spPr>
              <a:xfrm>
                <a:off x="881744" y="4321629"/>
                <a:ext cx="1659486" cy="4898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</p:grpSp>
        <p:sp>
          <p:nvSpPr>
            <p:cNvPr id="16" name="Rounded Rectangle 106">
              <a:extLst>
                <a:ext uri="{FF2B5EF4-FFF2-40B4-BE49-F238E27FC236}">
                  <a16:creationId xmlns:a16="http://schemas.microsoft.com/office/drawing/2014/main" id="{597A4AF2-8B29-42C0-AFD6-DD2A3293E1DF}"/>
                </a:ext>
              </a:extLst>
            </p:cNvPr>
            <p:cNvSpPr/>
            <p:nvPr/>
          </p:nvSpPr>
          <p:spPr>
            <a:xfrm>
              <a:off x="916414" y="1567051"/>
              <a:ext cx="1505336" cy="4232529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6" dirty="0"/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F7D76058-FDFC-4F64-865D-487BE301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608" y="4474287"/>
            <a:ext cx="1485630" cy="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 anchor="t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Risk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Assessment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33EB961C-3F65-4A7D-A6E8-7F202E81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3720" y="1606476"/>
            <a:ext cx="1602692" cy="11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484C45"/>
                </a:solidFill>
                <a:latin typeface="+mn-lt"/>
              </a:rPr>
              <a:t>Should a case be opened in In Home Services?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EFA984E-57A1-4EAE-8892-2A37520C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956" y="2930698"/>
            <a:ext cx="771470" cy="7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64BF-2A56-47BD-B01D-79FD3E6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SDM tool Revalidation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F5D7-8054-4354-A8CF-42214642F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141" y="2000952"/>
            <a:ext cx="10517717" cy="2856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Safety Assessments</a:t>
            </a:r>
          </a:p>
          <a:p>
            <a:pPr lvl="1"/>
            <a:r>
              <a:rPr lang="en-US" dirty="0"/>
              <a:t>Policy Review Complete by Evident Change</a:t>
            </a:r>
          </a:p>
          <a:p>
            <a:pPr lvl="1"/>
            <a:r>
              <a:rPr lang="en-US" dirty="0"/>
              <a:t>Review Recommendations for Safety and Permanency Policy </a:t>
            </a:r>
          </a:p>
          <a:p>
            <a:pPr lvl="1"/>
            <a:r>
              <a:rPr lang="en-US" dirty="0"/>
              <a:t>Design Team work begins February 2022</a:t>
            </a:r>
          </a:p>
          <a:p>
            <a:pPr lvl="2"/>
            <a:r>
              <a:rPr lang="en-US" dirty="0"/>
              <a:t>Next Step: Sequencing meetings with Risk Assessment work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B6151-BDC7-49F0-AA40-CA6B09DF455C}"/>
              </a:ext>
            </a:extLst>
          </p:cNvPr>
          <p:cNvGrpSpPr/>
          <p:nvPr/>
        </p:nvGrpSpPr>
        <p:grpSpPr>
          <a:xfrm>
            <a:off x="10463375" y="1117601"/>
            <a:ext cx="1602692" cy="4242132"/>
            <a:chOff x="875159" y="1567051"/>
            <a:chExt cx="1602749" cy="42422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4B0B36-E298-4869-A061-4472ABF8DEFE}"/>
                </a:ext>
              </a:extLst>
            </p:cNvPr>
            <p:cNvGrpSpPr/>
            <p:nvPr/>
          </p:nvGrpSpPr>
          <p:grpSpPr>
            <a:xfrm>
              <a:off x="915506" y="4263619"/>
              <a:ext cx="1505336" cy="1545715"/>
              <a:chOff x="869937" y="4321629"/>
              <a:chExt cx="1677410" cy="1545771"/>
            </a:xfrm>
          </p:grpSpPr>
          <p:sp>
            <p:nvSpPr>
              <p:cNvPr id="9" name="Rounded Rectangle 108">
                <a:extLst>
                  <a:ext uri="{FF2B5EF4-FFF2-40B4-BE49-F238E27FC236}">
                    <a16:creationId xmlns:a16="http://schemas.microsoft.com/office/drawing/2014/main" id="{70F27F62-3C1A-48AC-9DAA-0093D953B39A}"/>
                  </a:ext>
                </a:extLst>
              </p:cNvPr>
              <p:cNvSpPr/>
              <p:nvPr/>
            </p:nvSpPr>
            <p:spPr>
              <a:xfrm>
                <a:off x="869937" y="4550229"/>
                <a:ext cx="1677410" cy="131717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C429DD-7292-4F19-9827-0E3CCD819B58}"/>
                  </a:ext>
                </a:extLst>
              </p:cNvPr>
              <p:cNvSpPr/>
              <p:nvPr/>
            </p:nvSpPr>
            <p:spPr>
              <a:xfrm>
                <a:off x="881744" y="4321629"/>
                <a:ext cx="1659486" cy="4898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6" dirty="0"/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40848C3A-5AFF-48AB-9067-519D7E7C1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159" y="2003829"/>
              <a:ext cx="1602749" cy="11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10" rIns="91419" bIns="4571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484C45"/>
                  </a:solidFill>
                  <a:latin typeface="+mn-lt"/>
                </a:rPr>
                <a:t>Should a child be removed from the home?</a:t>
              </a:r>
            </a:p>
          </p:txBody>
        </p:sp>
        <p:sp>
          <p:nvSpPr>
            <p:cNvPr id="8" name="Rounded Rectangle 106">
              <a:extLst>
                <a:ext uri="{FF2B5EF4-FFF2-40B4-BE49-F238E27FC236}">
                  <a16:creationId xmlns:a16="http://schemas.microsoft.com/office/drawing/2014/main" id="{DF8A4602-64FC-4A02-9337-A251F8241FA3}"/>
                </a:ext>
              </a:extLst>
            </p:cNvPr>
            <p:cNvSpPr/>
            <p:nvPr/>
          </p:nvSpPr>
          <p:spPr>
            <a:xfrm>
              <a:off x="916414" y="1567051"/>
              <a:ext cx="1505336" cy="4232529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6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6C12B-D76A-4820-96CE-96458AFF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640" y="2920346"/>
            <a:ext cx="809566" cy="83814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C23EB9C0-38D2-4492-85B6-56803DB4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608" y="4474287"/>
            <a:ext cx="1485630" cy="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 anchor="t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Safety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8630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chalkboard with white writing&#10;&#10;Description automatically generated with medium confidence">
            <a:extLst>
              <a:ext uri="{FF2B5EF4-FFF2-40B4-BE49-F238E27FC236}">
                <a16:creationId xmlns:a16="http://schemas.microsoft.com/office/drawing/2014/main" id="{A2253882-DFDB-4F04-86C8-AF1330991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92623">
            <a:off x="8500907" y="3426382"/>
            <a:ext cx="3088193" cy="2390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2983B-B2DC-49E4-B420-8E78E469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 for Safety and Risk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1252-2041-4BAA-BE99-A57B50085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Evident Change will Provide Webinars</a:t>
            </a:r>
          </a:p>
          <a:p>
            <a:r>
              <a:rPr lang="en-US" dirty="0"/>
              <a:t>Re-commitment to SDM tool purpose and use</a:t>
            </a:r>
          </a:p>
          <a:p>
            <a:r>
              <a:rPr lang="en-US" dirty="0"/>
              <a:t>Focus on Safety Assessment and Safety Planning</a:t>
            </a:r>
          </a:p>
          <a:p>
            <a:r>
              <a:rPr lang="en-US" dirty="0"/>
              <a:t>Statewide Participation Needed</a:t>
            </a:r>
          </a:p>
          <a:p>
            <a:pPr lvl="1"/>
            <a:r>
              <a:rPr lang="en-US" dirty="0"/>
              <a:t>Sets the stage for training on revalidated tools	</a:t>
            </a:r>
          </a:p>
        </p:txBody>
      </p:sp>
    </p:spTree>
    <p:extLst>
      <p:ext uri="{BB962C8B-B14F-4D97-AF65-F5344CB8AC3E}">
        <p14:creationId xmlns:p14="http://schemas.microsoft.com/office/powerpoint/2010/main" val="212732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seat&#10;&#10;Description automatically generated">
            <a:extLst>
              <a:ext uri="{FF2B5EF4-FFF2-40B4-BE49-F238E27FC236}">
                <a16:creationId xmlns:a16="http://schemas.microsoft.com/office/drawing/2014/main" id="{AB8C60D3-5EBC-4A44-876C-3366A3C9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178" y="563330"/>
            <a:ext cx="7989337" cy="5570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00F11-432E-44DB-AE4D-7F41EDA0F2DE}"/>
              </a:ext>
            </a:extLst>
          </p:cNvPr>
          <p:cNvSpPr txBox="1"/>
          <p:nvPr/>
        </p:nvSpPr>
        <p:spPr>
          <a:xfrm rot="931458">
            <a:off x="6503946" y="1472486"/>
            <a:ext cx="503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Modern Love Grunge" panose="020B0604020202020204" pitchFamily="8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6312622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359</Words>
  <Application>Microsoft Office PowerPoint</Application>
  <PresentationFormat>Widescreen</PresentationFormat>
  <Paragraphs>66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Modern Love Grunge</vt:lpstr>
      <vt:lpstr>Times New Roman</vt:lpstr>
      <vt:lpstr>3_Office Theme</vt:lpstr>
      <vt:lpstr>PowerPoint Presentation</vt:lpstr>
      <vt:lpstr>Statewide CPS Hotline </vt:lpstr>
      <vt:lpstr>Statewide CPS Hotline </vt:lpstr>
      <vt:lpstr>Statewide CPS Hotline (continued)</vt:lpstr>
      <vt:lpstr>Updates on SDM tool Revalidation   </vt:lpstr>
      <vt:lpstr>Updates on SDM tool Revalidation</vt:lpstr>
      <vt:lpstr>Back to Basics for Safety and Risk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Organized Practice</dc:title>
  <dc:creator>LaShonda Stanley</dc:creator>
  <cp:lastModifiedBy>Stone, Kathy P</cp:lastModifiedBy>
  <cp:revision>68</cp:revision>
  <cp:lastPrinted>2021-12-07T18:36:15Z</cp:lastPrinted>
  <dcterms:created xsi:type="dcterms:W3CDTF">2019-04-10T21:41:45Z</dcterms:created>
  <dcterms:modified xsi:type="dcterms:W3CDTF">2022-01-10T22:38:00Z</dcterms:modified>
</cp:coreProperties>
</file>