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44" r:id="rId2"/>
    <p:sldMasterId id="2147483701" r:id="rId3"/>
    <p:sldMasterId id="2147483711" r:id="rId4"/>
    <p:sldMasterId id="2147483723" r:id="rId5"/>
  </p:sldMasterIdLst>
  <p:notesMasterIdLst>
    <p:notesMasterId r:id="rId14"/>
  </p:notesMasterIdLst>
  <p:handoutMasterIdLst>
    <p:handoutMasterId r:id="rId15"/>
  </p:handoutMasterIdLst>
  <p:sldIdLst>
    <p:sldId id="459" r:id="rId6"/>
    <p:sldId id="1309" r:id="rId7"/>
    <p:sldId id="1312" r:id="rId8"/>
    <p:sldId id="1273" r:id="rId9"/>
    <p:sldId id="1344" r:id="rId10"/>
    <p:sldId id="1352" r:id="rId11"/>
    <p:sldId id="1353" r:id="rId12"/>
    <p:sldId id="130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che, Julia K" initials="LJK" lastIdx="9" clrIdx="0"/>
  <p:cmAuthor id="2" name="O'connor, Kristin" initials="OK" lastIdx="9" clrIdx="1">
    <p:extLst>
      <p:ext uri="{19B8F6BF-5375-455C-9EA6-DF929625EA0E}">
        <p15:presenceInfo xmlns:p15="http://schemas.microsoft.com/office/powerpoint/2012/main" userId="S-1-5-21-2744878847-1876734302-662453930-232395" providerId="AD"/>
      </p:ext>
    </p:extLst>
  </p:cmAuthor>
  <p:cmAuthor id="3" name="Warren Ludwig" initials="WL" lastIdx="10" clrIdx="2">
    <p:extLst>
      <p:ext uri="{19B8F6BF-5375-455C-9EA6-DF929625EA0E}">
        <p15:presenceInfo xmlns:p15="http://schemas.microsoft.com/office/powerpoint/2012/main" userId="c21dd9bea4955628" providerId="Windows Live"/>
      </p:ext>
    </p:extLst>
  </p:cmAuthor>
  <p:cmAuthor id="4" name="Osborne, Susan G" initials="OSG" lastIdx="6" clrIdx="3">
    <p:extLst>
      <p:ext uri="{19B8F6BF-5375-455C-9EA6-DF929625EA0E}">
        <p15:presenceInfo xmlns:p15="http://schemas.microsoft.com/office/powerpoint/2012/main" userId="S::Susan.Osborne@dhhs.nc.gov::e29929ca-f510-4421-a40f-0a9b735f6ba0" providerId="AD"/>
      </p:ext>
    </p:extLst>
  </p:cmAuthor>
  <p:cmAuthor id="5" name="Stegenga, Richard A" initials="SRA" lastIdx="2" clrIdx="4">
    <p:extLst>
      <p:ext uri="{19B8F6BF-5375-455C-9EA6-DF929625EA0E}">
        <p15:presenceInfo xmlns:p15="http://schemas.microsoft.com/office/powerpoint/2012/main" userId="S::Richard.Stegenga@dhhs.nc.gov::91d7f035-249f-4d72-956c-4029dc473f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CD6"/>
    <a:srgbClr val="CEDDEC"/>
    <a:srgbClr val="15365E"/>
    <a:srgbClr val="94B6C7"/>
    <a:srgbClr val="657E32"/>
    <a:srgbClr val="E9F0F3"/>
    <a:srgbClr val="DBE7EC"/>
    <a:srgbClr val="E4EEF4"/>
    <a:srgbClr val="288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F5149-6502-4CDB-BA5D-6043D75430BF}" v="12" dt="2021-03-31T22:37:39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1" autoAdjust="0"/>
    <p:restoredTop sz="87584" autoAdjust="0"/>
  </p:normalViewPr>
  <p:slideViewPr>
    <p:cSldViewPr snapToGrid="0">
      <p:cViewPr varScale="1">
        <p:scale>
          <a:sx n="50" d="100"/>
          <a:sy n="50" d="100"/>
        </p:scale>
        <p:origin x="693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D541B-A323-4952-BB8E-8F442EB7AC5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5C11C40-00F2-4D43-A062-8FB710777B8D}">
      <dgm:prSet phldrT="[Text]" custT="1"/>
      <dgm:spPr>
        <a:solidFill>
          <a:srgbClr val="CEDDEC"/>
        </a:solidFill>
      </dgm:spPr>
      <dgm:t>
        <a:bodyPr/>
        <a:lstStyle/>
        <a:p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Allows IV-E </a:t>
          </a:r>
          <a:b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reimbursement for</a:t>
          </a:r>
          <a:b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services to prevent</a:t>
          </a:r>
          <a:b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entry into foster care</a:t>
          </a:r>
        </a:p>
      </dgm:t>
    </dgm:pt>
    <dgm:pt modelId="{5ED3D0FF-2A3B-41C0-9C36-CBBDC0EF42B5}" type="parTrans" cxnId="{2B7D98A2-0D6E-4673-ABFA-01695219F7F1}">
      <dgm:prSet/>
      <dgm:spPr/>
      <dgm:t>
        <a:bodyPr/>
        <a:lstStyle/>
        <a:p>
          <a:endParaRPr lang="en-US"/>
        </a:p>
      </dgm:t>
    </dgm:pt>
    <dgm:pt modelId="{342B7E35-9990-40D1-BB06-0B73109A2D10}" type="sibTrans" cxnId="{2B7D98A2-0D6E-4673-ABFA-01695219F7F1}">
      <dgm:prSet/>
      <dgm:spPr/>
      <dgm:t>
        <a:bodyPr/>
        <a:lstStyle/>
        <a:p>
          <a:endParaRPr lang="en-US"/>
        </a:p>
      </dgm:t>
    </dgm:pt>
    <dgm:pt modelId="{254034FA-775B-4DF7-A4F6-3ED484C22AED}">
      <dgm:prSet phldrT="[Text]" custT="1"/>
      <dgm:spPr>
        <a:solidFill>
          <a:schemeClr val="accent5">
            <a:alpha val="21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Limits IV-E funding </a:t>
          </a:r>
          <a:b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for congregate care</a:t>
          </a:r>
          <a:b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to the first two weeks</a:t>
          </a:r>
          <a:b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of placement*</a:t>
          </a:r>
        </a:p>
      </dgm:t>
    </dgm:pt>
    <dgm:pt modelId="{93FD144D-ED7C-415E-93FB-B731BD6EB2AB}" type="parTrans" cxnId="{F5DA4A45-B13E-459D-9393-F79F9E4E9549}">
      <dgm:prSet/>
      <dgm:spPr/>
      <dgm:t>
        <a:bodyPr/>
        <a:lstStyle/>
        <a:p>
          <a:endParaRPr lang="en-US"/>
        </a:p>
      </dgm:t>
    </dgm:pt>
    <dgm:pt modelId="{95E5F47F-31E5-45BA-A159-0CD77019FB2E}" type="sibTrans" cxnId="{F5DA4A45-B13E-459D-9393-F79F9E4E9549}">
      <dgm:prSet/>
      <dgm:spPr/>
      <dgm:t>
        <a:bodyPr/>
        <a:lstStyle/>
        <a:p>
          <a:endParaRPr lang="en-US"/>
        </a:p>
      </dgm:t>
    </dgm:pt>
    <dgm:pt modelId="{5B34B990-C352-46F8-8B4F-9D5CEDF0E4C8}">
      <dgm:prSet phldrT="[Text]" custT="1"/>
      <dgm:spPr>
        <a:solidFill>
          <a:srgbClr val="CEDDEC"/>
        </a:solidFill>
      </dgm:spPr>
      <dgm:t>
        <a:bodyPr/>
        <a:lstStyle/>
        <a:p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Other provisions </a:t>
          </a:r>
          <a:b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to support safety, permanence</a:t>
          </a:r>
          <a:b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and well-being </a:t>
          </a:r>
        </a:p>
      </dgm:t>
    </dgm:pt>
    <dgm:pt modelId="{191D4E95-C0BE-40FA-92E3-9DBDE1750CCA}" type="parTrans" cxnId="{B56C9CE6-DD08-4C39-9B98-1EB404B1BF08}">
      <dgm:prSet/>
      <dgm:spPr/>
      <dgm:t>
        <a:bodyPr/>
        <a:lstStyle/>
        <a:p>
          <a:endParaRPr lang="en-US"/>
        </a:p>
      </dgm:t>
    </dgm:pt>
    <dgm:pt modelId="{5452F3E9-A74A-4093-B315-0A79F0792547}" type="sibTrans" cxnId="{B56C9CE6-DD08-4C39-9B98-1EB404B1BF08}">
      <dgm:prSet/>
      <dgm:spPr/>
      <dgm:t>
        <a:bodyPr/>
        <a:lstStyle/>
        <a:p>
          <a:endParaRPr lang="en-US"/>
        </a:p>
      </dgm:t>
    </dgm:pt>
    <dgm:pt modelId="{D7B7F0CA-9E67-42CE-AD4F-488CE8CD9F0B}">
      <dgm:prSet phldrT="[Text]" custT="1"/>
      <dgm:spPr>
        <a:solidFill>
          <a:schemeClr val="accent5">
            <a:alpha val="21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States may opt in</a:t>
          </a:r>
          <a:b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as early as</a:t>
          </a:r>
          <a:b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</a:rPr>
            <a:t>October 2019 but must opt in by October of 2021</a:t>
          </a:r>
        </a:p>
      </dgm:t>
    </dgm:pt>
    <dgm:pt modelId="{8E329D03-FE9D-4535-8378-34CF322BECB6}" type="parTrans" cxnId="{7A58EA8F-D540-48A8-8C66-FAE8EB5AF8C4}">
      <dgm:prSet/>
      <dgm:spPr/>
      <dgm:t>
        <a:bodyPr/>
        <a:lstStyle/>
        <a:p>
          <a:endParaRPr lang="en-US"/>
        </a:p>
      </dgm:t>
    </dgm:pt>
    <dgm:pt modelId="{E4267153-42A6-461A-8F5B-C137DCB1055E}" type="sibTrans" cxnId="{7A58EA8F-D540-48A8-8C66-FAE8EB5AF8C4}">
      <dgm:prSet/>
      <dgm:spPr/>
      <dgm:t>
        <a:bodyPr/>
        <a:lstStyle/>
        <a:p>
          <a:endParaRPr lang="en-US"/>
        </a:p>
      </dgm:t>
    </dgm:pt>
    <dgm:pt modelId="{A821204C-DF11-2948-9BFB-4577DD60C454}" type="pres">
      <dgm:prSet presAssocID="{CEDD541B-A323-4952-BB8E-8F442EB7AC5A}" presName="diagram" presStyleCnt="0">
        <dgm:presLayoutVars>
          <dgm:dir/>
          <dgm:resizeHandles val="exact"/>
        </dgm:presLayoutVars>
      </dgm:prSet>
      <dgm:spPr/>
    </dgm:pt>
    <dgm:pt modelId="{5464C85A-3F13-714C-8C49-F5087B40D22F}" type="pres">
      <dgm:prSet presAssocID="{35C11C40-00F2-4D43-A062-8FB710777B8D}" presName="node" presStyleLbl="node1" presStyleIdx="0" presStyleCnt="4">
        <dgm:presLayoutVars>
          <dgm:bulletEnabled val="1"/>
        </dgm:presLayoutVars>
      </dgm:prSet>
      <dgm:spPr/>
    </dgm:pt>
    <dgm:pt modelId="{C09D32C1-D800-3C46-AC4D-86E06E8100A5}" type="pres">
      <dgm:prSet presAssocID="{342B7E35-9990-40D1-BB06-0B73109A2D10}" presName="sibTrans" presStyleCnt="0"/>
      <dgm:spPr/>
    </dgm:pt>
    <dgm:pt modelId="{27365A68-AE38-E044-A9BF-AAB1CF1F1DCC}" type="pres">
      <dgm:prSet presAssocID="{254034FA-775B-4DF7-A4F6-3ED484C22AED}" presName="node" presStyleLbl="node1" presStyleIdx="1" presStyleCnt="4">
        <dgm:presLayoutVars>
          <dgm:bulletEnabled val="1"/>
        </dgm:presLayoutVars>
      </dgm:prSet>
      <dgm:spPr/>
    </dgm:pt>
    <dgm:pt modelId="{4D2EE0B9-8827-8A4F-8C6C-60D8BC109604}" type="pres">
      <dgm:prSet presAssocID="{95E5F47F-31E5-45BA-A159-0CD77019FB2E}" presName="sibTrans" presStyleCnt="0"/>
      <dgm:spPr/>
    </dgm:pt>
    <dgm:pt modelId="{E4A0D801-C887-8D40-B811-B1157C852AB5}" type="pres">
      <dgm:prSet presAssocID="{D7B7F0CA-9E67-42CE-AD4F-488CE8CD9F0B}" presName="node" presStyleLbl="node1" presStyleIdx="2" presStyleCnt="4" custLinFactNeighborX="-3374" custLinFactNeighborY="-1825">
        <dgm:presLayoutVars>
          <dgm:bulletEnabled val="1"/>
        </dgm:presLayoutVars>
      </dgm:prSet>
      <dgm:spPr/>
    </dgm:pt>
    <dgm:pt modelId="{62D9D1F9-0478-874D-8EB0-BD14FA852D7C}" type="pres">
      <dgm:prSet presAssocID="{E4267153-42A6-461A-8F5B-C137DCB1055E}" presName="sibTrans" presStyleCnt="0"/>
      <dgm:spPr/>
    </dgm:pt>
    <dgm:pt modelId="{35173064-163F-3847-ABE0-75423FCBCE0F}" type="pres">
      <dgm:prSet presAssocID="{5B34B990-C352-46F8-8B4F-9D5CEDF0E4C8}" presName="node" presStyleLbl="node1" presStyleIdx="3" presStyleCnt="4">
        <dgm:presLayoutVars>
          <dgm:bulletEnabled val="1"/>
        </dgm:presLayoutVars>
      </dgm:prSet>
      <dgm:spPr/>
    </dgm:pt>
  </dgm:ptLst>
  <dgm:cxnLst>
    <dgm:cxn modelId="{2C4A910B-5812-4544-9824-C4D4B248166B}" type="presOf" srcId="{5B34B990-C352-46F8-8B4F-9D5CEDF0E4C8}" destId="{35173064-163F-3847-ABE0-75423FCBCE0F}" srcOrd="0" destOrd="0" presId="urn:microsoft.com/office/officeart/2005/8/layout/default"/>
    <dgm:cxn modelId="{960FB35C-E929-FE46-8297-926CE6C8F9A2}" type="presOf" srcId="{254034FA-775B-4DF7-A4F6-3ED484C22AED}" destId="{27365A68-AE38-E044-A9BF-AAB1CF1F1DCC}" srcOrd="0" destOrd="0" presId="urn:microsoft.com/office/officeart/2005/8/layout/default"/>
    <dgm:cxn modelId="{F5DA4A45-B13E-459D-9393-F79F9E4E9549}" srcId="{CEDD541B-A323-4952-BB8E-8F442EB7AC5A}" destId="{254034FA-775B-4DF7-A4F6-3ED484C22AED}" srcOrd="1" destOrd="0" parTransId="{93FD144D-ED7C-415E-93FB-B731BD6EB2AB}" sibTransId="{95E5F47F-31E5-45BA-A159-0CD77019FB2E}"/>
    <dgm:cxn modelId="{4AB5F854-A4EA-7E49-88CF-5F46D3498388}" type="presOf" srcId="{35C11C40-00F2-4D43-A062-8FB710777B8D}" destId="{5464C85A-3F13-714C-8C49-F5087B40D22F}" srcOrd="0" destOrd="0" presId="urn:microsoft.com/office/officeart/2005/8/layout/default"/>
    <dgm:cxn modelId="{7A58EA8F-D540-48A8-8C66-FAE8EB5AF8C4}" srcId="{CEDD541B-A323-4952-BB8E-8F442EB7AC5A}" destId="{D7B7F0CA-9E67-42CE-AD4F-488CE8CD9F0B}" srcOrd="2" destOrd="0" parTransId="{8E329D03-FE9D-4535-8378-34CF322BECB6}" sibTransId="{E4267153-42A6-461A-8F5B-C137DCB1055E}"/>
    <dgm:cxn modelId="{2B7D98A2-0D6E-4673-ABFA-01695219F7F1}" srcId="{CEDD541B-A323-4952-BB8E-8F442EB7AC5A}" destId="{35C11C40-00F2-4D43-A062-8FB710777B8D}" srcOrd="0" destOrd="0" parTransId="{5ED3D0FF-2A3B-41C0-9C36-CBBDC0EF42B5}" sibTransId="{342B7E35-9990-40D1-BB06-0B73109A2D10}"/>
    <dgm:cxn modelId="{1C4431A8-3AAA-1D4E-9F5B-B6CD0C52B43D}" type="presOf" srcId="{CEDD541B-A323-4952-BB8E-8F442EB7AC5A}" destId="{A821204C-DF11-2948-9BFB-4577DD60C454}" srcOrd="0" destOrd="0" presId="urn:microsoft.com/office/officeart/2005/8/layout/default"/>
    <dgm:cxn modelId="{632703E1-F7BA-AF44-BD7A-CDA5312A92A0}" type="presOf" srcId="{D7B7F0CA-9E67-42CE-AD4F-488CE8CD9F0B}" destId="{E4A0D801-C887-8D40-B811-B1157C852AB5}" srcOrd="0" destOrd="0" presId="urn:microsoft.com/office/officeart/2005/8/layout/default"/>
    <dgm:cxn modelId="{B56C9CE6-DD08-4C39-9B98-1EB404B1BF08}" srcId="{CEDD541B-A323-4952-BB8E-8F442EB7AC5A}" destId="{5B34B990-C352-46F8-8B4F-9D5CEDF0E4C8}" srcOrd="3" destOrd="0" parTransId="{191D4E95-C0BE-40FA-92E3-9DBDE1750CCA}" sibTransId="{5452F3E9-A74A-4093-B315-0A79F0792547}"/>
    <dgm:cxn modelId="{70888B90-AF03-3E4F-8B6F-513D782640DE}" type="presParOf" srcId="{A821204C-DF11-2948-9BFB-4577DD60C454}" destId="{5464C85A-3F13-714C-8C49-F5087B40D22F}" srcOrd="0" destOrd="0" presId="urn:microsoft.com/office/officeart/2005/8/layout/default"/>
    <dgm:cxn modelId="{B85355FA-F07F-B54F-B3D7-15CC873CDE4F}" type="presParOf" srcId="{A821204C-DF11-2948-9BFB-4577DD60C454}" destId="{C09D32C1-D800-3C46-AC4D-86E06E8100A5}" srcOrd="1" destOrd="0" presId="urn:microsoft.com/office/officeart/2005/8/layout/default"/>
    <dgm:cxn modelId="{A8382200-C490-F74D-BF32-9694BB3FF3CD}" type="presParOf" srcId="{A821204C-DF11-2948-9BFB-4577DD60C454}" destId="{27365A68-AE38-E044-A9BF-AAB1CF1F1DCC}" srcOrd="2" destOrd="0" presId="urn:microsoft.com/office/officeart/2005/8/layout/default"/>
    <dgm:cxn modelId="{39B0F012-282C-3842-A6AD-35ED653C5754}" type="presParOf" srcId="{A821204C-DF11-2948-9BFB-4577DD60C454}" destId="{4D2EE0B9-8827-8A4F-8C6C-60D8BC109604}" srcOrd="3" destOrd="0" presId="urn:microsoft.com/office/officeart/2005/8/layout/default"/>
    <dgm:cxn modelId="{6AF73FD5-C02F-1C44-8AB1-E939393C500A}" type="presParOf" srcId="{A821204C-DF11-2948-9BFB-4577DD60C454}" destId="{E4A0D801-C887-8D40-B811-B1157C852AB5}" srcOrd="4" destOrd="0" presId="urn:microsoft.com/office/officeart/2005/8/layout/default"/>
    <dgm:cxn modelId="{FAE22208-9FDB-0445-B95C-0FC844F479AE}" type="presParOf" srcId="{A821204C-DF11-2948-9BFB-4577DD60C454}" destId="{62D9D1F9-0478-874D-8EB0-BD14FA852D7C}" srcOrd="5" destOrd="0" presId="urn:microsoft.com/office/officeart/2005/8/layout/default"/>
    <dgm:cxn modelId="{DB78ED3A-E24F-5C46-804A-73F88251FEF3}" type="presParOf" srcId="{A821204C-DF11-2948-9BFB-4577DD60C454}" destId="{35173064-163F-3847-ABE0-75423FCBCE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4C85A-3F13-714C-8C49-F5087B40D22F}">
      <dsp:nvSpPr>
        <dsp:cNvPr id="0" name=""/>
        <dsp:cNvSpPr/>
      </dsp:nvSpPr>
      <dsp:spPr>
        <a:xfrm>
          <a:off x="189954" y="1001"/>
          <a:ext cx="3553979" cy="2132387"/>
        </a:xfrm>
        <a:prstGeom prst="rect">
          <a:avLst/>
        </a:prstGeom>
        <a:solidFill>
          <a:srgbClr val="CEDDE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Allows IV-E </a:t>
          </a:r>
          <a:b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reimbursement for</a:t>
          </a:r>
          <a:b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services to prevent</a:t>
          </a:r>
          <a:b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entry into foster care</a:t>
          </a:r>
        </a:p>
      </dsp:txBody>
      <dsp:txXfrm>
        <a:off x="189954" y="1001"/>
        <a:ext cx="3553979" cy="2132387"/>
      </dsp:txXfrm>
    </dsp:sp>
    <dsp:sp modelId="{27365A68-AE38-E044-A9BF-AAB1CF1F1DCC}">
      <dsp:nvSpPr>
        <dsp:cNvPr id="0" name=""/>
        <dsp:cNvSpPr/>
      </dsp:nvSpPr>
      <dsp:spPr>
        <a:xfrm>
          <a:off x="4099331" y="1001"/>
          <a:ext cx="3553979" cy="2132387"/>
        </a:xfrm>
        <a:prstGeom prst="rect">
          <a:avLst/>
        </a:prstGeom>
        <a:solidFill>
          <a:schemeClr val="accent5">
            <a:alpha val="21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Limits IV-E funding </a:t>
          </a:r>
          <a:b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for congregate care</a:t>
          </a:r>
          <a:b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to the first two weeks</a:t>
          </a:r>
          <a:b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of placement*</a:t>
          </a:r>
        </a:p>
      </dsp:txBody>
      <dsp:txXfrm>
        <a:off x="4099331" y="1001"/>
        <a:ext cx="3553979" cy="2132387"/>
      </dsp:txXfrm>
    </dsp:sp>
    <dsp:sp modelId="{E4A0D801-C887-8D40-B811-B1157C852AB5}">
      <dsp:nvSpPr>
        <dsp:cNvPr id="0" name=""/>
        <dsp:cNvSpPr/>
      </dsp:nvSpPr>
      <dsp:spPr>
        <a:xfrm>
          <a:off x="70042" y="2449871"/>
          <a:ext cx="3553979" cy="2132387"/>
        </a:xfrm>
        <a:prstGeom prst="rect">
          <a:avLst/>
        </a:prstGeom>
        <a:solidFill>
          <a:schemeClr val="accent5">
            <a:alpha val="21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States may opt in</a:t>
          </a:r>
          <a:b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as early as</a:t>
          </a:r>
          <a:b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October 2019 but must opt in by October of 2021</a:t>
          </a:r>
        </a:p>
      </dsp:txBody>
      <dsp:txXfrm>
        <a:off x="70042" y="2449871"/>
        <a:ext cx="3553979" cy="2132387"/>
      </dsp:txXfrm>
    </dsp:sp>
    <dsp:sp modelId="{35173064-163F-3847-ABE0-75423FCBCE0F}">
      <dsp:nvSpPr>
        <dsp:cNvPr id="0" name=""/>
        <dsp:cNvSpPr/>
      </dsp:nvSpPr>
      <dsp:spPr>
        <a:xfrm>
          <a:off x="4099331" y="2488787"/>
          <a:ext cx="3553979" cy="2132387"/>
        </a:xfrm>
        <a:prstGeom prst="rect">
          <a:avLst/>
        </a:prstGeom>
        <a:solidFill>
          <a:srgbClr val="CEDDE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Other provisions </a:t>
          </a:r>
          <a:b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to support safety, permanence</a:t>
          </a:r>
          <a:b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and well-being </a:t>
          </a:r>
        </a:p>
      </dsp:txBody>
      <dsp:txXfrm>
        <a:off x="4099331" y="2488787"/>
        <a:ext cx="3553979" cy="213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6" y="0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r">
              <a:defRPr sz="1200"/>
            </a:lvl1pPr>
          </a:lstStyle>
          <a:p>
            <a:fld id="{A9B734D9-FBB7-4B85-86A2-24E15EDE55E0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29823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6" y="8829823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r">
              <a:defRPr sz="1200"/>
            </a:lvl1pPr>
          </a:lstStyle>
          <a:p>
            <a:fld id="{41803F26-4061-4820-A8A7-DA9F547591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7840" cy="466435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7"/>
            <a:ext cx="3037840" cy="466435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6" rIns="93155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900"/>
            <a:ext cx="5608320" cy="3660458"/>
          </a:xfrm>
          <a:prstGeom prst="rect">
            <a:avLst/>
          </a:prstGeom>
        </p:spPr>
        <p:txBody>
          <a:bodyPr vert="horz" lIns="93155" tIns="46576" rIns="93155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6"/>
            <a:ext cx="3037840" cy="466434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6"/>
            <a:ext cx="3037840" cy="466434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4</a:t>
            </a:r>
            <a:r>
              <a:rPr lang="en-US" baseline="30000" dirty="0"/>
              <a:t>th</a:t>
            </a:r>
            <a:r>
              <a:rPr lang="en-US" dirty="0"/>
              <a:t> block note that there may be advocacy to provide FC up to age 23.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762">
              <a:defRPr/>
            </a:pPr>
            <a:fld id="{DBCC7D24-0DC9-4E9C-89C0-35D79A09D33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71762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395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0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lvl="1" indent="0">
              <a:buNone/>
            </a:pPr>
            <a:r>
              <a:rPr lang="en-US" dirty="0"/>
              <a:t>Engagement with Stakeholders Contracts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4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Bullets">
  <p:cSld name="1_Content Slide - Bulle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74369" y="624055"/>
            <a:ext cx="78432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3860"/>
            <a:ext cx="9144000" cy="457200"/>
          </a:xfrm>
          <a:prstGeom prst="rect">
            <a:avLst/>
          </a:prstGeom>
          <a:gradFill>
            <a:gsLst>
              <a:gs pos="0">
                <a:srgbClr val="17365D"/>
              </a:gs>
              <a:gs pos="60000">
                <a:srgbClr val="D1E3ED"/>
              </a:gs>
              <a:gs pos="100000">
                <a:srgbClr val="E8F0F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736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628650" y="1447800"/>
            <a:ext cx="7888200" cy="4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−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522287" y="6243108"/>
            <a:ext cx="79920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4" name="Google Shape;64;p15"/>
          <p:cNvCxnSpPr/>
          <p:nvPr/>
        </p:nvCxnSpPr>
        <p:spPr>
          <a:xfrm>
            <a:off x="0" y="6573308"/>
            <a:ext cx="9144000" cy="0"/>
          </a:xfrm>
          <a:prstGeom prst="straightConnector1">
            <a:avLst/>
          </a:prstGeom>
          <a:noFill/>
          <a:ln w="22225" cap="flat" cmpd="sng">
            <a:solidFill>
              <a:srgbClr val="17365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204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Family First Prevention Services Act | August 2018 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5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F209-2A0C-4A1F-9E03-7D15DA699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E878D-1410-4124-AC63-FB3559520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E5336-F4BF-4E9C-9169-7EA0F915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D009F-E495-4E1A-9F44-1A262F4A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9792C-67BC-417C-B880-BE5F96A3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8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4FC6-3BF1-42D7-A8E5-29039150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D8FD-DA73-481C-9864-BC67D62F5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E177C-AAED-4AD0-A547-9ED72B2A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1AC91-7944-489F-B8E6-6C34FA26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AC14E-2C3B-4879-AF25-51726143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1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54EB-A9DC-4735-9CD0-2BE750CA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598F4-57F3-4BD2-BCC1-C4553566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D09E1-3D4C-4A15-A5E7-C76A156D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EE429-A138-4A8D-9388-EE74C383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92AF8-D9B5-4FD7-8178-AB910F10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3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4410-3ECC-48D5-9296-0BA5BE7C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C3C9-9E38-43C5-A347-6858AFF8F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CF1DF-5E1B-4E5E-8487-78D3C3016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34506-793F-45C2-AB58-C5BB592C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70214-B228-4FB6-A6C5-58507667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5EA3-8FB5-4856-8575-F381E42D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1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06C9-49F6-4BFA-8B1B-386A5B98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2AAD8-7BB9-4F0A-92A7-4115EA611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8F759-FCA7-4338-A5B6-CA5763C2D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95E6D-A0A6-4AC3-AABB-0D27235E2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B075B-B7E5-46D6-912E-083BA048C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AD4B6-2B5F-46D9-913E-B54E6744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47174-FFA6-4695-851B-CF92E663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E2987-295D-4FFD-A036-961C69A9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4155-E884-4877-8855-6F11C6C8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58C16-92A1-4258-AF80-F77DB1B0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D659A-B44A-47AB-AF71-C67E95AF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F3CA7-5472-4143-A59A-F3CD14FD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89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10FFD-AEB9-4D8C-9A1B-F470007C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2F7D0-D516-41C8-A7BC-921AD408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8778F-BA3E-44B2-9219-6CF8759E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2988-266F-4890-9E51-216AC0C6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B4418-CCD7-4503-8C3B-9BE693228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C299A-972F-42FE-A24C-9E6912C99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DEFEB-D7D2-43FA-80E5-4A97E0FD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58B34-A787-47CF-A758-9C553F18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2545C-3FFA-4ABA-8AA1-56A34BDC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7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570F-FE64-48F7-B8D9-68A9B054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C536E-15EC-495D-90A3-05E69F00E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24530-5BEF-4CCC-BD28-3BDCCEDBD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EF969-78CC-4F01-A46E-A5E0F508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A8254-E5E1-4805-AA2B-8CD3F662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ECF62-9EF1-48A7-9635-510050FC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0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D74A-3399-4B33-978B-BE6D5841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82272-FFB9-418B-936C-A2A85C405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B7696-34E1-468E-B64D-60CDB3C7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05B82-9FAA-4701-95B2-51C2938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8D72E-3A89-4AAA-96A7-09EA4A3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71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816F5-4F6F-444A-A27C-4D51BC788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71176-DCD2-43ED-831B-9446736DA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11C61-E31C-40CB-A98E-38159F9E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B18EC-AA88-4731-B209-A0B6DA55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55F1A-C921-4197-9CFD-E0DF0C06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48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43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4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059225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80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41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3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5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62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12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95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65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99874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44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74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83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5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47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49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57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  <a:prstGeom prst="rect">
            <a:avLst/>
          </a:prstGeo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81000" y="914400"/>
            <a:ext cx="8534400" cy="4876800"/>
          </a:xfrm>
        </p:spPr>
        <p:txBody>
          <a:bodyPr/>
          <a:lstStyle>
            <a:lvl3pPr marL="344488" indent="-165100">
              <a:buFont typeface="Arial" pitchFamily="34" charset="0"/>
              <a:buChar char="•"/>
              <a:defRPr sz="2800"/>
            </a:lvl3pPr>
            <a:lvl4pPr>
              <a:defRPr sz="24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780085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6" y="381000"/>
              <a:ext cx="1048224" cy="133124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8486774" cy="1368798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 cap="none" spc="12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52426" y="457200"/>
            <a:ext cx="8486774" cy="2438399"/>
          </a:xfrm>
        </p:spPr>
        <p:txBody>
          <a:bodyPr anchor="b"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6" y="381000"/>
            <a:ext cx="1048224" cy="1331244"/>
          </a:xfrm>
          <a:prstGeom prst="rect">
            <a:avLst/>
          </a:prstGeom>
        </p:spPr>
      </p:pic>
      <p:sp>
        <p:nvSpPr>
          <p:cNvPr id="16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829517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914400"/>
            <a:ext cx="3886200" cy="48371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 sz="3200"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2pPr>
            <a:lvl3pPr marL="344488" marR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 sz="2800"/>
            </a:lvl3pPr>
            <a:lvl4pPr marL="517525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 sz="2400"/>
            </a:lvl4pPr>
            <a:lvl5pPr marL="688975" marR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 sz="2000"/>
            </a:lvl5pPr>
            <a:lvl6pPr marL="868680" marR="0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Click to edit Master text styles</a:t>
            </a:r>
          </a:p>
          <a:p>
            <a:pPr marL="344488" marR="0" lvl="2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Second level</a:t>
            </a:r>
          </a:p>
          <a:p>
            <a:pPr marL="517525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Third level</a:t>
            </a:r>
          </a:p>
          <a:p>
            <a:pPr marL="688975" marR="0" lvl="4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Fourth level</a:t>
            </a:r>
          </a:p>
          <a:p>
            <a:pPr marL="868680" marR="0" lvl="5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A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16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0"/>
          <p:cNvSpPr>
            <a:spLocks noGrp="1"/>
          </p:cNvSpPr>
          <p:nvPr>
            <p:ph sz="quarter" idx="18"/>
          </p:nvPr>
        </p:nvSpPr>
        <p:spPr>
          <a:xfrm>
            <a:off x="5029200" y="914400"/>
            <a:ext cx="3886200" cy="48371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 sz="3200"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2pPr>
            <a:lvl3pPr marL="344488" marR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 sz="2800"/>
            </a:lvl3pPr>
            <a:lvl4pPr marL="517525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 sz="2400"/>
            </a:lvl4pPr>
            <a:lvl5pPr marL="688975" marR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 sz="2000"/>
            </a:lvl5pPr>
            <a:lvl6pPr marL="868680" marR="0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Click to edit Master text styles</a:t>
            </a:r>
          </a:p>
          <a:p>
            <a:pPr marL="344488" marR="0" lvl="2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Second level</a:t>
            </a:r>
          </a:p>
          <a:p>
            <a:pPr marL="517525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Third level</a:t>
            </a:r>
          </a:p>
          <a:p>
            <a:pPr marL="688975" marR="0" lvl="4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Fourth level</a:t>
            </a:r>
          </a:p>
          <a:p>
            <a:pPr marL="868680" marR="0" lvl="5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A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1898565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828925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886700" y="6457950"/>
            <a:ext cx="876300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B93946-E571-4FE2-9410-9FD379A0CE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090"/>
            <a:ext cx="9144000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47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914400"/>
            <a:ext cx="3381375" cy="451580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3200" b="0" i="1" spc="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914400"/>
            <a:ext cx="4681538" cy="451713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BB00"/>
              </a:buClr>
              <a:buSzTx/>
              <a:buFont typeface="Arial" pitchFamily="34" charset="0"/>
              <a:buNone/>
              <a:tabLst/>
              <a:defRPr sz="3200"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2pPr>
            <a:lvl3pPr marL="344488" marR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 sz="3200"/>
            </a:lvl3pPr>
            <a:lvl4pPr marL="517525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6AE">
                  <a:lumMod val="20000"/>
                  <a:lumOff val="8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4pPr>
            <a:lvl5pPr marL="688975" marR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 sz="3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BB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Second level</a:t>
            </a:r>
          </a:p>
          <a:p>
            <a:pPr marL="344488" marR="0" lvl="2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Third level</a:t>
            </a:r>
          </a:p>
          <a:p>
            <a:pPr marL="517525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6AE">
                  <a:lumMod val="20000"/>
                  <a:lumOff val="8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Fourth level</a:t>
            </a:r>
          </a:p>
          <a:p>
            <a:pPr marL="688975" marR="0" lvl="4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Fifth level</a:t>
            </a:r>
          </a:p>
        </p:txBody>
      </p:sp>
      <p:sp>
        <p:nvSpPr>
          <p:cNvPr id="12" name="Slide Number Placeholder 18"/>
          <p:cNvSpPr>
            <a:spLocks noGrp="1"/>
          </p:cNvSpPr>
          <p:nvPr>
            <p:ph type="sldNum" sz="quarter" idx="16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2095875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352426" y="152400"/>
            <a:ext cx="8562974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81000" y="914400"/>
            <a:ext cx="8534400" cy="4953000"/>
          </a:xfrm>
        </p:spPr>
        <p:txBody>
          <a:bodyPr/>
          <a:lstStyle>
            <a:lvl3pPr marL="344488" indent="-165100">
              <a:buFont typeface="Arial" pitchFamily="34" charset="0"/>
              <a:buChar char="•"/>
              <a:defRPr sz="2800"/>
            </a:lvl3pPr>
            <a:lvl4pPr>
              <a:defRPr sz="24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213256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Child Welfare Updates and Response to COVID-19</a:t>
            </a:r>
          </a:p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tiff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0.tif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9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1" r:id="rId7"/>
    <p:sldLayoutId id="2147483692" r:id="rId8"/>
    <p:sldLayoutId id="2147483681" r:id="rId9"/>
    <p:sldLayoutId id="2147483805" r:id="rId10"/>
    <p:sldLayoutId id="2147483806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7AB94-F382-41E9-9060-25543407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31AD-BBB3-4559-B7A4-6A0452717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0E390-480B-4B6A-B668-A9F8CF10C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C69F-3C71-4814-88C5-F56BB33A54A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C64A-6FB8-4131-B24F-B89CDF917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2486-DECD-4AD7-94EF-93CC36C0C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1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736600" y="6600156"/>
            <a:ext cx="8407400" cy="134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of Social Services | Triple P – Positive Parenting Program | Children’s Services Committee | January 9, 2019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7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2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090"/>
            <a:ext cx="9144000" cy="3131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152400"/>
            <a:ext cx="8562974" cy="60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838200"/>
            <a:ext cx="8562974" cy="496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24600"/>
            <a:ext cx="360000" cy="457200"/>
          </a:xfrm>
          <a:prstGeom prst="rect">
            <a:avLst/>
          </a:prstGeom>
        </p:spPr>
      </p:pic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886700" y="6477000"/>
            <a:ext cx="876300" cy="24765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fld id="{3DB93946-E571-4FE2-9410-9FD379A0C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293113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hdr="0" dt="0"/>
  <p:txStyles>
    <p:titleStyle>
      <a:lvl1pPr algn="l" defTabSz="914400" rtl="0" eaLnBrk="1" latinLnBrk="0" hangingPunct="1">
        <a:spcBef>
          <a:spcPts val="400"/>
        </a:spcBef>
        <a:buNone/>
        <a:defRPr sz="4000" b="1" kern="1200" cap="none" spc="0" baseline="0">
          <a:solidFill>
            <a:schemeClr val="accent2">
              <a:lumMod val="75000"/>
            </a:schemeClr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5"/>
        </a:buClr>
        <a:buSzPct val="80000"/>
        <a:buFont typeface="Wingdings" pitchFamily="2" charset="2"/>
        <a:buNone/>
        <a:defRPr sz="3600" b="0" i="0" kern="1200" cap="none" spc="0" baseline="0">
          <a:solidFill>
            <a:schemeClr val="accent5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Font typeface="Wingdings" pitchFamily="2" charset="2"/>
        <a:buChar char="§"/>
        <a:defRPr sz="32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5"/>
        </a:buClr>
        <a:buFont typeface="Wingdings" pitchFamily="2" charset="2"/>
        <a:buChar char="§"/>
        <a:defRPr sz="32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2">
            <a:lumMod val="75000"/>
          </a:schemeClr>
        </a:buClr>
        <a:buSzPct val="80000"/>
        <a:buFont typeface="Wingdings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skleo.com/how-do-i-clean-up-after-windows-update-breaks-other-applica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yvescarignan.com/category/dessins-drummo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-suite/transformation-is-not-version-20-17475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abarintens.blogspot.com/2017/09/contoh-121-skripsi-akuntansi-audit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930081" y="2381843"/>
            <a:ext cx="5391152" cy="1810733"/>
          </a:xfrm>
        </p:spPr>
        <p:txBody>
          <a:bodyPr/>
          <a:lstStyle/>
          <a:p>
            <a:pPr algn="ctr"/>
            <a:r>
              <a:rPr lang="en-US" sz="2800" dirty="0">
                <a:latin typeface="+mn-lt"/>
                <a:cs typeface="Arial"/>
              </a:rPr>
              <a:t>NC Department of Health and Human Services – Division of Social Services</a:t>
            </a:r>
          </a:p>
          <a:p>
            <a:r>
              <a:rPr lang="en-US" sz="1350" dirty="0">
                <a:latin typeface="Gotham Light" pitchFamily="50" charset="0"/>
                <a:cs typeface="Arial"/>
              </a:rPr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0081" y="3570790"/>
            <a:ext cx="6213919" cy="1672541"/>
          </a:xfrm>
        </p:spPr>
        <p:txBody>
          <a:bodyPr/>
          <a:lstStyle/>
          <a:p>
            <a:r>
              <a:rPr lang="en-US" sz="2000" dirty="0"/>
              <a:t>Kathy Stone  Section Chief Safety &amp;  Prevention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207873" y="5381523"/>
            <a:ext cx="4330700" cy="38538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April 7, 2021</a:t>
            </a:r>
          </a:p>
        </p:txBody>
      </p:sp>
    </p:spTree>
    <p:extLst>
      <p:ext uri="{BB962C8B-B14F-4D97-AF65-F5344CB8AC3E}">
        <p14:creationId xmlns:p14="http://schemas.microsoft.com/office/powerpoint/2010/main" val="286031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9E6216-77AD-4EF1-A704-51CB46BE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D2848-39D2-497D-A937-39F2BC5F1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369" y="2071316"/>
            <a:ext cx="5035164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1900">
                <a:latin typeface="+mn-lt"/>
                <a:ea typeface="+mn-ea"/>
                <a:cs typeface="+mn-cs"/>
              </a:rPr>
              <a:t>FFPSA Updates</a:t>
            </a:r>
          </a:p>
          <a:p>
            <a:pPr defTabSz="914400">
              <a:lnSpc>
                <a:spcPct val="90000"/>
              </a:lnSpc>
            </a:pPr>
            <a:endParaRPr lang="en-US" sz="190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</a:pPr>
            <a:r>
              <a:rPr lang="en-US" sz="1900">
                <a:latin typeface="+mn-lt"/>
                <a:ea typeface="+mn-ea"/>
                <a:cs typeface="+mn-cs"/>
              </a:rPr>
              <a:t>Child Welfare Transformation-Intake Tool Assessment and Development Next Steps</a:t>
            </a:r>
          </a:p>
          <a:p>
            <a:pPr defTabSz="914400">
              <a:lnSpc>
                <a:spcPct val="90000"/>
              </a:lnSpc>
            </a:pPr>
            <a:endParaRPr lang="en-US" sz="190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</a:pPr>
            <a:r>
              <a:rPr lang="en-US" sz="1900">
                <a:latin typeface="+mn-lt"/>
                <a:ea typeface="+mn-ea"/>
                <a:cs typeface="+mn-cs"/>
              </a:rPr>
              <a:t>Reunification Funding Audits</a:t>
            </a:r>
          </a:p>
          <a:p>
            <a:pPr defTabSz="914400">
              <a:lnSpc>
                <a:spcPct val="90000"/>
              </a:lnSpc>
            </a:pPr>
            <a:endParaRPr lang="en-US" sz="1900"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505A31-2669-44A0-805F-211D2C501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127" r="30992" b="-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D8BD-F9C6-4F28-9024-4D8636C7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+mn-lt"/>
              </a:rPr>
              <a:t>Key Family First Provisions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31D5E-D3C4-49F1-9380-5C1ECCB33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With some exceptions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58C0EF0-EF82-413B-97A1-9B19757213D7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04328" y="1315914"/>
          <a:ext cx="7843266" cy="462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0310D-9F60-40F9-B254-EB72C11FE7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9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454F-AAB5-4BE1-8E76-43EFFF6B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1" y="624055"/>
            <a:ext cx="7843267" cy="548640"/>
          </a:xfrm>
        </p:spPr>
        <p:txBody>
          <a:bodyPr/>
          <a:lstStyle/>
          <a:p>
            <a:r>
              <a:rPr lang="en-US" sz="3600" b="1" dirty="0"/>
              <a:t>Prevention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1E036-0732-44E5-B81C-6FE752DDB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71" y="1398494"/>
            <a:ext cx="6050413" cy="50985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15365E"/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000" b="0" dirty="0">
                <a:sym typeface="Trebuchet MS" pitchFamily="34" charset="0"/>
              </a:rPr>
              <a:t>Allows States the option to use Title IV-E funds for</a:t>
            </a:r>
            <a:br>
              <a:rPr lang="en-US" sz="2000" b="0" dirty="0">
                <a:sym typeface="Trebuchet MS" pitchFamily="34" charset="0"/>
              </a:rPr>
            </a:br>
            <a:r>
              <a:rPr lang="en-US" sz="2000" b="0" dirty="0">
                <a:sym typeface="Trebuchet MS" pitchFamily="34" charset="0"/>
              </a:rPr>
              <a:t>trauma-informed, evidence-based prevention services for eligible children and their families. Programs must be approved by the Administrative Office of Children and Families </a:t>
            </a:r>
          </a:p>
          <a:p>
            <a:pPr marL="0" indent="0"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sz="2000" dirty="0">
                <a:solidFill>
                  <a:srgbClr val="15365E"/>
                </a:solidFill>
                <a:sym typeface="Trebuchet MS" pitchFamily="34" charset="0"/>
              </a:rPr>
              <a:t>ELIGIBILITY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ym typeface="Trebuchet MS" pitchFamily="34" charset="0"/>
              </a:rPr>
              <a:t>Children who are “candidates” for foster </a:t>
            </a:r>
            <a:br>
              <a:rPr lang="en-US" sz="1800" b="0" dirty="0">
                <a:sym typeface="Trebuchet MS" pitchFamily="34" charset="0"/>
              </a:rPr>
            </a:br>
            <a:r>
              <a:rPr lang="en-US" sz="1800" b="0" dirty="0">
                <a:sym typeface="Trebuchet MS" pitchFamily="34" charset="0"/>
              </a:rPr>
              <a:t>care (including their parents and kin caregivers)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ym typeface="Trebuchet MS" pitchFamily="34" charset="0"/>
              </a:rPr>
              <a:t>Children and parents are eligible without </a:t>
            </a:r>
            <a:br>
              <a:rPr lang="en-US" sz="1800" b="0" dirty="0">
                <a:sym typeface="Trebuchet MS" pitchFamily="34" charset="0"/>
              </a:rPr>
            </a:br>
            <a:r>
              <a:rPr lang="en-US" sz="1800" b="0" dirty="0">
                <a:sym typeface="Trebuchet MS" pitchFamily="34" charset="0"/>
              </a:rPr>
              <a:t>regard to their income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ym typeface="Trebuchet MS" pitchFamily="34" charset="0"/>
              </a:rPr>
              <a:t>Regulations state that IV-E is always the payor of last resort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ym typeface="Trebuchet MS" pitchFamily="34" charset="0"/>
              </a:rPr>
              <a:t>EBPs must be on the ACF clearinghouse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C2D7D2-49CA-0047-8DE6-9A8F99A9BF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rot="16200000">
            <a:off x="6576697" y="3929750"/>
            <a:ext cx="3007898" cy="2126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A603EC-09FD-2C46-AA26-14F01B3DE7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285" y="521777"/>
            <a:ext cx="2126713" cy="13692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8CA440-F028-A446-9822-89A9C97633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287" y="1943933"/>
            <a:ext cx="2126712" cy="14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5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1CC45-3078-2840-981C-9774198F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Milestones To Be Met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2FD7E-D99C-B848-AAAC-91F3F1A46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369" y="2071316"/>
            <a:ext cx="5035164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to strengthen family-based placements to reduce the need for congregate care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how the cost of IV-E loss between county and state will be shared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Plan Submission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Plan Approval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Reconsider possible role of QRTPs in placement continuum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pay structure for EBPs dually funded by Medicaid and IV-E</a:t>
            </a:r>
          </a:p>
          <a:p>
            <a:pPr marL="508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DD5A151-D1A6-4347-BB29-7A1560E147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2" r="22244" b="-3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4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3A7A7B88-2116-4C53-99B3-B282B8C23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6675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ADB8A-766C-48F0-ACE7-F1927359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0" y="1104914"/>
            <a:ext cx="4947871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Child Welfare Transformation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F7343-5E48-41D0-ACA6-4F017BB6C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319" y="2718054"/>
            <a:ext cx="3055189" cy="3799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Review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Intake Tool Listening Sessions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Intake Tool Development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Revisions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Vignette-based Training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Reporter Engagement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Goal: Consistency, Reliability and Accurate Decision Making/Response Time Assignment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2F5E8-52CD-44E1-B011-F584B39325BB}"/>
              </a:ext>
            </a:extLst>
          </p:cNvPr>
          <p:cNvSpPr txBox="1"/>
          <p:nvPr/>
        </p:nvSpPr>
        <p:spPr>
          <a:xfrm>
            <a:off x="6420177" y="6657945"/>
            <a:ext cx="27238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eoplematters.in/article/c-suite/transformation-is-not-version-20-1747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7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A1E8-CC0A-425C-BB7E-4B8EAE0A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Reunification Funding Audits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AB4C7-4EBD-4572-BFAE-3D10AA6D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369" y="2071316"/>
            <a:ext cx="5035164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IV-B 2 monitoring will begin as part of the Child Welfare monitoring process in May 2021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 will look at Day Sheet entries for program code “24” and/or monies spent on services approved for purchased services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Samples for Day Sheet monitoring  and required documentation will be sent along with Child Welfare Monitoring notification letters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Materials will be uploaded into CARA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8EFC48-5CF8-41B5-9265-56C4984F2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66" r="10583" b="3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611674" y="2223084"/>
            <a:ext cx="6286500" cy="3019402"/>
          </a:xfrm>
        </p:spPr>
        <p:txBody>
          <a:bodyPr/>
          <a:lstStyle/>
          <a:p>
            <a:pPr algn="ctr"/>
            <a:endParaRPr lang="en-US" sz="2400" dirty="0"/>
          </a:p>
          <a:p>
            <a:pPr lvl="0" algn="ctr"/>
            <a:endParaRPr lang="en-US" sz="4800" dirty="0">
              <a:solidFill>
                <a:prstClr val="black"/>
              </a:solidFill>
            </a:endParaRPr>
          </a:p>
          <a:p>
            <a:pPr lvl="0" algn="ctr"/>
            <a:endParaRPr lang="en-US" sz="4800" dirty="0">
              <a:solidFill>
                <a:prstClr val="black"/>
              </a:solidFill>
            </a:endParaRPr>
          </a:p>
          <a:p>
            <a:pPr lvl="0" algn="ctr"/>
            <a:endParaRPr lang="en-US" sz="4800" dirty="0">
              <a:solidFill>
                <a:prstClr val="black"/>
              </a:solidFill>
            </a:endParaRPr>
          </a:p>
          <a:p>
            <a:pPr lvl="0" algn="ctr"/>
            <a:r>
              <a:rPr lang="en-US" sz="4800" dirty="0">
                <a:solidFill>
                  <a:prstClr val="black"/>
                </a:solidFill>
              </a:rPr>
              <a:t>Questions</a:t>
            </a: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4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87859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ylar">
  <a:themeElements>
    <a:clrScheme name="WakeGOV 2014">
      <a:dk1>
        <a:srgbClr val="0056AE"/>
      </a:dk1>
      <a:lt1>
        <a:srgbClr val="0056AE"/>
      </a:lt1>
      <a:dk2>
        <a:srgbClr val="FFFFFF"/>
      </a:dk2>
      <a:lt2>
        <a:srgbClr val="FFFFFF"/>
      </a:lt2>
      <a:accent1>
        <a:srgbClr val="31B6FD"/>
      </a:accent1>
      <a:accent2>
        <a:srgbClr val="4584D3"/>
      </a:accent2>
      <a:accent3>
        <a:srgbClr val="DDBB00"/>
      </a:accent3>
      <a:accent4>
        <a:srgbClr val="BDE05A"/>
      </a:accent4>
      <a:accent5>
        <a:srgbClr val="004082"/>
      </a:accent5>
      <a:accent6>
        <a:srgbClr val="669900"/>
      </a:accent6>
      <a:hlink>
        <a:srgbClr val="0080FF"/>
      </a:hlink>
      <a:folHlink>
        <a:srgbClr val="0080F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22658</TotalTime>
  <Words>385</Words>
  <Application>Microsoft Office PowerPoint</Application>
  <PresentationFormat>On-screen Show (4:3)</PresentationFormat>
  <Paragraphs>64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Helvetica Neue</vt:lpstr>
      <vt:lpstr>Montserrat</vt:lpstr>
      <vt:lpstr>Source Sans Pro</vt:lpstr>
      <vt:lpstr>Times New Roman</vt:lpstr>
      <vt:lpstr>Wingdings</vt:lpstr>
      <vt:lpstr>3_Office Theme</vt:lpstr>
      <vt:lpstr>1_Custom Design</vt:lpstr>
      <vt:lpstr>4_Office Theme</vt:lpstr>
      <vt:lpstr>5_Office Theme</vt:lpstr>
      <vt:lpstr>Mylar</vt:lpstr>
      <vt:lpstr>PowerPoint Presentation</vt:lpstr>
      <vt:lpstr>Agenda</vt:lpstr>
      <vt:lpstr>Key Family First Provisions</vt:lpstr>
      <vt:lpstr>Prevention Services</vt:lpstr>
      <vt:lpstr>Key Milestones To Be Met</vt:lpstr>
      <vt:lpstr>Child Welfare Transformation</vt:lpstr>
      <vt:lpstr>Reunification Funding Audits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Stone, Kathy P</cp:lastModifiedBy>
  <cp:revision>768</cp:revision>
  <cp:lastPrinted>2020-02-07T17:39:39Z</cp:lastPrinted>
  <dcterms:created xsi:type="dcterms:W3CDTF">2015-07-07T20:02:11Z</dcterms:created>
  <dcterms:modified xsi:type="dcterms:W3CDTF">2021-04-05T14:23:32Z</dcterms:modified>
</cp:coreProperties>
</file>