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929" r:id="rId2"/>
    <p:sldId id="926" r:id="rId3"/>
    <p:sldId id="927" r:id="rId4"/>
    <p:sldId id="905" r:id="rId5"/>
    <p:sldId id="901" r:id="rId6"/>
    <p:sldId id="911" r:id="rId7"/>
    <p:sldId id="917" r:id="rId8"/>
    <p:sldId id="928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/>
  <p:cmAuthor id="2" name="Oshnock, Jennifer B" initials="OJB" lastIdx="1" clrIdx="1">
    <p:extLst>
      <p:ext uri="{19B8F6BF-5375-455C-9EA6-DF929625EA0E}">
        <p15:presenceInfo xmlns:p15="http://schemas.microsoft.com/office/powerpoint/2012/main" userId="S::Jennifer.Oshnock@dhhs.nc.gov::cf99c9cf-c923-4084-81fb-beaf55cfd5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65E"/>
    <a:srgbClr val="94B6C7"/>
    <a:srgbClr val="657E32"/>
    <a:srgbClr val="E9F0F3"/>
    <a:srgbClr val="DBE7EC"/>
    <a:srgbClr val="CEDDEC"/>
    <a:srgbClr val="E4EEF4"/>
    <a:srgbClr val="288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69565" autoAdjust="0"/>
  </p:normalViewPr>
  <p:slideViewPr>
    <p:cSldViewPr snapToGrid="0">
      <p:cViewPr varScale="1">
        <p:scale>
          <a:sx n="79" d="100"/>
          <a:sy n="79" d="100"/>
        </p:scale>
        <p:origin x="22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5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5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8"/>
            <a:ext cx="5608320" cy="3636705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4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9144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" y="230729"/>
            <a:ext cx="1824946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86" y="232218"/>
            <a:ext cx="1820301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15" y="230096"/>
            <a:ext cx="1617803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6" y="231327"/>
            <a:ext cx="1823652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73" y="231327"/>
            <a:ext cx="1823625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4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61985"/>
            <a:ext cx="2023733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9438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522287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| Regional Child Welfare Consultants| 8/4/2020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627269" y="6600157"/>
            <a:ext cx="406400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b="1" i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1" r:id="rId7"/>
    <p:sldLayoutId id="2147483692" r:id="rId8"/>
    <p:sldLayoutId id="2147483681" r:id="rId9"/>
    <p:sldLayoutId id="2147483696" r:id="rId1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t.dreamstime.com/immagine-stock-scopo-nel-centro-dell-obiettivo-image16246751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oshnock@dhhs.nc.gov" TargetMode="External"/><Relationship Id="rId2" Type="http://schemas.openxmlformats.org/officeDocument/2006/relationships/hyperlink" Target="mailto:Teresa.strom@dhhs.nc.gov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Peter.west@dhhs.nc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A2848C-AE85-44B0-A4F9-35A887DDC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00372" y="2063201"/>
            <a:ext cx="5774267" cy="202082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CQI Process/Review Tools</a:t>
            </a: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Teresa Strom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Section Chief, County Ops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3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59EF-DD45-4A44-B73B-C544FC8A0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Child Welfare Consultants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5707A-41A0-4DCF-8D9B-8C796A80DA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Each month the RCWC prepares to meet with the county</a:t>
            </a:r>
          </a:p>
          <a:p>
            <a:r>
              <a:rPr lang="en-US" sz="2400" dirty="0"/>
              <a:t>Identify the records to review and provide list to county a week in advance</a:t>
            </a:r>
          </a:p>
          <a:p>
            <a:r>
              <a:rPr lang="en-US" sz="2400" dirty="0"/>
              <a:t>Send consult document and data to county a week in advance of scheduled meeting</a:t>
            </a:r>
          </a:p>
          <a:p>
            <a:pPr marL="0" indent="0">
              <a:buNone/>
            </a:pPr>
            <a:r>
              <a:rPr lang="en-US" sz="2400" dirty="0"/>
              <a:t>Goal each quarter is to look at records in all areas as well as screened out intakes.</a:t>
            </a:r>
          </a:p>
          <a:p>
            <a:pPr marL="0" indent="0">
              <a:buNone/>
            </a:pPr>
            <a:r>
              <a:rPr lang="en-US" sz="2400" dirty="0"/>
              <a:t>All information on consult is regularly updated to ensure audits, fatalities, OSRI, are included.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B2C74-A03B-44B9-BA02-84AC6F79A0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9FE1-324E-4FFB-A119-427D925CD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the monthly on site look like?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F5FB3-EA22-4F42-A769-E7BAE9AAEC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Meet with county staff, go over identified topics, data, reviews, CQI plans</a:t>
            </a:r>
          </a:p>
          <a:p>
            <a:r>
              <a:rPr lang="en-US" dirty="0"/>
              <a:t>Record reviews</a:t>
            </a:r>
          </a:p>
          <a:p>
            <a:r>
              <a:rPr lang="en-US" dirty="0"/>
              <a:t>Provide the record review tools to the county</a:t>
            </a:r>
          </a:p>
          <a:p>
            <a:r>
              <a:rPr lang="en-US" dirty="0"/>
              <a:t>Provide technical assistance, usually planned, requested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496BB-03DB-4873-B463-EDF9DC9294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18D387-04F8-42ED-97D4-7FDD7A9959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225" t="1366" r="10816" b="11230"/>
          <a:stretch/>
        </p:blipFill>
        <p:spPr>
          <a:xfrm>
            <a:off x="0" y="815082"/>
            <a:ext cx="4013272" cy="5227835"/>
          </a:xfrm>
          <a:prstGeom prst="rect">
            <a:avLst/>
          </a:prstGeom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br>
              <a:rPr lang="en-US" sz="3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Targeted Reviews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724073" y="2115117"/>
            <a:ext cx="5148078" cy="439689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defTabSz="914400">
              <a:lnSpc>
                <a:spcPct val="110000"/>
              </a:lnSpc>
            </a:pPr>
            <a:r>
              <a:rPr lang="en-US" sz="2000" dirty="0">
                <a:latin typeface="+mn-lt"/>
                <a:ea typeface="+mn-ea"/>
                <a:cs typeface="+mn-cs"/>
              </a:rPr>
              <a:t>Review targeted areas by county during the monthly consults</a:t>
            </a:r>
          </a:p>
          <a:p>
            <a:pPr lvl="1" indent="-228600" defTabSz="9144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  <a:ea typeface="+mn-ea"/>
                <a:cs typeface="+mn-cs"/>
              </a:rPr>
              <a:t>Screen Out decisions</a:t>
            </a:r>
          </a:p>
          <a:p>
            <a:pPr lvl="1" indent="-228600" defTabSz="9144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  <a:ea typeface="+mn-ea"/>
                <a:cs typeface="+mn-cs"/>
              </a:rPr>
              <a:t>CPS Assessment: Contacts, Safety Assessment and Case Decisions</a:t>
            </a:r>
          </a:p>
          <a:p>
            <a:pPr lvl="1" indent="-228600" defTabSz="9144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  <a:ea typeface="+mn-ea"/>
                <a:cs typeface="+mn-cs"/>
              </a:rPr>
              <a:t>CPS In Home: Contacts and FSA</a:t>
            </a:r>
          </a:p>
          <a:p>
            <a:pPr lvl="1" indent="-228600" defTabSz="9144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  <a:ea typeface="+mn-ea"/>
                <a:cs typeface="+mn-cs"/>
              </a:rPr>
              <a:t>Permanency Planning: Contacts and FSA</a:t>
            </a:r>
          </a:p>
          <a:p>
            <a:pPr marL="342900" lvl="1" indent="-228600" defTabSz="9144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b="0" dirty="0">
              <a:latin typeface="+mn-lt"/>
              <a:ea typeface="+mn-ea"/>
              <a:cs typeface="+mn-cs"/>
            </a:endParaRPr>
          </a:p>
          <a:p>
            <a:pPr lvl="0" defTabSz="914400">
              <a:lnSpc>
                <a:spcPct val="110000"/>
              </a:lnSpc>
            </a:pPr>
            <a:r>
              <a:rPr lang="en-US" sz="2000" dirty="0">
                <a:latin typeface="+mn-lt"/>
                <a:ea typeface="+mn-ea"/>
                <a:cs typeface="+mn-cs"/>
              </a:rPr>
              <a:t>Feedback will be immediate and address the areas that have greatest immediate impact on outcomes for children and families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D64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54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2D5EEF-E467-45A9-B3C0-C7B735C19E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47" r="2263"/>
          <a:stretch/>
        </p:blipFill>
        <p:spPr>
          <a:xfrm>
            <a:off x="103448" y="1143000"/>
            <a:ext cx="8937103" cy="524827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DE5CBA-F62C-466F-87D2-D69C6DFD6674}"/>
              </a:ext>
            </a:extLst>
          </p:cNvPr>
          <p:cNvSpPr txBox="1"/>
          <p:nvPr/>
        </p:nvSpPr>
        <p:spPr>
          <a:xfrm>
            <a:off x="0" y="4667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Child Welfare Data Review</a:t>
            </a:r>
          </a:p>
        </p:txBody>
      </p:sp>
    </p:spTree>
    <p:extLst>
      <p:ext uri="{BB962C8B-B14F-4D97-AF65-F5344CB8AC3E}">
        <p14:creationId xmlns:p14="http://schemas.microsoft.com/office/powerpoint/2010/main" val="299038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8815" y="624054"/>
            <a:ext cx="8307559" cy="548640"/>
          </a:xfrm>
        </p:spPr>
        <p:txBody>
          <a:bodyPr/>
          <a:lstStyle/>
          <a:p>
            <a:r>
              <a:rPr lang="en-US" dirty="0"/>
              <a:t>CQI Assessment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816" y="1285874"/>
            <a:ext cx="7718384" cy="54197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1800" dirty="0"/>
              <a:t>Process Measures Data and Outcome Measure data on one document</a:t>
            </a:r>
          </a:p>
          <a:p>
            <a:pPr>
              <a:spcBef>
                <a:spcPts val="1800"/>
              </a:spcBef>
            </a:pPr>
            <a:r>
              <a:rPr lang="en-US" sz="1800" dirty="0"/>
              <a:t>Provides consistency across NC for data, law, rule and policy expectations that have the greatest impact on Children and Families or coincide with OSRI</a:t>
            </a:r>
          </a:p>
          <a:p>
            <a:pPr lvl="1">
              <a:spcBef>
                <a:spcPts val="1800"/>
              </a:spcBef>
            </a:pPr>
            <a:r>
              <a:rPr lang="en-US" sz="1800" b="0" dirty="0"/>
              <a:t>Standard column, indicates expectations according to Federal Government or Law</a:t>
            </a:r>
          </a:p>
          <a:p>
            <a:pPr lvl="1">
              <a:spcBef>
                <a:spcPts val="1800"/>
              </a:spcBef>
            </a:pPr>
            <a:r>
              <a:rPr lang="en-US" sz="1800" b="0" dirty="0"/>
              <a:t>Enhanced Technical Assistance or Corrective Action Column, indicates prior data/record review averages from statewide data</a:t>
            </a:r>
          </a:p>
          <a:p>
            <a:pPr lvl="2">
              <a:spcBef>
                <a:spcPts val="1200"/>
              </a:spcBef>
            </a:pPr>
            <a:r>
              <a:rPr lang="en-US" sz="1800" b="0" dirty="0"/>
              <a:t>Counties with data below this column, NCDSS will provide enhanced technical assistance to support the agency in improving numbers to improve to the statewide average</a:t>
            </a:r>
          </a:p>
          <a:p>
            <a:pPr lvl="2">
              <a:spcBef>
                <a:spcPts val="1200"/>
              </a:spcBef>
            </a:pPr>
            <a:r>
              <a:rPr lang="en-US" sz="1800" b="0" dirty="0"/>
              <a:t>Counties with data above this column, NCDSS will continue to provide technical assistance as needed to support the agency in working towards the standard percentage</a:t>
            </a:r>
          </a:p>
        </p:txBody>
      </p:sp>
    </p:spTree>
    <p:extLst>
      <p:ext uri="{BB962C8B-B14F-4D97-AF65-F5344CB8AC3E}">
        <p14:creationId xmlns:p14="http://schemas.microsoft.com/office/powerpoint/2010/main" val="26634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0211-2329-4FC5-B55D-BEF45B5B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69" y="624053"/>
            <a:ext cx="7843267" cy="725775"/>
          </a:xfrm>
        </p:spPr>
        <p:txBody>
          <a:bodyPr/>
          <a:lstStyle/>
          <a:p>
            <a:pPr algn="ctr"/>
            <a:r>
              <a:rPr lang="en-US" dirty="0"/>
              <a:t>What is still to come? CQI Assessment </a:t>
            </a:r>
            <a:r>
              <a:rPr lang="en-US" sz="2400" i="1" dirty="0"/>
              <a:t>continued</a:t>
            </a:r>
            <a:endParaRPr lang="en-US" i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5B85D8-634B-4028-9C7A-FEF299F0D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53592"/>
              </p:ext>
            </p:extLst>
          </p:nvPr>
        </p:nvGraphicFramePr>
        <p:xfrm>
          <a:off x="708440" y="1502230"/>
          <a:ext cx="7775124" cy="483325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04697">
                  <a:extLst>
                    <a:ext uri="{9D8B030D-6E8A-4147-A177-3AD203B41FA5}">
                      <a16:colId xmlns:a16="http://schemas.microsoft.com/office/drawing/2014/main" val="2749199233"/>
                    </a:ext>
                  </a:extLst>
                </a:gridCol>
                <a:gridCol w="1604697">
                  <a:extLst>
                    <a:ext uri="{9D8B030D-6E8A-4147-A177-3AD203B41FA5}">
                      <a16:colId xmlns:a16="http://schemas.microsoft.com/office/drawing/2014/main" val="465625224"/>
                    </a:ext>
                  </a:extLst>
                </a:gridCol>
                <a:gridCol w="384436">
                  <a:extLst>
                    <a:ext uri="{9D8B030D-6E8A-4147-A177-3AD203B41FA5}">
                      <a16:colId xmlns:a16="http://schemas.microsoft.com/office/drawing/2014/main" val="995816221"/>
                    </a:ext>
                  </a:extLst>
                </a:gridCol>
                <a:gridCol w="384436">
                  <a:extLst>
                    <a:ext uri="{9D8B030D-6E8A-4147-A177-3AD203B41FA5}">
                      <a16:colId xmlns:a16="http://schemas.microsoft.com/office/drawing/2014/main" val="3482260841"/>
                    </a:ext>
                  </a:extLst>
                </a:gridCol>
                <a:gridCol w="384436">
                  <a:extLst>
                    <a:ext uri="{9D8B030D-6E8A-4147-A177-3AD203B41FA5}">
                      <a16:colId xmlns:a16="http://schemas.microsoft.com/office/drawing/2014/main" val="3423439258"/>
                    </a:ext>
                  </a:extLst>
                </a:gridCol>
                <a:gridCol w="384436">
                  <a:extLst>
                    <a:ext uri="{9D8B030D-6E8A-4147-A177-3AD203B41FA5}">
                      <a16:colId xmlns:a16="http://schemas.microsoft.com/office/drawing/2014/main" val="2698789964"/>
                    </a:ext>
                  </a:extLst>
                </a:gridCol>
                <a:gridCol w="382278">
                  <a:extLst>
                    <a:ext uri="{9D8B030D-6E8A-4147-A177-3AD203B41FA5}">
                      <a16:colId xmlns:a16="http://schemas.microsoft.com/office/drawing/2014/main" val="1324274059"/>
                    </a:ext>
                  </a:extLst>
                </a:gridCol>
                <a:gridCol w="382278">
                  <a:extLst>
                    <a:ext uri="{9D8B030D-6E8A-4147-A177-3AD203B41FA5}">
                      <a16:colId xmlns:a16="http://schemas.microsoft.com/office/drawing/2014/main" val="772516306"/>
                    </a:ext>
                  </a:extLst>
                </a:gridCol>
                <a:gridCol w="382278">
                  <a:extLst>
                    <a:ext uri="{9D8B030D-6E8A-4147-A177-3AD203B41FA5}">
                      <a16:colId xmlns:a16="http://schemas.microsoft.com/office/drawing/2014/main" val="562115482"/>
                    </a:ext>
                  </a:extLst>
                </a:gridCol>
                <a:gridCol w="382278">
                  <a:extLst>
                    <a:ext uri="{9D8B030D-6E8A-4147-A177-3AD203B41FA5}">
                      <a16:colId xmlns:a16="http://schemas.microsoft.com/office/drawing/2014/main" val="1757983594"/>
                    </a:ext>
                  </a:extLst>
                </a:gridCol>
                <a:gridCol w="382278">
                  <a:extLst>
                    <a:ext uri="{9D8B030D-6E8A-4147-A177-3AD203B41FA5}">
                      <a16:colId xmlns:a16="http://schemas.microsoft.com/office/drawing/2014/main" val="2761013471"/>
                    </a:ext>
                  </a:extLst>
                </a:gridCol>
                <a:gridCol w="382278">
                  <a:extLst>
                    <a:ext uri="{9D8B030D-6E8A-4147-A177-3AD203B41FA5}">
                      <a16:colId xmlns:a16="http://schemas.microsoft.com/office/drawing/2014/main" val="4259615186"/>
                    </a:ext>
                  </a:extLst>
                </a:gridCol>
                <a:gridCol w="367159">
                  <a:extLst>
                    <a:ext uri="{9D8B030D-6E8A-4147-A177-3AD203B41FA5}">
                      <a16:colId xmlns:a16="http://schemas.microsoft.com/office/drawing/2014/main" val="2785015574"/>
                    </a:ext>
                  </a:extLst>
                </a:gridCol>
                <a:gridCol w="367159">
                  <a:extLst>
                    <a:ext uri="{9D8B030D-6E8A-4147-A177-3AD203B41FA5}">
                      <a16:colId xmlns:a16="http://schemas.microsoft.com/office/drawing/2014/main" val="4230521708"/>
                    </a:ext>
                  </a:extLst>
                </a:gridCol>
              </a:tblGrid>
              <a:tr h="385978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Permanency Data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Enhanced TA/CAP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 Date: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Last Program Evaluation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 Date: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 Date: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35946"/>
                  </a:ext>
                </a:extLst>
              </a:tr>
              <a:tr h="38597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% Achieved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 % Lower than…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Achieved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Achieved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Achieved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Achieved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400189"/>
                  </a:ext>
                </a:extLst>
              </a:tr>
              <a:tr h="257319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of effective Social Worker FTE’s (Permanency Planning)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01873"/>
                  </a:ext>
                </a:extLst>
              </a:tr>
              <a:tr h="263942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of effective Social Worker FTE’s (Permanency Planning 18-21)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18268"/>
                  </a:ext>
                </a:extLst>
              </a:tr>
              <a:tr h="1319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of effective Social Worker FTE’s (Adoption)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648842"/>
                  </a:ext>
                </a:extLst>
              </a:tr>
              <a:tr h="131971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Ongoing face to face contacts made per policy in Permanency Planning with (or diligent efforts documented):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Children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662823"/>
                  </a:ext>
                </a:extLst>
              </a:tr>
              <a:tr h="131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Mothers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519189"/>
                  </a:ext>
                </a:extLst>
              </a:tr>
              <a:tr h="131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Fathers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450212"/>
                  </a:ext>
                </a:extLst>
              </a:tr>
              <a:tr h="131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 Parents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761765"/>
                  </a:ext>
                </a:extLst>
              </a:tr>
              <a:tr h="38597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 was made with persons significant to the case, other than the placement providers, when indicated by the child and family’s needs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24311"/>
                  </a:ext>
                </a:extLst>
              </a:tr>
              <a:tr h="1319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 narratives contained appropriate information per policy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97608"/>
                  </a:ext>
                </a:extLst>
              </a:tr>
              <a:tr h="1319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 specific supervisory consultation components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93713"/>
                  </a:ext>
                </a:extLst>
              </a:tr>
              <a:tr h="13197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FSA development and updates according to policy with: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Mothers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229040"/>
                  </a:ext>
                </a:extLst>
              </a:tr>
              <a:tr h="131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Fathers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562580"/>
                  </a:ext>
                </a:extLst>
              </a:tr>
              <a:tr h="13197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FSA correlates to</a:t>
                      </a: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Strengths and Needs </a:t>
                      </a: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Mothers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24231"/>
                  </a:ext>
                </a:extLst>
              </a:tr>
              <a:tr h="257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Fathers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964289"/>
                  </a:ext>
                </a:extLst>
              </a:tr>
              <a:tr h="395913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Reunification Assessment (DSS-5227), and the Family Assessment of Strengths and Needs (DSS-5229) completed thoroughly and accurately.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914244"/>
                  </a:ext>
                </a:extLst>
              </a:tr>
              <a:tr h="13197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Time and Contact Plan developed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Initial within 14 days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827483"/>
                  </a:ext>
                </a:extLst>
              </a:tr>
              <a:tr h="131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228285"/>
                  </a:ext>
                </a:extLst>
              </a:tr>
              <a:tr h="257319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time occurs frequently and includes a variety of methods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393564"/>
                  </a:ext>
                </a:extLst>
              </a:tr>
              <a:tr h="1319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Documentation of family time includes behavioral observations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162804"/>
                  </a:ext>
                </a:extLst>
              </a:tr>
              <a:tr h="1319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 between siblings occurs frequently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348549"/>
                  </a:ext>
                </a:extLst>
              </a:tr>
              <a:tr h="1319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Siblings not placed together are reviewed to be placed together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098054"/>
                  </a:ext>
                </a:extLst>
              </a:tr>
              <a:tr h="13197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Shared Parenting Meeting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Initial within 14 days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861850"/>
                  </a:ext>
                </a:extLst>
              </a:tr>
              <a:tr h="131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Ongoing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388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22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BC96D-8757-4A58-BDE9-AEB06F3C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A9A25-185F-4465-8403-D0E51F1831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Teresa.strom@dhhs.nc.gov</a:t>
            </a:r>
            <a:endParaRPr lang="en-US" dirty="0"/>
          </a:p>
          <a:p>
            <a:r>
              <a:rPr lang="en-US" dirty="0">
                <a:hlinkClick r:id="rId3"/>
              </a:rPr>
              <a:t>Jennifer.oshnock@dhhs.nc.gov</a:t>
            </a:r>
            <a:endParaRPr lang="en-US" dirty="0"/>
          </a:p>
          <a:p>
            <a:r>
              <a:rPr lang="en-US" dirty="0">
                <a:hlinkClick r:id="rId4"/>
              </a:rPr>
              <a:t>Peter.west@dhhs.nc.gov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53C5A-6E14-4658-B9EA-65086209C2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9778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798</Words>
  <Application>Microsoft Office PowerPoint</Application>
  <PresentationFormat>On-screen Show (4:3)</PresentationFormat>
  <Paragraphs>261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Times New Roman</vt:lpstr>
      <vt:lpstr>3_Office Theme</vt:lpstr>
      <vt:lpstr>PowerPoint Presentation</vt:lpstr>
      <vt:lpstr>Regional Child Welfare Consultants</vt:lpstr>
      <vt:lpstr>What does the monthly on site look like?</vt:lpstr>
      <vt:lpstr> Targeted Reviews</vt:lpstr>
      <vt:lpstr>PowerPoint Presentation</vt:lpstr>
      <vt:lpstr>CQI Assessment</vt:lpstr>
      <vt:lpstr>What is still to come? CQI Assessment continued</vt:lpstr>
      <vt:lpstr>Questions?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Stanley, Lashonda</dc:creator>
  <cp:lastModifiedBy>Strom, Teresa A</cp:lastModifiedBy>
  <cp:revision>38</cp:revision>
  <dcterms:created xsi:type="dcterms:W3CDTF">2020-08-07T20:33:32Z</dcterms:created>
  <dcterms:modified xsi:type="dcterms:W3CDTF">2021-02-04T20:01:07Z</dcterms:modified>
</cp:coreProperties>
</file>