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55" r:id="rId1"/>
  </p:sldMasterIdLst>
  <p:notesMasterIdLst>
    <p:notesMasterId r:id="rId51"/>
  </p:notesMasterIdLst>
  <p:handoutMasterIdLst>
    <p:handoutMasterId r:id="rId52"/>
  </p:handoutMasterIdLst>
  <p:sldIdLst>
    <p:sldId id="322" r:id="rId2"/>
    <p:sldId id="426" r:id="rId3"/>
    <p:sldId id="427" r:id="rId4"/>
    <p:sldId id="429" r:id="rId5"/>
    <p:sldId id="430" r:id="rId6"/>
    <p:sldId id="431" r:id="rId7"/>
    <p:sldId id="428" r:id="rId8"/>
    <p:sldId id="433" r:id="rId9"/>
    <p:sldId id="439" r:id="rId10"/>
    <p:sldId id="440" r:id="rId11"/>
    <p:sldId id="441" r:id="rId12"/>
    <p:sldId id="442" r:id="rId13"/>
    <p:sldId id="443" r:id="rId14"/>
    <p:sldId id="444" r:id="rId15"/>
    <p:sldId id="434" r:id="rId16"/>
    <p:sldId id="435" r:id="rId17"/>
    <p:sldId id="438" r:id="rId18"/>
    <p:sldId id="445" r:id="rId19"/>
    <p:sldId id="446" r:id="rId20"/>
    <p:sldId id="447" r:id="rId21"/>
    <p:sldId id="436" r:id="rId22"/>
    <p:sldId id="448" r:id="rId23"/>
    <p:sldId id="449" r:id="rId24"/>
    <p:sldId id="450" r:id="rId25"/>
    <p:sldId id="453" r:id="rId26"/>
    <p:sldId id="452" r:id="rId27"/>
    <p:sldId id="454" r:id="rId28"/>
    <p:sldId id="455" r:id="rId29"/>
    <p:sldId id="409" r:id="rId30"/>
    <p:sldId id="457" r:id="rId31"/>
    <p:sldId id="458" r:id="rId32"/>
    <p:sldId id="459" r:id="rId33"/>
    <p:sldId id="411" r:id="rId34"/>
    <p:sldId id="422" r:id="rId35"/>
    <p:sldId id="460" r:id="rId36"/>
    <p:sldId id="461" r:id="rId37"/>
    <p:sldId id="462" r:id="rId38"/>
    <p:sldId id="463" r:id="rId39"/>
    <p:sldId id="464" r:id="rId40"/>
    <p:sldId id="465" r:id="rId41"/>
    <p:sldId id="466" r:id="rId42"/>
    <p:sldId id="467" r:id="rId43"/>
    <p:sldId id="468" r:id="rId44"/>
    <p:sldId id="469" r:id="rId45"/>
    <p:sldId id="470" r:id="rId46"/>
    <p:sldId id="471" r:id="rId47"/>
    <p:sldId id="472" r:id="rId48"/>
    <p:sldId id="473" r:id="rId49"/>
    <p:sldId id="425" r:id="rId5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76557" autoAdjust="0"/>
  </p:normalViewPr>
  <p:slideViewPr>
    <p:cSldViewPr>
      <p:cViewPr>
        <p:scale>
          <a:sx n="65" d="100"/>
          <a:sy n="65" d="100"/>
        </p:scale>
        <p:origin x="-1164"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735" cy="466088"/>
          </a:xfrm>
          <a:prstGeom prst="rect">
            <a:avLst/>
          </a:prstGeom>
        </p:spPr>
        <p:txBody>
          <a:bodyPr vert="horz" lIns="91275" tIns="45637" rIns="91275" bIns="45637" rtlCol="0"/>
          <a:lstStyle>
            <a:lvl1pPr algn="l">
              <a:defRPr sz="1200"/>
            </a:lvl1pPr>
          </a:lstStyle>
          <a:p>
            <a:pPr>
              <a:defRPr/>
            </a:pPr>
            <a:endParaRPr lang="en-US"/>
          </a:p>
        </p:txBody>
      </p:sp>
      <p:sp>
        <p:nvSpPr>
          <p:cNvPr id="3" name="Date Placeholder 2"/>
          <p:cNvSpPr>
            <a:spLocks noGrp="1"/>
          </p:cNvSpPr>
          <p:nvPr>
            <p:ph type="dt" sz="quarter" idx="1"/>
          </p:nvPr>
        </p:nvSpPr>
        <p:spPr>
          <a:xfrm>
            <a:off x="3971082" y="2"/>
            <a:ext cx="3037735" cy="466088"/>
          </a:xfrm>
          <a:prstGeom prst="rect">
            <a:avLst/>
          </a:prstGeom>
        </p:spPr>
        <p:txBody>
          <a:bodyPr vert="horz" lIns="91275" tIns="45637" rIns="91275" bIns="45637" rtlCol="0"/>
          <a:lstStyle>
            <a:lvl1pPr algn="r">
              <a:defRPr sz="1200"/>
            </a:lvl1pPr>
          </a:lstStyle>
          <a:p>
            <a:pPr>
              <a:defRPr/>
            </a:pPr>
            <a:fld id="{6E7CEECF-8D88-4D9D-BD08-320B42E9ED5A}" type="datetimeFigureOut">
              <a:rPr lang="en-US"/>
              <a:pPr>
                <a:defRPr/>
              </a:pPr>
              <a:t>10/2/2019</a:t>
            </a:fld>
            <a:endParaRPr lang="en-US" dirty="0"/>
          </a:p>
        </p:txBody>
      </p:sp>
      <p:sp>
        <p:nvSpPr>
          <p:cNvPr id="4" name="Footer Placeholder 3"/>
          <p:cNvSpPr>
            <a:spLocks noGrp="1"/>
          </p:cNvSpPr>
          <p:nvPr>
            <p:ph type="ftr" sz="quarter" idx="2"/>
          </p:nvPr>
        </p:nvSpPr>
        <p:spPr>
          <a:xfrm>
            <a:off x="1" y="8828729"/>
            <a:ext cx="3037735" cy="466088"/>
          </a:xfrm>
          <a:prstGeom prst="rect">
            <a:avLst/>
          </a:prstGeom>
        </p:spPr>
        <p:txBody>
          <a:bodyPr vert="horz" lIns="91275" tIns="45637" rIns="91275" bIns="45637"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1082" y="8828729"/>
            <a:ext cx="3037735" cy="466088"/>
          </a:xfrm>
          <a:prstGeom prst="rect">
            <a:avLst/>
          </a:prstGeom>
        </p:spPr>
        <p:txBody>
          <a:bodyPr vert="horz" lIns="91275" tIns="45637" rIns="91275" bIns="45637" rtlCol="0" anchor="b"/>
          <a:lstStyle>
            <a:lvl1pPr algn="r">
              <a:defRPr sz="1200"/>
            </a:lvl1pPr>
          </a:lstStyle>
          <a:p>
            <a:pPr>
              <a:defRPr/>
            </a:pPr>
            <a:fld id="{A1FCABCC-EBF9-4851-866E-2E1A87ABB9F1}" type="slidenum">
              <a:rPr lang="en-US"/>
              <a:pPr>
                <a:defRPr/>
              </a:pPr>
              <a:t>‹#›</a:t>
            </a:fld>
            <a:endParaRPr lang="en-US" dirty="0"/>
          </a:p>
        </p:txBody>
      </p:sp>
    </p:spTree>
    <p:extLst>
      <p:ext uri="{BB962C8B-B14F-4D97-AF65-F5344CB8AC3E}">
        <p14:creationId xmlns:p14="http://schemas.microsoft.com/office/powerpoint/2010/main" val="29153733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2"/>
            <a:ext cx="3037735" cy="466088"/>
          </a:xfrm>
          <a:prstGeom prst="rect">
            <a:avLst/>
          </a:prstGeom>
          <a:noFill/>
          <a:ln w="9525">
            <a:noFill/>
            <a:miter lim="800000"/>
            <a:headEnd/>
            <a:tailEnd/>
          </a:ln>
          <a:effectLst/>
        </p:spPr>
        <p:txBody>
          <a:bodyPr vert="horz" wrap="square" lIns="91275" tIns="45637" rIns="91275" bIns="45637"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1082" y="2"/>
            <a:ext cx="3037735" cy="466088"/>
          </a:xfrm>
          <a:prstGeom prst="rect">
            <a:avLst/>
          </a:prstGeom>
          <a:noFill/>
          <a:ln w="9525">
            <a:noFill/>
            <a:miter lim="800000"/>
            <a:headEnd/>
            <a:tailEnd/>
          </a:ln>
          <a:effectLst/>
        </p:spPr>
        <p:txBody>
          <a:bodyPr vert="horz" wrap="square" lIns="91275" tIns="45637" rIns="91275" bIns="45637"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5325"/>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992" y="4415158"/>
            <a:ext cx="5606418" cy="4185282"/>
          </a:xfrm>
          <a:prstGeom prst="rect">
            <a:avLst/>
          </a:prstGeom>
          <a:noFill/>
          <a:ln w="9525">
            <a:noFill/>
            <a:miter lim="800000"/>
            <a:headEnd/>
            <a:tailEnd/>
          </a:ln>
          <a:effectLst/>
        </p:spPr>
        <p:txBody>
          <a:bodyPr vert="horz" wrap="square" lIns="91275" tIns="45637" rIns="91275" bIns="456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828729"/>
            <a:ext cx="3037735" cy="466088"/>
          </a:xfrm>
          <a:prstGeom prst="rect">
            <a:avLst/>
          </a:prstGeom>
          <a:noFill/>
          <a:ln w="9525">
            <a:noFill/>
            <a:miter lim="800000"/>
            <a:headEnd/>
            <a:tailEnd/>
          </a:ln>
          <a:effectLst/>
        </p:spPr>
        <p:txBody>
          <a:bodyPr vert="horz" wrap="square" lIns="91275" tIns="45637" rIns="91275" bIns="45637"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1082" y="8828729"/>
            <a:ext cx="3037735" cy="466088"/>
          </a:xfrm>
          <a:prstGeom prst="rect">
            <a:avLst/>
          </a:prstGeom>
          <a:noFill/>
          <a:ln w="9525">
            <a:noFill/>
            <a:miter lim="800000"/>
            <a:headEnd/>
            <a:tailEnd/>
          </a:ln>
          <a:effectLst/>
        </p:spPr>
        <p:txBody>
          <a:bodyPr vert="horz" wrap="square" lIns="91275" tIns="45637" rIns="91275" bIns="45637" numCol="1" anchor="b" anchorCtr="0" compatLnSpc="1">
            <a:prstTxWarp prst="textNoShape">
              <a:avLst/>
            </a:prstTxWarp>
          </a:bodyPr>
          <a:lstStyle>
            <a:lvl1pPr algn="r">
              <a:defRPr sz="1200"/>
            </a:lvl1pPr>
          </a:lstStyle>
          <a:p>
            <a:pPr>
              <a:defRPr/>
            </a:pPr>
            <a:fld id="{2F4994DD-9D1A-4436-8DA1-BCE57F864971}" type="slidenum">
              <a:rPr lang="en-US"/>
              <a:pPr>
                <a:defRPr/>
              </a:pPr>
              <a:t>‹#›</a:t>
            </a:fld>
            <a:endParaRPr lang="en-US" dirty="0"/>
          </a:p>
        </p:txBody>
      </p:sp>
    </p:spTree>
    <p:extLst>
      <p:ext uri="{BB962C8B-B14F-4D97-AF65-F5344CB8AC3E}">
        <p14:creationId xmlns:p14="http://schemas.microsoft.com/office/powerpoint/2010/main" val="8309101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F4994DD-9D1A-4436-8DA1-BCE57F864971}" type="slidenum">
              <a:rPr lang="en-US" smtClean="0"/>
              <a:pPr>
                <a:defRPr/>
              </a:pPr>
              <a:t>1</a:t>
            </a:fld>
            <a:endParaRPr lang="en-US" dirty="0"/>
          </a:p>
        </p:txBody>
      </p:sp>
    </p:spTree>
    <p:extLst>
      <p:ext uri="{BB962C8B-B14F-4D97-AF65-F5344CB8AC3E}">
        <p14:creationId xmlns:p14="http://schemas.microsoft.com/office/powerpoint/2010/main" val="284008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F4994DD-9D1A-4436-8DA1-BCE57F864971}" type="slidenum">
              <a:rPr lang="en-US" smtClean="0"/>
              <a:pPr>
                <a:defRPr/>
              </a:pPr>
              <a:t>29</a:t>
            </a:fld>
            <a:endParaRPr lang="en-US" dirty="0"/>
          </a:p>
        </p:txBody>
      </p:sp>
    </p:spTree>
    <p:extLst>
      <p:ext uri="{BB962C8B-B14F-4D97-AF65-F5344CB8AC3E}">
        <p14:creationId xmlns:p14="http://schemas.microsoft.com/office/powerpoint/2010/main" val="4249640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F4994DD-9D1A-4436-8DA1-BCE57F864971}" type="slidenum">
              <a:rPr lang="en-US" smtClean="0"/>
              <a:pPr>
                <a:defRPr/>
              </a:pPr>
              <a:t>33</a:t>
            </a:fld>
            <a:endParaRPr lang="en-US" dirty="0"/>
          </a:p>
        </p:txBody>
      </p:sp>
    </p:spTree>
    <p:extLst>
      <p:ext uri="{BB962C8B-B14F-4D97-AF65-F5344CB8AC3E}">
        <p14:creationId xmlns:p14="http://schemas.microsoft.com/office/powerpoint/2010/main" val="336171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9B3233C-67F5-4B85-925C-FCC7D880826D}" type="datetime1">
              <a:rPr lang="en-US" smtClean="0"/>
              <a:pPr>
                <a:defRPr/>
              </a:pPr>
              <a:t>10/2/2019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F2BF22-1E7E-4AFF-9E7C-7ADF7C6DAB66}"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2F90E1-3AF1-4593-94EE-BCDC7F7F6EB8}" type="slidenum">
              <a:rPr lang="en-US" smtClean="0"/>
              <a:pPr>
                <a:defRPr/>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2F90E1-3AF1-4593-94EE-BCDC7F7F6EB8}" type="slidenum">
              <a:rPr lang="en-US" smtClean="0"/>
              <a:pPr>
                <a:defRPr/>
              </a:pPr>
              <a:t>‹#›</a:t>
            </a:fld>
            <a:endParaRPr lang="en-US"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12" descr="COLOR LOGO AND SEAL 9.jpg"/>
          <p:cNvPicPr>
            <a:picLocks noChangeAspect="1"/>
          </p:cNvPicPr>
          <p:nvPr userDrawn="1"/>
        </p:nvPicPr>
        <p:blipFill>
          <a:blip r:embed="rId2" cstate="print"/>
          <a:srcRect/>
          <a:stretch>
            <a:fillRect/>
          </a:stretch>
        </p:blipFill>
        <p:spPr bwMode="auto">
          <a:xfrm>
            <a:off x="7696200" y="5791200"/>
            <a:ext cx="1293813" cy="966788"/>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p:txBody>
          <a:bodyPr/>
          <a:lstStyle>
            <a:lvl1pPr>
              <a:defRPr/>
            </a:lvl1pPr>
          </a:lstStyle>
          <a:p>
            <a:pPr>
              <a:defRPr/>
            </a:pPr>
            <a:fld id="{8C15AB9A-514A-441A-AD7A-A7437D0BEF27}" type="datetime1">
              <a:rPr lang="en-US"/>
              <a:pPr>
                <a:defRPr/>
              </a:pPr>
              <a:t>10/2/2019</a:t>
            </a:fld>
            <a:endParaRPr lang="en-US" dirty="0"/>
          </a:p>
        </p:txBody>
      </p:sp>
      <p:sp>
        <p:nvSpPr>
          <p:cNvPr id="6" name="Rectangle 10"/>
          <p:cNvSpPr>
            <a:spLocks noGrp="1" noChangeArrowheads="1"/>
          </p:cNvSpPr>
          <p:nvPr>
            <p:ph type="ftr" sz="quarter" idx="11"/>
          </p:nvPr>
        </p:nvSpPr>
        <p:spPr/>
        <p:txBody>
          <a:bodyPr/>
          <a:lstStyle>
            <a:lvl1pPr>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pPr>
              <a:defRPr/>
            </a:pPr>
            <a:fld id="{A0C7ADD4-E7CB-4BD3-864D-48C0879222A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C15AB9A-514A-441A-AD7A-A7437D0BEF27}" type="datetime1">
              <a:rPr lang="en-US" smtClean="0"/>
              <a:pPr>
                <a:defRPr/>
              </a:pPr>
              <a:t>10/2/2019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C7ADD4-E7CB-4BD3-864D-48C0879222A5}" type="slidenum">
              <a:rPr lang="en-US" smtClean="0"/>
              <a:pPr>
                <a:defRPr/>
              </a:pPr>
              <a:t>‹#›</a:t>
            </a:fld>
            <a:endParaRPr lang="en-US" dirty="0"/>
          </a:p>
        </p:txBody>
      </p:sp>
      <p:pic>
        <p:nvPicPr>
          <p:cNvPr id="7" name="Picture 12" descr="COLOR LOGO AND SEAL 9.jpg"/>
          <p:cNvPicPr>
            <a:picLocks noChangeAspect="1"/>
          </p:cNvPicPr>
          <p:nvPr userDrawn="1"/>
        </p:nvPicPr>
        <p:blipFill>
          <a:blip r:embed="rId2" cstate="print"/>
          <a:srcRect/>
          <a:stretch>
            <a:fillRect/>
          </a:stretch>
        </p:blipFill>
        <p:spPr bwMode="auto">
          <a:xfrm>
            <a:off x="7696200" y="5791200"/>
            <a:ext cx="1293813" cy="966788"/>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2F90E1-3AF1-4593-94EE-BCDC7F7F6EB8}" type="slidenum">
              <a:rPr lang="en-US" smtClean="0"/>
              <a:pPr>
                <a:defRPr/>
              </a:pPr>
              <a:t>‹#›</a:t>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22F90E1-3AF1-4593-94EE-BCDC7F7F6EB8}" type="slidenum">
              <a:rPr lang="en-US" smtClean="0"/>
              <a:pPr>
                <a:defRPr/>
              </a:pPr>
              <a:t>‹#›</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22F90E1-3AF1-4593-94EE-BCDC7F7F6EB8}" type="slidenum">
              <a:rPr lang="en-US" smtClean="0"/>
              <a:pPr>
                <a:defRPr/>
              </a:pPr>
              <a:t>‹#›</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22F90E1-3AF1-4593-94EE-BCDC7F7F6EB8}" type="slidenum">
              <a:rPr lang="en-US" smtClean="0"/>
              <a:pPr>
                <a:defRPr/>
              </a:pPr>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CD4F593-EC66-4055-8EB9-B2AD3200A8A8}" type="datetime1">
              <a:rPr lang="en-US" smtClean="0"/>
              <a:pPr>
                <a:defRPr/>
              </a:pPr>
              <a:t>10/2/2019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99E9992-35D6-4221-8764-E5C838A98B27}" type="slidenum">
              <a:rPr lang="en-US" smtClean="0"/>
              <a:pPr>
                <a:defRPr/>
              </a:pPr>
              <a:t>‹#›</a:t>
            </a:fld>
            <a:endParaRPr lang="en-US" dirty="0"/>
          </a:p>
        </p:txBody>
      </p:sp>
      <p:pic>
        <p:nvPicPr>
          <p:cNvPr id="5" name="Picture 12" descr="COLOR LOGO AND SEAL 9.jpg"/>
          <p:cNvPicPr>
            <a:picLocks noChangeAspect="1"/>
          </p:cNvPicPr>
          <p:nvPr userDrawn="1"/>
        </p:nvPicPr>
        <p:blipFill>
          <a:blip r:embed="rId2" cstate="print"/>
          <a:srcRect/>
          <a:stretch>
            <a:fillRect/>
          </a:stretch>
        </p:blipFill>
        <p:spPr bwMode="auto">
          <a:xfrm>
            <a:off x="7488238" y="5638800"/>
            <a:ext cx="1427162" cy="106680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22F90E1-3AF1-4593-94EE-BCDC7F7F6EB8}" type="slidenum">
              <a:rPr lang="en-US" smtClean="0"/>
              <a:pPr>
                <a:defRPr/>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F1DC2126-9146-494F-9508-10F8DD887EF4}" type="datetime1">
              <a:rPr lang="en-US" smtClean="0"/>
              <a:pPr>
                <a:defRPr/>
              </a:pPr>
              <a:t>10/2/2019</a:t>
            </a:fld>
            <a:endParaRPr lang="en-US" dirty="0"/>
          </a:p>
        </p:txBody>
      </p:sp>
      <p:sp>
        <p:nvSpPr>
          <p:cNvPr id="9" name="Slide Number Placeholder 8"/>
          <p:cNvSpPr>
            <a:spLocks noGrp="1"/>
          </p:cNvSpPr>
          <p:nvPr>
            <p:ph type="sldNum" sz="quarter" idx="11"/>
          </p:nvPr>
        </p:nvSpPr>
        <p:spPr/>
        <p:txBody>
          <a:bodyPr/>
          <a:lstStyle/>
          <a:p>
            <a:pPr>
              <a:defRPr/>
            </a:pPr>
            <a:fld id="{D22F90E1-3AF1-4593-94EE-BCDC7F7F6EB8}"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D22F90E1-3AF1-4593-94EE-BCDC7F7F6EB8}" type="slidenum">
              <a:rPr lang="en-US" smtClean="0"/>
              <a:pPr>
                <a:defRPr/>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F1DC2126-9146-494F-9508-10F8DD887EF4}" type="datetime1">
              <a:rPr lang="en-US" smtClean="0"/>
              <a:pPr>
                <a:defRPr/>
              </a:pPr>
              <a:t>10/2/2019</a:t>
            </a:fld>
            <a:endParaRPr lang="en-US" dirty="0"/>
          </a:p>
        </p:txBody>
      </p:sp>
    </p:spTree>
  </p:cSld>
  <p:clrMap bg1="lt1" tx1="dk1" bg2="lt2" tx2="dk2" accent1="accent1" accent2="accent2" accent3="accent3" accent4="accent4" accent5="accent5" accent6="accent6" hlink="hlink" folHlink="folHlink"/>
  <p:sldLayoutIdLst>
    <p:sldLayoutId id="2147484356" r:id="rId1"/>
    <p:sldLayoutId id="2147484357" r:id="rId2"/>
    <p:sldLayoutId id="2147484358" r:id="rId3"/>
    <p:sldLayoutId id="2147484359" r:id="rId4"/>
    <p:sldLayoutId id="2147484360" r:id="rId5"/>
    <p:sldLayoutId id="2147484361" r:id="rId6"/>
    <p:sldLayoutId id="2147484362" r:id="rId7"/>
    <p:sldLayoutId id="2147484363" r:id="rId8"/>
    <p:sldLayoutId id="2147484364" r:id="rId9"/>
    <p:sldLayoutId id="2147484365" r:id="rId10"/>
    <p:sldLayoutId id="2147484366" r:id="rId11"/>
    <p:sldLayoutId id="2147484340" r:id="rId12"/>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191000"/>
            <a:ext cx="6858000" cy="1600200"/>
          </a:xfrm>
        </p:spPr>
        <p:txBody>
          <a:bodyPr/>
          <a:lstStyle/>
          <a:p>
            <a:pPr algn="ctr">
              <a:lnSpc>
                <a:spcPct val="80000"/>
              </a:lnSpc>
            </a:pPr>
            <a:r>
              <a:rPr lang="en-US" sz="2400" b="1" smtClean="0">
                <a:solidFill>
                  <a:schemeClr val="tx2"/>
                </a:solidFill>
                <a:latin typeface="Times New Roman" pitchFamily="18" charset="0"/>
              </a:rPr>
              <a:t>BASICS OF THE FMLA AND ADA AND HOW THEY MAY INTERSECT</a:t>
            </a:r>
          </a:p>
          <a:p>
            <a:pPr>
              <a:lnSpc>
                <a:spcPct val="80000"/>
              </a:lnSpc>
            </a:pPr>
            <a:endParaRPr lang="en-US" sz="1600" b="1" smtClean="0">
              <a:solidFill>
                <a:schemeClr val="tx2"/>
              </a:solidFill>
              <a:latin typeface="Times New Roman" pitchFamily="18" charset="0"/>
            </a:endParaRPr>
          </a:p>
          <a:p>
            <a:pPr algn="ctr">
              <a:lnSpc>
                <a:spcPct val="80000"/>
              </a:lnSpc>
            </a:pPr>
            <a:r>
              <a:rPr lang="en-US" sz="1600" b="1" smtClean="0">
                <a:solidFill>
                  <a:schemeClr val="tx2"/>
                </a:solidFill>
                <a:latin typeface="Times New Roman" pitchFamily="18" charset="0"/>
              </a:rPr>
              <a:t>PHYLLIS P. JONES	</a:t>
            </a:r>
          </a:p>
          <a:p>
            <a:pPr algn="ctr">
              <a:lnSpc>
                <a:spcPct val="80000"/>
              </a:lnSpc>
            </a:pPr>
            <a:r>
              <a:rPr lang="en-US" sz="1600" b="1" smtClean="0">
                <a:solidFill>
                  <a:schemeClr val="tx2"/>
                </a:solidFill>
                <a:latin typeface="Times New Roman" pitchFamily="18" charset="0"/>
              </a:rPr>
              <a:t>ASSISTANT COUNTY ATTORNEY</a:t>
            </a:r>
            <a:endParaRPr lang="en-US" sz="1600" b="1" dirty="0">
              <a:solidFill>
                <a:schemeClr val="tx2"/>
              </a:solidFill>
              <a:latin typeface="Times New Roman" pitchFamily="18" charset="0"/>
            </a:endParaRPr>
          </a:p>
        </p:txBody>
      </p:sp>
      <p:pic>
        <p:nvPicPr>
          <p:cNvPr id="4" name="Picture 3" descr="COLOR LOGO AND SEAL 9.jpg"/>
          <p:cNvPicPr>
            <a:picLocks noChangeAspect="1"/>
          </p:cNvPicPr>
          <p:nvPr/>
        </p:nvPicPr>
        <p:blipFill>
          <a:blip r:embed="rId3" cstate="print"/>
          <a:srcRect/>
          <a:stretch>
            <a:fillRect/>
          </a:stretch>
        </p:blipFill>
        <p:spPr bwMode="auto">
          <a:xfrm>
            <a:off x="8468956" y="4846320"/>
            <a:ext cx="665929" cy="2011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9F1065-185E-4499-BEE0-22D3D706AA52}"/>
              </a:ext>
            </a:extLst>
          </p:cNvPr>
          <p:cNvSpPr>
            <a:spLocks noGrp="1"/>
          </p:cNvSpPr>
          <p:nvPr>
            <p:ph type="title"/>
          </p:nvPr>
        </p:nvSpPr>
        <p:spPr/>
        <p:txBody>
          <a:bodyPr/>
          <a:lstStyle/>
          <a:p>
            <a:pPr algn="ctr"/>
            <a:r>
              <a:rPr lang="en-US" dirty="0"/>
              <a:t>CHILDBIRTH</a:t>
            </a:r>
          </a:p>
        </p:txBody>
      </p:sp>
      <p:sp>
        <p:nvSpPr>
          <p:cNvPr id="3" name="Content Placeholder 2">
            <a:extLst>
              <a:ext uri="{FF2B5EF4-FFF2-40B4-BE49-F238E27FC236}">
                <a16:creationId xmlns="" xmlns:a16="http://schemas.microsoft.com/office/drawing/2014/main" id="{4D4FE8D5-CCE9-4C68-9645-9A1BEEB9B64D}"/>
              </a:ext>
            </a:extLst>
          </p:cNvPr>
          <p:cNvSpPr>
            <a:spLocks noGrp="1"/>
          </p:cNvSpPr>
          <p:nvPr>
            <p:ph idx="1"/>
          </p:nvPr>
        </p:nvSpPr>
        <p:spPr/>
        <p:txBody>
          <a:bodyPr/>
          <a:lstStyle/>
          <a:p>
            <a:r>
              <a:rPr lang="en-US" dirty="0"/>
              <a:t>The mother is entitled to FMLA leave for:</a:t>
            </a:r>
          </a:p>
          <a:p>
            <a:pPr marL="114300" indent="0">
              <a:buNone/>
            </a:pPr>
            <a:r>
              <a:rPr lang="en-US" dirty="0"/>
              <a:t>	Incapacity due to pregnancy</a:t>
            </a:r>
          </a:p>
          <a:p>
            <a:pPr marL="114300" indent="0">
              <a:buNone/>
            </a:pPr>
            <a:r>
              <a:rPr lang="en-US" dirty="0"/>
              <a:t>	Prenatal care, or</a:t>
            </a:r>
          </a:p>
          <a:p>
            <a:pPr marL="114300" indent="0">
              <a:buNone/>
            </a:pPr>
            <a:r>
              <a:rPr lang="en-US" dirty="0"/>
              <a:t>	For her own serious medical condition following</a:t>
            </a:r>
          </a:p>
          <a:p>
            <a:pPr marL="114300" indent="0">
              <a:buNone/>
            </a:pPr>
            <a:r>
              <a:rPr lang="en-US" dirty="0"/>
              <a:t>	childbirth</a:t>
            </a:r>
          </a:p>
        </p:txBody>
      </p:sp>
    </p:spTree>
    <p:extLst>
      <p:ext uri="{BB962C8B-B14F-4D97-AF65-F5344CB8AC3E}">
        <p14:creationId xmlns:p14="http://schemas.microsoft.com/office/powerpoint/2010/main" val="366322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2F0243-CCB8-457F-AA70-736F8E151B42}"/>
              </a:ext>
            </a:extLst>
          </p:cNvPr>
          <p:cNvSpPr>
            <a:spLocks noGrp="1"/>
          </p:cNvSpPr>
          <p:nvPr>
            <p:ph type="title"/>
          </p:nvPr>
        </p:nvSpPr>
        <p:spPr/>
        <p:txBody>
          <a:bodyPr/>
          <a:lstStyle/>
          <a:p>
            <a:pPr algn="ctr"/>
            <a:r>
              <a:rPr lang="en-US" dirty="0"/>
              <a:t>CHILDBIRTH</a:t>
            </a:r>
          </a:p>
        </p:txBody>
      </p:sp>
      <p:sp>
        <p:nvSpPr>
          <p:cNvPr id="3" name="Content Placeholder 2">
            <a:extLst>
              <a:ext uri="{FF2B5EF4-FFF2-40B4-BE49-F238E27FC236}">
                <a16:creationId xmlns="" xmlns:a16="http://schemas.microsoft.com/office/drawing/2014/main" id="{C1B046C4-914A-4073-834A-628ED623519A}"/>
              </a:ext>
            </a:extLst>
          </p:cNvPr>
          <p:cNvSpPr>
            <a:spLocks noGrp="1"/>
          </p:cNvSpPr>
          <p:nvPr>
            <p:ph idx="1"/>
          </p:nvPr>
        </p:nvSpPr>
        <p:spPr/>
        <p:txBody>
          <a:bodyPr/>
          <a:lstStyle/>
          <a:p>
            <a:pPr marL="114300" indent="0">
              <a:buNone/>
            </a:pPr>
            <a:r>
              <a:rPr lang="en-US" dirty="0"/>
              <a:t>An expectant mother may take FMLA leave before the birth of a child:</a:t>
            </a:r>
          </a:p>
          <a:p>
            <a:pPr marL="114300" indent="0">
              <a:buNone/>
            </a:pPr>
            <a:r>
              <a:rPr lang="en-US" dirty="0"/>
              <a:t>	For prenatal care, or</a:t>
            </a:r>
          </a:p>
          <a:p>
            <a:pPr marL="114300" indent="0">
              <a:buNone/>
            </a:pPr>
            <a:r>
              <a:rPr lang="en-US" dirty="0"/>
              <a:t>	If her condition makes her unable to work</a:t>
            </a:r>
          </a:p>
        </p:txBody>
      </p:sp>
    </p:spTree>
    <p:extLst>
      <p:ext uri="{BB962C8B-B14F-4D97-AF65-F5344CB8AC3E}">
        <p14:creationId xmlns:p14="http://schemas.microsoft.com/office/powerpoint/2010/main" val="359562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198EB6-43F1-4DBB-8BBE-2489D4DAA1C7}"/>
              </a:ext>
            </a:extLst>
          </p:cNvPr>
          <p:cNvSpPr>
            <a:spLocks noGrp="1"/>
          </p:cNvSpPr>
          <p:nvPr>
            <p:ph type="title"/>
          </p:nvPr>
        </p:nvSpPr>
        <p:spPr/>
        <p:txBody>
          <a:bodyPr/>
          <a:lstStyle/>
          <a:p>
            <a:pPr algn="ctr"/>
            <a:r>
              <a:rPr lang="en-US" dirty="0"/>
              <a:t>CHILDBIRTH</a:t>
            </a:r>
          </a:p>
        </p:txBody>
      </p:sp>
      <p:sp>
        <p:nvSpPr>
          <p:cNvPr id="3" name="Content Placeholder 2">
            <a:extLst>
              <a:ext uri="{FF2B5EF4-FFF2-40B4-BE49-F238E27FC236}">
                <a16:creationId xmlns="" xmlns:a16="http://schemas.microsoft.com/office/drawing/2014/main" id="{91BC192C-0A7E-461B-9C81-302C94CECC83}"/>
              </a:ext>
            </a:extLst>
          </p:cNvPr>
          <p:cNvSpPr>
            <a:spLocks noGrp="1"/>
          </p:cNvSpPr>
          <p:nvPr>
            <p:ph idx="1"/>
          </p:nvPr>
        </p:nvSpPr>
        <p:spPr/>
        <p:txBody>
          <a:bodyPr/>
          <a:lstStyle/>
          <a:p>
            <a:r>
              <a:rPr lang="en-US" dirty="0"/>
              <a:t>An expectant mother is entitled to FMLA leave for incapacity due to pregnancy even though:</a:t>
            </a:r>
          </a:p>
          <a:p>
            <a:pPr marL="114300" indent="0">
              <a:buNone/>
            </a:pPr>
            <a:r>
              <a:rPr lang="en-US" dirty="0"/>
              <a:t>	She does not receive treatment from a health care 	provider during	the absence, and</a:t>
            </a:r>
          </a:p>
          <a:p>
            <a:pPr marL="114300" indent="0">
              <a:buNone/>
            </a:pPr>
            <a:r>
              <a:rPr lang="en-US" dirty="0"/>
              <a:t>	 Even if the absence does not last for more than three 	consecutive calendar days.</a:t>
            </a:r>
          </a:p>
          <a:p>
            <a:pPr marL="114300" indent="0">
              <a:buNone/>
            </a:pPr>
            <a:endParaRPr lang="en-US" dirty="0"/>
          </a:p>
          <a:p>
            <a:r>
              <a:rPr lang="en-US" dirty="0"/>
              <a:t>Example: A pregnant employee may be unable to report to work because of severe morning sickness</a:t>
            </a:r>
          </a:p>
        </p:txBody>
      </p:sp>
    </p:spTree>
    <p:extLst>
      <p:ext uri="{BB962C8B-B14F-4D97-AF65-F5344CB8AC3E}">
        <p14:creationId xmlns:p14="http://schemas.microsoft.com/office/powerpoint/2010/main" val="616101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102823-ED0B-4AAC-8F2B-FD7FC54DD64B}"/>
              </a:ext>
            </a:extLst>
          </p:cNvPr>
          <p:cNvSpPr>
            <a:spLocks noGrp="1"/>
          </p:cNvSpPr>
          <p:nvPr>
            <p:ph type="title"/>
          </p:nvPr>
        </p:nvSpPr>
        <p:spPr/>
        <p:txBody>
          <a:bodyPr/>
          <a:lstStyle/>
          <a:p>
            <a:pPr algn="ctr"/>
            <a:r>
              <a:rPr lang="en-US" dirty="0"/>
              <a:t>CHILDBIRTH</a:t>
            </a:r>
          </a:p>
        </p:txBody>
      </p:sp>
      <p:sp>
        <p:nvSpPr>
          <p:cNvPr id="3" name="Content Placeholder 2">
            <a:extLst>
              <a:ext uri="{FF2B5EF4-FFF2-40B4-BE49-F238E27FC236}">
                <a16:creationId xmlns="" xmlns:a16="http://schemas.microsoft.com/office/drawing/2014/main" id="{70805FD2-5425-4666-B166-8319C91AA1EA}"/>
              </a:ext>
            </a:extLst>
          </p:cNvPr>
          <p:cNvSpPr>
            <a:spLocks noGrp="1"/>
          </p:cNvSpPr>
          <p:nvPr>
            <p:ph idx="1"/>
          </p:nvPr>
        </p:nvSpPr>
        <p:spPr/>
        <p:txBody>
          <a:bodyPr/>
          <a:lstStyle/>
          <a:p>
            <a:pPr marL="114300" indent="0">
              <a:buNone/>
            </a:pPr>
            <a:endParaRPr lang="en-US" dirty="0"/>
          </a:p>
          <a:p>
            <a:pPr marL="114300" indent="0">
              <a:buNone/>
            </a:pPr>
            <a:endParaRPr lang="en-US" dirty="0"/>
          </a:p>
          <a:p>
            <a:pPr marL="114300" indent="0">
              <a:buNone/>
            </a:pPr>
            <a:r>
              <a:rPr lang="en-US" dirty="0"/>
              <a:t>The husband is entitled to FMLA leave if needed to care for his pregnant spouse if she is incapacitated or to accompany her for prenatal care.</a:t>
            </a:r>
          </a:p>
        </p:txBody>
      </p:sp>
    </p:spTree>
    <p:extLst>
      <p:ext uri="{BB962C8B-B14F-4D97-AF65-F5344CB8AC3E}">
        <p14:creationId xmlns:p14="http://schemas.microsoft.com/office/powerpoint/2010/main" val="129365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B23C0A-2E01-4838-8189-576A26D994AC}"/>
              </a:ext>
            </a:extLst>
          </p:cNvPr>
          <p:cNvSpPr>
            <a:spLocks noGrp="1"/>
          </p:cNvSpPr>
          <p:nvPr>
            <p:ph type="title"/>
          </p:nvPr>
        </p:nvSpPr>
        <p:spPr/>
        <p:txBody>
          <a:bodyPr/>
          <a:lstStyle/>
          <a:p>
            <a:pPr algn="ctr"/>
            <a:r>
              <a:rPr lang="en-US" dirty="0"/>
              <a:t>CHILDBIRTH</a:t>
            </a:r>
          </a:p>
        </p:txBody>
      </p:sp>
      <p:sp>
        <p:nvSpPr>
          <p:cNvPr id="3" name="Content Placeholder 2">
            <a:extLst>
              <a:ext uri="{FF2B5EF4-FFF2-40B4-BE49-F238E27FC236}">
                <a16:creationId xmlns="" xmlns:a16="http://schemas.microsoft.com/office/drawing/2014/main" id="{E19179A6-7C50-42DC-886F-18A298703CBF}"/>
              </a:ext>
            </a:extLst>
          </p:cNvPr>
          <p:cNvSpPr>
            <a:spLocks noGrp="1"/>
          </p:cNvSpPr>
          <p:nvPr>
            <p:ph idx="1"/>
          </p:nvPr>
        </p:nvSpPr>
        <p:spPr/>
        <p:txBody>
          <a:bodyPr/>
          <a:lstStyle/>
          <a:p>
            <a:r>
              <a:rPr lang="en-US" dirty="0"/>
              <a:t>An eligible employee may not use intermittent or reduced schedule leave after the birth or placement to be with a</a:t>
            </a:r>
          </a:p>
          <a:p>
            <a:pPr marL="114300" indent="0">
              <a:buNone/>
            </a:pPr>
            <a:r>
              <a:rPr lang="en-US" dirty="0"/>
              <a:t>    healthy newborn without the employer’s permission.</a:t>
            </a:r>
          </a:p>
          <a:p>
            <a:pPr marL="114300" indent="0">
              <a:buNone/>
            </a:pPr>
            <a:endParaRPr lang="en-US" dirty="0"/>
          </a:p>
          <a:p>
            <a:r>
              <a:rPr lang="en-US" dirty="0"/>
              <a:t>An employee’s entitlement to FMLA leave for a birth or placement expires at the end of the 12-month period beginning on the date of birth or placement.</a:t>
            </a:r>
          </a:p>
        </p:txBody>
      </p:sp>
    </p:spTree>
    <p:extLst>
      <p:ext uri="{BB962C8B-B14F-4D97-AF65-F5344CB8AC3E}">
        <p14:creationId xmlns:p14="http://schemas.microsoft.com/office/powerpoint/2010/main" val="4276609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736CA2-83DD-4E70-8B01-A13439D1A76F}"/>
              </a:ext>
            </a:extLst>
          </p:cNvPr>
          <p:cNvSpPr>
            <a:spLocks noGrp="1"/>
          </p:cNvSpPr>
          <p:nvPr>
            <p:ph type="title"/>
          </p:nvPr>
        </p:nvSpPr>
        <p:spPr/>
        <p:txBody>
          <a:bodyPr/>
          <a:lstStyle/>
          <a:p>
            <a:pPr lvl="1"/>
            <a:r>
              <a:rPr lang="en-US" sz="3500" dirty="0"/>
              <a:t/>
            </a:r>
            <a:br>
              <a:rPr lang="en-US" sz="3500" dirty="0"/>
            </a:br>
            <a:r>
              <a:rPr lang="en-US" sz="3500" dirty="0"/>
              <a:t>What is a serious health condition?</a:t>
            </a:r>
            <a:r>
              <a:rPr lang="en-US" sz="2400" dirty="0"/>
              <a:t/>
            </a:r>
            <a:br>
              <a:rPr lang="en-US" sz="2400" dirty="0"/>
            </a:br>
            <a:r>
              <a:rPr lang="en-US" sz="2400" dirty="0"/>
              <a:t/>
            </a:r>
            <a:br>
              <a:rPr lang="en-US" sz="2400" dirty="0"/>
            </a:br>
            <a:endParaRPr lang="en-US" dirty="0"/>
          </a:p>
        </p:txBody>
      </p:sp>
      <p:sp>
        <p:nvSpPr>
          <p:cNvPr id="3" name="Content Placeholder 2">
            <a:extLst>
              <a:ext uri="{FF2B5EF4-FFF2-40B4-BE49-F238E27FC236}">
                <a16:creationId xmlns="" xmlns:a16="http://schemas.microsoft.com/office/drawing/2014/main" id="{67C1050A-068E-402E-A4B5-A30621E281AF}"/>
              </a:ext>
            </a:extLst>
          </p:cNvPr>
          <p:cNvSpPr>
            <a:spLocks noGrp="1"/>
          </p:cNvSpPr>
          <p:nvPr>
            <p:ph idx="1"/>
          </p:nvPr>
        </p:nvSpPr>
        <p:spPr/>
        <p:txBody>
          <a:bodyPr/>
          <a:lstStyle/>
          <a:p>
            <a:pPr>
              <a:defRPr/>
            </a:pPr>
            <a:r>
              <a:rPr lang="en-US" sz="2400" dirty="0"/>
              <a:t>One of the following must apply – </a:t>
            </a:r>
          </a:p>
          <a:p>
            <a:pPr marL="457200" indent="-457200">
              <a:buFont typeface="Arial" panose="020B0604020202020204" pitchFamily="34" charset="0"/>
              <a:buAutoNum type="arabicPeriod"/>
              <a:defRPr/>
            </a:pPr>
            <a:r>
              <a:rPr lang="en-US" sz="2400" dirty="0"/>
              <a:t>Inpatient care</a:t>
            </a:r>
          </a:p>
          <a:p>
            <a:pPr marL="457200" indent="-457200">
              <a:buFont typeface="Arial" panose="020B0604020202020204" pitchFamily="34" charset="0"/>
              <a:buAutoNum type="arabicPeriod"/>
              <a:defRPr/>
            </a:pPr>
            <a:r>
              <a:rPr lang="en-US" sz="2400" dirty="0"/>
              <a:t>Continuing treatment</a:t>
            </a:r>
          </a:p>
          <a:p>
            <a:pPr marL="516636" lvl="2" indent="-457200">
              <a:buNone/>
              <a:defRPr/>
            </a:pPr>
            <a:r>
              <a:rPr lang="en-US" sz="2400" dirty="0"/>
              <a:t>		Condition involves incapacity for more than 3 full consecutive calendar days, + 2 or more in-person visits by healthcare provider within 30 days, the first of which is within 7 days of the first day of the incapacity.</a:t>
            </a:r>
          </a:p>
          <a:p>
            <a:pPr marL="516636" lvl="2" indent="-457200">
              <a:buNone/>
              <a:defRPr/>
            </a:pPr>
            <a:r>
              <a:rPr lang="en-US" sz="2400" dirty="0"/>
              <a:t>OR ….</a:t>
            </a:r>
          </a:p>
          <a:p>
            <a:pPr marL="411480" lvl="1" indent="0">
              <a:buNone/>
            </a:pPr>
            <a:r>
              <a:rPr lang="en-US" sz="2400" dirty="0"/>
              <a:t>  </a:t>
            </a:r>
          </a:p>
          <a:p>
            <a:pPr lvl="1"/>
            <a:endParaRPr lang="en-US" sz="2400" dirty="0"/>
          </a:p>
        </p:txBody>
      </p:sp>
    </p:spTree>
    <p:extLst>
      <p:ext uri="{BB962C8B-B14F-4D97-AF65-F5344CB8AC3E}">
        <p14:creationId xmlns:p14="http://schemas.microsoft.com/office/powerpoint/2010/main" val="639277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DE2177-28E6-4336-A13B-139FB23BD9B6}"/>
              </a:ext>
            </a:extLst>
          </p:cNvPr>
          <p:cNvSpPr>
            <a:spLocks noGrp="1"/>
          </p:cNvSpPr>
          <p:nvPr>
            <p:ph type="title"/>
          </p:nvPr>
        </p:nvSpPr>
        <p:spPr/>
        <p:txBody>
          <a:bodyPr/>
          <a:lstStyle/>
          <a:p>
            <a:r>
              <a:rPr lang="en-US" sz="3500" dirty="0"/>
              <a:t>What is a serious health condition? </a:t>
            </a:r>
          </a:p>
        </p:txBody>
      </p:sp>
      <p:sp>
        <p:nvSpPr>
          <p:cNvPr id="3" name="Content Placeholder 2">
            <a:extLst>
              <a:ext uri="{FF2B5EF4-FFF2-40B4-BE49-F238E27FC236}">
                <a16:creationId xmlns="" xmlns:a16="http://schemas.microsoft.com/office/drawing/2014/main" id="{6D497A8D-B4DE-458C-AC4C-EDBA5B72B5A4}"/>
              </a:ext>
            </a:extLst>
          </p:cNvPr>
          <p:cNvSpPr>
            <a:spLocks noGrp="1"/>
          </p:cNvSpPr>
          <p:nvPr>
            <p:ph idx="1"/>
          </p:nvPr>
        </p:nvSpPr>
        <p:spPr/>
        <p:txBody>
          <a:bodyPr/>
          <a:lstStyle/>
          <a:p>
            <a:r>
              <a:rPr lang="en-US" altLang="en-US" sz="2400" dirty="0"/>
              <a:t>3) Pregnancy or prenatal care</a:t>
            </a:r>
          </a:p>
          <a:p>
            <a:r>
              <a:rPr lang="en-US" altLang="en-US" sz="2400" dirty="0"/>
              <a:t>4) Chronic condition – a) requires at least two annual visits; b) continues over an extended period of time; and c) may cause episodic rather than continuous incapacity</a:t>
            </a:r>
          </a:p>
          <a:p>
            <a:r>
              <a:rPr lang="en-US" altLang="en-US" sz="2400" dirty="0"/>
              <a:t>5) Permanent or long-term condition (for which treatment may not be effective  ex. Alzheimer’s stroke, terminal illness)</a:t>
            </a:r>
          </a:p>
          <a:p>
            <a:r>
              <a:rPr lang="en-US" altLang="en-US" sz="2400" dirty="0"/>
              <a:t>6) Conditions requiring multiple treatments – related to multiple treatments including period to recover that would likely cause incapacity of more than 3 consecutive days</a:t>
            </a:r>
          </a:p>
          <a:p>
            <a:endParaRPr lang="en-US" dirty="0"/>
          </a:p>
        </p:txBody>
      </p:sp>
    </p:spTree>
    <p:extLst>
      <p:ext uri="{BB962C8B-B14F-4D97-AF65-F5344CB8AC3E}">
        <p14:creationId xmlns:p14="http://schemas.microsoft.com/office/powerpoint/2010/main" val="2243828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4D3588-E1E8-4E46-A094-AFBC7294DE4E}"/>
              </a:ext>
            </a:extLst>
          </p:cNvPr>
          <p:cNvSpPr>
            <a:spLocks noGrp="1"/>
          </p:cNvSpPr>
          <p:nvPr>
            <p:ph type="title"/>
          </p:nvPr>
        </p:nvSpPr>
        <p:spPr/>
        <p:txBody>
          <a:bodyPr/>
          <a:lstStyle/>
          <a:p>
            <a:pPr algn="ctr"/>
            <a:r>
              <a:rPr lang="en-US" dirty="0"/>
              <a:t>Serious Health Condition</a:t>
            </a:r>
          </a:p>
        </p:txBody>
      </p:sp>
      <p:sp>
        <p:nvSpPr>
          <p:cNvPr id="3" name="Content Placeholder 2">
            <a:extLst>
              <a:ext uri="{FF2B5EF4-FFF2-40B4-BE49-F238E27FC236}">
                <a16:creationId xmlns="" xmlns:a16="http://schemas.microsoft.com/office/drawing/2014/main" id="{EBDA6D0F-2F09-49FD-9697-011B8B6816E3}"/>
              </a:ext>
            </a:extLst>
          </p:cNvPr>
          <p:cNvSpPr>
            <a:spLocks noGrp="1"/>
          </p:cNvSpPr>
          <p:nvPr>
            <p:ph idx="1"/>
          </p:nvPr>
        </p:nvSpPr>
        <p:spPr/>
        <p:txBody>
          <a:bodyPr>
            <a:normAutofit/>
          </a:bodyPr>
          <a:lstStyle/>
          <a:p>
            <a:r>
              <a:rPr lang="en-US" sz="2400" dirty="0"/>
              <a:t>Examples of Serious Health Conditions</a:t>
            </a:r>
          </a:p>
          <a:p>
            <a:pPr marL="114300" indent="0">
              <a:buNone/>
            </a:pPr>
            <a:r>
              <a:rPr lang="en-US" sz="2400" dirty="0"/>
              <a:t>	Cancer</a:t>
            </a:r>
          </a:p>
          <a:p>
            <a:pPr marL="114300" indent="0">
              <a:buNone/>
            </a:pPr>
            <a:r>
              <a:rPr lang="en-US" sz="2400" dirty="0"/>
              <a:t>	Back conditions</a:t>
            </a:r>
          </a:p>
          <a:p>
            <a:pPr marL="114300" indent="0">
              <a:buNone/>
            </a:pPr>
            <a:r>
              <a:rPr lang="en-US" sz="2400" dirty="0"/>
              <a:t>	Heart conditions</a:t>
            </a:r>
          </a:p>
          <a:p>
            <a:pPr marL="114300" indent="0">
              <a:buNone/>
            </a:pPr>
            <a:r>
              <a:rPr lang="en-US" sz="2400" dirty="0"/>
              <a:t>	 Pneumonia</a:t>
            </a:r>
          </a:p>
          <a:p>
            <a:pPr marL="114300" indent="0">
              <a:buNone/>
            </a:pPr>
            <a:r>
              <a:rPr lang="en-US" sz="2400" dirty="0"/>
              <a:t>	Severe arthritis</a:t>
            </a:r>
          </a:p>
          <a:p>
            <a:pPr marL="114300" indent="0">
              <a:buNone/>
            </a:pPr>
            <a:r>
              <a:rPr lang="en-US" sz="2400" dirty="0"/>
              <a:t>	Pregnancy, miscarriages, complications or illness 	related to pregnancy</a:t>
            </a:r>
          </a:p>
          <a:p>
            <a:pPr marL="114300" indent="0">
              <a:buNone/>
            </a:pPr>
            <a:r>
              <a:rPr lang="en-US" sz="2400" dirty="0"/>
              <a:t>	Alzheimer’s disease</a:t>
            </a:r>
          </a:p>
          <a:p>
            <a:pPr marL="114300" indent="0">
              <a:buNone/>
            </a:pPr>
            <a:r>
              <a:rPr lang="en-US" sz="2400" dirty="0"/>
              <a:t>	Clinical depression</a:t>
            </a:r>
          </a:p>
        </p:txBody>
      </p:sp>
    </p:spTree>
    <p:extLst>
      <p:ext uri="{BB962C8B-B14F-4D97-AF65-F5344CB8AC3E}">
        <p14:creationId xmlns:p14="http://schemas.microsoft.com/office/powerpoint/2010/main" val="2593300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92F00A-FE94-41AF-AAF1-41B24F541343}"/>
              </a:ext>
            </a:extLst>
          </p:cNvPr>
          <p:cNvSpPr>
            <a:spLocks noGrp="1"/>
          </p:cNvSpPr>
          <p:nvPr>
            <p:ph type="title"/>
          </p:nvPr>
        </p:nvSpPr>
        <p:spPr/>
        <p:txBody>
          <a:bodyPr/>
          <a:lstStyle/>
          <a:p>
            <a:pPr algn="ctr"/>
            <a:r>
              <a:rPr lang="en-US" dirty="0"/>
              <a:t>Serious Health Condition</a:t>
            </a:r>
          </a:p>
        </p:txBody>
      </p:sp>
      <p:sp>
        <p:nvSpPr>
          <p:cNvPr id="3" name="Content Placeholder 2">
            <a:extLst>
              <a:ext uri="{FF2B5EF4-FFF2-40B4-BE49-F238E27FC236}">
                <a16:creationId xmlns="" xmlns:a16="http://schemas.microsoft.com/office/drawing/2014/main" id="{94FE7022-DD2B-416F-A945-2D32472541A8}"/>
              </a:ext>
            </a:extLst>
          </p:cNvPr>
          <p:cNvSpPr>
            <a:spLocks noGrp="1"/>
          </p:cNvSpPr>
          <p:nvPr>
            <p:ph idx="1"/>
          </p:nvPr>
        </p:nvSpPr>
        <p:spPr/>
        <p:txBody>
          <a:bodyPr/>
          <a:lstStyle/>
          <a:p>
            <a:r>
              <a:rPr lang="en-US" dirty="0"/>
              <a:t>Examples of illnesses that are </a:t>
            </a:r>
            <a:r>
              <a:rPr lang="en-US" b="1" dirty="0"/>
              <a:t>not</a:t>
            </a:r>
            <a:r>
              <a:rPr lang="en-US" dirty="0"/>
              <a:t> typically Serious Health Conditions</a:t>
            </a:r>
          </a:p>
          <a:p>
            <a:endParaRPr lang="en-US" dirty="0"/>
          </a:p>
          <a:p>
            <a:pPr marL="114300" indent="0">
              <a:buNone/>
            </a:pPr>
            <a:r>
              <a:rPr lang="en-US" dirty="0"/>
              <a:t>	Cosmetic treatment, unless hospital care is required or</a:t>
            </a:r>
          </a:p>
          <a:p>
            <a:pPr marL="114300" indent="0">
              <a:buNone/>
            </a:pPr>
            <a:r>
              <a:rPr lang="en-US" dirty="0"/>
              <a:t>	complications develop</a:t>
            </a:r>
          </a:p>
          <a:p>
            <a:pPr marL="114300" indent="0">
              <a:buNone/>
            </a:pPr>
            <a:r>
              <a:rPr lang="en-US" dirty="0"/>
              <a:t>	Common cold</a:t>
            </a:r>
          </a:p>
          <a:p>
            <a:pPr marL="114300" indent="0">
              <a:buNone/>
            </a:pPr>
            <a:r>
              <a:rPr lang="en-US" dirty="0"/>
              <a:t>	 Flu</a:t>
            </a:r>
          </a:p>
          <a:p>
            <a:pPr marL="114300" indent="0">
              <a:buNone/>
            </a:pPr>
            <a:r>
              <a:rPr lang="en-US" dirty="0"/>
              <a:t>	Earache</a:t>
            </a:r>
          </a:p>
          <a:p>
            <a:pPr marL="114300" indent="0">
              <a:buNone/>
            </a:pPr>
            <a:r>
              <a:rPr lang="en-US" dirty="0"/>
              <a:t>	Routine dental or orthodontic work</a:t>
            </a:r>
          </a:p>
          <a:p>
            <a:pPr marL="114300" indent="0">
              <a:buNone/>
            </a:pPr>
            <a:r>
              <a:rPr lang="en-US" dirty="0"/>
              <a:t>	 Upset stomach</a:t>
            </a:r>
          </a:p>
          <a:p>
            <a:pPr marL="114300" indent="0">
              <a:buNone/>
            </a:pPr>
            <a:r>
              <a:rPr lang="en-US" dirty="0"/>
              <a:t>	Headache other than migraine</a:t>
            </a:r>
          </a:p>
        </p:txBody>
      </p:sp>
    </p:spTree>
    <p:extLst>
      <p:ext uri="{BB962C8B-B14F-4D97-AF65-F5344CB8AC3E}">
        <p14:creationId xmlns:p14="http://schemas.microsoft.com/office/powerpoint/2010/main" val="202617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759C22-A498-40DB-BF2D-6B1FB90B0656}"/>
              </a:ext>
            </a:extLst>
          </p:cNvPr>
          <p:cNvSpPr>
            <a:spLocks noGrp="1"/>
          </p:cNvSpPr>
          <p:nvPr>
            <p:ph type="title"/>
          </p:nvPr>
        </p:nvSpPr>
        <p:spPr/>
        <p:txBody>
          <a:bodyPr/>
          <a:lstStyle/>
          <a:p>
            <a:pPr algn="ctr"/>
            <a:r>
              <a:rPr lang="en-US" dirty="0"/>
              <a:t>Serious Health Condition</a:t>
            </a:r>
          </a:p>
        </p:txBody>
      </p:sp>
      <p:sp>
        <p:nvSpPr>
          <p:cNvPr id="3" name="Content Placeholder 2">
            <a:extLst>
              <a:ext uri="{FF2B5EF4-FFF2-40B4-BE49-F238E27FC236}">
                <a16:creationId xmlns="" xmlns:a16="http://schemas.microsoft.com/office/drawing/2014/main" id="{B9B18801-4F78-418F-A026-BD9779741C06}"/>
              </a:ext>
            </a:extLst>
          </p:cNvPr>
          <p:cNvSpPr>
            <a:spLocks noGrp="1"/>
          </p:cNvSpPr>
          <p:nvPr>
            <p:ph idx="1"/>
          </p:nvPr>
        </p:nvSpPr>
        <p:spPr>
          <a:xfrm>
            <a:off x="457200" y="1617785"/>
            <a:ext cx="7620000" cy="4800600"/>
          </a:xfrm>
        </p:spPr>
        <p:txBody>
          <a:bodyPr/>
          <a:lstStyle/>
          <a:p>
            <a:r>
              <a:rPr lang="en-US" sz="2400" dirty="0"/>
              <a:t>An employee has dental work performed, which is typically not a serious health condition, and misses work for three consecutive days.</a:t>
            </a:r>
          </a:p>
          <a:p>
            <a:endParaRPr lang="en-US" sz="2400" dirty="0"/>
          </a:p>
          <a:p>
            <a:endParaRPr lang="en-US" sz="2400" dirty="0"/>
          </a:p>
          <a:p>
            <a:pPr marL="114300" indent="0">
              <a:buNone/>
            </a:pPr>
            <a:r>
              <a:rPr lang="en-US" sz="2400" i="1" dirty="0"/>
              <a:t>Should the manager provide an FMLA leave packet to this employee</a:t>
            </a:r>
            <a:r>
              <a:rPr lang="en-US" i="1" dirty="0"/>
              <a:t>?</a:t>
            </a:r>
          </a:p>
        </p:txBody>
      </p:sp>
    </p:spTree>
    <p:extLst>
      <p:ext uri="{BB962C8B-B14F-4D97-AF65-F5344CB8AC3E}">
        <p14:creationId xmlns:p14="http://schemas.microsoft.com/office/powerpoint/2010/main" val="218008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a:t>
            </a:r>
          </a:p>
        </p:txBody>
      </p:sp>
      <p:sp>
        <p:nvSpPr>
          <p:cNvPr id="3" name="Content Placeholder 2"/>
          <p:cNvSpPr>
            <a:spLocks noGrp="1"/>
          </p:cNvSpPr>
          <p:nvPr>
            <p:ph idx="1"/>
          </p:nvPr>
        </p:nvSpPr>
        <p:spPr/>
        <p:txBody>
          <a:bodyPr/>
          <a:lstStyle/>
          <a:p>
            <a:endParaRPr lang="en-US" dirty="0"/>
          </a:p>
          <a:p>
            <a:r>
              <a:rPr lang="en-US" dirty="0"/>
              <a:t>Review the basic provisions of the FMLA</a:t>
            </a:r>
          </a:p>
          <a:p>
            <a:endParaRPr lang="en-US" dirty="0"/>
          </a:p>
          <a:p>
            <a:r>
              <a:rPr lang="en-US" dirty="0"/>
              <a:t>Review the basic provisions of the ADA as amended</a:t>
            </a:r>
          </a:p>
          <a:p>
            <a:endParaRPr lang="en-US" dirty="0"/>
          </a:p>
          <a:p>
            <a:r>
              <a:rPr lang="en-US" dirty="0"/>
              <a:t>Consider how these federal laws may intersect in your dealings with employee leave requests</a:t>
            </a:r>
          </a:p>
        </p:txBody>
      </p:sp>
    </p:spTree>
    <p:extLst>
      <p:ext uri="{BB962C8B-B14F-4D97-AF65-F5344CB8AC3E}">
        <p14:creationId xmlns:p14="http://schemas.microsoft.com/office/powerpoint/2010/main" val="1881892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407534-58B8-4D7B-BA57-E0D534C699FA}"/>
              </a:ext>
            </a:extLst>
          </p:cNvPr>
          <p:cNvSpPr>
            <a:spLocks noGrp="1"/>
          </p:cNvSpPr>
          <p:nvPr>
            <p:ph type="title"/>
          </p:nvPr>
        </p:nvSpPr>
        <p:spPr/>
        <p:txBody>
          <a:bodyPr/>
          <a:lstStyle/>
          <a:p>
            <a:r>
              <a:rPr lang="en-US" dirty="0"/>
              <a:t>FMLA—MILITARY LEAVE</a:t>
            </a:r>
          </a:p>
        </p:txBody>
      </p:sp>
      <p:sp>
        <p:nvSpPr>
          <p:cNvPr id="3" name="Content Placeholder 2">
            <a:extLst>
              <a:ext uri="{FF2B5EF4-FFF2-40B4-BE49-F238E27FC236}">
                <a16:creationId xmlns="" xmlns:a16="http://schemas.microsoft.com/office/drawing/2014/main" id="{5039411E-3B37-4F45-A218-F5572C313E65}"/>
              </a:ext>
            </a:extLst>
          </p:cNvPr>
          <p:cNvSpPr>
            <a:spLocks noGrp="1"/>
          </p:cNvSpPr>
          <p:nvPr>
            <p:ph idx="1"/>
          </p:nvPr>
        </p:nvSpPr>
        <p:spPr/>
        <p:txBody>
          <a:bodyPr/>
          <a:lstStyle/>
          <a:p>
            <a:pPr marL="114300" indent="0">
              <a:buNone/>
            </a:pPr>
            <a:r>
              <a:rPr lang="en-US" altLang="en-US" sz="2400" dirty="0"/>
              <a:t>Qualifying issues arising out of the fact that the employee’s spouse, son, daughter or parent is on active duty or has been notified of an impending call of active duty. (For National Guard, Reserves, or Retired members of Armed Forces)</a:t>
            </a:r>
          </a:p>
          <a:p>
            <a:pPr marL="114300" indent="0">
              <a:buNone/>
            </a:pPr>
            <a:endParaRPr lang="en-US" altLang="en-US" sz="2400" dirty="0"/>
          </a:p>
          <a:p>
            <a:pPr marL="114300" indent="0">
              <a:buNone/>
            </a:pPr>
            <a:endParaRPr lang="en-US" altLang="en-US" sz="2400" dirty="0"/>
          </a:p>
          <a:p>
            <a:pPr>
              <a:buFont typeface="Wingdings" panose="05000000000000000000" pitchFamily="2" charset="2"/>
              <a:buChar char="Ø"/>
            </a:pPr>
            <a:r>
              <a:rPr lang="en-US" altLang="en-US" sz="2400" dirty="0"/>
              <a:t>Examples: short notice deployment, military events, arranging for alternative childcare, make financial and legal arrangements, counseling sessions, rest and recuperation and post-deployment briefings/activities.</a:t>
            </a:r>
          </a:p>
          <a:p>
            <a:endParaRPr lang="en-US" dirty="0"/>
          </a:p>
        </p:txBody>
      </p:sp>
    </p:spTree>
    <p:extLst>
      <p:ext uri="{BB962C8B-B14F-4D97-AF65-F5344CB8AC3E}">
        <p14:creationId xmlns:p14="http://schemas.microsoft.com/office/powerpoint/2010/main" val="3118467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DB2BB3-B0B5-4470-AF53-982E694B243D}"/>
              </a:ext>
            </a:extLst>
          </p:cNvPr>
          <p:cNvSpPr>
            <a:spLocks noGrp="1"/>
          </p:cNvSpPr>
          <p:nvPr>
            <p:ph type="title"/>
          </p:nvPr>
        </p:nvSpPr>
        <p:spPr/>
        <p:txBody>
          <a:bodyPr/>
          <a:lstStyle/>
          <a:p>
            <a:r>
              <a:rPr lang="en-US" dirty="0"/>
              <a:t>FMLA—MILITARY CAREGIVER LEAVE</a:t>
            </a:r>
          </a:p>
        </p:txBody>
      </p:sp>
      <p:sp>
        <p:nvSpPr>
          <p:cNvPr id="3" name="Content Placeholder 2">
            <a:extLst>
              <a:ext uri="{FF2B5EF4-FFF2-40B4-BE49-F238E27FC236}">
                <a16:creationId xmlns="" xmlns:a16="http://schemas.microsoft.com/office/drawing/2014/main" id="{9A07F52D-81D4-46C6-8212-ABF094326DEF}"/>
              </a:ext>
            </a:extLst>
          </p:cNvPr>
          <p:cNvSpPr>
            <a:spLocks noGrp="1"/>
          </p:cNvSpPr>
          <p:nvPr>
            <p:ph idx="1"/>
          </p:nvPr>
        </p:nvSpPr>
        <p:spPr/>
        <p:txBody>
          <a:bodyPr>
            <a:normAutofit/>
          </a:bodyPr>
          <a:lstStyle/>
          <a:p>
            <a:r>
              <a:rPr lang="en-US" altLang="en-US" sz="2400" dirty="0"/>
              <a:t>Employee is spouse, son, daughter, parent or “next of kin” to a servicemember or veteran of Armed Forces who has a serious injury or illness incurred in the line of duty that render him/her medically unfit to perform duties.</a:t>
            </a:r>
          </a:p>
          <a:p>
            <a:r>
              <a:rPr lang="en-US" sz="2400" dirty="0"/>
              <a:t>Also covers a veteran who was a member of the Armed Forces, National Guard or reserves who was active in the military during the five-year period before the employee first takes leave to care for them.</a:t>
            </a:r>
          </a:p>
          <a:p>
            <a:r>
              <a:rPr lang="en-US" altLang="en-US" sz="2400" dirty="0"/>
              <a:t>Undergoing medical treatment, recuperation or therapy; </a:t>
            </a:r>
          </a:p>
          <a:p>
            <a:r>
              <a:rPr lang="en-US" altLang="en-US" sz="2400" dirty="0"/>
              <a:t>Outpatient status or military medical facility</a:t>
            </a:r>
          </a:p>
          <a:p>
            <a:r>
              <a:rPr lang="en-US" altLang="en-US" sz="2400" dirty="0"/>
              <a:t>26 weeks leave is available per-covered servicemember/veteran; per-injury.</a:t>
            </a:r>
          </a:p>
          <a:p>
            <a:endParaRPr lang="en-US" dirty="0"/>
          </a:p>
        </p:txBody>
      </p:sp>
    </p:spTree>
    <p:extLst>
      <p:ext uri="{BB962C8B-B14F-4D97-AF65-F5344CB8AC3E}">
        <p14:creationId xmlns:p14="http://schemas.microsoft.com/office/powerpoint/2010/main" val="668733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FE4499-3EED-4F55-A710-8BF8FCFD8EA5}"/>
              </a:ext>
            </a:extLst>
          </p:cNvPr>
          <p:cNvSpPr>
            <a:spLocks noGrp="1"/>
          </p:cNvSpPr>
          <p:nvPr>
            <p:ph type="title"/>
          </p:nvPr>
        </p:nvSpPr>
        <p:spPr/>
        <p:txBody>
          <a:bodyPr/>
          <a:lstStyle/>
          <a:p>
            <a:r>
              <a:rPr lang="en-US" dirty="0"/>
              <a:t>FMLA—MILITARY CAREGIVER LEAVE</a:t>
            </a:r>
          </a:p>
        </p:txBody>
      </p:sp>
      <p:sp>
        <p:nvSpPr>
          <p:cNvPr id="3" name="Content Placeholder 2">
            <a:extLst>
              <a:ext uri="{FF2B5EF4-FFF2-40B4-BE49-F238E27FC236}">
                <a16:creationId xmlns="" xmlns:a16="http://schemas.microsoft.com/office/drawing/2014/main" id="{DA5B86FF-820F-416B-A002-683B0028990B}"/>
              </a:ext>
            </a:extLst>
          </p:cNvPr>
          <p:cNvSpPr>
            <a:spLocks noGrp="1"/>
          </p:cNvSpPr>
          <p:nvPr>
            <p:ph idx="1"/>
          </p:nvPr>
        </p:nvSpPr>
        <p:spPr/>
        <p:txBody>
          <a:bodyPr/>
          <a:lstStyle/>
          <a:p>
            <a:r>
              <a:rPr lang="en-US" dirty="0"/>
              <a:t>A serious injury or illness” is defined as</a:t>
            </a:r>
          </a:p>
          <a:p>
            <a:r>
              <a:rPr lang="en-US" dirty="0"/>
              <a:t>– An injury or illness which was incurred or aggravated “in the line of duty while on active duty”</a:t>
            </a:r>
          </a:p>
          <a:p>
            <a:r>
              <a:rPr lang="en-US" dirty="0"/>
              <a:t>– Rendering the servicemember unable to perform their duties</a:t>
            </a:r>
          </a:p>
        </p:txBody>
      </p:sp>
    </p:spTree>
    <p:extLst>
      <p:ext uri="{BB962C8B-B14F-4D97-AF65-F5344CB8AC3E}">
        <p14:creationId xmlns:p14="http://schemas.microsoft.com/office/powerpoint/2010/main" val="3960248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2EA150-7470-4528-A9C1-804EBED3C3A0}"/>
              </a:ext>
            </a:extLst>
          </p:cNvPr>
          <p:cNvSpPr>
            <a:spLocks noGrp="1"/>
          </p:cNvSpPr>
          <p:nvPr>
            <p:ph type="title"/>
          </p:nvPr>
        </p:nvSpPr>
        <p:spPr>
          <a:xfrm>
            <a:off x="457200" y="228600"/>
            <a:ext cx="7620000" cy="1143000"/>
          </a:xfrm>
        </p:spPr>
        <p:txBody>
          <a:bodyPr/>
          <a:lstStyle/>
          <a:p>
            <a:pPr algn="ctr"/>
            <a:r>
              <a:rPr lang="en-US" dirty="0"/>
              <a:t>FMLA NOTICE/CERTIFICATION</a:t>
            </a:r>
          </a:p>
        </p:txBody>
      </p:sp>
      <p:sp>
        <p:nvSpPr>
          <p:cNvPr id="3" name="Content Placeholder 2">
            <a:extLst>
              <a:ext uri="{FF2B5EF4-FFF2-40B4-BE49-F238E27FC236}">
                <a16:creationId xmlns="" xmlns:a16="http://schemas.microsoft.com/office/drawing/2014/main" id="{3F027317-2007-4CED-8326-1EB39E5CC366}"/>
              </a:ext>
            </a:extLst>
          </p:cNvPr>
          <p:cNvSpPr>
            <a:spLocks noGrp="1"/>
          </p:cNvSpPr>
          <p:nvPr>
            <p:ph idx="1"/>
          </p:nvPr>
        </p:nvSpPr>
        <p:spPr/>
        <p:txBody>
          <a:bodyPr>
            <a:normAutofit/>
          </a:bodyPr>
          <a:lstStyle/>
          <a:p>
            <a:pPr marL="114300" indent="0">
              <a:buNone/>
            </a:pPr>
            <a:endParaRPr lang="en-US" sz="2400" dirty="0"/>
          </a:p>
          <a:p>
            <a:pPr marL="114300" indent="0">
              <a:buNone/>
            </a:pPr>
            <a:r>
              <a:rPr lang="en-US" sz="2400" dirty="0"/>
              <a:t>An employee must give notice of their need for leave. The employee does not have to specifically identify the leave as FMLA or even mention the </a:t>
            </a:r>
            <a:r>
              <a:rPr lang="en-US" sz="2400" dirty="0" smtClean="0"/>
              <a:t>FMLA.</a:t>
            </a:r>
          </a:p>
          <a:p>
            <a:pPr marL="114300" indent="0">
              <a:buNone/>
            </a:pPr>
            <a:r>
              <a:rPr lang="en-US" sz="2400" dirty="0" smtClean="0"/>
              <a:t>It </a:t>
            </a:r>
            <a:r>
              <a:rPr lang="en-US" sz="2400" dirty="0"/>
              <a:t>is the responsibility of the employer to designate the leave as FMLA qualifying; no “magic words” are required.</a:t>
            </a:r>
          </a:p>
        </p:txBody>
      </p:sp>
    </p:spTree>
    <p:extLst>
      <p:ext uri="{BB962C8B-B14F-4D97-AF65-F5344CB8AC3E}">
        <p14:creationId xmlns:p14="http://schemas.microsoft.com/office/powerpoint/2010/main" val="713647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55A5DA-98AA-4FD5-AF2E-B99EDA70D605}"/>
              </a:ext>
            </a:extLst>
          </p:cNvPr>
          <p:cNvSpPr>
            <a:spLocks noGrp="1"/>
          </p:cNvSpPr>
          <p:nvPr>
            <p:ph type="title"/>
          </p:nvPr>
        </p:nvSpPr>
        <p:spPr/>
        <p:txBody>
          <a:bodyPr/>
          <a:lstStyle/>
          <a:p>
            <a:pPr algn="ctr"/>
            <a:r>
              <a:rPr lang="en-US" dirty="0"/>
              <a:t>FMLA NOTICE/CERTIFICATION</a:t>
            </a:r>
          </a:p>
        </p:txBody>
      </p:sp>
      <p:sp>
        <p:nvSpPr>
          <p:cNvPr id="3" name="Content Placeholder 2">
            <a:extLst>
              <a:ext uri="{FF2B5EF4-FFF2-40B4-BE49-F238E27FC236}">
                <a16:creationId xmlns="" xmlns:a16="http://schemas.microsoft.com/office/drawing/2014/main" id="{C1515E1E-5D0D-44C4-A08F-1F23E4FC1932}"/>
              </a:ext>
            </a:extLst>
          </p:cNvPr>
          <p:cNvSpPr>
            <a:spLocks noGrp="1"/>
          </p:cNvSpPr>
          <p:nvPr>
            <p:ph idx="1"/>
          </p:nvPr>
        </p:nvSpPr>
        <p:spPr/>
        <p:txBody>
          <a:bodyPr>
            <a:normAutofit/>
          </a:bodyPr>
          <a:lstStyle/>
          <a:p>
            <a:r>
              <a:rPr lang="en-US" sz="2400" dirty="0"/>
              <a:t>Employees must notify their employer at least 30 days in advance of the foreseeable need for leave.</a:t>
            </a:r>
          </a:p>
          <a:p>
            <a:endParaRPr lang="en-US" sz="2400" dirty="0"/>
          </a:p>
          <a:p>
            <a:r>
              <a:rPr lang="en-US" sz="2400" dirty="0"/>
              <a:t>When the need for leave is unforeseeable, notice must be given as </a:t>
            </a:r>
            <a:r>
              <a:rPr lang="en-US" sz="2400" dirty="0" smtClean="0"/>
              <a:t>soon </a:t>
            </a:r>
            <a:r>
              <a:rPr lang="en-US" sz="2400" dirty="0"/>
              <a:t>as practicable, but at least within 2 business days of learning of the need for leave.</a:t>
            </a:r>
          </a:p>
          <a:p>
            <a:endParaRPr lang="en-US" sz="2400" dirty="0"/>
          </a:p>
          <a:p>
            <a:r>
              <a:rPr lang="en-US" sz="2400" dirty="0"/>
              <a:t>If employee fails to provide </a:t>
            </a:r>
            <a:r>
              <a:rPr lang="en-US" sz="2400" dirty="0" smtClean="0"/>
              <a:t>notice</a:t>
            </a:r>
            <a:r>
              <a:rPr lang="en-US" sz="2400" dirty="0"/>
              <a:t>, without excuse, the leave may be delayed or denied.</a:t>
            </a:r>
          </a:p>
        </p:txBody>
      </p:sp>
    </p:spTree>
    <p:extLst>
      <p:ext uri="{BB962C8B-B14F-4D97-AF65-F5344CB8AC3E}">
        <p14:creationId xmlns:p14="http://schemas.microsoft.com/office/powerpoint/2010/main" val="3413902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14C00F-438F-42CA-915E-CBA5B150D3E6}"/>
              </a:ext>
            </a:extLst>
          </p:cNvPr>
          <p:cNvSpPr>
            <a:spLocks noGrp="1"/>
          </p:cNvSpPr>
          <p:nvPr>
            <p:ph type="title"/>
          </p:nvPr>
        </p:nvSpPr>
        <p:spPr/>
        <p:txBody>
          <a:bodyPr/>
          <a:lstStyle/>
          <a:p>
            <a:pPr algn="ctr"/>
            <a:r>
              <a:rPr lang="en-US" dirty="0"/>
              <a:t>FMLA--CERTIFICATION</a:t>
            </a:r>
          </a:p>
        </p:txBody>
      </p:sp>
      <p:sp>
        <p:nvSpPr>
          <p:cNvPr id="3" name="Content Placeholder 2">
            <a:extLst>
              <a:ext uri="{FF2B5EF4-FFF2-40B4-BE49-F238E27FC236}">
                <a16:creationId xmlns="" xmlns:a16="http://schemas.microsoft.com/office/drawing/2014/main" id="{134F17C9-CD14-4D00-87DD-6C98F064C7A8}"/>
              </a:ext>
            </a:extLst>
          </p:cNvPr>
          <p:cNvSpPr>
            <a:spLocks noGrp="1"/>
          </p:cNvSpPr>
          <p:nvPr>
            <p:ph idx="1"/>
          </p:nvPr>
        </p:nvSpPr>
        <p:spPr/>
        <p:txBody>
          <a:bodyPr/>
          <a:lstStyle/>
          <a:p>
            <a:r>
              <a:rPr lang="en-US" dirty="0"/>
              <a:t>An employee must provide a completed certification to the employer within 15 days.</a:t>
            </a:r>
          </a:p>
          <a:p>
            <a:r>
              <a:rPr lang="en-US" dirty="0"/>
              <a:t>Employee’s failure to provide a complete and clear certification may result in the delay of or denial of leave.</a:t>
            </a:r>
          </a:p>
          <a:p>
            <a:r>
              <a:rPr lang="en-US" dirty="0"/>
              <a:t>– Employer must advise employee in writing of which       information is necessary to make certification complete.</a:t>
            </a:r>
          </a:p>
          <a:p>
            <a:pPr marL="114300" indent="0">
              <a:buNone/>
            </a:pPr>
            <a:r>
              <a:rPr lang="en-US" dirty="0"/>
              <a:t>	Seven (7) calendar day cure period must be provided.</a:t>
            </a:r>
          </a:p>
          <a:p>
            <a:pPr marL="114300" indent="0">
              <a:buNone/>
            </a:pPr>
            <a:r>
              <a:rPr lang="en-US" dirty="0"/>
              <a:t>	Employer must advise employee of consequences of    	failure to provide.</a:t>
            </a:r>
          </a:p>
        </p:txBody>
      </p:sp>
    </p:spTree>
    <p:extLst>
      <p:ext uri="{BB962C8B-B14F-4D97-AF65-F5344CB8AC3E}">
        <p14:creationId xmlns:p14="http://schemas.microsoft.com/office/powerpoint/2010/main" val="3185200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9E6581-81DD-4B2C-A028-C058292700E3}"/>
              </a:ext>
            </a:extLst>
          </p:cNvPr>
          <p:cNvSpPr>
            <a:spLocks noGrp="1"/>
          </p:cNvSpPr>
          <p:nvPr>
            <p:ph type="title"/>
          </p:nvPr>
        </p:nvSpPr>
        <p:spPr/>
        <p:txBody>
          <a:bodyPr/>
          <a:lstStyle/>
          <a:p>
            <a:pPr algn="ctr"/>
            <a:r>
              <a:rPr lang="en-US" dirty="0"/>
              <a:t>FMLA--CERTIFICATION</a:t>
            </a:r>
          </a:p>
        </p:txBody>
      </p:sp>
      <p:sp>
        <p:nvSpPr>
          <p:cNvPr id="3" name="Content Placeholder 2">
            <a:extLst>
              <a:ext uri="{FF2B5EF4-FFF2-40B4-BE49-F238E27FC236}">
                <a16:creationId xmlns="" xmlns:a16="http://schemas.microsoft.com/office/drawing/2014/main" id="{F261B54D-170D-47A3-8255-B8C5FC924D45}"/>
              </a:ext>
            </a:extLst>
          </p:cNvPr>
          <p:cNvSpPr>
            <a:spLocks noGrp="1"/>
          </p:cNvSpPr>
          <p:nvPr>
            <p:ph idx="1"/>
          </p:nvPr>
        </p:nvSpPr>
        <p:spPr/>
        <p:txBody>
          <a:bodyPr/>
          <a:lstStyle/>
          <a:p>
            <a:pPr marL="114300" indent="0">
              <a:buNone/>
            </a:pPr>
            <a:r>
              <a:rPr lang="en-US" dirty="0"/>
              <a:t>Employer’s health care providers, human resources</a:t>
            </a:r>
          </a:p>
          <a:p>
            <a:pPr marL="114300" indent="0">
              <a:buNone/>
            </a:pPr>
            <a:r>
              <a:rPr lang="en-US" dirty="0"/>
              <a:t>professional, leave administrator, or management official</a:t>
            </a:r>
          </a:p>
          <a:p>
            <a:pPr marL="114300" indent="0">
              <a:buNone/>
            </a:pPr>
            <a:r>
              <a:rPr lang="en-US" dirty="0"/>
              <a:t>(but not the employee’s direct supervisor) may contact the</a:t>
            </a:r>
          </a:p>
          <a:p>
            <a:pPr marL="114300" indent="0">
              <a:buNone/>
            </a:pPr>
            <a:r>
              <a:rPr lang="en-US" dirty="0"/>
              <a:t>employee’s doctor to authenticate or clarify a certification</a:t>
            </a:r>
          </a:p>
          <a:p>
            <a:pPr marL="114300" indent="0">
              <a:buNone/>
            </a:pPr>
            <a:r>
              <a:rPr lang="en-US" dirty="0"/>
              <a:t>after the cure period has ended.</a:t>
            </a:r>
          </a:p>
          <a:p>
            <a:pPr marL="114300" indent="0">
              <a:buNone/>
            </a:pPr>
            <a:r>
              <a:rPr lang="en-US" dirty="0"/>
              <a:t>	Authorization: confirming completion or authorization of 	the form</a:t>
            </a:r>
          </a:p>
          <a:p>
            <a:pPr marL="114300" indent="0">
              <a:buNone/>
            </a:pPr>
            <a:r>
              <a:rPr lang="en-US" dirty="0"/>
              <a:t>	Clarification: understanding the response: either 	interpreting the handwriting or understanding of the 	meaning of the response</a:t>
            </a:r>
          </a:p>
        </p:txBody>
      </p:sp>
    </p:spTree>
    <p:extLst>
      <p:ext uri="{BB962C8B-B14F-4D97-AF65-F5344CB8AC3E}">
        <p14:creationId xmlns:p14="http://schemas.microsoft.com/office/powerpoint/2010/main" val="921587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32631D-0A2B-400F-9344-03C6040A6065}"/>
              </a:ext>
            </a:extLst>
          </p:cNvPr>
          <p:cNvSpPr>
            <a:spLocks noGrp="1"/>
          </p:cNvSpPr>
          <p:nvPr>
            <p:ph type="title"/>
          </p:nvPr>
        </p:nvSpPr>
        <p:spPr/>
        <p:txBody>
          <a:bodyPr/>
          <a:lstStyle/>
          <a:p>
            <a:pPr algn="ctr"/>
            <a:r>
              <a:rPr lang="en-US" dirty="0"/>
              <a:t>FMLA--CERTIFICATION</a:t>
            </a:r>
          </a:p>
        </p:txBody>
      </p:sp>
      <p:sp>
        <p:nvSpPr>
          <p:cNvPr id="3" name="Content Placeholder 2">
            <a:extLst>
              <a:ext uri="{FF2B5EF4-FFF2-40B4-BE49-F238E27FC236}">
                <a16:creationId xmlns="" xmlns:a16="http://schemas.microsoft.com/office/drawing/2014/main" id="{9AE823A5-82B5-494F-8B0E-F9D9640308D9}"/>
              </a:ext>
            </a:extLst>
          </p:cNvPr>
          <p:cNvSpPr>
            <a:spLocks noGrp="1"/>
          </p:cNvSpPr>
          <p:nvPr>
            <p:ph idx="1"/>
          </p:nvPr>
        </p:nvSpPr>
        <p:spPr/>
        <p:txBody>
          <a:bodyPr/>
          <a:lstStyle/>
          <a:p>
            <a:r>
              <a:rPr lang="en-US" dirty="0"/>
              <a:t>An employer may, at its own expense, require a second opinion certification from a provider selected and paid for by the employer.</a:t>
            </a:r>
          </a:p>
        </p:txBody>
      </p:sp>
    </p:spTree>
    <p:extLst>
      <p:ext uri="{BB962C8B-B14F-4D97-AF65-F5344CB8AC3E}">
        <p14:creationId xmlns:p14="http://schemas.microsoft.com/office/powerpoint/2010/main" val="3205600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BF45EA-5EAC-4A3C-B242-3DA153178AB6}"/>
              </a:ext>
            </a:extLst>
          </p:cNvPr>
          <p:cNvSpPr>
            <a:spLocks noGrp="1"/>
          </p:cNvSpPr>
          <p:nvPr>
            <p:ph type="title"/>
          </p:nvPr>
        </p:nvSpPr>
        <p:spPr/>
        <p:txBody>
          <a:bodyPr/>
          <a:lstStyle/>
          <a:p>
            <a:pPr algn="ctr"/>
            <a:r>
              <a:rPr lang="en-US" dirty="0"/>
              <a:t>FMLA</a:t>
            </a:r>
            <a:br>
              <a:rPr lang="en-US" dirty="0"/>
            </a:br>
            <a:r>
              <a:rPr lang="en-US" dirty="0"/>
              <a:t>INTERMITTENT LEAVE</a:t>
            </a:r>
          </a:p>
        </p:txBody>
      </p:sp>
      <p:sp>
        <p:nvSpPr>
          <p:cNvPr id="3" name="Content Placeholder 2">
            <a:extLst>
              <a:ext uri="{FF2B5EF4-FFF2-40B4-BE49-F238E27FC236}">
                <a16:creationId xmlns="" xmlns:a16="http://schemas.microsoft.com/office/drawing/2014/main" id="{7ACC2006-791C-4F60-A65E-B20B7BD585A3}"/>
              </a:ext>
            </a:extLst>
          </p:cNvPr>
          <p:cNvSpPr>
            <a:spLocks noGrp="1"/>
          </p:cNvSpPr>
          <p:nvPr>
            <p:ph idx="1"/>
          </p:nvPr>
        </p:nvSpPr>
        <p:spPr/>
        <p:txBody>
          <a:bodyPr>
            <a:normAutofit/>
          </a:bodyPr>
          <a:lstStyle/>
          <a:p>
            <a:pPr marL="114300" indent="0">
              <a:buNone/>
            </a:pPr>
            <a:endParaRPr lang="en-US" sz="2400" dirty="0"/>
          </a:p>
          <a:p>
            <a:pPr marL="114300" indent="0">
              <a:buNone/>
            </a:pPr>
            <a:r>
              <a:rPr lang="en-US" sz="2400" dirty="0"/>
              <a:t>Permitted if “medically necessary” which means when the medical need for leave is best accommodated through intermittent leave.</a:t>
            </a:r>
          </a:p>
          <a:p>
            <a:pPr marL="114300" indent="0">
              <a:buNone/>
            </a:pPr>
            <a:r>
              <a:rPr lang="en-US" sz="2400" dirty="0"/>
              <a:t>	</a:t>
            </a:r>
          </a:p>
          <a:p>
            <a:pPr marL="114300" indent="0">
              <a:buNone/>
            </a:pPr>
            <a:r>
              <a:rPr lang="en-US" sz="2400" dirty="0"/>
              <a:t>The employee must also make a reasonable effort to</a:t>
            </a:r>
          </a:p>
          <a:p>
            <a:pPr marL="114300" indent="0">
              <a:buNone/>
            </a:pPr>
            <a:r>
              <a:rPr lang="en-US" sz="2400" dirty="0"/>
              <a:t> schedule medical treatment so as not to unduly disrupt business</a:t>
            </a:r>
          </a:p>
        </p:txBody>
      </p:sp>
    </p:spTree>
    <p:extLst>
      <p:ext uri="{BB962C8B-B14F-4D97-AF65-F5344CB8AC3E}">
        <p14:creationId xmlns:p14="http://schemas.microsoft.com/office/powerpoint/2010/main" val="1921340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REINSTATEMENT</a:t>
            </a:r>
          </a:p>
        </p:txBody>
      </p:sp>
      <p:sp>
        <p:nvSpPr>
          <p:cNvPr id="3" name="Content Placeholder 2"/>
          <p:cNvSpPr>
            <a:spLocks noGrp="1"/>
          </p:cNvSpPr>
          <p:nvPr>
            <p:ph idx="1"/>
          </p:nvPr>
        </p:nvSpPr>
        <p:spPr/>
        <p:txBody>
          <a:bodyPr>
            <a:normAutofit/>
          </a:bodyPr>
          <a:lstStyle/>
          <a:p>
            <a:r>
              <a:rPr lang="en-US" sz="2400" dirty="0"/>
              <a:t>Employees may be required to provide a physician’s statement certifying their fitness for duty to return to work and perform the essential functions of their job.</a:t>
            </a:r>
          </a:p>
        </p:txBody>
      </p:sp>
    </p:spTree>
    <p:extLst>
      <p:ext uri="{BB962C8B-B14F-4D97-AF65-F5344CB8AC3E}">
        <p14:creationId xmlns:p14="http://schemas.microsoft.com/office/powerpoint/2010/main" val="1804416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FAMILY MEDICAL LEAVE ACT</a:t>
            </a:r>
            <a:br>
              <a:rPr lang="en-US" sz="4000" dirty="0"/>
            </a:br>
            <a:r>
              <a:rPr lang="en-US" sz="4000" dirty="0"/>
              <a:t>(“FMLA”)</a:t>
            </a:r>
          </a:p>
        </p:txBody>
      </p:sp>
      <p:sp>
        <p:nvSpPr>
          <p:cNvPr id="3" name="Content Placeholder 2"/>
          <p:cNvSpPr>
            <a:spLocks noGrp="1"/>
          </p:cNvSpPr>
          <p:nvPr>
            <p:ph idx="1"/>
          </p:nvPr>
        </p:nvSpPr>
        <p:spPr>
          <a:xfrm>
            <a:off x="914400" y="1638812"/>
            <a:ext cx="7772400" cy="4530725"/>
          </a:xfrm>
        </p:spPr>
        <p:txBody>
          <a:bodyPr>
            <a:normAutofit lnSpcReduction="10000"/>
          </a:bodyPr>
          <a:lstStyle/>
          <a:p>
            <a:pPr marL="0" indent="0">
              <a:buNone/>
            </a:pPr>
            <a:endParaRPr lang="en-US" dirty="0"/>
          </a:p>
          <a:p>
            <a:pPr marL="0" indent="0">
              <a:buNone/>
            </a:pPr>
            <a:endParaRPr lang="en-US" dirty="0"/>
          </a:p>
          <a:p>
            <a:pPr marL="0" indent="0">
              <a:buNone/>
            </a:pPr>
            <a:r>
              <a:rPr lang="en-US" sz="2400" dirty="0"/>
              <a:t>Federal law that requires covered employers to provide 12 weeks of unpaid leave per year to covered employees for:</a:t>
            </a:r>
          </a:p>
          <a:p>
            <a:pPr marL="0" indent="0">
              <a:buNone/>
            </a:pPr>
            <a:endParaRPr lang="en-US" sz="2400" dirty="0"/>
          </a:p>
          <a:p>
            <a:pPr lvl="1"/>
            <a:r>
              <a:rPr lang="en-US" sz="2400" dirty="0"/>
              <a:t>Birth of employee’s child and care for newborn</a:t>
            </a:r>
          </a:p>
          <a:p>
            <a:pPr lvl="1"/>
            <a:r>
              <a:rPr lang="en-US" sz="2400" dirty="0"/>
              <a:t>Foster care or adoptive placement</a:t>
            </a:r>
          </a:p>
          <a:p>
            <a:pPr lvl="1"/>
            <a:r>
              <a:rPr lang="en-US" sz="2400" dirty="0"/>
              <a:t>Employee’s serious health condition</a:t>
            </a:r>
          </a:p>
          <a:p>
            <a:pPr lvl="1"/>
            <a:r>
              <a:rPr lang="en-US" sz="2400" dirty="0"/>
              <a:t>Serious health condition of employee’s spouse, child, or parent</a:t>
            </a:r>
          </a:p>
          <a:p>
            <a:pPr lvl="1"/>
            <a:r>
              <a:rPr lang="en-US" sz="2400" dirty="0"/>
              <a:t>Military family leave </a:t>
            </a:r>
          </a:p>
          <a:p>
            <a:pPr marL="0" indent="0">
              <a:buNone/>
            </a:pPr>
            <a:endParaRPr lang="en-US" dirty="0"/>
          </a:p>
        </p:txBody>
      </p:sp>
      <p:pic>
        <p:nvPicPr>
          <p:cNvPr id="3075" name="Picture 3" descr="C:\Users\pjones\AppData\Local\Microsoft\Windows\Temporary Internet Files\Content.IE5\Z8K95BRG\family-symbol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1262" y="1143000"/>
            <a:ext cx="1188720" cy="787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107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DAC3F7-E56F-43A1-AB15-E0C5696B61AA}"/>
              </a:ext>
            </a:extLst>
          </p:cNvPr>
          <p:cNvSpPr>
            <a:spLocks noGrp="1"/>
          </p:cNvSpPr>
          <p:nvPr>
            <p:ph type="title"/>
          </p:nvPr>
        </p:nvSpPr>
        <p:spPr/>
        <p:txBody>
          <a:bodyPr/>
          <a:lstStyle/>
          <a:p>
            <a:pPr algn="ctr"/>
            <a:r>
              <a:rPr lang="en-US" dirty="0"/>
              <a:t>REINSTATEMENT</a:t>
            </a:r>
          </a:p>
        </p:txBody>
      </p:sp>
      <p:sp>
        <p:nvSpPr>
          <p:cNvPr id="3" name="Content Placeholder 2">
            <a:extLst>
              <a:ext uri="{FF2B5EF4-FFF2-40B4-BE49-F238E27FC236}">
                <a16:creationId xmlns="" xmlns:a16="http://schemas.microsoft.com/office/drawing/2014/main" id="{9EF58153-A07C-42F5-944E-E090DAC616D5}"/>
              </a:ext>
            </a:extLst>
          </p:cNvPr>
          <p:cNvSpPr>
            <a:spLocks noGrp="1"/>
          </p:cNvSpPr>
          <p:nvPr>
            <p:ph idx="1"/>
          </p:nvPr>
        </p:nvSpPr>
        <p:spPr/>
        <p:txBody>
          <a:bodyPr>
            <a:normAutofit/>
          </a:bodyPr>
          <a:lstStyle/>
          <a:p>
            <a:pPr marL="114300" indent="0">
              <a:buNone/>
            </a:pPr>
            <a:endParaRPr lang="en-US" sz="2400" dirty="0"/>
          </a:p>
          <a:p>
            <a:pPr marL="114300" indent="0">
              <a:buNone/>
            </a:pPr>
            <a:r>
              <a:rPr lang="en-US" sz="2400" dirty="0"/>
              <a:t>On returning from FMLA leave, employees must generally be restored to their original or equivalent positions with equivalent pay, benefits, and other employment terms.</a:t>
            </a:r>
          </a:p>
        </p:txBody>
      </p:sp>
    </p:spTree>
    <p:extLst>
      <p:ext uri="{BB962C8B-B14F-4D97-AF65-F5344CB8AC3E}">
        <p14:creationId xmlns:p14="http://schemas.microsoft.com/office/powerpoint/2010/main" val="106005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54D7E0-EF01-4BD0-96C3-745AEE9A386A}"/>
              </a:ext>
            </a:extLst>
          </p:cNvPr>
          <p:cNvSpPr>
            <a:spLocks noGrp="1"/>
          </p:cNvSpPr>
          <p:nvPr>
            <p:ph type="title"/>
          </p:nvPr>
        </p:nvSpPr>
        <p:spPr/>
        <p:txBody>
          <a:bodyPr/>
          <a:lstStyle/>
          <a:p>
            <a:pPr algn="ctr"/>
            <a:r>
              <a:rPr lang="en-US" dirty="0"/>
              <a:t>RETURN TO WORK</a:t>
            </a:r>
          </a:p>
        </p:txBody>
      </p:sp>
      <p:sp>
        <p:nvSpPr>
          <p:cNvPr id="3" name="Content Placeholder 2">
            <a:extLst>
              <a:ext uri="{FF2B5EF4-FFF2-40B4-BE49-F238E27FC236}">
                <a16:creationId xmlns="" xmlns:a16="http://schemas.microsoft.com/office/drawing/2014/main" id="{9886DB18-2A81-4B28-B1DA-2B6206AAD90F}"/>
              </a:ext>
            </a:extLst>
          </p:cNvPr>
          <p:cNvSpPr>
            <a:spLocks noGrp="1"/>
          </p:cNvSpPr>
          <p:nvPr>
            <p:ph idx="1"/>
          </p:nvPr>
        </p:nvSpPr>
        <p:spPr/>
        <p:txBody>
          <a:bodyPr>
            <a:normAutofit/>
          </a:bodyPr>
          <a:lstStyle/>
          <a:p>
            <a:r>
              <a:rPr lang="en-US" sz="2400" dirty="0"/>
              <a:t>An employee’s need for a leave extension should be communicated to the employer as soon as the need for leave is known, and no later than two business days following the discovery of the need for additional leave.</a:t>
            </a:r>
          </a:p>
          <a:p>
            <a:endParaRPr lang="en-US" sz="2400" dirty="0"/>
          </a:p>
          <a:p>
            <a:r>
              <a:rPr lang="en-US" sz="2400" dirty="0"/>
              <a:t>Failure to return to work on the day after the FMLA leave ends may be considered voluntary resignation without notice.</a:t>
            </a:r>
          </a:p>
        </p:txBody>
      </p:sp>
    </p:spTree>
    <p:extLst>
      <p:ext uri="{BB962C8B-B14F-4D97-AF65-F5344CB8AC3E}">
        <p14:creationId xmlns:p14="http://schemas.microsoft.com/office/powerpoint/2010/main" val="250478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FB940C-9963-4036-8B5A-38469BCA3843}"/>
              </a:ext>
            </a:extLst>
          </p:cNvPr>
          <p:cNvSpPr>
            <a:spLocks noGrp="1"/>
          </p:cNvSpPr>
          <p:nvPr>
            <p:ph type="title"/>
          </p:nvPr>
        </p:nvSpPr>
        <p:spPr/>
        <p:txBody>
          <a:bodyPr/>
          <a:lstStyle/>
          <a:p>
            <a:pPr algn="ctr"/>
            <a:r>
              <a:rPr lang="en-US" dirty="0"/>
              <a:t>RETURN TO WORK</a:t>
            </a:r>
          </a:p>
        </p:txBody>
      </p:sp>
      <p:sp>
        <p:nvSpPr>
          <p:cNvPr id="3" name="Content Placeholder 2">
            <a:extLst>
              <a:ext uri="{FF2B5EF4-FFF2-40B4-BE49-F238E27FC236}">
                <a16:creationId xmlns="" xmlns:a16="http://schemas.microsoft.com/office/drawing/2014/main" id="{964C7FE8-D1F7-408D-B33B-7878184ED253}"/>
              </a:ext>
            </a:extLst>
          </p:cNvPr>
          <p:cNvSpPr>
            <a:spLocks noGrp="1"/>
          </p:cNvSpPr>
          <p:nvPr>
            <p:ph idx="1"/>
          </p:nvPr>
        </p:nvSpPr>
        <p:spPr/>
        <p:txBody>
          <a:bodyPr>
            <a:normAutofit/>
          </a:bodyPr>
          <a:lstStyle/>
          <a:p>
            <a:pPr marL="114300" indent="0">
              <a:buNone/>
            </a:pPr>
            <a:r>
              <a:rPr lang="en-US" sz="2400" dirty="0"/>
              <a:t>An employee may be separated on the basis of unavailability when the employee becomes or remains unavailable for work after all applicable leave credits and benefits have been exhausted and agency management does not grant a leave without pay.</a:t>
            </a:r>
          </a:p>
          <a:p>
            <a:r>
              <a:rPr lang="en-US" sz="2400" dirty="0"/>
              <a:t>25 N.C.A.C. 1C.1007 (2014)</a:t>
            </a:r>
          </a:p>
        </p:txBody>
      </p:sp>
    </p:spTree>
    <p:extLst>
      <p:ext uri="{BB962C8B-B14F-4D97-AF65-F5344CB8AC3E}">
        <p14:creationId xmlns:p14="http://schemas.microsoft.com/office/powerpoint/2010/main" val="4070020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RETURN TO WORK</a:t>
            </a:r>
          </a:p>
        </p:txBody>
      </p:sp>
      <p:sp>
        <p:nvSpPr>
          <p:cNvPr id="6" name="Content Placeholder 5"/>
          <p:cNvSpPr>
            <a:spLocks noGrp="1"/>
          </p:cNvSpPr>
          <p:nvPr>
            <p:ph idx="1"/>
          </p:nvPr>
        </p:nvSpPr>
        <p:spPr/>
        <p:txBody>
          <a:bodyPr>
            <a:normAutofit/>
          </a:bodyPr>
          <a:lstStyle/>
          <a:p>
            <a:pPr marL="411480" lvl="1" indent="0">
              <a:buNone/>
            </a:pPr>
            <a:r>
              <a:rPr lang="en-US" sz="2400" dirty="0"/>
              <a:t>(1) Unavailability is defined as the employee’s inability to return to all of the position’s essential duties and work schedule due to a medical condition or the vagueness of a medical prognosis; or the employee and the agency cannot reach agreement on a return to work arrangement that meets both the needs of the agency and the employee’s medical condition; and</a:t>
            </a:r>
          </a:p>
          <a:p>
            <a:pPr marL="411480" lvl="1" indent="0">
              <a:buNone/>
            </a:pPr>
            <a:r>
              <a:rPr lang="en-US" sz="2400" dirty="0"/>
              <a:t>(2) Applicable leave credits is defined as the sick, vacation and bonus leave the employee chose to exhaust prior to going on leave without pay.</a:t>
            </a:r>
          </a:p>
          <a:p>
            <a:pPr lvl="1"/>
            <a:r>
              <a:rPr lang="en-US" sz="2400" dirty="0"/>
              <a:t>25 N.C.A.C. 1C.1007 (2014)</a:t>
            </a:r>
          </a:p>
        </p:txBody>
      </p:sp>
    </p:spTree>
    <p:extLst>
      <p:ext uri="{BB962C8B-B14F-4D97-AF65-F5344CB8AC3E}">
        <p14:creationId xmlns:p14="http://schemas.microsoft.com/office/powerpoint/2010/main" val="3316569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 (“ADA”)</a:t>
            </a:r>
          </a:p>
        </p:txBody>
      </p:sp>
      <p:sp>
        <p:nvSpPr>
          <p:cNvPr id="3" name="Content Placeholder 2"/>
          <p:cNvSpPr>
            <a:spLocks noGrp="1"/>
          </p:cNvSpPr>
          <p:nvPr>
            <p:ph idx="1"/>
          </p:nvPr>
        </p:nvSpPr>
        <p:spPr/>
        <p:txBody>
          <a:bodyPr/>
          <a:lstStyle/>
          <a:p>
            <a:endParaRPr lang="en-US" sz="2400" dirty="0"/>
          </a:p>
          <a:p>
            <a:endParaRPr lang="en-US" sz="2400" dirty="0"/>
          </a:p>
          <a:p>
            <a:r>
              <a:rPr lang="en-US" sz="2400" dirty="0"/>
              <a:t>The ADA prohibits an employer from discriminating against a qualified individual </a:t>
            </a:r>
            <a:r>
              <a:rPr lang="en-US" sz="2400" dirty="0" smtClean="0"/>
              <a:t>with a </a:t>
            </a:r>
            <a:r>
              <a:rPr lang="en-US" sz="2400" dirty="0"/>
              <a:t>disability in regard to hiring, job application procedures, advancement, discharge of employees, compensation, job training, and other terms, conditions, or privileges of employment.</a:t>
            </a:r>
          </a:p>
          <a:p>
            <a:pPr lvl="1"/>
            <a:endParaRPr lang="en-US" dirty="0"/>
          </a:p>
        </p:txBody>
      </p:sp>
    </p:spTree>
    <p:extLst>
      <p:ext uri="{BB962C8B-B14F-4D97-AF65-F5344CB8AC3E}">
        <p14:creationId xmlns:p14="http://schemas.microsoft.com/office/powerpoint/2010/main" val="1107914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5DE1D6-522C-4E9C-96EE-93E86301E998}"/>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BEC797A6-17EE-449A-A8E8-04DEA04E99DE}"/>
              </a:ext>
            </a:extLst>
          </p:cNvPr>
          <p:cNvSpPr>
            <a:spLocks noGrp="1"/>
          </p:cNvSpPr>
          <p:nvPr>
            <p:ph idx="1"/>
          </p:nvPr>
        </p:nvSpPr>
        <p:spPr/>
        <p:txBody>
          <a:bodyPr>
            <a:normAutofit/>
          </a:bodyPr>
          <a:lstStyle/>
          <a:p>
            <a:pPr marL="114300" indent="0">
              <a:buNone/>
            </a:pPr>
            <a:endParaRPr lang="en-US" sz="2400" dirty="0"/>
          </a:p>
          <a:p>
            <a:pPr marL="114300" indent="0">
              <a:buNone/>
            </a:pPr>
            <a:r>
              <a:rPr lang="en-US" sz="2400" dirty="0"/>
              <a:t>“Qualified Individual” is defined as an individual with a disability, who with or without reasonable accommodation, can perform the essential functions of a job he or she holds or wants.</a:t>
            </a:r>
          </a:p>
        </p:txBody>
      </p:sp>
    </p:spTree>
    <p:extLst>
      <p:ext uri="{BB962C8B-B14F-4D97-AF65-F5344CB8AC3E}">
        <p14:creationId xmlns:p14="http://schemas.microsoft.com/office/powerpoint/2010/main" val="4291392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6F5E89-A682-4B87-BB5F-60DBA7B10F21}"/>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E3FC96FB-7E72-45AE-B6DA-B4C984D62CA0}"/>
              </a:ext>
            </a:extLst>
          </p:cNvPr>
          <p:cNvSpPr>
            <a:spLocks noGrp="1"/>
          </p:cNvSpPr>
          <p:nvPr>
            <p:ph idx="1"/>
          </p:nvPr>
        </p:nvSpPr>
        <p:spPr/>
        <p:txBody>
          <a:bodyPr>
            <a:normAutofit/>
          </a:bodyPr>
          <a:lstStyle/>
          <a:p>
            <a:pPr marL="114300" indent="0">
              <a:buNone/>
            </a:pPr>
            <a:r>
              <a:rPr lang="en-US" sz="2400" dirty="0"/>
              <a:t>An individual with a disability is:</a:t>
            </a:r>
          </a:p>
          <a:p>
            <a:endParaRPr lang="en-US" sz="2400" dirty="0"/>
          </a:p>
          <a:p>
            <a:r>
              <a:rPr lang="en-US" sz="2400" dirty="0"/>
              <a:t>A person who has a physical or mental condition</a:t>
            </a:r>
          </a:p>
          <a:p>
            <a:pPr marL="114300" indent="0">
              <a:buNone/>
            </a:pPr>
            <a:r>
              <a:rPr lang="en-US" sz="2400" dirty="0"/>
              <a:t>which substantially limits one or more major life activities (including working);</a:t>
            </a:r>
          </a:p>
          <a:p>
            <a:pPr marL="114300" indent="0">
              <a:buNone/>
            </a:pPr>
            <a:endParaRPr lang="en-US" sz="2400" dirty="0"/>
          </a:p>
          <a:p>
            <a:r>
              <a:rPr lang="en-US" sz="2400" dirty="0"/>
              <a:t>A person who has a record of such condition; or</a:t>
            </a:r>
          </a:p>
          <a:p>
            <a:endParaRPr lang="en-US" sz="2400" dirty="0"/>
          </a:p>
          <a:p>
            <a:r>
              <a:rPr lang="en-US" sz="2400" dirty="0"/>
              <a:t>A person who is perceived to have a condition described above.</a:t>
            </a:r>
          </a:p>
        </p:txBody>
      </p:sp>
    </p:spTree>
    <p:extLst>
      <p:ext uri="{BB962C8B-B14F-4D97-AF65-F5344CB8AC3E}">
        <p14:creationId xmlns:p14="http://schemas.microsoft.com/office/powerpoint/2010/main" val="9498272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667F5A-16F8-443A-A2B5-FEEB3FF9B6A1}"/>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AD75D9C9-2B95-4626-8CCF-2285E9584EC0}"/>
              </a:ext>
            </a:extLst>
          </p:cNvPr>
          <p:cNvSpPr>
            <a:spLocks noGrp="1"/>
          </p:cNvSpPr>
          <p:nvPr>
            <p:ph idx="1"/>
          </p:nvPr>
        </p:nvSpPr>
        <p:spPr/>
        <p:txBody>
          <a:bodyPr/>
          <a:lstStyle/>
          <a:p>
            <a:pPr marL="114300" indent="0" algn="ctr">
              <a:buNone/>
            </a:pPr>
            <a:r>
              <a:rPr lang="en-US" sz="3000" b="1" dirty="0"/>
              <a:t>DUTY TO ACCOMMODATE</a:t>
            </a:r>
          </a:p>
          <a:p>
            <a:endParaRPr lang="en-US" dirty="0"/>
          </a:p>
          <a:p>
            <a:endParaRPr lang="en-US" dirty="0"/>
          </a:p>
          <a:p>
            <a:endParaRPr lang="en-US" dirty="0"/>
          </a:p>
          <a:p>
            <a:r>
              <a:rPr lang="en-US" sz="2400" dirty="0"/>
              <a:t>An employer must make a “reasonable accommodation” for a qualified applicant or employee with a disability unless doing so will cause the employer an undue hardship or cause a direct threat to the safety of others.</a:t>
            </a:r>
          </a:p>
        </p:txBody>
      </p:sp>
    </p:spTree>
    <p:extLst>
      <p:ext uri="{BB962C8B-B14F-4D97-AF65-F5344CB8AC3E}">
        <p14:creationId xmlns:p14="http://schemas.microsoft.com/office/powerpoint/2010/main" val="108380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03752F-872A-48C4-9306-56C014B46035}"/>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DB208D2C-66E3-47CD-A1D1-F8BB9C0163D2}"/>
              </a:ext>
            </a:extLst>
          </p:cNvPr>
          <p:cNvSpPr>
            <a:spLocks noGrp="1"/>
          </p:cNvSpPr>
          <p:nvPr>
            <p:ph idx="1"/>
          </p:nvPr>
        </p:nvSpPr>
        <p:spPr/>
        <p:txBody>
          <a:bodyPr>
            <a:normAutofit/>
          </a:bodyPr>
          <a:lstStyle/>
          <a:p>
            <a:pPr marL="114300" indent="0">
              <a:buNone/>
            </a:pPr>
            <a:r>
              <a:rPr lang="en-US" sz="2400" dirty="0"/>
              <a:t>Reasonable Accommodations May Include:</a:t>
            </a:r>
          </a:p>
          <a:p>
            <a:pPr marL="114300" indent="0">
              <a:buNone/>
            </a:pPr>
            <a:endParaRPr lang="en-US" sz="2400" dirty="0"/>
          </a:p>
          <a:p>
            <a:pPr marL="114300" indent="0">
              <a:buNone/>
            </a:pPr>
            <a:r>
              <a:rPr lang="en-US" sz="2400" dirty="0"/>
              <a:t>•Part-time work schedules</a:t>
            </a:r>
          </a:p>
          <a:p>
            <a:pPr marL="114300" indent="0">
              <a:buNone/>
            </a:pPr>
            <a:r>
              <a:rPr lang="en-US" sz="2400" dirty="0"/>
              <a:t>•Reassignment to vacant position</a:t>
            </a:r>
          </a:p>
          <a:p>
            <a:pPr marL="114300" indent="0">
              <a:buNone/>
            </a:pPr>
            <a:r>
              <a:rPr lang="en-US" sz="2400" dirty="0"/>
              <a:t>•Providing equipment or physical modifications to the workplace</a:t>
            </a:r>
          </a:p>
          <a:p>
            <a:pPr marL="114300" indent="0">
              <a:buNone/>
            </a:pPr>
            <a:r>
              <a:rPr lang="en-US" sz="2400" dirty="0"/>
              <a:t>•Modifying application, testing or training documents</a:t>
            </a:r>
          </a:p>
          <a:p>
            <a:pPr marL="114300" indent="0">
              <a:buNone/>
            </a:pPr>
            <a:r>
              <a:rPr lang="en-US" sz="2400" dirty="0"/>
              <a:t>•Providing qualified readers or interpreters</a:t>
            </a:r>
          </a:p>
        </p:txBody>
      </p:sp>
    </p:spTree>
    <p:extLst>
      <p:ext uri="{BB962C8B-B14F-4D97-AF65-F5344CB8AC3E}">
        <p14:creationId xmlns:p14="http://schemas.microsoft.com/office/powerpoint/2010/main" val="9582428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13AAE1-9A13-49E3-A4F1-A54087BE9A40}"/>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37DE8109-C89B-43E1-9CD7-F5BCEF5AD2FB}"/>
              </a:ext>
            </a:extLst>
          </p:cNvPr>
          <p:cNvSpPr>
            <a:spLocks noGrp="1"/>
          </p:cNvSpPr>
          <p:nvPr>
            <p:ph idx="1"/>
          </p:nvPr>
        </p:nvSpPr>
        <p:spPr/>
        <p:txBody>
          <a:bodyPr>
            <a:normAutofit/>
          </a:bodyPr>
          <a:lstStyle/>
          <a:p>
            <a:pPr marL="114300" indent="0">
              <a:buNone/>
            </a:pPr>
            <a:endParaRPr lang="en-US" sz="2400" dirty="0"/>
          </a:p>
          <a:p>
            <a:pPr marL="114300" indent="0">
              <a:buNone/>
            </a:pPr>
            <a:endParaRPr lang="en-US" sz="2400" dirty="0"/>
          </a:p>
          <a:p>
            <a:pPr marL="114300" indent="0">
              <a:buNone/>
            </a:pPr>
            <a:r>
              <a:rPr lang="en-US" sz="2400" dirty="0"/>
              <a:t>Accommodations which would cause an “undue burden” on the employer are not required.</a:t>
            </a:r>
          </a:p>
          <a:p>
            <a:pPr marL="114300" indent="0">
              <a:buNone/>
            </a:pPr>
            <a:endParaRPr lang="en-US" sz="2400" dirty="0"/>
          </a:p>
          <a:p>
            <a:pPr marL="114300" indent="0">
              <a:buNone/>
            </a:pPr>
            <a:r>
              <a:rPr lang="en-US" sz="2400" dirty="0"/>
              <a:t>Undue burden is usually measured by expense and resources necessary to make the accommodation</a:t>
            </a:r>
          </a:p>
        </p:txBody>
      </p:sp>
    </p:spTree>
    <p:extLst>
      <p:ext uri="{BB962C8B-B14F-4D97-AF65-F5344CB8AC3E}">
        <p14:creationId xmlns:p14="http://schemas.microsoft.com/office/powerpoint/2010/main" val="883683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FMLA</a:t>
            </a:r>
          </a:p>
        </p:txBody>
      </p:sp>
      <p:sp>
        <p:nvSpPr>
          <p:cNvPr id="3" name="Content Placeholder 2"/>
          <p:cNvSpPr>
            <a:spLocks noGrp="1"/>
          </p:cNvSpPr>
          <p:nvPr>
            <p:ph idx="1"/>
          </p:nvPr>
        </p:nvSpPr>
        <p:spPr/>
        <p:txBody>
          <a:bodyPr>
            <a:normAutofit/>
          </a:bodyPr>
          <a:lstStyle/>
          <a:p>
            <a:r>
              <a:rPr lang="en-US" sz="3200" dirty="0"/>
              <a:t>All state and </a:t>
            </a:r>
            <a:r>
              <a:rPr lang="en-US" sz="3200" u="sng" dirty="0"/>
              <a:t>local government </a:t>
            </a:r>
            <a:r>
              <a:rPr lang="en-US" sz="3200" dirty="0"/>
              <a:t>employers must comply with the FMLA</a:t>
            </a:r>
          </a:p>
        </p:txBody>
      </p:sp>
    </p:spTree>
    <p:extLst>
      <p:ext uri="{BB962C8B-B14F-4D97-AF65-F5344CB8AC3E}">
        <p14:creationId xmlns:p14="http://schemas.microsoft.com/office/powerpoint/2010/main" val="3893304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7429F5-2194-48AF-A40E-DBE559D6A3D2}"/>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9E6F7B46-4571-45F6-A5C5-19DA61DD3F6B}"/>
              </a:ext>
            </a:extLst>
          </p:cNvPr>
          <p:cNvSpPr>
            <a:spLocks noGrp="1"/>
          </p:cNvSpPr>
          <p:nvPr>
            <p:ph idx="1"/>
          </p:nvPr>
        </p:nvSpPr>
        <p:spPr/>
        <p:txBody>
          <a:bodyPr>
            <a:normAutofit/>
          </a:bodyPr>
          <a:lstStyle/>
          <a:p>
            <a:pPr marL="114300" indent="0">
              <a:buNone/>
            </a:pPr>
            <a:endParaRPr lang="en-US" sz="2400" dirty="0"/>
          </a:p>
          <a:p>
            <a:pPr marL="114300" indent="0">
              <a:buNone/>
            </a:pPr>
            <a:r>
              <a:rPr lang="en-US" sz="2400" dirty="0"/>
              <a:t>The ADA does not require an employer to:</a:t>
            </a:r>
          </a:p>
          <a:p>
            <a:pPr marL="114300" indent="0">
              <a:buNone/>
            </a:pPr>
            <a:endParaRPr lang="en-US" sz="2400" dirty="0"/>
          </a:p>
          <a:p>
            <a:pPr marL="114300" indent="0">
              <a:buNone/>
            </a:pPr>
            <a:r>
              <a:rPr lang="en-US" sz="2400" dirty="0"/>
              <a:t>• transfer the essential functions of a disabled employee’s job to another employee, or</a:t>
            </a:r>
          </a:p>
          <a:p>
            <a:pPr marL="114300" indent="0">
              <a:buNone/>
            </a:pPr>
            <a:endParaRPr lang="en-US" sz="2400" dirty="0"/>
          </a:p>
          <a:p>
            <a:pPr marL="114300" indent="0">
              <a:buNone/>
            </a:pPr>
            <a:r>
              <a:rPr lang="en-US" sz="2400" dirty="0"/>
              <a:t>• create a new position to accommodate an employee.</a:t>
            </a:r>
          </a:p>
        </p:txBody>
      </p:sp>
    </p:spTree>
    <p:extLst>
      <p:ext uri="{BB962C8B-B14F-4D97-AF65-F5344CB8AC3E}">
        <p14:creationId xmlns:p14="http://schemas.microsoft.com/office/powerpoint/2010/main" val="464992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D00E02-6EC5-4A53-A3D1-8CCEF67E33C4}"/>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40A08B53-57F7-4B19-8C02-BBF4339A69BA}"/>
              </a:ext>
            </a:extLst>
          </p:cNvPr>
          <p:cNvSpPr>
            <a:spLocks noGrp="1"/>
          </p:cNvSpPr>
          <p:nvPr>
            <p:ph idx="1"/>
          </p:nvPr>
        </p:nvSpPr>
        <p:spPr/>
        <p:txBody>
          <a:bodyPr>
            <a:normAutofit/>
          </a:bodyPr>
          <a:lstStyle/>
          <a:p>
            <a:pPr marL="114300" indent="0">
              <a:buNone/>
            </a:pPr>
            <a:r>
              <a:rPr lang="en-US" sz="3000" dirty="0"/>
              <a:t>Recognizing a Request for Accommodation</a:t>
            </a:r>
          </a:p>
          <a:p>
            <a:pPr marL="114300" indent="0">
              <a:buNone/>
            </a:pPr>
            <a:endParaRPr lang="en-US" sz="2400" dirty="0"/>
          </a:p>
          <a:p>
            <a:pPr marL="114300" indent="0">
              <a:buNone/>
            </a:pPr>
            <a:r>
              <a:rPr lang="en-US" sz="2400" dirty="0"/>
              <a:t>No specific form of request is required, if the employer has actual or constructive knowledge of need for accommodation.</a:t>
            </a:r>
          </a:p>
          <a:p>
            <a:endParaRPr lang="en-US" sz="2400" dirty="0"/>
          </a:p>
          <a:p>
            <a:pPr marL="114300" indent="0">
              <a:buNone/>
            </a:pPr>
            <a:r>
              <a:rPr lang="en-US" sz="2400" dirty="0"/>
              <a:t>Employee does not have to specifically mention the ADA or use the word “accommodation.”</a:t>
            </a:r>
          </a:p>
        </p:txBody>
      </p:sp>
    </p:spTree>
    <p:extLst>
      <p:ext uri="{BB962C8B-B14F-4D97-AF65-F5344CB8AC3E}">
        <p14:creationId xmlns:p14="http://schemas.microsoft.com/office/powerpoint/2010/main" val="1714151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D57CCE-EE2C-44EE-A866-F4BC37631AA8}"/>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EC1EA6F0-13E5-4345-A632-93ADFBD726D0}"/>
              </a:ext>
            </a:extLst>
          </p:cNvPr>
          <p:cNvSpPr>
            <a:spLocks noGrp="1"/>
          </p:cNvSpPr>
          <p:nvPr>
            <p:ph idx="1"/>
          </p:nvPr>
        </p:nvSpPr>
        <p:spPr/>
        <p:txBody>
          <a:bodyPr>
            <a:normAutofit/>
          </a:bodyPr>
          <a:lstStyle/>
          <a:p>
            <a:pPr marL="114300" indent="0" algn="ctr">
              <a:buNone/>
            </a:pPr>
            <a:r>
              <a:rPr lang="en-US" sz="3000" b="1" dirty="0"/>
              <a:t>THE INTERACTIVE PROCESS</a:t>
            </a:r>
          </a:p>
          <a:p>
            <a:pPr marL="114300" indent="0" algn="ctr">
              <a:buNone/>
            </a:pPr>
            <a:r>
              <a:rPr lang="en-US" sz="3200" dirty="0"/>
              <a:t>The ADA requires that employer engage in interactive process with employee.</a:t>
            </a:r>
          </a:p>
          <a:p>
            <a:pPr algn="ctr"/>
            <a:endParaRPr lang="en-US" dirty="0"/>
          </a:p>
          <a:p>
            <a:pPr marL="114300" indent="0">
              <a:buNone/>
            </a:pPr>
            <a:r>
              <a:rPr lang="en-US" dirty="0"/>
              <a:t>Should involve a meeting between Human Resources and the employee to:</a:t>
            </a:r>
          </a:p>
          <a:p>
            <a:pPr marL="114300" indent="0">
              <a:buNone/>
            </a:pPr>
            <a:r>
              <a:rPr lang="en-US" dirty="0"/>
              <a:t>• Identify and discuss the essential functions of employee’s current job</a:t>
            </a:r>
          </a:p>
          <a:p>
            <a:pPr marL="114300" indent="0">
              <a:buNone/>
            </a:pPr>
            <a:r>
              <a:rPr lang="en-US" dirty="0"/>
              <a:t>• Solicit medical documentation and also obtain input from the employee about physical limitations and work restrictions</a:t>
            </a:r>
          </a:p>
        </p:txBody>
      </p:sp>
    </p:spTree>
    <p:extLst>
      <p:ext uri="{BB962C8B-B14F-4D97-AF65-F5344CB8AC3E}">
        <p14:creationId xmlns:p14="http://schemas.microsoft.com/office/powerpoint/2010/main" val="23218041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23BD44-A087-4ACC-B6B0-65344D2479BE}"/>
              </a:ext>
            </a:extLst>
          </p:cNvPr>
          <p:cNvSpPr>
            <a:spLocks noGrp="1"/>
          </p:cNvSpPr>
          <p:nvPr>
            <p:ph type="title"/>
          </p:nvPr>
        </p:nvSpPr>
        <p:spPr/>
        <p:txBody>
          <a:bodyPr/>
          <a:lstStyle/>
          <a:p>
            <a:pPr algn="ctr"/>
            <a:r>
              <a:rPr lang="en-US" dirty="0"/>
              <a:t>ADA</a:t>
            </a:r>
          </a:p>
        </p:txBody>
      </p:sp>
      <p:sp>
        <p:nvSpPr>
          <p:cNvPr id="3" name="Content Placeholder 2">
            <a:extLst>
              <a:ext uri="{FF2B5EF4-FFF2-40B4-BE49-F238E27FC236}">
                <a16:creationId xmlns="" xmlns:a16="http://schemas.microsoft.com/office/drawing/2014/main" id="{935D4C65-27FB-4610-961B-53409BA56CE4}"/>
              </a:ext>
            </a:extLst>
          </p:cNvPr>
          <p:cNvSpPr>
            <a:spLocks noGrp="1"/>
          </p:cNvSpPr>
          <p:nvPr>
            <p:ph idx="1"/>
          </p:nvPr>
        </p:nvSpPr>
        <p:spPr/>
        <p:txBody>
          <a:bodyPr>
            <a:normAutofit/>
          </a:bodyPr>
          <a:lstStyle/>
          <a:p>
            <a:pPr algn="ctr"/>
            <a:r>
              <a:rPr lang="en-US" sz="2400" dirty="0"/>
              <a:t>THE INTERACTIVE PROCESS cont’d</a:t>
            </a:r>
          </a:p>
          <a:p>
            <a:endParaRPr lang="en-US" dirty="0"/>
          </a:p>
          <a:p>
            <a:endParaRPr lang="en-US" dirty="0"/>
          </a:p>
          <a:p>
            <a:r>
              <a:rPr lang="en-US" sz="2400" dirty="0"/>
              <a:t>Identify and discuss potential feasibility and effectiveness of proposed accommodations with employee</a:t>
            </a:r>
          </a:p>
          <a:p>
            <a:endParaRPr lang="en-US" sz="2400" dirty="0"/>
          </a:p>
          <a:p>
            <a:r>
              <a:rPr lang="en-US" sz="2400" dirty="0"/>
              <a:t> If no accommodation is identified, review and consider whether additional leave may be an accommodation</a:t>
            </a:r>
          </a:p>
          <a:p>
            <a:endParaRPr lang="en-US" sz="2400" dirty="0"/>
          </a:p>
          <a:p>
            <a:r>
              <a:rPr lang="en-US" sz="2400" dirty="0"/>
              <a:t> Discuss other available positions within organization for which the employee may be qualified</a:t>
            </a:r>
          </a:p>
          <a:p>
            <a:endParaRPr lang="en-US" dirty="0"/>
          </a:p>
        </p:txBody>
      </p:sp>
    </p:spTree>
    <p:extLst>
      <p:ext uri="{BB962C8B-B14F-4D97-AF65-F5344CB8AC3E}">
        <p14:creationId xmlns:p14="http://schemas.microsoft.com/office/powerpoint/2010/main" val="34622913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8D335-62B6-4720-B356-26B03B64B6B7}"/>
              </a:ext>
            </a:extLst>
          </p:cNvPr>
          <p:cNvSpPr>
            <a:spLocks noGrp="1"/>
          </p:cNvSpPr>
          <p:nvPr>
            <p:ph type="title"/>
          </p:nvPr>
        </p:nvSpPr>
        <p:spPr/>
        <p:txBody>
          <a:bodyPr/>
          <a:lstStyle/>
          <a:p>
            <a:pPr algn="ctr"/>
            <a:r>
              <a:rPr lang="en-US" dirty="0"/>
              <a:t>INTERSECTION</a:t>
            </a:r>
          </a:p>
        </p:txBody>
      </p:sp>
      <p:sp>
        <p:nvSpPr>
          <p:cNvPr id="3" name="Content Placeholder 2">
            <a:extLst>
              <a:ext uri="{FF2B5EF4-FFF2-40B4-BE49-F238E27FC236}">
                <a16:creationId xmlns="" xmlns:a16="http://schemas.microsoft.com/office/drawing/2014/main" id="{38C87DA6-9A2B-4DD2-95E1-8F279BDF6598}"/>
              </a:ext>
            </a:extLst>
          </p:cNvPr>
          <p:cNvSpPr>
            <a:spLocks noGrp="1"/>
          </p:cNvSpPr>
          <p:nvPr>
            <p:ph idx="1"/>
          </p:nvPr>
        </p:nvSpPr>
        <p:spPr/>
        <p:txBody>
          <a:bodyPr/>
          <a:lstStyle/>
          <a:p>
            <a:pPr marL="0" indent="0">
              <a:buNone/>
            </a:pPr>
            <a:r>
              <a:rPr lang="en-US" dirty="0"/>
              <a:t>Employee qualifies for leave under FMLA and requires some type of accommodation </a:t>
            </a:r>
          </a:p>
          <a:p>
            <a:pPr marL="0" indent="0">
              <a:buNone/>
            </a:pPr>
            <a:r>
              <a:rPr lang="en-US" dirty="0"/>
              <a:t>under ADA in order to			</a:t>
            </a:r>
          </a:p>
          <a:p>
            <a:pPr marL="0" indent="0">
              <a:buNone/>
            </a:pPr>
            <a:r>
              <a:rPr lang="en-US" dirty="0"/>
              <a:t>perform essential </a:t>
            </a:r>
          </a:p>
          <a:p>
            <a:pPr marL="0" indent="0">
              <a:buNone/>
            </a:pPr>
            <a:r>
              <a:rPr lang="en-US" dirty="0"/>
              <a:t>function of job</a:t>
            </a:r>
          </a:p>
          <a:p>
            <a:pPr marL="0" indent="0">
              <a:buNone/>
            </a:pPr>
            <a:endParaRPr lang="en-US" dirty="0"/>
          </a:p>
          <a:p>
            <a:endParaRPr lang="en-US" dirty="0"/>
          </a:p>
        </p:txBody>
      </p:sp>
      <p:sp>
        <p:nvSpPr>
          <p:cNvPr id="4" name="Oval 3">
            <a:extLst>
              <a:ext uri="{FF2B5EF4-FFF2-40B4-BE49-F238E27FC236}">
                <a16:creationId xmlns="" xmlns:a16="http://schemas.microsoft.com/office/drawing/2014/main" id="{FD228A4A-D159-4269-B88E-71B40CE1CA53}"/>
              </a:ext>
            </a:extLst>
          </p:cNvPr>
          <p:cNvSpPr/>
          <p:nvPr/>
        </p:nvSpPr>
        <p:spPr>
          <a:xfrm>
            <a:off x="3733800" y="3581400"/>
            <a:ext cx="27432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FMLA</a:t>
            </a:r>
          </a:p>
        </p:txBody>
      </p:sp>
      <p:sp>
        <p:nvSpPr>
          <p:cNvPr id="5" name="Oval 4">
            <a:extLst>
              <a:ext uri="{FF2B5EF4-FFF2-40B4-BE49-F238E27FC236}">
                <a16:creationId xmlns="" xmlns:a16="http://schemas.microsoft.com/office/drawing/2014/main" id="{1B1C8E4A-A1CB-4788-9BAD-2AE5FEDC1207}"/>
              </a:ext>
            </a:extLst>
          </p:cNvPr>
          <p:cNvSpPr/>
          <p:nvPr/>
        </p:nvSpPr>
        <p:spPr>
          <a:xfrm>
            <a:off x="5638800" y="3352800"/>
            <a:ext cx="27432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ADA</a:t>
            </a:r>
            <a:endParaRPr lang="en-US" sz="3200" b="1" dirty="0">
              <a:solidFill>
                <a:schemeClr val="tx1"/>
              </a:solidFill>
            </a:endParaRPr>
          </a:p>
        </p:txBody>
      </p:sp>
    </p:spTree>
    <p:extLst>
      <p:ext uri="{BB962C8B-B14F-4D97-AF65-F5344CB8AC3E}">
        <p14:creationId xmlns:p14="http://schemas.microsoft.com/office/powerpoint/2010/main" val="42776411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4D74D1-8F80-4AEF-AD30-69486279EE9A}"/>
              </a:ext>
            </a:extLst>
          </p:cNvPr>
          <p:cNvSpPr>
            <a:spLocks noGrp="1"/>
          </p:cNvSpPr>
          <p:nvPr>
            <p:ph type="title"/>
          </p:nvPr>
        </p:nvSpPr>
        <p:spPr/>
        <p:txBody>
          <a:bodyPr/>
          <a:lstStyle/>
          <a:p>
            <a:pPr algn="ctr"/>
            <a:r>
              <a:rPr lang="en-US" dirty="0"/>
              <a:t>INTERSECTION</a:t>
            </a:r>
          </a:p>
        </p:txBody>
      </p:sp>
      <p:sp>
        <p:nvSpPr>
          <p:cNvPr id="3" name="Content Placeholder 2">
            <a:extLst>
              <a:ext uri="{FF2B5EF4-FFF2-40B4-BE49-F238E27FC236}">
                <a16:creationId xmlns="" xmlns:a16="http://schemas.microsoft.com/office/drawing/2014/main" id="{B3F66BB1-FFF6-4F97-AC05-469DC2E98A92}"/>
              </a:ext>
            </a:extLst>
          </p:cNvPr>
          <p:cNvSpPr>
            <a:spLocks noGrp="1"/>
          </p:cNvSpPr>
          <p:nvPr>
            <p:ph idx="1"/>
          </p:nvPr>
        </p:nvSpPr>
        <p:spPr/>
        <p:txBody>
          <a:bodyPr/>
          <a:lstStyle/>
          <a:p>
            <a:r>
              <a:rPr lang="en-US" sz="2400" dirty="0"/>
              <a:t>A qualified individual with a disability is entitled to additional leave time beyond the twelve weeks permitted under the FMLA so long as that leave time does not constitute an undue hardship for the agency.</a:t>
            </a:r>
          </a:p>
          <a:p>
            <a:endParaRPr lang="en-US" dirty="0"/>
          </a:p>
        </p:txBody>
      </p:sp>
    </p:spTree>
    <p:extLst>
      <p:ext uri="{BB962C8B-B14F-4D97-AF65-F5344CB8AC3E}">
        <p14:creationId xmlns:p14="http://schemas.microsoft.com/office/powerpoint/2010/main" val="24526497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3323BC-CA01-400E-BA9C-FE0C8558A63B}"/>
              </a:ext>
            </a:extLst>
          </p:cNvPr>
          <p:cNvSpPr>
            <a:spLocks noGrp="1"/>
          </p:cNvSpPr>
          <p:nvPr>
            <p:ph type="title"/>
          </p:nvPr>
        </p:nvSpPr>
        <p:spPr/>
        <p:txBody>
          <a:bodyPr/>
          <a:lstStyle/>
          <a:p>
            <a:pPr algn="ctr"/>
            <a:r>
              <a:rPr lang="en-US" dirty="0"/>
              <a:t>EXAMPLE</a:t>
            </a:r>
          </a:p>
        </p:txBody>
      </p:sp>
      <p:sp>
        <p:nvSpPr>
          <p:cNvPr id="3" name="Content Placeholder 2">
            <a:extLst>
              <a:ext uri="{FF2B5EF4-FFF2-40B4-BE49-F238E27FC236}">
                <a16:creationId xmlns="" xmlns:a16="http://schemas.microsoft.com/office/drawing/2014/main" id="{D0035E17-E4CC-4BF1-9D71-FFA1A35EE343}"/>
              </a:ext>
            </a:extLst>
          </p:cNvPr>
          <p:cNvSpPr>
            <a:spLocks noGrp="1"/>
          </p:cNvSpPr>
          <p:nvPr>
            <p:ph idx="1"/>
          </p:nvPr>
        </p:nvSpPr>
        <p:spPr/>
        <p:txBody>
          <a:bodyPr/>
          <a:lstStyle/>
          <a:p>
            <a:r>
              <a:rPr lang="en-US" sz="2400" dirty="0"/>
              <a:t>Dave has exhausted his FMLA leave and requests the County, his employer, provide additional leave beyond what it provides for in its policies. The requested leave is so that Dave can care for his child with a disability. </a:t>
            </a:r>
          </a:p>
          <a:p>
            <a:endParaRPr lang="en-US" dirty="0"/>
          </a:p>
        </p:txBody>
      </p:sp>
    </p:spTree>
    <p:extLst>
      <p:ext uri="{BB962C8B-B14F-4D97-AF65-F5344CB8AC3E}">
        <p14:creationId xmlns:p14="http://schemas.microsoft.com/office/powerpoint/2010/main" val="4110071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A8A82A-20FF-44C2-8EC0-3C8648314EAF}"/>
              </a:ext>
            </a:extLst>
          </p:cNvPr>
          <p:cNvSpPr>
            <a:spLocks noGrp="1"/>
          </p:cNvSpPr>
          <p:nvPr>
            <p:ph type="title"/>
          </p:nvPr>
        </p:nvSpPr>
        <p:spPr/>
        <p:txBody>
          <a:bodyPr/>
          <a:lstStyle/>
          <a:p>
            <a:pPr algn="ctr"/>
            <a:r>
              <a:rPr lang="en-US" dirty="0"/>
              <a:t>EXAMPLE</a:t>
            </a:r>
          </a:p>
        </p:txBody>
      </p:sp>
      <p:sp>
        <p:nvSpPr>
          <p:cNvPr id="3" name="Content Placeholder 2">
            <a:extLst>
              <a:ext uri="{FF2B5EF4-FFF2-40B4-BE49-F238E27FC236}">
                <a16:creationId xmlns="" xmlns:a16="http://schemas.microsoft.com/office/drawing/2014/main" id="{1BD04B2E-2560-4F9D-80EC-643DC414C2E5}"/>
              </a:ext>
            </a:extLst>
          </p:cNvPr>
          <p:cNvSpPr>
            <a:spLocks noGrp="1"/>
          </p:cNvSpPr>
          <p:nvPr>
            <p:ph idx="1"/>
          </p:nvPr>
        </p:nvSpPr>
        <p:spPr/>
        <p:txBody>
          <a:bodyPr/>
          <a:lstStyle/>
          <a:p>
            <a:r>
              <a:rPr lang="en-US" sz="2400" dirty="0"/>
              <a:t>Rebecca has been taking intermittent FMLA leave for chemotherapy treatments. She has exhausted her FMLA leave time but is at a point in her treatment where she is now able to return to work. However, she has informed the County that she will still need time off intermittently for additional treatments and follow-up appointments. </a:t>
            </a:r>
          </a:p>
          <a:p>
            <a:endParaRPr lang="en-US" dirty="0"/>
          </a:p>
        </p:txBody>
      </p:sp>
    </p:spTree>
    <p:extLst>
      <p:ext uri="{BB962C8B-B14F-4D97-AF65-F5344CB8AC3E}">
        <p14:creationId xmlns:p14="http://schemas.microsoft.com/office/powerpoint/2010/main" val="22476427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28FDE5-692F-4E1B-BC44-EFBE0C1BD5FF}"/>
              </a:ext>
            </a:extLst>
          </p:cNvPr>
          <p:cNvSpPr>
            <a:spLocks noGrp="1"/>
          </p:cNvSpPr>
          <p:nvPr>
            <p:ph type="title"/>
          </p:nvPr>
        </p:nvSpPr>
        <p:spPr/>
        <p:txBody>
          <a:bodyPr/>
          <a:lstStyle/>
          <a:p>
            <a:pPr algn="ctr"/>
            <a:r>
              <a:rPr lang="en-US" dirty="0"/>
              <a:t>EXAMPLE</a:t>
            </a:r>
          </a:p>
        </p:txBody>
      </p:sp>
      <p:sp>
        <p:nvSpPr>
          <p:cNvPr id="3" name="Content Placeholder 2">
            <a:extLst>
              <a:ext uri="{FF2B5EF4-FFF2-40B4-BE49-F238E27FC236}">
                <a16:creationId xmlns="" xmlns:a16="http://schemas.microsoft.com/office/drawing/2014/main" id="{F8CD6EB4-3186-4748-93C6-9F563C5BBAE1}"/>
              </a:ext>
            </a:extLst>
          </p:cNvPr>
          <p:cNvSpPr>
            <a:spLocks noGrp="1"/>
          </p:cNvSpPr>
          <p:nvPr>
            <p:ph idx="1"/>
          </p:nvPr>
        </p:nvSpPr>
        <p:spPr/>
        <p:txBody>
          <a:bodyPr/>
          <a:lstStyle/>
          <a:p>
            <a:r>
              <a:rPr lang="en-US" sz="2400" dirty="0"/>
              <a:t>The County has a no-fault attendance policy that provides that employees who are inactive for six months for any reason will be administratively terminated but are eligible to reapply for any vacant positions in the future. Dan has exhausted his entire 12 workweeks of FMLA leave (approximately three months) for a debilitating back issue. His physician now indicates that he needs an additional surgery. The doctor expects the full recovery period to be six to seven months and that Dan has a very strong likelihood of returning to work at that point.</a:t>
            </a:r>
          </a:p>
          <a:p>
            <a:endParaRPr lang="en-US" dirty="0"/>
          </a:p>
        </p:txBody>
      </p:sp>
    </p:spTree>
    <p:extLst>
      <p:ext uri="{BB962C8B-B14F-4D97-AF65-F5344CB8AC3E}">
        <p14:creationId xmlns:p14="http://schemas.microsoft.com/office/powerpoint/2010/main" val="30937174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2743200" lvl="6" indent="0">
              <a:buNone/>
            </a:pPr>
            <a:r>
              <a:rPr lang="en-US" sz="15600" b="1" dirty="0"/>
              <a:t>?</a:t>
            </a:r>
          </a:p>
          <a:p>
            <a:pPr marL="2743200" lvl="6" indent="0">
              <a:buNone/>
            </a:pPr>
            <a:endParaRPr lang="en-US" sz="15600" b="1" dirty="0"/>
          </a:p>
        </p:txBody>
      </p:sp>
      <p:pic>
        <p:nvPicPr>
          <p:cNvPr id="4" name="Picture 3" descr="COLOR LOGO AND SEAL 9.jpg"/>
          <p:cNvPicPr>
            <a:picLocks noChangeAspect="1"/>
          </p:cNvPicPr>
          <p:nvPr/>
        </p:nvPicPr>
        <p:blipFill>
          <a:blip r:embed="rId2" cstate="print"/>
          <a:srcRect/>
          <a:stretch>
            <a:fillRect/>
          </a:stretch>
        </p:blipFill>
        <p:spPr bwMode="auto">
          <a:xfrm>
            <a:off x="3352800" y="4114800"/>
            <a:ext cx="3352800" cy="2505075"/>
          </a:xfrm>
          <a:prstGeom prst="rect">
            <a:avLst/>
          </a:prstGeom>
          <a:noFill/>
          <a:ln w="9525">
            <a:noFill/>
            <a:miter lim="800000"/>
            <a:headEnd/>
            <a:tailEnd/>
          </a:ln>
        </p:spPr>
      </p:pic>
    </p:spTree>
    <p:extLst>
      <p:ext uri="{BB962C8B-B14F-4D97-AF65-F5344CB8AC3E}">
        <p14:creationId xmlns:p14="http://schemas.microsoft.com/office/powerpoint/2010/main" val="222606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E413E2-8DA7-4B62-AE59-BE9DE595B99F}"/>
              </a:ext>
            </a:extLst>
          </p:cNvPr>
          <p:cNvSpPr>
            <a:spLocks noGrp="1"/>
          </p:cNvSpPr>
          <p:nvPr>
            <p:ph type="title"/>
          </p:nvPr>
        </p:nvSpPr>
        <p:spPr/>
        <p:txBody>
          <a:bodyPr/>
          <a:lstStyle/>
          <a:p>
            <a:pPr algn="ctr"/>
            <a:r>
              <a:rPr lang="en-US" dirty="0"/>
              <a:t>PURPOSE OF FMLA</a:t>
            </a:r>
          </a:p>
        </p:txBody>
      </p:sp>
      <p:sp>
        <p:nvSpPr>
          <p:cNvPr id="3" name="Content Placeholder 2">
            <a:extLst>
              <a:ext uri="{FF2B5EF4-FFF2-40B4-BE49-F238E27FC236}">
                <a16:creationId xmlns="" xmlns:a16="http://schemas.microsoft.com/office/drawing/2014/main" id="{29078D88-E95E-4193-97B9-D2AD5577507E}"/>
              </a:ext>
            </a:extLst>
          </p:cNvPr>
          <p:cNvSpPr>
            <a:spLocks noGrp="1"/>
          </p:cNvSpPr>
          <p:nvPr>
            <p:ph idx="1"/>
          </p:nvPr>
        </p:nvSpPr>
        <p:spPr/>
        <p:txBody>
          <a:bodyPr>
            <a:normAutofit lnSpcReduction="10000"/>
          </a:bodyPr>
          <a:lstStyle/>
          <a:p>
            <a:pPr lvl="1"/>
            <a:r>
              <a:rPr lang="en-US" altLang="en-US" sz="2800" dirty="0"/>
              <a:t>Helps  employees take care of family and medical responsibilities while still maintaining their job and career.</a:t>
            </a:r>
          </a:p>
          <a:p>
            <a:pPr lvl="1"/>
            <a:endParaRPr lang="en-US" altLang="en-US" sz="2800" dirty="0"/>
          </a:p>
          <a:p>
            <a:pPr lvl="1"/>
            <a:r>
              <a:rPr lang="en-US" altLang="en-US" sz="2800" dirty="0"/>
              <a:t>Allows employee benefits to continue without interruption. </a:t>
            </a:r>
          </a:p>
          <a:p>
            <a:pPr lvl="1"/>
            <a:endParaRPr lang="en-US" altLang="en-US" sz="2800" dirty="0"/>
          </a:p>
          <a:p>
            <a:pPr lvl="1"/>
            <a:r>
              <a:rPr lang="en-US" altLang="en-US" sz="2800" dirty="0"/>
              <a:t>Guarantees employees will be reinstated to the same or an equivalent position with the same pay and benefits if they ever have to take leave for serious family or health situations. </a:t>
            </a:r>
          </a:p>
          <a:p>
            <a:endParaRPr lang="en-US" dirty="0"/>
          </a:p>
        </p:txBody>
      </p:sp>
    </p:spTree>
    <p:extLst>
      <p:ext uri="{BB962C8B-B14F-4D97-AF65-F5344CB8AC3E}">
        <p14:creationId xmlns:p14="http://schemas.microsoft.com/office/powerpoint/2010/main" val="1312811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F955C2-0E24-47E2-8E4D-46C788CC38AC}"/>
              </a:ext>
            </a:extLst>
          </p:cNvPr>
          <p:cNvSpPr>
            <a:spLocks noGrp="1"/>
          </p:cNvSpPr>
          <p:nvPr>
            <p:ph type="title"/>
          </p:nvPr>
        </p:nvSpPr>
        <p:spPr/>
        <p:txBody>
          <a:bodyPr/>
          <a:lstStyle/>
          <a:p>
            <a:pPr algn="ctr"/>
            <a:r>
              <a:rPr lang="en-US" dirty="0"/>
              <a:t>FMLA—</a:t>
            </a:r>
            <a:br>
              <a:rPr lang="en-US" dirty="0"/>
            </a:br>
            <a:r>
              <a:rPr lang="en-US" dirty="0"/>
              <a:t>EMPLOYEE ELIGIBILITY</a:t>
            </a:r>
          </a:p>
        </p:txBody>
      </p:sp>
      <p:sp>
        <p:nvSpPr>
          <p:cNvPr id="3" name="Content Placeholder 2">
            <a:extLst>
              <a:ext uri="{FF2B5EF4-FFF2-40B4-BE49-F238E27FC236}">
                <a16:creationId xmlns="" xmlns:a16="http://schemas.microsoft.com/office/drawing/2014/main" id="{542ACB10-07B9-441B-A90A-91952E71D985}"/>
              </a:ext>
            </a:extLst>
          </p:cNvPr>
          <p:cNvSpPr>
            <a:spLocks noGrp="1"/>
          </p:cNvSpPr>
          <p:nvPr>
            <p:ph idx="1"/>
          </p:nvPr>
        </p:nvSpPr>
        <p:spPr/>
        <p:txBody>
          <a:bodyPr/>
          <a:lstStyle/>
          <a:p>
            <a:pPr marL="662940" lvl="2" indent="0">
              <a:buNone/>
              <a:defRPr/>
            </a:pPr>
            <a:endParaRPr lang="en-US" sz="2400" dirty="0"/>
          </a:p>
          <a:p>
            <a:pPr marL="662940" lvl="2" indent="0">
              <a:buNone/>
              <a:defRPr/>
            </a:pPr>
            <a:endParaRPr lang="en-US" sz="2400" dirty="0"/>
          </a:p>
          <a:p>
            <a:pPr marL="662940" lvl="2" indent="0">
              <a:buNone/>
              <a:defRPr/>
            </a:pPr>
            <a:r>
              <a:rPr lang="en-US" sz="2400" dirty="0"/>
              <a:t>	1.	Worked for at least one year (does not have 			to be consecutively)	and</a:t>
            </a:r>
          </a:p>
          <a:p>
            <a:pPr marL="662940" lvl="2" indent="0">
              <a:buNone/>
              <a:defRPr/>
            </a:pPr>
            <a:endParaRPr lang="en-US" sz="2400" dirty="0"/>
          </a:p>
          <a:p>
            <a:pPr marL="662940" lvl="2" indent="0">
              <a:buNone/>
              <a:defRPr/>
            </a:pPr>
            <a:r>
              <a:rPr lang="en-US" sz="2400" dirty="0"/>
              <a:t>	2. 	Worked a minimum of 1250 hours in the 			previous 12 months</a:t>
            </a:r>
          </a:p>
          <a:p>
            <a:endParaRPr lang="en-US" dirty="0"/>
          </a:p>
        </p:txBody>
      </p:sp>
    </p:spTree>
    <p:extLst>
      <p:ext uri="{BB962C8B-B14F-4D97-AF65-F5344CB8AC3E}">
        <p14:creationId xmlns:p14="http://schemas.microsoft.com/office/powerpoint/2010/main" val="322332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FMLA</a:t>
            </a:r>
            <a:br>
              <a:rPr lang="en-US" dirty="0"/>
            </a:br>
            <a:r>
              <a:rPr lang="en-US" dirty="0"/>
              <a:t>AMOUNT OF LEAVE ALLOWED</a:t>
            </a:r>
          </a:p>
        </p:txBody>
      </p:sp>
      <p:sp>
        <p:nvSpPr>
          <p:cNvPr id="3" name="Content Placeholder 2"/>
          <p:cNvSpPr>
            <a:spLocks noGrp="1"/>
          </p:cNvSpPr>
          <p:nvPr>
            <p:ph idx="1"/>
          </p:nvPr>
        </p:nvSpPr>
        <p:spPr/>
        <p:txBody>
          <a:bodyPr>
            <a:normAutofit/>
          </a:bodyPr>
          <a:lstStyle/>
          <a:p>
            <a:endParaRPr lang="en-US" sz="2700" dirty="0"/>
          </a:p>
          <a:p>
            <a:pPr marL="0" indent="0">
              <a:lnSpc>
                <a:spcPct val="90000"/>
              </a:lnSpc>
              <a:spcBef>
                <a:spcPct val="30000"/>
              </a:spcBef>
            </a:pPr>
            <a:r>
              <a:rPr lang="en-US" altLang="en-US" sz="2400" dirty="0"/>
              <a:t>FMLA allows 12 weeks of unpaid leave for the care of:</a:t>
            </a:r>
          </a:p>
          <a:p>
            <a:pPr lvl="1"/>
            <a:r>
              <a:rPr lang="en-US" altLang="en-US" sz="2400" dirty="0"/>
              <a:t>A newly born, adopted, or foster-placed child;</a:t>
            </a:r>
          </a:p>
          <a:p>
            <a:pPr lvl="1"/>
            <a:r>
              <a:rPr lang="en-US" altLang="en-US" sz="2400" dirty="0"/>
              <a:t>A spouse, child, or parent with a “serious health condition”;</a:t>
            </a:r>
          </a:p>
          <a:p>
            <a:pPr lvl="1"/>
            <a:r>
              <a:rPr lang="en-US" altLang="en-US" sz="2400" dirty="0"/>
              <a:t>Employee’s own serious health condition; and.</a:t>
            </a:r>
          </a:p>
          <a:p>
            <a:pPr lvl="1">
              <a:spcBef>
                <a:spcPct val="25000"/>
              </a:spcBef>
            </a:pPr>
            <a:r>
              <a:rPr lang="en-US" altLang="en-US" sz="2400" dirty="0"/>
              <a:t>A qualifying exigency arising out of deployment to a foreign country.</a:t>
            </a:r>
          </a:p>
          <a:p>
            <a:pPr marL="411480" lvl="1" indent="0">
              <a:spcBef>
                <a:spcPct val="25000"/>
              </a:spcBef>
              <a:buNone/>
            </a:pPr>
            <a:endParaRPr lang="en-US" sz="2700" dirty="0"/>
          </a:p>
        </p:txBody>
      </p:sp>
    </p:spTree>
    <p:extLst>
      <p:ext uri="{BB962C8B-B14F-4D97-AF65-F5344CB8AC3E}">
        <p14:creationId xmlns:p14="http://schemas.microsoft.com/office/powerpoint/2010/main" val="225697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0197F6-B719-48DC-A1AD-9E15EB03E9FD}"/>
              </a:ext>
            </a:extLst>
          </p:cNvPr>
          <p:cNvSpPr>
            <a:spLocks noGrp="1"/>
          </p:cNvSpPr>
          <p:nvPr>
            <p:ph type="title"/>
          </p:nvPr>
        </p:nvSpPr>
        <p:spPr/>
        <p:txBody>
          <a:bodyPr/>
          <a:lstStyle/>
          <a:p>
            <a:pPr algn="ctr"/>
            <a:r>
              <a:rPr lang="en-US" dirty="0"/>
              <a:t>FMLA</a:t>
            </a:r>
            <a:br>
              <a:rPr lang="en-US" dirty="0"/>
            </a:br>
            <a:r>
              <a:rPr lang="en-US" dirty="0"/>
              <a:t>AMOUNT OF LEAVE ALLOWED</a:t>
            </a:r>
          </a:p>
        </p:txBody>
      </p:sp>
      <p:sp>
        <p:nvSpPr>
          <p:cNvPr id="3" name="Content Placeholder 2">
            <a:extLst>
              <a:ext uri="{FF2B5EF4-FFF2-40B4-BE49-F238E27FC236}">
                <a16:creationId xmlns="" xmlns:a16="http://schemas.microsoft.com/office/drawing/2014/main" id="{770ADE72-8877-4BB8-A50B-257320EE1B5A}"/>
              </a:ext>
            </a:extLst>
          </p:cNvPr>
          <p:cNvSpPr>
            <a:spLocks noGrp="1"/>
          </p:cNvSpPr>
          <p:nvPr>
            <p:ph idx="1"/>
          </p:nvPr>
        </p:nvSpPr>
        <p:spPr/>
        <p:txBody>
          <a:bodyPr/>
          <a:lstStyle/>
          <a:p>
            <a:r>
              <a:rPr lang="en-US" altLang="en-US" sz="2400" dirty="0"/>
              <a:t>FMLA allows 26 weeks of leave during a 12-month period to care for a family member injured or ill as a result of service in the military</a:t>
            </a:r>
          </a:p>
          <a:p>
            <a:endParaRPr lang="en-US" dirty="0"/>
          </a:p>
        </p:txBody>
      </p:sp>
    </p:spTree>
    <p:extLst>
      <p:ext uri="{BB962C8B-B14F-4D97-AF65-F5344CB8AC3E}">
        <p14:creationId xmlns:p14="http://schemas.microsoft.com/office/powerpoint/2010/main" val="308934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CF7164-1539-4DA4-8A61-30618E0E463D}"/>
              </a:ext>
            </a:extLst>
          </p:cNvPr>
          <p:cNvSpPr>
            <a:spLocks noGrp="1"/>
          </p:cNvSpPr>
          <p:nvPr>
            <p:ph type="title"/>
          </p:nvPr>
        </p:nvSpPr>
        <p:spPr/>
        <p:txBody>
          <a:bodyPr/>
          <a:lstStyle/>
          <a:p>
            <a:pPr algn="ctr"/>
            <a:r>
              <a:rPr lang="en-US" dirty="0"/>
              <a:t>CHILDBIRTH</a:t>
            </a:r>
          </a:p>
        </p:txBody>
      </p:sp>
      <p:sp>
        <p:nvSpPr>
          <p:cNvPr id="3" name="Content Placeholder 2">
            <a:extLst>
              <a:ext uri="{FF2B5EF4-FFF2-40B4-BE49-F238E27FC236}">
                <a16:creationId xmlns="" xmlns:a16="http://schemas.microsoft.com/office/drawing/2014/main" id="{8FEAE715-AF87-4EB0-8666-ECEC127EED07}"/>
              </a:ext>
            </a:extLst>
          </p:cNvPr>
          <p:cNvSpPr>
            <a:spLocks noGrp="1"/>
          </p:cNvSpPr>
          <p:nvPr>
            <p:ph idx="1"/>
          </p:nvPr>
        </p:nvSpPr>
        <p:spPr/>
        <p:txBody>
          <a:bodyPr/>
          <a:lstStyle/>
          <a:p>
            <a:r>
              <a:rPr lang="en-US" dirty="0"/>
              <a:t>Both mother and father are entitled to 12 weeks of leave to be with their newborn child.</a:t>
            </a:r>
          </a:p>
          <a:p>
            <a:endParaRPr lang="en-US" dirty="0"/>
          </a:p>
          <a:p>
            <a:r>
              <a:rPr lang="en-US" dirty="0"/>
              <a:t>Spouses employed by the same employer may be limited to a combined total of 12 weeks for birth, or placement of a child for adoption or foster care (or care of a parent).</a:t>
            </a:r>
          </a:p>
          <a:p>
            <a:endParaRPr lang="en-US" dirty="0"/>
          </a:p>
          <a:p>
            <a:r>
              <a:rPr lang="en-US" dirty="0"/>
              <a:t>If a husband and wife working together for the same employer use only a portion of their individual 12 weeks for the birth of a child, the remainder may be used for other FMLA purposes.</a:t>
            </a:r>
          </a:p>
        </p:txBody>
      </p:sp>
    </p:spTree>
    <p:extLst>
      <p:ext uri="{BB962C8B-B14F-4D97-AF65-F5344CB8AC3E}">
        <p14:creationId xmlns:p14="http://schemas.microsoft.com/office/powerpoint/2010/main" val="2503862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9611</TotalTime>
  <Words>2120</Words>
  <Application>Microsoft Office PowerPoint</Application>
  <PresentationFormat>On-screen Show (4:3)</PresentationFormat>
  <Paragraphs>260</Paragraphs>
  <Slides>49</Slides>
  <Notes>3</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Adjacency</vt:lpstr>
      <vt:lpstr>PowerPoint Presentation</vt:lpstr>
      <vt:lpstr>OBJECTIVES</vt:lpstr>
      <vt:lpstr>FAMILY MEDICAL LEAVE ACT (“FMLA”)</vt:lpstr>
      <vt:lpstr>FMLA</vt:lpstr>
      <vt:lpstr>PURPOSE OF FMLA</vt:lpstr>
      <vt:lpstr>FMLA— EMPLOYEE ELIGIBILITY</vt:lpstr>
      <vt:lpstr>FMLA AMOUNT OF LEAVE ALLOWED</vt:lpstr>
      <vt:lpstr>FMLA AMOUNT OF LEAVE ALLOWED</vt:lpstr>
      <vt:lpstr>CHILDBIRTH</vt:lpstr>
      <vt:lpstr>CHILDBIRTH</vt:lpstr>
      <vt:lpstr>CHILDBIRTH</vt:lpstr>
      <vt:lpstr>CHILDBIRTH</vt:lpstr>
      <vt:lpstr>CHILDBIRTH</vt:lpstr>
      <vt:lpstr>CHILDBIRTH</vt:lpstr>
      <vt:lpstr> What is a serious health condition?  </vt:lpstr>
      <vt:lpstr>What is a serious health condition? </vt:lpstr>
      <vt:lpstr>Serious Health Condition</vt:lpstr>
      <vt:lpstr>Serious Health Condition</vt:lpstr>
      <vt:lpstr>Serious Health Condition</vt:lpstr>
      <vt:lpstr>FMLA—MILITARY LEAVE</vt:lpstr>
      <vt:lpstr>FMLA—MILITARY CAREGIVER LEAVE</vt:lpstr>
      <vt:lpstr>FMLA—MILITARY CAREGIVER LEAVE</vt:lpstr>
      <vt:lpstr>FMLA NOTICE/CERTIFICATION</vt:lpstr>
      <vt:lpstr>FMLA NOTICE/CERTIFICATION</vt:lpstr>
      <vt:lpstr>FMLA--CERTIFICATION</vt:lpstr>
      <vt:lpstr>FMLA--CERTIFICATION</vt:lpstr>
      <vt:lpstr>FMLA--CERTIFICATION</vt:lpstr>
      <vt:lpstr>FMLA INTERMITTENT LEAVE</vt:lpstr>
      <vt:lpstr>REINSTATEMENT</vt:lpstr>
      <vt:lpstr>REINSTATEMENT</vt:lpstr>
      <vt:lpstr>RETURN TO WORK</vt:lpstr>
      <vt:lpstr>RETURN TO WORK</vt:lpstr>
      <vt:lpstr>RETURN TO WORK</vt:lpstr>
      <vt:lpstr>AMERICANS WITH DISABILITIES ACT (“ADA”)</vt:lpstr>
      <vt:lpstr>ADA</vt:lpstr>
      <vt:lpstr>ADA</vt:lpstr>
      <vt:lpstr>ADA</vt:lpstr>
      <vt:lpstr>ADA</vt:lpstr>
      <vt:lpstr>ADA</vt:lpstr>
      <vt:lpstr>ADA</vt:lpstr>
      <vt:lpstr>ADA</vt:lpstr>
      <vt:lpstr>ADA</vt:lpstr>
      <vt:lpstr>ADA</vt:lpstr>
      <vt:lpstr>INTERSECTION</vt:lpstr>
      <vt:lpstr>INTERSECTION</vt:lpstr>
      <vt:lpstr>EXAMPLE</vt:lpstr>
      <vt:lpstr>EXAMPLE</vt:lpstr>
      <vt:lpstr>EXAMPLE</vt:lpstr>
      <vt:lpstr>PowerPoint Presentation</vt:lpstr>
    </vt:vector>
  </TitlesOfParts>
  <Company>Town of Spring Lake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Progress Update ~  Fire – EMS - Communication  ~ Steering Committee ~</dc:title>
  <dc:creator>Sally Shutt</dc:creator>
  <cp:lastModifiedBy>Phyllis P. Jones</cp:lastModifiedBy>
  <cp:revision>348</cp:revision>
  <cp:lastPrinted>2014-08-28T13:10:54Z</cp:lastPrinted>
  <dcterms:created xsi:type="dcterms:W3CDTF">2009-03-18T15:33:15Z</dcterms:created>
  <dcterms:modified xsi:type="dcterms:W3CDTF">2019-10-02T20:42:46Z</dcterms:modified>
</cp:coreProperties>
</file>