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94" r:id="rId3"/>
    <p:sldId id="259" r:id="rId4"/>
    <p:sldId id="269" r:id="rId5"/>
    <p:sldId id="279" r:id="rId6"/>
    <p:sldId id="278" r:id="rId7"/>
    <p:sldId id="296" r:id="rId8"/>
    <p:sldId id="284" r:id="rId9"/>
    <p:sldId id="261" r:id="rId10"/>
    <p:sldId id="280" r:id="rId11"/>
    <p:sldId id="283" r:id="rId12"/>
    <p:sldId id="297" r:id="rId13"/>
    <p:sldId id="281" r:id="rId14"/>
    <p:sldId id="285" r:id="rId15"/>
    <p:sldId id="286" r:id="rId16"/>
    <p:sldId id="288" r:id="rId17"/>
    <p:sldId id="287" r:id="rId18"/>
    <p:sldId id="290" r:id="rId19"/>
    <p:sldId id="291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6EC102-4A61-10EF-AA39-A0F4237503C7}" name="Olivia Tuttle" initials="OT" userId="S::Olivia.Tuttle@aspeninstitute.org::197cabc3-2e02-44ea-a3cc-12866090d8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841"/>
    <a:srgbClr val="00497B"/>
    <a:srgbClr val="F28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84"/>
  </p:normalViewPr>
  <p:slideViewPr>
    <p:cSldViewPr snapToGrid="0" snapToObjects="1">
      <p:cViewPr varScale="1">
        <p:scale>
          <a:sx n="70" d="100"/>
          <a:sy n="70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70BF-C130-E34B-9A9F-BF39FDF02D16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63C0C-7116-234D-A4F0-0DCC6FFBE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0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63C0C-7116-234D-A4F0-0DCC6FFBE6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4AF7B40-D53D-CD4D-BDA5-FB56677266CA}"/>
              </a:ext>
            </a:extLst>
          </p:cNvPr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1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E20347D8-4BDD-D44A-81CF-2FD71236D53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22069"/>
            <a:stretch/>
          </p:blipFill>
          <p:spPr>
            <a:xfrm>
              <a:off x="6847490" y="-1"/>
              <a:ext cx="5344510" cy="6858000"/>
            </a:xfrm>
            <a:prstGeom prst="rect">
              <a:avLst/>
            </a:prstGeom>
          </p:spPr>
        </p:pic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985824A4-1DD2-EA4B-84D6-E6BBFBE9CC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C045199-B0E2-8A4D-B5CA-D50235483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8657"/>
            <a:ext cx="6779172" cy="1655763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38C6B-C9A7-EA49-B6E5-51E017923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2302"/>
            <a:ext cx="6858000" cy="8854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92BD9-943A-504E-83CF-622D6138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DA5B2-48C5-7644-9BD3-9472533C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6B3D59-D561-964E-9737-D55EB89F70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4EFC18-ABF3-E940-A273-23E5FDACA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871"/>
          <a:stretch/>
        </p:blipFill>
        <p:spPr>
          <a:xfrm>
            <a:off x="422851" y="5673444"/>
            <a:ext cx="2091749" cy="11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5CC2-C708-214A-B5C5-6C9CFA3E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F1D9F-FFBA-1E40-A699-30CC25496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F9E4-5DCA-FB4B-8AB2-4FF8AEC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BECC-E9C1-7741-942E-9166E658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087438E9-1445-D54B-87C0-402411F9E40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304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22F9B3-A607-3844-9B33-CAB32D201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871"/>
          <a:stretch/>
        </p:blipFill>
        <p:spPr>
          <a:xfrm>
            <a:off x="838200" y="6039086"/>
            <a:ext cx="1452248" cy="7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8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5CC2-C708-214A-B5C5-6C9CFA3E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F1D9F-FFBA-1E40-A699-30CC25496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F9E4-5DCA-FB4B-8AB2-4FF8AEC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BECC-E9C1-7741-942E-9166E658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E914311B-8686-F143-8845-8AC90543912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73049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0BE137-106C-EB42-ADFF-486C31862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871"/>
          <a:stretch/>
        </p:blipFill>
        <p:spPr>
          <a:xfrm>
            <a:off x="838200" y="6039086"/>
            <a:ext cx="1452248" cy="7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1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5CC2-C708-214A-B5C5-6C9CFA3E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F1D9F-FFBA-1E40-A699-30CC25496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F9E4-5DCA-FB4B-8AB2-4FF8AEC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BECC-E9C1-7741-942E-9166E658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object 3">
            <a:extLst>
              <a:ext uri="{FF2B5EF4-FFF2-40B4-BE49-F238E27FC236}">
                <a16:creationId xmlns:a16="http://schemas.microsoft.com/office/drawing/2014/main" id="{C40BB633-E866-2E49-B71F-1DCFCB39AAF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304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AA2F1E-BE42-3B4A-A61B-C91832EC5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871"/>
          <a:stretch/>
        </p:blipFill>
        <p:spPr>
          <a:xfrm>
            <a:off x="838200" y="6039086"/>
            <a:ext cx="1452248" cy="7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5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5CC2-C708-214A-B5C5-6C9CFA3E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F1D9F-FFBA-1E40-A699-30CC25496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F9E4-5DCA-FB4B-8AB2-4FF8AEC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BECC-E9C1-7741-942E-9166E658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E8E05665-B60F-254D-8898-30A04132CCF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73049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651C91-5F42-664E-8BC7-F1C9529ED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871"/>
          <a:stretch/>
        </p:blipFill>
        <p:spPr>
          <a:xfrm>
            <a:off x="838200" y="6039086"/>
            <a:ext cx="1452248" cy="7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5CC2-C708-214A-B5C5-6C9CFA3E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F1D9F-FFBA-1E40-A699-30CC25496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F9E4-5DCA-FB4B-8AB2-4FF8AEC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BECC-E9C1-7741-942E-9166E658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0F66CB52-F778-3349-83DD-3A37CB6326FA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"/>
            <a:ext cx="273049" cy="6857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CD26A5-4323-7F48-9A35-F3627534E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871"/>
          <a:stretch/>
        </p:blipFill>
        <p:spPr>
          <a:xfrm>
            <a:off x="838200" y="6039086"/>
            <a:ext cx="1452248" cy="7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65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B856-541A-0445-BDDE-B0F68A11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A479F-7A36-A444-9E0A-8F4E62EA3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67C88-2FD3-1F42-BDB4-F15A00C33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1B394-B19C-164F-B201-1DE0734F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2ED34-5DB0-F44B-9CF1-ABA9C667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0C54D3-F03E-E14E-8478-4B6F8A3D7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871"/>
          <a:stretch/>
        </p:blipFill>
        <p:spPr>
          <a:xfrm>
            <a:off x="838200" y="6039086"/>
            <a:ext cx="1452248" cy="7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8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92F2-6F12-FE4D-8B23-F2E98FAD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7A10D-FC65-D44B-8892-38D2B32B8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5F4D5-BBC1-6F48-BE09-5A7A7B0D7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523F8F-323C-FC4A-BE89-F64B4A31B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BA97B-5DBA-FD4B-8C28-52A5D47AD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7CAE90-8B23-9847-BE9F-2C39D0D0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866BE-CE97-C347-A97B-A7D5D1E0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831A72-9D2B-E041-920C-B3150B85F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871"/>
          <a:stretch/>
        </p:blipFill>
        <p:spPr>
          <a:xfrm>
            <a:off x="838200" y="6039086"/>
            <a:ext cx="1452248" cy="7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47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8421-F809-D247-BE07-7BC1F22D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8DB6E-80AC-1F42-AE76-4BAFFE46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10629-0FBD-3D43-A012-DA5562BE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F6D63-B60F-6844-81C8-9A8182288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871"/>
          <a:stretch/>
        </p:blipFill>
        <p:spPr>
          <a:xfrm>
            <a:off x="838200" y="6039086"/>
            <a:ext cx="1452248" cy="7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66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64123-CE02-4746-B79B-62D3AAD1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3EB22-723D-5946-91FA-ACEF5395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42B30-3E2D-9C4A-ADFC-D4D59A100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871"/>
          <a:stretch/>
        </p:blipFill>
        <p:spPr>
          <a:xfrm>
            <a:off x="838200" y="6039086"/>
            <a:ext cx="1452248" cy="7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3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E062-024A-4B45-9911-E0C4C035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931A6-F59E-4040-BBB9-86BE56261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F1444-F5DE-F742-8B60-DF2324B10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D4EDD-6D30-7848-9551-5623022D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F44CE-4D1D-594C-9EFD-34424CA1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E3F4E-36F4-6F48-811C-3803BED54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871"/>
          <a:stretch/>
        </p:blipFill>
        <p:spPr>
          <a:xfrm>
            <a:off x="838200" y="6039086"/>
            <a:ext cx="1452248" cy="7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4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0A2DFCF8-5BA0-BB47-918A-9A4AA711C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2222"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F99F4CBF-EF50-DF44-B91F-CB74075222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45199-B0E2-8A4D-B5CA-D50235483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8657"/>
            <a:ext cx="6779172" cy="1655763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C38C6B-C9A7-EA49-B6E5-51E017923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2302"/>
            <a:ext cx="6858000" cy="8854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92BD9-943A-504E-83CF-622D6138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DA5B2-48C5-7644-9BD3-9472533C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6B3D59-D561-964E-9737-D55EB89F70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BE2D8-64F6-DB46-AEA5-EC438D4E4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871"/>
          <a:stretch/>
        </p:blipFill>
        <p:spPr>
          <a:xfrm>
            <a:off x="422851" y="5673444"/>
            <a:ext cx="2091749" cy="11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5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1107E-A96D-7347-AC4F-90615F8F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7CB7AF-D301-044D-B6F1-D59B897E2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7D3F5-B2E5-DE4E-8979-C703F8641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094B5-E75F-9B43-952D-D280BF39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1B67B-E66C-C145-A2BA-1504396C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DA3EA6-65A9-2D4B-BEA6-3AE323BA7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871"/>
          <a:stretch/>
        </p:blipFill>
        <p:spPr>
          <a:xfrm>
            <a:off x="838200" y="6039086"/>
            <a:ext cx="1452248" cy="7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68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CE6A-5547-A84F-85E6-1E4EF4D16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4AC52-C047-C842-BEA2-54D5A7E05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796EE-A968-B149-A50A-C61A5CFB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E675-4010-1C46-A58E-11A68098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EE54C3-7D6F-A94E-9AB0-9B41A159A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871"/>
          <a:stretch/>
        </p:blipFill>
        <p:spPr>
          <a:xfrm>
            <a:off x="838200" y="6039086"/>
            <a:ext cx="1452248" cy="7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71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FDD09A-88D7-2D4B-8C00-073830C2E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F7D8D-B789-7B4B-84D0-1EFD1563B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E49C3-1DAB-EF49-8F40-AF89123F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5A993-AFF6-8448-86F7-9C9B3ADA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79630-1C19-8344-BC31-8EBC718A48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871"/>
          <a:stretch/>
        </p:blipFill>
        <p:spPr>
          <a:xfrm>
            <a:off x="838200" y="6039086"/>
            <a:ext cx="1452248" cy="7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00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_Blue">
  <p:cSld name="Title and Content _Blu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730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8"/>
          <p:cNvPicPr preferRelativeResize="0"/>
          <p:nvPr/>
        </p:nvPicPr>
        <p:blipFill rotWithShape="1">
          <a:blip r:embed="rId3">
            <a:alphaModFix/>
          </a:blip>
          <a:srcRect t="22986" b="17777"/>
          <a:stretch/>
        </p:blipFill>
        <p:spPr>
          <a:xfrm>
            <a:off x="838200" y="6104813"/>
            <a:ext cx="1415431" cy="50307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8"/>
          <p:cNvSpPr txBox="1">
            <a:spLocks noGrp="1"/>
          </p:cNvSpPr>
          <p:nvPr>
            <p:ph type="ftr" idx="11"/>
          </p:nvPr>
        </p:nvSpPr>
        <p:spPr>
          <a:xfrm>
            <a:off x="4038600" y="618868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610600" y="6188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8200" y="623034"/>
            <a:ext cx="10515600" cy="106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70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120BB76-40FC-964B-A78C-F385C9E603D0}"/>
              </a:ext>
            </a:extLst>
          </p:cNvPr>
          <p:cNvGrpSpPr/>
          <p:nvPr userDrawn="1"/>
        </p:nvGrpSpPr>
        <p:grpSpPr>
          <a:xfrm>
            <a:off x="0" y="0"/>
            <a:ext cx="8153400" cy="6858000"/>
            <a:chOff x="0" y="0"/>
            <a:chExt cx="8153400" cy="6858000"/>
          </a:xfrm>
        </p:grpSpPr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C7F1B73D-4380-664D-9336-DB7C26951D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12" name="Picture 11" descr="Background pattern&#10;&#10;Description automatically generated">
              <a:extLst>
                <a:ext uri="{FF2B5EF4-FFF2-40B4-BE49-F238E27FC236}">
                  <a16:creationId xmlns:a16="http://schemas.microsoft.com/office/drawing/2014/main" id="{196BC0A8-2490-134D-8971-F68279B34F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81111"/>
            <a:stretch/>
          </p:blipFill>
          <p:spPr>
            <a:xfrm>
              <a:off x="6858000" y="0"/>
              <a:ext cx="12954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5ED1B6-2D85-B445-B0FA-8BCE4FC0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242"/>
            <a:ext cx="6858000" cy="2852737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C452-40B8-1941-815F-EBFE224E8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84967"/>
            <a:ext cx="6858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A5674-62DF-2049-A6BB-36EBCB0B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EE1D9-7E8F-6F48-9D78-8517DAAA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2A473A-DAD5-7640-869E-BC8CBF7B1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871"/>
          <a:stretch/>
        </p:blipFill>
        <p:spPr>
          <a:xfrm>
            <a:off x="422851" y="5673444"/>
            <a:ext cx="2091749" cy="11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4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88379BF-CD19-0046-A757-0A0288D702D7}"/>
              </a:ext>
            </a:extLst>
          </p:cNvPr>
          <p:cNvGrpSpPr/>
          <p:nvPr userDrawn="1"/>
        </p:nvGrpSpPr>
        <p:grpSpPr>
          <a:xfrm>
            <a:off x="0" y="0"/>
            <a:ext cx="8610600" cy="6858000"/>
            <a:chOff x="0" y="0"/>
            <a:chExt cx="8610600" cy="6858000"/>
          </a:xfrm>
        </p:grpSpPr>
        <p:pic>
          <p:nvPicPr>
            <p:cNvPr id="14" name="Picture 13" descr="Background pattern&#10;&#10;Description automatically generated">
              <a:extLst>
                <a:ext uri="{FF2B5EF4-FFF2-40B4-BE49-F238E27FC236}">
                  <a16:creationId xmlns:a16="http://schemas.microsoft.com/office/drawing/2014/main" id="{131A1BF2-4404-4F4C-BEB0-FEA3B5E6D8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74444"/>
            <a:stretch/>
          </p:blipFill>
          <p:spPr>
            <a:xfrm>
              <a:off x="6858000" y="0"/>
              <a:ext cx="1752600" cy="6858000"/>
            </a:xfrm>
            <a:prstGeom prst="rect">
              <a:avLst/>
            </a:prstGeom>
          </p:spPr>
        </p:pic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3FE9DC04-248A-9047-AADF-1B39305F8B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5ED1B6-2D85-B445-B0FA-8BCE4FC0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242"/>
            <a:ext cx="6858000" cy="2852737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C452-40B8-1941-815F-EBFE224E8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84967"/>
            <a:ext cx="6858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A5674-62DF-2049-A6BB-36EBCB0B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EE1D9-7E8F-6F48-9D78-8517DAAA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4C9637-1013-C54C-887A-28DF4F8E3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871"/>
          <a:stretch/>
        </p:blipFill>
        <p:spPr>
          <a:xfrm>
            <a:off x="422851" y="5673444"/>
            <a:ext cx="2091749" cy="11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6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4ECECAA-6457-FA4E-9DA1-0A1A8AF4C3B7}"/>
              </a:ext>
            </a:extLst>
          </p:cNvPr>
          <p:cNvGrpSpPr/>
          <p:nvPr userDrawn="1"/>
        </p:nvGrpSpPr>
        <p:grpSpPr>
          <a:xfrm>
            <a:off x="0" y="0"/>
            <a:ext cx="8610600" cy="6858000"/>
            <a:chOff x="0" y="0"/>
            <a:chExt cx="8610600" cy="6858000"/>
          </a:xfrm>
        </p:grpSpPr>
        <p:pic>
          <p:nvPicPr>
            <p:cNvPr id="12" name="Picture 11" descr="Background pattern&#10;&#10;Description automatically generated">
              <a:extLst>
                <a:ext uri="{FF2B5EF4-FFF2-40B4-BE49-F238E27FC236}">
                  <a16:creationId xmlns:a16="http://schemas.microsoft.com/office/drawing/2014/main" id="{2DC757F4-033A-9D4D-9AE5-D4C8263FA2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74444"/>
            <a:stretch/>
          </p:blipFill>
          <p:spPr>
            <a:xfrm>
              <a:off x="6858000" y="0"/>
              <a:ext cx="1752600" cy="6858000"/>
            </a:xfrm>
            <a:prstGeom prst="rect">
              <a:avLst/>
            </a:prstGeom>
          </p:spPr>
        </p:pic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6BCA62E2-D784-1C46-B83E-82CDE4430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5ED1B6-2D85-B445-B0FA-8BCE4FC0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242"/>
            <a:ext cx="6858000" cy="2852737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C452-40B8-1941-815F-EBFE224E8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84967"/>
            <a:ext cx="6858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A5674-62DF-2049-A6BB-36EBCB0B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EE1D9-7E8F-6F48-9D78-8517DAAA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9242EB-0CC9-1C44-86F2-A7401C71D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871"/>
          <a:stretch/>
        </p:blipFill>
        <p:spPr>
          <a:xfrm>
            <a:off x="422851" y="5673444"/>
            <a:ext cx="2091749" cy="11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4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E838AA1-031E-3744-9C36-89A155DAFF0B}"/>
              </a:ext>
            </a:extLst>
          </p:cNvPr>
          <p:cNvGrpSpPr/>
          <p:nvPr userDrawn="1"/>
        </p:nvGrpSpPr>
        <p:grpSpPr>
          <a:xfrm>
            <a:off x="0" y="0"/>
            <a:ext cx="8610600" cy="6858000"/>
            <a:chOff x="0" y="0"/>
            <a:chExt cx="8610600" cy="6858000"/>
          </a:xfrm>
        </p:grpSpPr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24B314BF-065C-714C-9732-C68F36B50A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0A90A6E1-1826-CF4E-8D46-F03A29CF2D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74444"/>
            <a:stretch/>
          </p:blipFill>
          <p:spPr>
            <a:xfrm>
              <a:off x="6858000" y="0"/>
              <a:ext cx="17526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5ED1B6-2D85-B445-B0FA-8BCE4FC0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242"/>
            <a:ext cx="6858000" cy="2852737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C452-40B8-1941-815F-EBFE224E8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84967"/>
            <a:ext cx="6858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A5674-62DF-2049-A6BB-36EBCB0B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EE1D9-7E8F-6F48-9D78-8517DAAA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B874B2-EE4B-284D-B20A-1B7F0FCF9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871"/>
          <a:stretch/>
        </p:blipFill>
        <p:spPr>
          <a:xfrm>
            <a:off x="422851" y="5673444"/>
            <a:ext cx="2091749" cy="11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8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B26D4C2-17CD-074C-8AD1-1E9C8BD3FF47}"/>
              </a:ext>
            </a:extLst>
          </p:cNvPr>
          <p:cNvGrpSpPr/>
          <p:nvPr userDrawn="1"/>
        </p:nvGrpSpPr>
        <p:grpSpPr>
          <a:xfrm>
            <a:off x="0" y="0"/>
            <a:ext cx="8610600" cy="6858000"/>
            <a:chOff x="0" y="0"/>
            <a:chExt cx="8610600" cy="6858000"/>
          </a:xfrm>
        </p:grpSpPr>
        <p:pic>
          <p:nvPicPr>
            <p:cNvPr id="12" name="Picture 11" descr="Background pattern&#10;&#10;Description automatically generated">
              <a:extLst>
                <a:ext uri="{FF2B5EF4-FFF2-40B4-BE49-F238E27FC236}">
                  <a16:creationId xmlns:a16="http://schemas.microsoft.com/office/drawing/2014/main" id="{988B7EAA-2BF4-2A40-910E-8E8FB05E5C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74444"/>
            <a:stretch/>
          </p:blipFill>
          <p:spPr>
            <a:xfrm>
              <a:off x="6858000" y="0"/>
              <a:ext cx="1752600" cy="6858000"/>
            </a:xfrm>
            <a:prstGeom prst="rect">
              <a:avLst/>
            </a:prstGeom>
          </p:spPr>
        </p:pic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29CD082B-27BD-7240-AEA3-A3BB8BCDD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5ED1B6-2D85-B445-B0FA-8BCE4FC0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242"/>
            <a:ext cx="6858000" cy="2852737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C452-40B8-1941-815F-EBFE224E8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84967"/>
            <a:ext cx="6858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A5674-62DF-2049-A6BB-36EBCB0B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EE1D9-7E8F-6F48-9D78-8517DAAA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D44578-4295-DA4C-9515-107EC0A96A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871"/>
          <a:stretch/>
        </p:blipFill>
        <p:spPr>
          <a:xfrm>
            <a:off x="422851" y="5673444"/>
            <a:ext cx="2091749" cy="11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9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E3EC2A2-6C8F-3A4D-8F9C-5B9935177B13}"/>
              </a:ext>
            </a:extLst>
          </p:cNvPr>
          <p:cNvGrpSpPr/>
          <p:nvPr userDrawn="1"/>
        </p:nvGrpSpPr>
        <p:grpSpPr>
          <a:xfrm>
            <a:off x="0" y="0"/>
            <a:ext cx="8610600" cy="6858000"/>
            <a:chOff x="0" y="0"/>
            <a:chExt cx="8610600" cy="6858000"/>
          </a:xfrm>
        </p:grpSpPr>
        <p:pic>
          <p:nvPicPr>
            <p:cNvPr id="13" name="Picture 12" descr="Background pattern&#10;&#10;Description automatically generated">
              <a:extLst>
                <a:ext uri="{FF2B5EF4-FFF2-40B4-BE49-F238E27FC236}">
                  <a16:creationId xmlns:a16="http://schemas.microsoft.com/office/drawing/2014/main" id="{D583FFAB-AFB0-2E44-B4F6-EA377B3D47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74444"/>
            <a:stretch/>
          </p:blipFill>
          <p:spPr>
            <a:xfrm>
              <a:off x="6858000" y="0"/>
              <a:ext cx="1752600" cy="6858000"/>
            </a:xfrm>
            <a:prstGeom prst="rect">
              <a:avLst/>
            </a:prstGeom>
          </p:spPr>
        </p:pic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CF453A48-99D6-2C4D-BAF7-3ECD74A712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5ED1B6-2D85-B445-B0FA-8BCE4FC0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242"/>
            <a:ext cx="6858000" cy="2852737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C452-40B8-1941-815F-EBFE224E8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84967"/>
            <a:ext cx="6858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A5674-62DF-2049-A6BB-36EBCB0B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EE1D9-7E8F-6F48-9D78-8517DAAA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57D8A4-6B3A-2C4B-994F-B57D7B5A1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871"/>
          <a:stretch/>
        </p:blipFill>
        <p:spPr>
          <a:xfrm>
            <a:off x="422851" y="5673444"/>
            <a:ext cx="2091749" cy="11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0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5CC2-C708-214A-B5C5-6C9CFA3E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F1D9F-FFBA-1E40-A699-30CC25496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F9E4-5DCA-FB4B-8AB2-4FF8AECC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BECC-E9C1-7741-942E-9166E658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ject 10">
            <a:extLst>
              <a:ext uri="{FF2B5EF4-FFF2-40B4-BE49-F238E27FC236}">
                <a16:creationId xmlns:a16="http://schemas.microsoft.com/office/drawing/2014/main" id="{BA9007A0-7EFF-5E47-AE74-DF853A769C44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47"/>
            <a:ext cx="272940" cy="6855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449BB-FB74-6F48-93C5-FB26F3068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0871"/>
          <a:stretch/>
        </p:blipFill>
        <p:spPr>
          <a:xfrm>
            <a:off x="838200" y="6039086"/>
            <a:ext cx="1452248" cy="7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5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12B28-8D22-3340-BD05-96D5E254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79BD9-6805-3D4C-AFAC-F244778D3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CAE8D-207B-2448-8CED-C98356925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EB348-73FD-3945-BA17-BB78E45C3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4A6B3D59-D561-964E-9737-D55EB89F7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72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scend.aspeninstitute.org/resources/two-open-windows-ii-new-research-on-infant-and-caregiver-neurobiologic-change/" TargetMode="External"/><Relationship Id="rId13" Type="http://schemas.openxmlformats.org/officeDocument/2006/relationships/hyperlink" Target="https://www.pnas.org/doi/10.1073/pnas.2115649119" TargetMode="External"/><Relationship Id="rId3" Type="http://schemas.openxmlformats.org/officeDocument/2006/relationships/hyperlink" Target="https://www.census.gov/library/publications/2011/acs/acs-14.html" TargetMode="External"/><Relationship Id="rId7" Type="http://schemas.openxmlformats.org/officeDocument/2006/relationships/image" Target="../media/image23.png"/><Relationship Id="rId12" Type="http://schemas.openxmlformats.org/officeDocument/2006/relationships/hyperlink" Target="https://publichealth.gwu.edu/departments/healthpolicy/CHPR/downloads/Parental_Health_Insurance_Report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hyperlink" Target="https://inequality.stanford.edu/sites/default/files/PathwaysWinter11_Duncan.pdf" TargetMode="External"/><Relationship Id="rId15" Type="http://schemas.openxmlformats.org/officeDocument/2006/relationships/image" Target="../media/image27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hyperlink" Target="https://heckmanequation.org/resource/research-summary-lifecycle-benefits-influential-early-childhood-program/" TargetMode="External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>
            <a:extLst>
              <a:ext uri="{FF2B5EF4-FFF2-40B4-BE49-F238E27FC236}">
                <a16:creationId xmlns:a16="http://schemas.microsoft.com/office/drawing/2014/main" id="{AF4D80A6-CF18-EF4E-8798-60392C1C3E80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7920235" y="209550"/>
            <a:ext cx="4123930" cy="632936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FC65F9C-CDBC-BE41-B4B7-AE11B3F1C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720" y="4461690"/>
            <a:ext cx="5529180" cy="885497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DF6841"/>
                </a:solidFill>
              </a:rPr>
              <a:t>Marjorie Sims, Managing Director, Ascend</a:t>
            </a:r>
          </a:p>
          <a:p>
            <a:pPr algn="l"/>
            <a:r>
              <a:rPr lang="en-US" b="1" dirty="0">
                <a:solidFill>
                  <a:srgbClr val="DF6841"/>
                </a:solidFill>
              </a:rPr>
              <a:t>May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836C7-610B-154D-A080-7641795C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BDEB85A-6FC1-8143-8D1B-2C082E66B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320" y="1203961"/>
            <a:ext cx="7266852" cy="2761864"/>
          </a:xfrm>
        </p:spPr>
        <p:txBody>
          <a:bodyPr>
            <a:normAutofit/>
          </a:bodyPr>
          <a:lstStyle/>
          <a:p>
            <a:pPr algn="l"/>
            <a:r>
              <a:rPr lang="en-US" cap="all" dirty="0">
                <a:latin typeface="Avenir Book" panose="02000503020000020003" pitchFamily="2" charset="0"/>
              </a:rPr>
              <a:t>Fueling Changes for Children and Families</a:t>
            </a:r>
          </a:p>
        </p:txBody>
      </p:sp>
    </p:spTree>
    <p:extLst>
      <p:ext uri="{BB962C8B-B14F-4D97-AF65-F5344CB8AC3E}">
        <p14:creationId xmlns:p14="http://schemas.microsoft.com/office/powerpoint/2010/main" val="1938373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CF92A-112D-CC4D-B249-42FAEFE4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E884C7-1DC4-7A4E-AD09-57A53AD6C641}"/>
              </a:ext>
            </a:extLst>
          </p:cNvPr>
          <p:cNvSpPr txBox="1">
            <a:spLocks/>
          </p:cNvSpPr>
          <p:nvPr/>
        </p:nvSpPr>
        <p:spPr>
          <a:xfrm>
            <a:off x="838201" y="153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4000" b="1" cap="all" dirty="0"/>
              <a:t>Principles of the 2Gen Approach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620301-6BDE-5C4F-890F-2C64FD0CDE80}"/>
              </a:ext>
            </a:extLst>
          </p:cNvPr>
          <p:cNvSpPr txBox="1">
            <a:spLocks/>
          </p:cNvSpPr>
          <p:nvPr/>
        </p:nvSpPr>
        <p:spPr>
          <a:xfrm>
            <a:off x="838201" y="1478755"/>
            <a:ext cx="5499100" cy="45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ts val="1800"/>
            </a:pPr>
            <a:r>
              <a:rPr lang="en-US" sz="2200" dirty="0">
                <a:ea typeface="Avenir"/>
                <a:cs typeface="Avenir"/>
                <a:sym typeface="Avenir"/>
              </a:rPr>
              <a:t>Measure and account for outcomes for both children and their parents (or the adults in their lives). </a:t>
            </a:r>
            <a:endParaRPr lang="en-US" sz="2200" dirty="0"/>
          </a:p>
          <a:p>
            <a:pPr marL="428625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ts val="1800"/>
            </a:pPr>
            <a:endParaRPr lang="en-US" sz="2200" dirty="0">
              <a:ea typeface="Avenir"/>
              <a:cs typeface="Avenir"/>
              <a:sym typeface="Avenir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ts val="1800"/>
            </a:pPr>
            <a:r>
              <a:rPr lang="en-US" sz="2200" dirty="0">
                <a:solidFill>
                  <a:srgbClr val="00497B"/>
                </a:solidFill>
                <a:ea typeface="Avenir"/>
                <a:cs typeface="Avenir"/>
                <a:sym typeface="Avenir"/>
              </a:rPr>
              <a:t>Engage and listen to the voices of families. </a:t>
            </a:r>
            <a:endParaRPr lang="en-US" sz="2200" dirty="0">
              <a:solidFill>
                <a:srgbClr val="00497B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dirty="0">
              <a:ea typeface="Avenir"/>
              <a:cs typeface="Avenir"/>
              <a:sym typeface="Avenir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ts val="1800"/>
            </a:pPr>
            <a:r>
              <a:rPr lang="en-US" sz="2200" dirty="0">
                <a:ea typeface="Avenir"/>
                <a:cs typeface="Avenir"/>
                <a:sym typeface="Avenir"/>
              </a:rPr>
              <a:t>Ensure equity, particularly racial equity. 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en-US" sz="2200" dirty="0">
              <a:ea typeface="Avenir"/>
              <a:cs typeface="Avenir"/>
              <a:sym typeface="Avenir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ts val="1800"/>
            </a:pPr>
            <a:r>
              <a:rPr lang="en-US" sz="2200" dirty="0">
                <a:solidFill>
                  <a:srgbClr val="00497B"/>
                </a:solidFill>
                <a:ea typeface="Avenir"/>
                <a:cs typeface="Avenir"/>
                <a:sym typeface="Avenir"/>
              </a:rPr>
              <a:t>Foster innovation and evidence together. </a:t>
            </a:r>
            <a:endParaRPr lang="en-US" sz="2200" dirty="0">
              <a:solidFill>
                <a:srgbClr val="00497B"/>
              </a:solidFill>
            </a:endParaRPr>
          </a:p>
          <a:p>
            <a:pPr marL="428625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ts val="1800"/>
            </a:pPr>
            <a:endParaRPr lang="en-US" sz="2200" dirty="0">
              <a:ea typeface="Avenir"/>
              <a:cs typeface="Avenir"/>
              <a:sym typeface="Avenir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ts val="1800"/>
            </a:pPr>
            <a:r>
              <a:rPr lang="en-US" sz="2200" dirty="0">
                <a:ea typeface="Avenir"/>
                <a:cs typeface="Avenir"/>
                <a:sym typeface="Avenir"/>
              </a:rPr>
              <a:t>Align and link systems and funding streams.</a:t>
            </a:r>
            <a:endParaRPr lang="en-US" sz="22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3FB5A8C-2A9B-2B4F-883E-46A0919F696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6B3D59-D561-964E-9737-D55EB89F703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93849B-B1DB-7044-87E6-38CB6F745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907" y="1478755"/>
            <a:ext cx="50165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3C73B0-D66C-0547-A906-470A5B399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cap="all" dirty="0"/>
              <a:t>What We’re Going For: Family Well-being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9D5AF8-0FB0-4843-9658-E0891ED45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062"/>
            <a:ext cx="10515600" cy="47291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/>
              <a:t>Well-being is a multifaceted process and lifelong pursuit. Ultimately, 2Gen approaches recognize six key components to improve families’ financial stability, social capital, health care, and quality education.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0A738D-C9EA-8D4E-93DD-800AD5A6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6B3D59-D561-964E-9737-D55EB89F7038}" type="slidenum">
              <a:rPr lang="en-US" smtClean="0"/>
              <a:t>11</a:t>
            </a:fld>
            <a:endParaRPr lang="en-US"/>
          </a:p>
        </p:txBody>
      </p:sp>
      <p:pic>
        <p:nvPicPr>
          <p:cNvPr id="9" name="Google Shape;323;p4">
            <a:extLst>
              <a:ext uri="{FF2B5EF4-FFF2-40B4-BE49-F238E27FC236}">
                <a16:creationId xmlns:a16="http://schemas.microsoft.com/office/drawing/2014/main" id="{D67EA949-1B26-4829-8718-BC65C9E7D96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0866" y="2283355"/>
            <a:ext cx="6790267" cy="4574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75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872C-D2BE-4D16-A94B-08699354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all" dirty="0"/>
              <a:t>Theory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DA944-2E82-4486-B64D-435909C8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For an increase in family economic security, educational success, and health and well-being from one generation to the next by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909CA-8138-4FBA-B6C7-E45B5E92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2F795-3E50-4214-97B3-BDBF136CC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" t="43819" r="87778" b="20191"/>
          <a:stretch/>
        </p:blipFill>
        <p:spPr>
          <a:xfrm>
            <a:off x="924337" y="3729403"/>
            <a:ext cx="975360" cy="1910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9163A6-CCA0-4FA7-80FC-1E73AF3EE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399" y="2450356"/>
            <a:ext cx="3558596" cy="3919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D0B353-FF26-4577-9F70-9602EB88F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577" y="3055035"/>
            <a:ext cx="5310384" cy="3187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EA5E00-5AC2-4C7F-98F8-D17D8B490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55" t="42287" r="82667" b="16554"/>
          <a:stretch/>
        </p:blipFill>
        <p:spPr>
          <a:xfrm>
            <a:off x="1899697" y="3592244"/>
            <a:ext cx="436880" cy="218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C16E17-A69E-4073-88B9-C2A10E306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55" t="42287" r="82667" b="16554"/>
          <a:stretch/>
        </p:blipFill>
        <p:spPr>
          <a:xfrm>
            <a:off x="7623819" y="3592242"/>
            <a:ext cx="43688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9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4FB46-FE57-A843-A83F-44E31E14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4512"/>
            <a:ext cx="2743200" cy="365125"/>
          </a:xfrm>
        </p:spPr>
        <p:txBody>
          <a:bodyPr/>
          <a:lstStyle/>
          <a:p>
            <a:fld id="{4A6B3D59-D561-964E-9737-D55EB89F7038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D62969-C80F-0A45-9B33-E9FA3435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799"/>
          </a:xfrm>
        </p:spPr>
        <p:txBody>
          <a:bodyPr>
            <a:normAutofit/>
          </a:bodyPr>
          <a:lstStyle/>
          <a:p>
            <a:r>
              <a:rPr lang="en-US" sz="4000" b="1" cap="all" dirty="0"/>
              <a:t>Many Names – ONE Approach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34666E6-4CF1-3244-B550-D5C245D68518}"/>
              </a:ext>
            </a:extLst>
          </p:cNvPr>
          <p:cNvSpPr txBox="1">
            <a:spLocks/>
          </p:cNvSpPr>
          <p:nvPr/>
        </p:nvSpPr>
        <p:spPr>
          <a:xfrm>
            <a:off x="8610600" y="62345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6B3D59-D561-964E-9737-D55EB89F7038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oogle Shape;97;p18">
            <a:extLst>
              <a:ext uri="{FF2B5EF4-FFF2-40B4-BE49-F238E27FC236}">
                <a16:creationId xmlns:a16="http://schemas.microsoft.com/office/drawing/2014/main" id="{89BD7E2B-4BF0-9B40-A516-4447CFC5AE04}"/>
              </a:ext>
            </a:extLst>
          </p:cNvPr>
          <p:cNvGrpSpPr/>
          <p:nvPr/>
        </p:nvGrpSpPr>
        <p:grpSpPr>
          <a:xfrm>
            <a:off x="2084467" y="2519284"/>
            <a:ext cx="7905257" cy="2361938"/>
            <a:chOff x="592065" y="589354"/>
            <a:chExt cx="7676361" cy="3161905"/>
          </a:xfrm>
        </p:grpSpPr>
        <p:sp>
          <p:nvSpPr>
            <p:cNvPr id="8" name="Google Shape;98;p18">
              <a:extLst>
                <a:ext uri="{FF2B5EF4-FFF2-40B4-BE49-F238E27FC236}">
                  <a16:creationId xmlns:a16="http://schemas.microsoft.com/office/drawing/2014/main" id="{7980D1FA-D271-3848-A0BD-607A636209C8}"/>
                </a:ext>
              </a:extLst>
            </p:cNvPr>
            <p:cNvSpPr/>
            <p:nvPr/>
          </p:nvSpPr>
          <p:spPr>
            <a:xfrm rot="20315431">
              <a:off x="592065" y="1038759"/>
              <a:ext cx="3330951" cy="5233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rgbClr val="A8D08C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“Whole Family”</a:t>
              </a:r>
              <a:endParaRPr sz="1100" dirty="0">
                <a:latin typeface="Avenir Book" panose="02000503020000020003" pitchFamily="2" charset="0"/>
              </a:endParaRPr>
            </a:p>
          </p:txBody>
        </p:sp>
        <p:sp>
          <p:nvSpPr>
            <p:cNvPr id="9" name="Google Shape;99;p18">
              <a:extLst>
                <a:ext uri="{FF2B5EF4-FFF2-40B4-BE49-F238E27FC236}">
                  <a16:creationId xmlns:a16="http://schemas.microsoft.com/office/drawing/2014/main" id="{5B5B9B23-E09D-9B48-AA80-FA536832D345}"/>
                </a:ext>
              </a:extLst>
            </p:cNvPr>
            <p:cNvSpPr/>
            <p:nvPr/>
          </p:nvSpPr>
          <p:spPr>
            <a:xfrm rot="1224991">
              <a:off x="4781195" y="977028"/>
              <a:ext cx="3330732" cy="605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rgbClr val="A8D08C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‘Ohana Nui </a:t>
              </a:r>
              <a:endParaRPr sz="1100" dirty="0">
                <a:latin typeface="Avenir Book" panose="02000503020000020003" pitchFamily="2" charset="0"/>
              </a:endParaRPr>
            </a:p>
          </p:txBody>
        </p:sp>
        <p:sp>
          <p:nvSpPr>
            <p:cNvPr id="10" name="Google Shape;100;p18">
              <a:extLst>
                <a:ext uri="{FF2B5EF4-FFF2-40B4-BE49-F238E27FC236}">
                  <a16:creationId xmlns:a16="http://schemas.microsoft.com/office/drawing/2014/main" id="{2FE34C71-7B55-8B47-B706-FC47D57E42EB}"/>
                </a:ext>
              </a:extLst>
            </p:cNvPr>
            <p:cNvSpPr/>
            <p:nvPr/>
          </p:nvSpPr>
          <p:spPr>
            <a:xfrm rot="20482447">
              <a:off x="2676495" y="2653570"/>
              <a:ext cx="3330751" cy="523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rgbClr val="A8D08C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“2Gen”</a:t>
              </a:r>
              <a:endParaRPr sz="1100" dirty="0">
                <a:latin typeface="Avenir Book" panose="02000503020000020003" pitchFamily="2" charset="0"/>
              </a:endParaRPr>
            </a:p>
          </p:txBody>
        </p:sp>
        <p:sp>
          <p:nvSpPr>
            <p:cNvPr id="11" name="Google Shape;101;p18">
              <a:extLst>
                <a:ext uri="{FF2B5EF4-FFF2-40B4-BE49-F238E27FC236}">
                  <a16:creationId xmlns:a16="http://schemas.microsoft.com/office/drawing/2014/main" id="{6920FF54-21E5-FA49-8695-5FFE0EE6B2F6}"/>
                </a:ext>
              </a:extLst>
            </p:cNvPr>
            <p:cNvSpPr/>
            <p:nvPr/>
          </p:nvSpPr>
          <p:spPr>
            <a:xfrm rot="1254592">
              <a:off x="3557954" y="2303091"/>
              <a:ext cx="4196146" cy="954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rgbClr val="A8D08C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“Family Economic Mobility”</a:t>
              </a:r>
              <a:endParaRPr sz="1100" dirty="0">
                <a:latin typeface="Avenir Book" panose="02000503020000020003" pitchFamily="2" charset="0"/>
              </a:endParaRPr>
            </a:p>
          </p:txBody>
        </p:sp>
        <p:sp>
          <p:nvSpPr>
            <p:cNvPr id="12" name="Google Shape;102;p18">
              <a:extLst>
                <a:ext uri="{FF2B5EF4-FFF2-40B4-BE49-F238E27FC236}">
                  <a16:creationId xmlns:a16="http://schemas.microsoft.com/office/drawing/2014/main" id="{CB4AB3B8-D998-3B40-A127-A70375F3A19E}"/>
                </a:ext>
              </a:extLst>
            </p:cNvPr>
            <p:cNvSpPr/>
            <p:nvPr/>
          </p:nvSpPr>
          <p:spPr>
            <a:xfrm rot="20383924">
              <a:off x="917561" y="1744081"/>
              <a:ext cx="3330729" cy="523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rgbClr val="A8D08C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r>
                <a:rPr lang="en" sz="2100" b="1" dirty="0">
                  <a:solidFill>
                    <a:srgbClr val="A8D08C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Intergenerational”</a:t>
              </a:r>
              <a:endParaRPr sz="1100" dirty="0">
                <a:latin typeface="Avenir Book" panose="02000503020000020003" pitchFamily="2" charset="0"/>
              </a:endParaRPr>
            </a:p>
          </p:txBody>
        </p:sp>
        <p:sp>
          <p:nvSpPr>
            <p:cNvPr id="13" name="Google Shape;103;p18">
              <a:extLst>
                <a:ext uri="{FF2B5EF4-FFF2-40B4-BE49-F238E27FC236}">
                  <a16:creationId xmlns:a16="http://schemas.microsoft.com/office/drawing/2014/main" id="{CA98BC78-73D3-D649-812C-73B212BF54F8}"/>
                </a:ext>
              </a:extLst>
            </p:cNvPr>
            <p:cNvSpPr/>
            <p:nvPr/>
          </p:nvSpPr>
          <p:spPr>
            <a:xfrm rot="1428507">
              <a:off x="3024306" y="902274"/>
              <a:ext cx="3330855" cy="523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rgbClr val="A8D08C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“Multi-Gen”</a:t>
              </a:r>
              <a:endParaRPr sz="1100" dirty="0">
                <a:latin typeface="Avenir Book" panose="02000503020000020003" pitchFamily="2" charset="0"/>
              </a:endParaRPr>
            </a:p>
          </p:txBody>
        </p:sp>
        <p:sp>
          <p:nvSpPr>
            <p:cNvPr id="14" name="Google Shape;104;p18">
              <a:extLst>
                <a:ext uri="{FF2B5EF4-FFF2-40B4-BE49-F238E27FC236}">
                  <a16:creationId xmlns:a16="http://schemas.microsoft.com/office/drawing/2014/main" id="{981A16B0-5D67-2640-AAFD-230C6C28A3BF}"/>
                </a:ext>
              </a:extLst>
            </p:cNvPr>
            <p:cNvSpPr/>
            <p:nvPr/>
          </p:nvSpPr>
          <p:spPr>
            <a:xfrm rot="1254381">
              <a:off x="4937537" y="1997353"/>
              <a:ext cx="3330889" cy="5231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 b="1" dirty="0">
                  <a:solidFill>
                    <a:srgbClr val="A8D08C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“Two-Generation”</a:t>
              </a:r>
              <a:endParaRPr sz="1100" dirty="0">
                <a:latin typeface="Avenir Book" panose="02000503020000020003" pitchFamily="2" charset="0"/>
              </a:endParaRPr>
            </a:p>
          </p:txBody>
        </p:sp>
        <p:grpSp>
          <p:nvGrpSpPr>
            <p:cNvPr id="15" name="Google Shape;105;p18">
              <a:extLst>
                <a:ext uri="{FF2B5EF4-FFF2-40B4-BE49-F238E27FC236}">
                  <a16:creationId xmlns:a16="http://schemas.microsoft.com/office/drawing/2014/main" id="{94663AE5-694F-354E-8A99-3AA597FDF802}"/>
                </a:ext>
              </a:extLst>
            </p:cNvPr>
            <p:cNvGrpSpPr/>
            <p:nvPr/>
          </p:nvGrpSpPr>
          <p:grpSpPr>
            <a:xfrm>
              <a:off x="791789" y="589354"/>
              <a:ext cx="844456" cy="3119450"/>
              <a:chOff x="791789" y="589354"/>
              <a:chExt cx="844456" cy="3119450"/>
            </a:xfrm>
          </p:grpSpPr>
          <p:sp>
            <p:nvSpPr>
              <p:cNvPr id="19" name="Google Shape;106;p18">
                <a:extLst>
                  <a:ext uri="{FF2B5EF4-FFF2-40B4-BE49-F238E27FC236}">
                    <a16:creationId xmlns:a16="http://schemas.microsoft.com/office/drawing/2014/main" id="{88815B48-4407-0B4A-BE3A-819A074EB992}"/>
                  </a:ext>
                </a:extLst>
              </p:cNvPr>
              <p:cNvSpPr/>
              <p:nvPr/>
            </p:nvSpPr>
            <p:spPr>
              <a:xfrm>
                <a:off x="877245" y="710004"/>
                <a:ext cx="759000" cy="2998800"/>
              </a:xfrm>
              <a:prstGeom prst="leftBracket">
                <a:avLst>
                  <a:gd name="adj" fmla="val 8333"/>
                </a:avLst>
              </a:prstGeom>
              <a:noFill/>
              <a:ln w="57150" cap="flat" cmpd="sng">
                <a:solidFill>
                  <a:srgbClr val="A8D08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07;p18">
                <a:extLst>
                  <a:ext uri="{FF2B5EF4-FFF2-40B4-BE49-F238E27FC236}">
                    <a16:creationId xmlns:a16="http://schemas.microsoft.com/office/drawing/2014/main" id="{F2A0BDFA-21FD-2941-AF1B-2B6C2F6ACF58}"/>
                  </a:ext>
                </a:extLst>
              </p:cNvPr>
              <p:cNvSpPr/>
              <p:nvPr/>
            </p:nvSpPr>
            <p:spPr>
              <a:xfrm>
                <a:off x="791789" y="589354"/>
                <a:ext cx="686100" cy="2998800"/>
              </a:xfrm>
              <a:prstGeom prst="leftBracket">
                <a:avLst>
                  <a:gd name="adj" fmla="val 8333"/>
                </a:avLst>
              </a:prstGeom>
              <a:noFill/>
              <a:ln w="2857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08;p18">
              <a:extLst>
                <a:ext uri="{FF2B5EF4-FFF2-40B4-BE49-F238E27FC236}">
                  <a16:creationId xmlns:a16="http://schemas.microsoft.com/office/drawing/2014/main" id="{F811F140-EDAC-9E49-848D-11F05582E54F}"/>
                </a:ext>
              </a:extLst>
            </p:cNvPr>
            <p:cNvGrpSpPr/>
            <p:nvPr/>
          </p:nvGrpSpPr>
          <p:grpSpPr>
            <a:xfrm>
              <a:off x="7450687" y="589355"/>
              <a:ext cx="801466" cy="3161904"/>
              <a:chOff x="7450687" y="589355"/>
              <a:chExt cx="801466" cy="3161904"/>
            </a:xfrm>
          </p:grpSpPr>
          <p:sp>
            <p:nvSpPr>
              <p:cNvPr id="17" name="Google Shape;109;p18">
                <a:extLst>
                  <a:ext uri="{FF2B5EF4-FFF2-40B4-BE49-F238E27FC236}">
                    <a16:creationId xmlns:a16="http://schemas.microsoft.com/office/drawing/2014/main" id="{4FFC2A97-D516-DF4D-84A4-DDEFAEBA6829}"/>
                  </a:ext>
                </a:extLst>
              </p:cNvPr>
              <p:cNvSpPr/>
              <p:nvPr/>
            </p:nvSpPr>
            <p:spPr>
              <a:xfrm flipH="1">
                <a:off x="7450687" y="752459"/>
                <a:ext cx="744600" cy="2998800"/>
              </a:xfrm>
              <a:prstGeom prst="leftBracket">
                <a:avLst>
                  <a:gd name="adj" fmla="val 8333"/>
                </a:avLst>
              </a:prstGeom>
              <a:noFill/>
              <a:ln w="57150" cap="flat" cmpd="sng">
                <a:solidFill>
                  <a:srgbClr val="A8D08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10;p18">
                <a:extLst>
                  <a:ext uri="{FF2B5EF4-FFF2-40B4-BE49-F238E27FC236}">
                    <a16:creationId xmlns:a16="http://schemas.microsoft.com/office/drawing/2014/main" id="{5F9E38C5-1C7E-A84B-8F17-5C65EBB3ADE6}"/>
                  </a:ext>
                </a:extLst>
              </p:cNvPr>
              <p:cNvSpPr/>
              <p:nvPr/>
            </p:nvSpPr>
            <p:spPr>
              <a:xfrm flipH="1">
                <a:off x="7507553" y="589355"/>
                <a:ext cx="744600" cy="2998800"/>
              </a:xfrm>
              <a:prstGeom prst="leftBracket">
                <a:avLst>
                  <a:gd name="adj" fmla="val 8333"/>
                </a:avLst>
              </a:prstGeom>
              <a:noFill/>
              <a:ln w="2857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" name="Google Shape;102;p18">
            <a:extLst>
              <a:ext uri="{FF2B5EF4-FFF2-40B4-BE49-F238E27FC236}">
                <a16:creationId xmlns:a16="http://schemas.microsoft.com/office/drawing/2014/main" id="{B3AB4627-46F4-B345-91D3-6DE56AF650AE}"/>
              </a:ext>
            </a:extLst>
          </p:cNvPr>
          <p:cNvSpPr/>
          <p:nvPr/>
        </p:nvSpPr>
        <p:spPr>
          <a:xfrm rot="20383924">
            <a:off x="2666081" y="3812990"/>
            <a:ext cx="3562506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rgbClr val="A8D08C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“Multigenerational”</a:t>
            </a:r>
            <a:endParaRPr sz="1100" dirty="0">
              <a:latin typeface="Avenir Book" panose="02000503020000020003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56413C-B869-8F45-B5F7-DA8B5B44E914}"/>
              </a:ext>
            </a:extLst>
          </p:cNvPr>
          <p:cNvSpPr txBox="1"/>
          <p:nvPr/>
        </p:nvSpPr>
        <p:spPr>
          <a:xfrm>
            <a:off x="838198" y="1490928"/>
            <a:ext cx="10149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effectLst/>
                <a:latin typeface="Avenir Book" panose="02000503020000020003" pitchFamily="2" charset="0"/>
              </a:rPr>
              <a:t>2Gen approaches reflect and embrace the diverse shapes, sizes, and structures of families to ensure all family members can reach their full potential.</a:t>
            </a:r>
            <a:endParaRPr lang="en-US" sz="2000" dirty="0">
              <a:latin typeface="Avenir Book" panose="02000503020000020003" pitchFamily="2" charset="0"/>
            </a:endParaRPr>
          </a:p>
        </p:txBody>
      </p:sp>
      <p:pic>
        <p:nvPicPr>
          <p:cNvPr id="22" name="Google Shape;111;p18">
            <a:extLst>
              <a:ext uri="{FF2B5EF4-FFF2-40B4-BE49-F238E27FC236}">
                <a16:creationId xmlns:a16="http://schemas.microsoft.com/office/drawing/2014/main" id="{5AA183DE-B602-4F06-AF92-45B05CF6116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49880" y="5036315"/>
            <a:ext cx="6492240" cy="158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71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B9C5452-2EF5-D748-880B-27CB933A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cap="all" dirty="0"/>
              <a:t>Hallmarks of 2Gen</a:t>
            </a:r>
            <a:endParaRPr lang="en-US" sz="4000" cap="al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9FD072-AFEC-5C40-A94E-A85605357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0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ea typeface="Avenir"/>
                <a:cs typeface="Avenir"/>
                <a:sym typeface="Avenir"/>
              </a:rPr>
              <a:t>A set of characteristics that puts the 2Gen principles into action and describe what a 2Gen approach, strategy, organization, or system looks like. In most 2Gen efforts, leaders are consciously and conscientiously choosing to do the following:</a:t>
            </a:r>
            <a:endParaRPr lang="en-US" sz="20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CA03A79-D7A0-B943-BB0D-4B177827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6B3D59-D561-964E-9737-D55EB89F7038}" type="slidenum">
              <a:rPr lang="en-US" smtClean="0"/>
              <a:t>14</a:t>
            </a:fld>
            <a:endParaRPr lang="en-US"/>
          </a:p>
        </p:txBody>
      </p:sp>
      <p:grpSp>
        <p:nvGrpSpPr>
          <p:cNvPr id="8" name="Google Shape;338;p6">
            <a:extLst>
              <a:ext uri="{FF2B5EF4-FFF2-40B4-BE49-F238E27FC236}">
                <a16:creationId xmlns:a16="http://schemas.microsoft.com/office/drawing/2014/main" id="{377B2916-2BD9-9A49-8746-B5B156ECA265}"/>
              </a:ext>
            </a:extLst>
          </p:cNvPr>
          <p:cNvGrpSpPr/>
          <p:nvPr/>
        </p:nvGrpSpPr>
        <p:grpSpPr>
          <a:xfrm>
            <a:off x="1621717" y="2727960"/>
            <a:ext cx="8948565" cy="3159443"/>
            <a:chOff x="3173" y="373831"/>
            <a:chExt cx="10824563" cy="3272543"/>
          </a:xfrm>
        </p:grpSpPr>
        <p:sp>
          <p:nvSpPr>
            <p:cNvPr id="9" name="Google Shape;339;p6">
              <a:extLst>
                <a:ext uri="{FF2B5EF4-FFF2-40B4-BE49-F238E27FC236}">
                  <a16:creationId xmlns:a16="http://schemas.microsoft.com/office/drawing/2014/main" id="{EF560453-4496-6F49-8E66-B5F1D3412022}"/>
                </a:ext>
              </a:extLst>
            </p:cNvPr>
            <p:cNvSpPr/>
            <p:nvPr/>
          </p:nvSpPr>
          <p:spPr>
            <a:xfrm>
              <a:off x="3173" y="373831"/>
              <a:ext cx="2517340" cy="1510404"/>
            </a:xfrm>
            <a:prstGeom prst="rect">
              <a:avLst/>
            </a:prstGeom>
            <a:solidFill>
              <a:srgbClr val="F48F1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Avenir Book" panose="02000503020000020003" pitchFamily="2" charset="0"/>
              </a:endParaRPr>
            </a:p>
          </p:txBody>
        </p:sp>
        <p:sp>
          <p:nvSpPr>
            <p:cNvPr id="10" name="Google Shape;340;p6">
              <a:extLst>
                <a:ext uri="{FF2B5EF4-FFF2-40B4-BE49-F238E27FC236}">
                  <a16:creationId xmlns:a16="http://schemas.microsoft.com/office/drawing/2014/main" id="{E00151F3-E855-A540-9986-4532F8C88108}"/>
                </a:ext>
              </a:extLst>
            </p:cNvPr>
            <p:cNvSpPr txBox="1"/>
            <p:nvPr/>
          </p:nvSpPr>
          <p:spPr>
            <a:xfrm>
              <a:off x="3173" y="373831"/>
              <a:ext cx="2517340" cy="151040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0000" tIns="60000" rIns="60000" bIns="60000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en-US" sz="1575" b="1" dirty="0">
                  <a:solidFill>
                    <a:srgbClr val="FFFFFF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Center on families and their strength.</a:t>
              </a:r>
              <a:endParaRPr sz="1575" dirty="0">
                <a:solidFill>
                  <a:srgbClr val="FFFFFF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41;p6">
              <a:extLst>
                <a:ext uri="{FF2B5EF4-FFF2-40B4-BE49-F238E27FC236}">
                  <a16:creationId xmlns:a16="http://schemas.microsoft.com/office/drawing/2014/main" id="{44524DEF-A2B9-C545-8990-2C19C9973504}"/>
                </a:ext>
              </a:extLst>
            </p:cNvPr>
            <p:cNvSpPr/>
            <p:nvPr/>
          </p:nvSpPr>
          <p:spPr>
            <a:xfrm>
              <a:off x="2772247" y="373831"/>
              <a:ext cx="2517340" cy="151040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Avenir Book" panose="02000503020000020003" pitchFamily="2" charset="0"/>
              </a:endParaRPr>
            </a:p>
          </p:txBody>
        </p:sp>
        <p:sp>
          <p:nvSpPr>
            <p:cNvPr id="12" name="Google Shape;342;p6">
              <a:extLst>
                <a:ext uri="{FF2B5EF4-FFF2-40B4-BE49-F238E27FC236}">
                  <a16:creationId xmlns:a16="http://schemas.microsoft.com/office/drawing/2014/main" id="{8A78B84B-E43F-704D-8BE1-B015AAD96DDF}"/>
                </a:ext>
              </a:extLst>
            </p:cNvPr>
            <p:cNvSpPr txBox="1"/>
            <p:nvPr/>
          </p:nvSpPr>
          <p:spPr>
            <a:xfrm>
              <a:off x="2772247" y="373831"/>
              <a:ext cx="2517340" cy="151040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60000" tIns="60000" rIns="60000" bIns="60000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en-US" sz="1575" b="1" dirty="0">
                  <a:solidFill>
                    <a:srgbClr val="FFFFFF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Integrate services. </a:t>
              </a:r>
              <a:endParaRPr sz="1575" dirty="0">
                <a:solidFill>
                  <a:srgbClr val="FFFFFF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43;p6">
              <a:extLst>
                <a:ext uri="{FF2B5EF4-FFF2-40B4-BE49-F238E27FC236}">
                  <a16:creationId xmlns:a16="http://schemas.microsoft.com/office/drawing/2014/main" id="{95A38E2C-8FE4-A343-B1CA-207CB91B3894}"/>
                </a:ext>
              </a:extLst>
            </p:cNvPr>
            <p:cNvSpPr/>
            <p:nvPr/>
          </p:nvSpPr>
          <p:spPr>
            <a:xfrm>
              <a:off x="5541322" y="373831"/>
              <a:ext cx="2517340" cy="1510404"/>
            </a:xfrm>
            <a:prstGeom prst="rect">
              <a:avLst/>
            </a:prstGeom>
            <a:solidFill>
              <a:srgbClr val="F48F1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Avenir Book" panose="02000503020000020003" pitchFamily="2" charset="0"/>
              </a:endParaRPr>
            </a:p>
          </p:txBody>
        </p:sp>
        <p:sp>
          <p:nvSpPr>
            <p:cNvPr id="14" name="Google Shape;344;p6">
              <a:extLst>
                <a:ext uri="{FF2B5EF4-FFF2-40B4-BE49-F238E27FC236}">
                  <a16:creationId xmlns:a16="http://schemas.microsoft.com/office/drawing/2014/main" id="{DC95C0C0-C03F-7240-B1D7-7168B8A558E7}"/>
                </a:ext>
              </a:extLst>
            </p:cNvPr>
            <p:cNvSpPr txBox="1"/>
            <p:nvPr/>
          </p:nvSpPr>
          <p:spPr>
            <a:xfrm>
              <a:off x="5541322" y="373831"/>
              <a:ext cx="2517340" cy="151040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0000" tIns="60000" rIns="60000" bIns="60000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en-US" sz="1575" b="1" dirty="0">
                  <a:solidFill>
                    <a:srgbClr val="FFFFFF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Remove barriers. </a:t>
              </a:r>
              <a:endParaRPr sz="1575" dirty="0">
                <a:solidFill>
                  <a:srgbClr val="FFFFFF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45;p6">
              <a:extLst>
                <a:ext uri="{FF2B5EF4-FFF2-40B4-BE49-F238E27FC236}">
                  <a16:creationId xmlns:a16="http://schemas.microsoft.com/office/drawing/2014/main" id="{E87F496D-1646-0243-9CDD-FFF65C37857B}"/>
                </a:ext>
              </a:extLst>
            </p:cNvPr>
            <p:cNvSpPr/>
            <p:nvPr/>
          </p:nvSpPr>
          <p:spPr>
            <a:xfrm>
              <a:off x="8310396" y="373831"/>
              <a:ext cx="2517340" cy="151040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Avenir Book" panose="02000503020000020003" pitchFamily="2" charset="0"/>
              </a:endParaRPr>
            </a:p>
          </p:txBody>
        </p:sp>
        <p:sp>
          <p:nvSpPr>
            <p:cNvPr id="16" name="Google Shape;346;p6">
              <a:extLst>
                <a:ext uri="{FF2B5EF4-FFF2-40B4-BE49-F238E27FC236}">
                  <a16:creationId xmlns:a16="http://schemas.microsoft.com/office/drawing/2014/main" id="{FC2B887B-CD92-FC4D-AACB-3B824D3ACED4}"/>
                </a:ext>
              </a:extLst>
            </p:cNvPr>
            <p:cNvSpPr txBox="1"/>
            <p:nvPr/>
          </p:nvSpPr>
          <p:spPr>
            <a:xfrm>
              <a:off x="8310396" y="373831"/>
              <a:ext cx="2517340" cy="151040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60000" tIns="60000" rIns="60000" bIns="60000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en-US" sz="1575" b="1" dirty="0">
                  <a:solidFill>
                    <a:srgbClr val="FFFFFF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Advance racial equity.</a:t>
              </a:r>
              <a:r>
                <a:rPr lang="en-US" sz="1575" dirty="0">
                  <a:solidFill>
                    <a:srgbClr val="FFFFFF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 </a:t>
              </a:r>
              <a:endParaRPr sz="1050" dirty="0">
                <a:latin typeface="Avenir Book" panose="02000503020000020003" pitchFamily="2" charset="0"/>
              </a:endParaRPr>
            </a:p>
          </p:txBody>
        </p:sp>
        <p:sp>
          <p:nvSpPr>
            <p:cNvPr id="17" name="Google Shape;347;p6">
              <a:extLst>
                <a:ext uri="{FF2B5EF4-FFF2-40B4-BE49-F238E27FC236}">
                  <a16:creationId xmlns:a16="http://schemas.microsoft.com/office/drawing/2014/main" id="{BAB63537-10AA-D240-8B0C-2D0F7375DC1B}"/>
                </a:ext>
              </a:extLst>
            </p:cNvPr>
            <p:cNvSpPr/>
            <p:nvPr/>
          </p:nvSpPr>
          <p:spPr>
            <a:xfrm>
              <a:off x="3173" y="2135970"/>
              <a:ext cx="2517340" cy="151040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Avenir Book" panose="02000503020000020003" pitchFamily="2" charset="0"/>
              </a:endParaRPr>
            </a:p>
          </p:txBody>
        </p:sp>
        <p:sp>
          <p:nvSpPr>
            <p:cNvPr id="18" name="Google Shape;348;p6">
              <a:extLst>
                <a:ext uri="{FF2B5EF4-FFF2-40B4-BE49-F238E27FC236}">
                  <a16:creationId xmlns:a16="http://schemas.microsoft.com/office/drawing/2014/main" id="{84B707A8-B3AF-3F48-A81A-0F65283C8653}"/>
                </a:ext>
              </a:extLst>
            </p:cNvPr>
            <p:cNvSpPr txBox="1"/>
            <p:nvPr/>
          </p:nvSpPr>
          <p:spPr>
            <a:xfrm>
              <a:off x="3173" y="2135970"/>
              <a:ext cx="2517340" cy="151040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FFFFFF"/>
                </a:buClr>
                <a:buSzPts val="2000"/>
              </a:pPr>
              <a:r>
                <a:rPr lang="en-US" sz="1500" b="1" dirty="0">
                  <a:solidFill>
                    <a:srgbClr val="FFFFFF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Lead from values and partner with leaders eager to push the levers of change. </a:t>
              </a:r>
              <a:endParaRPr sz="1500" dirty="0">
                <a:solidFill>
                  <a:srgbClr val="FFFFFF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49;p6">
              <a:extLst>
                <a:ext uri="{FF2B5EF4-FFF2-40B4-BE49-F238E27FC236}">
                  <a16:creationId xmlns:a16="http://schemas.microsoft.com/office/drawing/2014/main" id="{249F142E-B152-8D40-8489-49385EC4210B}"/>
                </a:ext>
              </a:extLst>
            </p:cNvPr>
            <p:cNvSpPr/>
            <p:nvPr/>
          </p:nvSpPr>
          <p:spPr>
            <a:xfrm>
              <a:off x="2772247" y="2135970"/>
              <a:ext cx="2517340" cy="1510404"/>
            </a:xfrm>
            <a:prstGeom prst="rect">
              <a:avLst/>
            </a:prstGeom>
            <a:solidFill>
              <a:srgbClr val="F48F1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Avenir Book" panose="02000503020000020003" pitchFamily="2" charset="0"/>
              </a:endParaRPr>
            </a:p>
          </p:txBody>
        </p:sp>
        <p:sp>
          <p:nvSpPr>
            <p:cNvPr id="20" name="Google Shape;350;p6">
              <a:extLst>
                <a:ext uri="{FF2B5EF4-FFF2-40B4-BE49-F238E27FC236}">
                  <a16:creationId xmlns:a16="http://schemas.microsoft.com/office/drawing/2014/main" id="{149D9CDD-F853-2C49-B4AF-C779637AD396}"/>
                </a:ext>
              </a:extLst>
            </p:cNvPr>
            <p:cNvSpPr txBox="1"/>
            <p:nvPr/>
          </p:nvSpPr>
          <p:spPr>
            <a:xfrm>
              <a:off x="2772247" y="2135970"/>
              <a:ext cx="2517340" cy="151040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0000" tIns="60000" rIns="60000" bIns="60000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en-US" sz="1575" b="1" dirty="0">
                  <a:solidFill>
                    <a:srgbClr val="FFFFFF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Shift providers’ mindsets</a:t>
              </a:r>
              <a:r>
                <a:rPr lang="en-US" sz="1575" dirty="0">
                  <a:solidFill>
                    <a:srgbClr val="FFFFFF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. </a:t>
              </a:r>
              <a:endParaRPr sz="1050" dirty="0">
                <a:latin typeface="Avenir Book" panose="02000503020000020003" pitchFamily="2" charset="0"/>
              </a:endParaRPr>
            </a:p>
          </p:txBody>
        </p:sp>
        <p:sp>
          <p:nvSpPr>
            <p:cNvPr id="21" name="Google Shape;351;p6">
              <a:extLst>
                <a:ext uri="{FF2B5EF4-FFF2-40B4-BE49-F238E27FC236}">
                  <a16:creationId xmlns:a16="http://schemas.microsoft.com/office/drawing/2014/main" id="{38972F96-E6E1-3B44-8C81-1E3AFA113039}"/>
                </a:ext>
              </a:extLst>
            </p:cNvPr>
            <p:cNvSpPr/>
            <p:nvPr/>
          </p:nvSpPr>
          <p:spPr>
            <a:xfrm>
              <a:off x="5541322" y="2135970"/>
              <a:ext cx="2517340" cy="1510404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Avenir Book" panose="02000503020000020003" pitchFamily="2" charset="0"/>
              </a:endParaRPr>
            </a:p>
          </p:txBody>
        </p:sp>
        <p:sp>
          <p:nvSpPr>
            <p:cNvPr id="22" name="Google Shape;352;p6">
              <a:extLst>
                <a:ext uri="{FF2B5EF4-FFF2-40B4-BE49-F238E27FC236}">
                  <a16:creationId xmlns:a16="http://schemas.microsoft.com/office/drawing/2014/main" id="{A79BCE7B-AC09-9B43-B93A-BA014234407F}"/>
                </a:ext>
              </a:extLst>
            </p:cNvPr>
            <p:cNvSpPr txBox="1"/>
            <p:nvPr/>
          </p:nvSpPr>
          <p:spPr>
            <a:xfrm>
              <a:off x="5541322" y="2135970"/>
              <a:ext cx="2517340" cy="151040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60000" tIns="60000" rIns="60000" bIns="60000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en-US" sz="1575" b="1">
                  <a:solidFill>
                    <a:srgbClr val="FFFFFF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Partner. </a:t>
              </a:r>
              <a:endParaRPr sz="1575">
                <a:solidFill>
                  <a:srgbClr val="FFFFFF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53;p6">
              <a:extLst>
                <a:ext uri="{FF2B5EF4-FFF2-40B4-BE49-F238E27FC236}">
                  <a16:creationId xmlns:a16="http://schemas.microsoft.com/office/drawing/2014/main" id="{8CB0A0C6-8055-5D4A-8C6A-96F91ED81CE7}"/>
                </a:ext>
              </a:extLst>
            </p:cNvPr>
            <p:cNvSpPr/>
            <p:nvPr/>
          </p:nvSpPr>
          <p:spPr>
            <a:xfrm>
              <a:off x="8310396" y="2135970"/>
              <a:ext cx="2517340" cy="1510404"/>
            </a:xfrm>
            <a:prstGeom prst="rect">
              <a:avLst/>
            </a:prstGeom>
            <a:solidFill>
              <a:srgbClr val="F48F1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/>
              <a:endParaRPr sz="1050">
                <a:latin typeface="Avenir Book" panose="02000503020000020003" pitchFamily="2" charset="0"/>
              </a:endParaRPr>
            </a:p>
          </p:txBody>
        </p:sp>
        <p:sp>
          <p:nvSpPr>
            <p:cNvPr id="24" name="Google Shape;354;p6">
              <a:extLst>
                <a:ext uri="{FF2B5EF4-FFF2-40B4-BE49-F238E27FC236}">
                  <a16:creationId xmlns:a16="http://schemas.microsoft.com/office/drawing/2014/main" id="{074F3389-3C4E-514E-8C77-C4960CF6FFDE}"/>
                </a:ext>
              </a:extLst>
            </p:cNvPr>
            <p:cNvSpPr txBox="1"/>
            <p:nvPr/>
          </p:nvSpPr>
          <p:spPr>
            <a:xfrm>
              <a:off x="8310396" y="2135970"/>
              <a:ext cx="2517340" cy="1510404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0000" tIns="60000" rIns="60000" bIns="60000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FFFFFF"/>
                </a:buClr>
                <a:buSzPts val="2100"/>
              </a:pPr>
              <a:r>
                <a:rPr lang="en-US" sz="1575" b="1" dirty="0">
                  <a:solidFill>
                    <a:srgbClr val="FFFFFF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Measure family outcome.</a:t>
              </a:r>
              <a:endParaRPr sz="1575" dirty="0">
                <a:solidFill>
                  <a:srgbClr val="FFFFFF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45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41C05-73EE-4E4B-9A01-FEE6A422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F0BD25-A1CB-854E-8D49-416DA4630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cap="all" dirty="0"/>
              <a:t>2Gen Organization Continuum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4690ED3-A625-9841-90F3-B48930FA6A4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grpSp>
        <p:nvGrpSpPr>
          <p:cNvPr id="7" name="Google Shape;135;p20">
            <a:extLst>
              <a:ext uri="{FF2B5EF4-FFF2-40B4-BE49-F238E27FC236}">
                <a16:creationId xmlns:a16="http://schemas.microsoft.com/office/drawing/2014/main" id="{3F7BD5BC-5EE5-1942-BB80-2F6F6665DA5B}"/>
              </a:ext>
            </a:extLst>
          </p:cNvPr>
          <p:cNvGrpSpPr/>
          <p:nvPr/>
        </p:nvGrpSpPr>
        <p:grpSpPr>
          <a:xfrm>
            <a:off x="2759836" y="3348280"/>
            <a:ext cx="7048328" cy="2082375"/>
            <a:chOff x="220692" y="1453225"/>
            <a:chExt cx="9397771" cy="2776500"/>
          </a:xfrm>
        </p:grpSpPr>
        <p:sp>
          <p:nvSpPr>
            <p:cNvPr id="8" name="Google Shape;136;p20">
              <a:extLst>
                <a:ext uri="{FF2B5EF4-FFF2-40B4-BE49-F238E27FC236}">
                  <a16:creationId xmlns:a16="http://schemas.microsoft.com/office/drawing/2014/main" id="{72A25BA7-49BD-9848-8BF9-479DD8D5190D}"/>
                </a:ext>
              </a:extLst>
            </p:cNvPr>
            <p:cNvSpPr/>
            <p:nvPr/>
          </p:nvSpPr>
          <p:spPr>
            <a:xfrm>
              <a:off x="220692" y="1453225"/>
              <a:ext cx="3473100" cy="277650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Avenir Book" panose="02000503020000020003" pitchFamily="2" charset="0"/>
              </a:endParaRPr>
            </a:p>
          </p:txBody>
        </p:sp>
        <p:sp>
          <p:nvSpPr>
            <p:cNvPr id="9" name="Google Shape;137;p20">
              <a:extLst>
                <a:ext uri="{FF2B5EF4-FFF2-40B4-BE49-F238E27FC236}">
                  <a16:creationId xmlns:a16="http://schemas.microsoft.com/office/drawing/2014/main" id="{9EF7E061-4719-C144-8F8A-ACBE3C525EA1}"/>
                </a:ext>
              </a:extLst>
            </p:cNvPr>
            <p:cNvSpPr txBox="1"/>
            <p:nvPr/>
          </p:nvSpPr>
          <p:spPr>
            <a:xfrm>
              <a:off x="1608934" y="1453225"/>
              <a:ext cx="696600" cy="277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5025" tIns="65000" rIns="65000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Calibri"/>
                <a:buNone/>
              </a:pPr>
              <a:endParaRPr sz="1600" b="1">
                <a:solidFill>
                  <a:schemeClr val="lt1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;p20">
              <a:extLst>
                <a:ext uri="{FF2B5EF4-FFF2-40B4-BE49-F238E27FC236}">
                  <a16:creationId xmlns:a16="http://schemas.microsoft.com/office/drawing/2014/main" id="{51418921-8FE7-C342-91DF-437274B7A7EF}"/>
                </a:ext>
              </a:extLst>
            </p:cNvPr>
            <p:cNvSpPr/>
            <p:nvPr/>
          </p:nvSpPr>
          <p:spPr>
            <a:xfrm>
              <a:off x="3113432" y="1453225"/>
              <a:ext cx="3473100" cy="2776500"/>
            </a:xfrm>
            <a:prstGeom prst="chevron">
              <a:avLst>
                <a:gd name="adj" fmla="val 50000"/>
              </a:avLst>
            </a:prstGeom>
            <a:solidFill>
              <a:schemeClr val="accent2">
                <a:alpha val="17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Avenir Book" panose="02000503020000020003" pitchFamily="2" charset="0"/>
              </a:endParaRPr>
            </a:p>
          </p:txBody>
        </p:sp>
        <p:sp>
          <p:nvSpPr>
            <p:cNvPr id="11" name="Google Shape;139;p20">
              <a:extLst>
                <a:ext uri="{FF2B5EF4-FFF2-40B4-BE49-F238E27FC236}">
                  <a16:creationId xmlns:a16="http://schemas.microsoft.com/office/drawing/2014/main" id="{4B304A7E-C02A-3A4F-8D92-4255DBF4727E}"/>
                </a:ext>
              </a:extLst>
            </p:cNvPr>
            <p:cNvSpPr txBox="1"/>
            <p:nvPr/>
          </p:nvSpPr>
          <p:spPr>
            <a:xfrm>
              <a:off x="4501674" y="1453225"/>
              <a:ext cx="696600" cy="277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5025" tIns="65000" rIns="65000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Calibri"/>
                <a:buNone/>
              </a:pPr>
              <a:endParaRPr sz="1600" b="1">
                <a:solidFill>
                  <a:schemeClr val="lt1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40;p20">
              <a:extLst>
                <a:ext uri="{FF2B5EF4-FFF2-40B4-BE49-F238E27FC236}">
                  <a16:creationId xmlns:a16="http://schemas.microsoft.com/office/drawing/2014/main" id="{93F473A6-8E75-2D4E-999F-1ACF0C7A7ED8}"/>
                </a:ext>
              </a:extLst>
            </p:cNvPr>
            <p:cNvSpPr/>
            <p:nvPr/>
          </p:nvSpPr>
          <p:spPr>
            <a:xfrm>
              <a:off x="6145363" y="1453225"/>
              <a:ext cx="3473100" cy="2776500"/>
            </a:xfrm>
            <a:prstGeom prst="chevron">
              <a:avLst>
                <a:gd name="adj" fmla="val 50000"/>
              </a:avLst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Avenir Book" panose="02000503020000020003" pitchFamily="2" charset="0"/>
              </a:endParaRPr>
            </a:p>
          </p:txBody>
        </p:sp>
        <p:sp>
          <p:nvSpPr>
            <p:cNvPr id="13" name="Google Shape;141;p20">
              <a:extLst>
                <a:ext uri="{FF2B5EF4-FFF2-40B4-BE49-F238E27FC236}">
                  <a16:creationId xmlns:a16="http://schemas.microsoft.com/office/drawing/2014/main" id="{7CDE58DB-3D96-094D-9412-02924F79A6EF}"/>
                </a:ext>
              </a:extLst>
            </p:cNvPr>
            <p:cNvSpPr txBox="1"/>
            <p:nvPr/>
          </p:nvSpPr>
          <p:spPr>
            <a:xfrm>
              <a:off x="7533605" y="1453225"/>
              <a:ext cx="696600" cy="277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5025" tIns="65000" rIns="65000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900"/>
                <a:buFont typeface="Calibri"/>
                <a:buNone/>
              </a:pPr>
              <a:endParaRPr sz="1600" b="1">
                <a:solidFill>
                  <a:schemeClr val="lt1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44;p20">
            <a:extLst>
              <a:ext uri="{FF2B5EF4-FFF2-40B4-BE49-F238E27FC236}">
                <a16:creationId xmlns:a16="http://schemas.microsoft.com/office/drawing/2014/main" id="{C26D07B1-94AA-E241-888C-5286E5015DC8}"/>
              </a:ext>
            </a:extLst>
          </p:cNvPr>
          <p:cNvGrpSpPr/>
          <p:nvPr/>
        </p:nvGrpSpPr>
        <p:grpSpPr>
          <a:xfrm>
            <a:off x="2666579" y="2242172"/>
            <a:ext cx="6563798" cy="937575"/>
            <a:chOff x="2565" y="461616"/>
            <a:chExt cx="8751731" cy="1250100"/>
          </a:xfrm>
        </p:grpSpPr>
        <p:sp>
          <p:nvSpPr>
            <p:cNvPr id="15" name="Google Shape;145;p20">
              <a:extLst>
                <a:ext uri="{FF2B5EF4-FFF2-40B4-BE49-F238E27FC236}">
                  <a16:creationId xmlns:a16="http://schemas.microsoft.com/office/drawing/2014/main" id="{58CC6F7D-1A87-E44A-824A-8ECF519D4CD5}"/>
                </a:ext>
              </a:extLst>
            </p:cNvPr>
            <p:cNvSpPr/>
            <p:nvPr/>
          </p:nvSpPr>
          <p:spPr>
            <a:xfrm>
              <a:off x="2565" y="461616"/>
              <a:ext cx="3125700" cy="1250100"/>
            </a:xfrm>
            <a:prstGeom prst="chevron">
              <a:avLst>
                <a:gd name="adj" fmla="val 5000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Avenir Book" panose="02000503020000020003" pitchFamily="2" charset="0"/>
              </a:endParaRPr>
            </a:p>
          </p:txBody>
        </p:sp>
        <p:sp>
          <p:nvSpPr>
            <p:cNvPr id="16" name="Google Shape;146;p20">
              <a:extLst>
                <a:ext uri="{FF2B5EF4-FFF2-40B4-BE49-F238E27FC236}">
                  <a16:creationId xmlns:a16="http://schemas.microsoft.com/office/drawing/2014/main" id="{2A2ECBE1-8F72-7844-8261-4F355BCA370F}"/>
                </a:ext>
              </a:extLst>
            </p:cNvPr>
            <p:cNvSpPr txBox="1"/>
            <p:nvPr/>
          </p:nvSpPr>
          <p:spPr>
            <a:xfrm>
              <a:off x="627680" y="461616"/>
              <a:ext cx="1875300" cy="125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000" tIns="25000" rIns="25000" bIns="2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" b="1" dirty="0">
                  <a:solidFill>
                    <a:schemeClr val="lt1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Approach</a:t>
              </a:r>
              <a:endParaRPr dirty="0">
                <a:latin typeface="Avenir Book" panose="02000503020000020003" pitchFamily="2" charset="0"/>
              </a:endParaRPr>
            </a:p>
          </p:txBody>
        </p:sp>
        <p:sp>
          <p:nvSpPr>
            <p:cNvPr id="17" name="Google Shape;147;p20">
              <a:extLst>
                <a:ext uri="{FF2B5EF4-FFF2-40B4-BE49-F238E27FC236}">
                  <a16:creationId xmlns:a16="http://schemas.microsoft.com/office/drawing/2014/main" id="{A61FAC5A-7D14-9046-A221-807E9F0E12B3}"/>
                </a:ext>
              </a:extLst>
            </p:cNvPr>
            <p:cNvSpPr/>
            <p:nvPr/>
          </p:nvSpPr>
          <p:spPr>
            <a:xfrm>
              <a:off x="2815581" y="461616"/>
              <a:ext cx="3125700" cy="1250100"/>
            </a:xfrm>
            <a:prstGeom prst="chevron">
              <a:avLst>
                <a:gd name="adj" fmla="val 50000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Avenir Book" panose="02000503020000020003" pitchFamily="2" charset="0"/>
              </a:endParaRPr>
            </a:p>
          </p:txBody>
        </p:sp>
        <p:sp>
          <p:nvSpPr>
            <p:cNvPr id="18" name="Google Shape;148;p20">
              <a:extLst>
                <a:ext uri="{FF2B5EF4-FFF2-40B4-BE49-F238E27FC236}">
                  <a16:creationId xmlns:a16="http://schemas.microsoft.com/office/drawing/2014/main" id="{F92975B5-4667-7F44-8BD2-7DA5BDF2406B}"/>
                </a:ext>
              </a:extLst>
            </p:cNvPr>
            <p:cNvSpPr txBox="1"/>
            <p:nvPr/>
          </p:nvSpPr>
          <p:spPr>
            <a:xfrm>
              <a:off x="3440696" y="461616"/>
              <a:ext cx="1875300" cy="12501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75000" tIns="25000" rIns="25000" bIns="2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" b="1" dirty="0">
                  <a:solidFill>
                    <a:schemeClr val="lt1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Strategy</a:t>
              </a:r>
              <a:endParaRPr dirty="0">
                <a:latin typeface="Avenir Book" panose="02000503020000020003" pitchFamily="2" charset="0"/>
              </a:endParaRPr>
            </a:p>
          </p:txBody>
        </p:sp>
        <p:sp>
          <p:nvSpPr>
            <p:cNvPr id="19" name="Google Shape;149;p20">
              <a:extLst>
                <a:ext uri="{FF2B5EF4-FFF2-40B4-BE49-F238E27FC236}">
                  <a16:creationId xmlns:a16="http://schemas.microsoft.com/office/drawing/2014/main" id="{9101CB97-3515-4D49-8085-5F696F3C9106}"/>
                </a:ext>
              </a:extLst>
            </p:cNvPr>
            <p:cNvSpPr/>
            <p:nvPr/>
          </p:nvSpPr>
          <p:spPr>
            <a:xfrm>
              <a:off x="5628596" y="461616"/>
              <a:ext cx="3125700" cy="1250100"/>
            </a:xfrm>
            <a:prstGeom prst="chevron">
              <a:avLst>
                <a:gd name="adj" fmla="val 50000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Avenir Book" panose="02000503020000020003" pitchFamily="2" charset="0"/>
              </a:endParaRPr>
            </a:p>
          </p:txBody>
        </p:sp>
        <p:sp>
          <p:nvSpPr>
            <p:cNvPr id="20" name="Google Shape;150;p20">
              <a:extLst>
                <a:ext uri="{FF2B5EF4-FFF2-40B4-BE49-F238E27FC236}">
                  <a16:creationId xmlns:a16="http://schemas.microsoft.com/office/drawing/2014/main" id="{E2CEEA43-3342-DE41-8A0B-AF73ED208ED2}"/>
                </a:ext>
              </a:extLst>
            </p:cNvPr>
            <p:cNvSpPr txBox="1"/>
            <p:nvPr/>
          </p:nvSpPr>
          <p:spPr>
            <a:xfrm>
              <a:off x="6253711" y="461616"/>
              <a:ext cx="1875300" cy="125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000" tIns="25000" rIns="25000" bIns="2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" b="1" dirty="0">
                  <a:solidFill>
                    <a:schemeClr val="lt1"/>
                  </a:solidFill>
                  <a:latin typeface="Avenir Book" panose="02000503020000020003" pitchFamily="2" charset="0"/>
                  <a:ea typeface="Calibri"/>
                  <a:cs typeface="Calibri"/>
                  <a:sym typeface="Calibri"/>
                </a:rPr>
                <a:t>Organization</a:t>
              </a:r>
              <a:endParaRPr dirty="0">
                <a:latin typeface="Avenir Book" panose="02000503020000020003" pitchFamily="2" charset="0"/>
              </a:endParaRPr>
            </a:p>
          </p:txBody>
        </p:sp>
      </p:grpSp>
      <p:sp>
        <p:nvSpPr>
          <p:cNvPr id="21" name="Google Shape;151;p20">
            <a:extLst>
              <a:ext uri="{FF2B5EF4-FFF2-40B4-BE49-F238E27FC236}">
                <a16:creationId xmlns:a16="http://schemas.microsoft.com/office/drawing/2014/main" id="{2DE09589-0F15-424F-B30F-EDF943890542}"/>
              </a:ext>
            </a:extLst>
          </p:cNvPr>
          <p:cNvSpPr/>
          <p:nvPr/>
        </p:nvSpPr>
        <p:spPr>
          <a:xfrm>
            <a:off x="3243888" y="3348279"/>
            <a:ext cx="1766966" cy="208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C0C0C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A new </a:t>
            </a:r>
            <a:r>
              <a:rPr lang="en" b="1" dirty="0">
                <a:solidFill>
                  <a:srgbClr val="0C0C0C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mindset</a:t>
            </a:r>
            <a:r>
              <a:rPr lang="en" dirty="0">
                <a:solidFill>
                  <a:srgbClr val="0C0C0C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 for designing programs and policies that serve children and parents simultaneously.</a:t>
            </a:r>
            <a:endParaRPr dirty="0">
              <a:latin typeface="Avenir Book" panose="02000503020000020003" pitchFamily="2" charset="0"/>
            </a:endParaRPr>
          </a:p>
        </p:txBody>
      </p:sp>
      <p:sp>
        <p:nvSpPr>
          <p:cNvPr id="22" name="Google Shape;152;p20">
            <a:extLst>
              <a:ext uri="{FF2B5EF4-FFF2-40B4-BE49-F238E27FC236}">
                <a16:creationId xmlns:a16="http://schemas.microsoft.com/office/drawing/2014/main" id="{316D9F97-9EC8-0D4F-ACDA-EBA7437150D0}"/>
              </a:ext>
            </a:extLst>
          </p:cNvPr>
          <p:cNvSpPr/>
          <p:nvPr/>
        </p:nvSpPr>
        <p:spPr>
          <a:xfrm>
            <a:off x="5354191" y="3348279"/>
            <a:ext cx="1849147" cy="208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C0C0C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Aligning </a:t>
            </a:r>
            <a:r>
              <a:rPr lang="en" dirty="0">
                <a:solidFill>
                  <a:srgbClr val="0C0C0C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and/or </a:t>
            </a:r>
            <a:r>
              <a:rPr lang="en" b="1" dirty="0">
                <a:solidFill>
                  <a:srgbClr val="0C0C0C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coordinating</a:t>
            </a:r>
            <a:r>
              <a:rPr lang="en" dirty="0">
                <a:solidFill>
                  <a:srgbClr val="0C0C0C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 services with other organizations to meet the needs of all family members. </a:t>
            </a:r>
            <a:endParaRPr dirty="0">
              <a:latin typeface="Avenir Book" panose="02000503020000020003" pitchFamily="2" charset="0"/>
            </a:endParaRPr>
          </a:p>
        </p:txBody>
      </p:sp>
      <p:sp>
        <p:nvSpPr>
          <p:cNvPr id="23" name="Google Shape;153;p20">
            <a:extLst>
              <a:ext uri="{FF2B5EF4-FFF2-40B4-BE49-F238E27FC236}">
                <a16:creationId xmlns:a16="http://schemas.microsoft.com/office/drawing/2014/main" id="{D1434592-0301-5344-8715-F59D2F3B4313}"/>
              </a:ext>
            </a:extLst>
          </p:cNvPr>
          <p:cNvSpPr/>
          <p:nvPr/>
        </p:nvSpPr>
        <p:spPr>
          <a:xfrm>
            <a:off x="7575610" y="3348280"/>
            <a:ext cx="1938260" cy="208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C0C0C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Providing services </a:t>
            </a:r>
            <a:r>
              <a:rPr lang="en" dirty="0">
                <a:solidFill>
                  <a:srgbClr val="0C0C0C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to both children and adults </a:t>
            </a:r>
            <a:r>
              <a:rPr lang="en" b="1" dirty="0">
                <a:solidFill>
                  <a:srgbClr val="0C0C0C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simultaneously</a:t>
            </a:r>
            <a:r>
              <a:rPr lang="en" dirty="0">
                <a:solidFill>
                  <a:srgbClr val="0C0C0C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 and </a:t>
            </a:r>
            <a:r>
              <a:rPr lang="en" b="1" dirty="0">
                <a:solidFill>
                  <a:srgbClr val="0C0C0C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tracking outcomes </a:t>
            </a:r>
            <a:r>
              <a:rPr lang="en" dirty="0">
                <a:solidFill>
                  <a:srgbClr val="0C0C0C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for both.</a:t>
            </a:r>
            <a:endParaRPr dirty="0">
              <a:latin typeface="Avenir Book" panose="02000503020000020003" pitchFamily="2" charset="0"/>
            </a:endParaRPr>
          </a:p>
        </p:txBody>
      </p:sp>
      <p:sp>
        <p:nvSpPr>
          <p:cNvPr id="24" name="Google Shape;154;p20">
            <a:extLst>
              <a:ext uri="{FF2B5EF4-FFF2-40B4-BE49-F238E27FC236}">
                <a16:creationId xmlns:a16="http://schemas.microsoft.com/office/drawing/2014/main" id="{52267176-1C30-664C-AA9A-A06F9D38FD12}"/>
              </a:ext>
            </a:extLst>
          </p:cNvPr>
          <p:cNvSpPr txBox="1"/>
          <p:nvPr/>
        </p:nvSpPr>
        <p:spPr>
          <a:xfrm>
            <a:off x="4370826" y="5779212"/>
            <a:ext cx="3155175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chemeClr val="dk1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Cultural competency is a prerequisite</a:t>
            </a:r>
            <a:endParaRPr sz="16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73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B3D1-737D-474B-ABFB-E7B23CD8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cap="all" dirty="0">
                <a:ea typeface="Calibri"/>
                <a:cs typeface="Calibri"/>
                <a:sym typeface="Calibri"/>
              </a:rPr>
              <a:t>2Gen Community Continuum: Stages of 2Gen Implementation </a:t>
            </a:r>
            <a:endParaRPr lang="en-US" sz="4000" b="1" cap="al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1607-FB8B-E240-A8E4-157CE98A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Google Shape;163;p21">
            <a:extLst>
              <a:ext uri="{FF2B5EF4-FFF2-40B4-BE49-F238E27FC236}">
                <a16:creationId xmlns:a16="http://schemas.microsoft.com/office/drawing/2014/main" id="{21EAD0B8-AFC0-8D47-8C55-7E7AE649F250}"/>
              </a:ext>
            </a:extLst>
          </p:cNvPr>
          <p:cNvSpPr/>
          <p:nvPr/>
        </p:nvSpPr>
        <p:spPr>
          <a:xfrm>
            <a:off x="838199" y="1816179"/>
            <a:ext cx="10515600" cy="3833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b="1" dirty="0">
                <a:solidFill>
                  <a:schemeClr val="dk1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2Gen Unaware: </a:t>
            </a:r>
            <a:r>
              <a:rPr lang="en" dirty="0">
                <a:solidFill>
                  <a:schemeClr val="dk1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Fragmented programs and systems due to limited understanding of the 2Gen framework. </a:t>
            </a:r>
            <a:endParaRPr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497B"/>
              </a:buClr>
              <a:buSzPct val="100000"/>
              <a:buFont typeface="Calibri"/>
              <a:buAutoNum type="arabicPeriod"/>
            </a:pPr>
            <a:r>
              <a:rPr lang="en" b="1" dirty="0">
                <a:solidFill>
                  <a:srgbClr val="00497B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2Gen Awareness Raising</a:t>
            </a:r>
            <a:r>
              <a:rPr lang="en" dirty="0">
                <a:solidFill>
                  <a:srgbClr val="00497B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: Stakeholders beginning to learn about 2Gen and engaging others to learn more. </a:t>
            </a:r>
            <a:endParaRPr dirty="0">
              <a:solidFill>
                <a:srgbClr val="00497B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b="1" dirty="0">
                <a:solidFill>
                  <a:schemeClr val="dk1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2Gen Approach: </a:t>
            </a:r>
            <a:r>
              <a:rPr lang="en" dirty="0">
                <a:solidFill>
                  <a:schemeClr val="dk1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Stakeholders aware of and support existing 2Gen organizations, and move on to “development” if there are any gaps. </a:t>
            </a:r>
            <a:endParaRPr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228600" indent="-228600">
              <a:spcBef>
                <a:spcPts val="600"/>
              </a:spcBef>
              <a:buClr>
                <a:srgbClr val="00497B"/>
              </a:buClr>
              <a:buSzPct val="100000"/>
              <a:buFont typeface="Calibri"/>
              <a:buAutoNum type="arabicPeriod"/>
            </a:pPr>
            <a:r>
              <a:rPr lang="en" b="1" dirty="0">
                <a:solidFill>
                  <a:srgbClr val="00497B"/>
                </a:solidFill>
                <a:latin typeface="Avenir Book" panose="02000503020000020003" pitchFamily="2" charset="0"/>
                <a:cs typeface="Calibri"/>
                <a:sym typeface="Calibri"/>
              </a:rPr>
              <a:t>2Gen Strategy: </a:t>
            </a:r>
            <a:r>
              <a:rPr lang="en" dirty="0">
                <a:solidFill>
                  <a:srgbClr val="00497B"/>
                </a:solidFill>
                <a:latin typeface="Avenir Book" panose="02000503020000020003" pitchFamily="2" charset="0"/>
                <a:cs typeface="Calibri"/>
                <a:sym typeface="Calibri"/>
              </a:rPr>
              <a:t>Cross-sector stakeholders working collaboratively to align and/or coordinate programs, policies, organizations and systems to reflect the 2Gen framework and ingrain it in their mission. </a:t>
            </a:r>
            <a:endParaRPr dirty="0">
              <a:solidFill>
                <a:srgbClr val="00497B"/>
              </a:solidFill>
              <a:latin typeface="Avenir Book" panose="02000503020000020003" pitchFamily="2" charset="0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b="1" dirty="0">
                <a:solidFill>
                  <a:schemeClr val="dk1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2Gen Pilot or Initiative: </a:t>
            </a:r>
            <a:r>
              <a:rPr lang="en" dirty="0">
                <a:solidFill>
                  <a:schemeClr val="dk1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Cross-sector stakeholders working collaboratively to provide services to both children and adults simultaneously. </a:t>
            </a:r>
            <a:endParaRPr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228600" marR="0" lvl="0" indent="-228600">
              <a:spcBef>
                <a:spcPts val="600"/>
              </a:spcBef>
              <a:spcAft>
                <a:spcPts val="0"/>
              </a:spcAft>
              <a:buClr>
                <a:srgbClr val="00497B"/>
              </a:buClr>
              <a:buSzPct val="100000"/>
              <a:buFont typeface="Calibri"/>
              <a:buAutoNum type="arabicPeriod"/>
            </a:pPr>
            <a:r>
              <a:rPr lang="en" b="1" dirty="0">
                <a:solidFill>
                  <a:srgbClr val="00497B"/>
                </a:solidFill>
                <a:latin typeface="Avenir Book" panose="02000503020000020003" pitchFamily="2" charset="0"/>
                <a:cs typeface="Calibri"/>
                <a:sym typeface="Calibri"/>
              </a:rPr>
              <a:t>2Gen Integration:</a:t>
            </a:r>
            <a:r>
              <a:rPr lang="en" dirty="0">
                <a:solidFill>
                  <a:srgbClr val="00497B"/>
                </a:solidFill>
                <a:latin typeface="Avenir Book" panose="02000503020000020003" pitchFamily="2" charset="0"/>
                <a:cs typeface="Calibri"/>
                <a:sym typeface="Calibri"/>
              </a:rPr>
              <a:t> Both children and adults are being simultaneously served in multiple programs across multiple sectors. </a:t>
            </a:r>
            <a:endParaRPr dirty="0">
              <a:solidFill>
                <a:srgbClr val="00497B"/>
              </a:solidFill>
              <a:latin typeface="Avenir Book" panose="02000503020000020003" pitchFamily="2" charset="0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b="1" dirty="0">
                <a:solidFill>
                  <a:schemeClr val="dk1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2Gen Accountability: </a:t>
            </a:r>
            <a:r>
              <a:rPr lang="en" dirty="0">
                <a:solidFill>
                  <a:schemeClr val="dk1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Sustained programs, policies and practices. </a:t>
            </a:r>
            <a:endParaRPr dirty="0">
              <a:latin typeface="Avenir Book" panose="02000503020000020003" pitchFamily="2" charset="0"/>
            </a:endParaRPr>
          </a:p>
        </p:txBody>
      </p:sp>
      <p:pic>
        <p:nvPicPr>
          <p:cNvPr id="8" name="Google Shape;164;p21">
            <a:extLst>
              <a:ext uri="{FF2B5EF4-FFF2-40B4-BE49-F238E27FC236}">
                <a16:creationId xmlns:a16="http://schemas.microsoft.com/office/drawing/2014/main" id="{2E509C12-B441-3048-9BDC-C27D7746778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23129" b="9395"/>
          <a:stretch/>
        </p:blipFill>
        <p:spPr>
          <a:xfrm>
            <a:off x="3900466" y="5624195"/>
            <a:ext cx="7082893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175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96;p10">
            <a:extLst>
              <a:ext uri="{FF2B5EF4-FFF2-40B4-BE49-F238E27FC236}">
                <a16:creationId xmlns:a16="http://schemas.microsoft.com/office/drawing/2014/main" id="{D54DDC9C-3FAE-A243-8FE3-07CCA88C64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2010" y="1592494"/>
            <a:ext cx="10283190" cy="112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00000"/>
              </a:lnSpc>
              <a:buSzPts val="1600"/>
            </a:pPr>
            <a:r>
              <a:rPr lang="en-US" sz="2000" dirty="0">
                <a:ea typeface="Avenir"/>
                <a:cs typeface="Avenir"/>
                <a:sym typeface="Avenir"/>
              </a:rPr>
              <a:t>Voters are tax sensitive, but a majority still strongly favor the two-generation approach and public programs that helps parents get education and skills training while children get a good start and even if it increased their taxes.</a:t>
            </a:r>
            <a:endParaRPr sz="2000" dirty="0"/>
          </a:p>
        </p:txBody>
      </p:sp>
      <p:grpSp>
        <p:nvGrpSpPr>
          <p:cNvPr id="13" name="Google Shape;397;p10">
            <a:extLst>
              <a:ext uri="{FF2B5EF4-FFF2-40B4-BE49-F238E27FC236}">
                <a16:creationId xmlns:a16="http://schemas.microsoft.com/office/drawing/2014/main" id="{7E19B133-1D17-9446-A4C4-52BBD730B08C}"/>
              </a:ext>
            </a:extLst>
          </p:cNvPr>
          <p:cNvGrpSpPr/>
          <p:nvPr/>
        </p:nvGrpSpPr>
        <p:grpSpPr>
          <a:xfrm>
            <a:off x="2478405" y="2881246"/>
            <a:ext cx="7010400" cy="3306577"/>
            <a:chOff x="1490870" y="1327150"/>
            <a:chExt cx="9050130" cy="4203700"/>
          </a:xfrm>
        </p:grpSpPr>
        <p:pic>
          <p:nvPicPr>
            <p:cNvPr id="14" name="Google Shape;398;p10" descr="Chart, waterfall chart&#10;&#10;Description automatically generated">
              <a:extLst>
                <a:ext uri="{FF2B5EF4-FFF2-40B4-BE49-F238E27FC236}">
                  <a16:creationId xmlns:a16="http://schemas.microsoft.com/office/drawing/2014/main" id="{EF9E45A4-A719-0847-9766-9D84D548EFF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651000" y="1327150"/>
              <a:ext cx="8890000" cy="420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399;p10">
              <a:extLst>
                <a:ext uri="{FF2B5EF4-FFF2-40B4-BE49-F238E27FC236}">
                  <a16:creationId xmlns:a16="http://schemas.microsoft.com/office/drawing/2014/main" id="{9E2A0728-7E2C-BC41-AC06-D858B7BB278B}"/>
                </a:ext>
              </a:extLst>
            </p:cNvPr>
            <p:cNvSpPr/>
            <p:nvPr/>
          </p:nvSpPr>
          <p:spPr>
            <a:xfrm>
              <a:off x="1490870" y="4989443"/>
              <a:ext cx="1311965" cy="54140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600">
                <a:solidFill>
                  <a:schemeClr val="lt1"/>
                </a:solidFill>
                <a:latin typeface="Avenir Book" panose="02000503020000020003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400;p10">
            <a:extLst>
              <a:ext uri="{FF2B5EF4-FFF2-40B4-BE49-F238E27FC236}">
                <a16:creationId xmlns:a16="http://schemas.microsoft.com/office/drawing/2014/main" id="{CA316AE3-01EB-DF43-B41C-DA1E427B76FC}"/>
              </a:ext>
            </a:extLst>
          </p:cNvPr>
          <p:cNvSpPr txBox="1"/>
          <p:nvPr/>
        </p:nvSpPr>
        <p:spPr>
          <a:xfrm>
            <a:off x="842010" y="512765"/>
            <a:ext cx="1134999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ts val="3200"/>
            </a:pPr>
            <a:r>
              <a:rPr lang="en-US" sz="4000" b="1" cap="all" dirty="0">
                <a:latin typeface="Avenir Book" panose="02000503020000020003" pitchFamily="2" charset="0"/>
                <a:ea typeface="Calibri"/>
                <a:cs typeface="Calibri"/>
                <a:sym typeface="Calibri"/>
              </a:rPr>
              <a:t>2Gen Impact: Broad Awareness and Adoption of 2Gen Approach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B8554B-8901-174B-8F10-80789A7149A9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4A6B3D59-D561-964E-9737-D55EB89F703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79994A0B-DC7E-F341-9E67-D3E8A90BCFA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4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7522-AB3A-9543-8C46-1B5C22C6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all" dirty="0"/>
              <a:t>Key Challenges and Barriers to 2Gen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A4CA2-22F0-7946-A7A3-DE4135C2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AAE803-03D4-F84B-AF6B-C23785359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966" y="1913206"/>
            <a:ext cx="10079794" cy="4213273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Lack of clear collaboration partners and/or terms of agreement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497B"/>
                </a:solidFill>
              </a:rPr>
              <a:t>Staff buy-in and capacity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Parent recruitment and retention</a:t>
            </a:r>
          </a:p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497B"/>
                </a:solidFill>
              </a:rPr>
              <a:t>Knowledge of and access to blended funding streams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Policy barriers: lack of aligned resources and policies</a:t>
            </a:r>
          </a:p>
        </p:txBody>
      </p:sp>
    </p:spTree>
    <p:extLst>
      <p:ext uri="{BB962C8B-B14F-4D97-AF65-F5344CB8AC3E}">
        <p14:creationId xmlns:p14="http://schemas.microsoft.com/office/powerpoint/2010/main" val="742334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CFE3-DA24-F947-9364-7EA4E46A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all" dirty="0"/>
              <a:t>Outcomes Frameworks for 2Gen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AAEF9-F260-A948-A27D-2BDDB4B9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19</a:t>
            </a:fld>
            <a:endParaRPr lang="en-US"/>
          </a:p>
        </p:txBody>
      </p:sp>
      <p:pic>
        <p:nvPicPr>
          <p:cNvPr id="31" name="Picture 30" descr="Ascend_Logo_Pantone_Uncoated-FINAL_small.jpg">
            <a:extLst>
              <a:ext uri="{FF2B5EF4-FFF2-40B4-BE49-F238E27FC236}">
                <a16:creationId xmlns:a16="http://schemas.microsoft.com/office/drawing/2014/main" id="{8E9899A4-0425-4A43-9A36-914FA3419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616" y="4632325"/>
            <a:ext cx="977265" cy="2571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4AF9C84-434F-194F-B6F3-7E6002A53D91}"/>
              </a:ext>
            </a:extLst>
          </p:cNvPr>
          <p:cNvSpPr txBox="1"/>
          <p:nvPr/>
        </p:nvSpPr>
        <p:spPr>
          <a:xfrm>
            <a:off x="6310128" y="4543252"/>
            <a:ext cx="15308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endParaRPr lang="en-US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1B67655-6F9A-724A-8912-D3AE470714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t="2760" r="1914" b="1636"/>
          <a:stretch/>
        </p:blipFill>
        <p:spPr>
          <a:xfrm>
            <a:off x="1055904" y="1813976"/>
            <a:ext cx="3218652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FA5B39C-CCCD-9C46-93A6-0F282FDE7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300" y="1813976"/>
            <a:ext cx="3227401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3E95D1-C023-444D-A80A-60921AACE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445" y="1813976"/>
            <a:ext cx="324853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84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7522-AB3A-9543-8C46-1B5C22C6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all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A4CA2-22F0-7946-A7A3-DE4135C2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AAE803-03D4-F84B-AF6B-C23785359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966" y="1913206"/>
            <a:ext cx="10079794" cy="4213273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en-US" sz="3200" dirty="0"/>
              <a:t>History &amp; Overview</a:t>
            </a:r>
          </a:p>
          <a:p>
            <a:pPr>
              <a:spcAft>
                <a:spcPts val="900"/>
              </a:spcAft>
            </a:pPr>
            <a:r>
              <a:rPr lang="en-US" sz="3200" dirty="0">
                <a:solidFill>
                  <a:srgbClr val="00497B"/>
                </a:solidFill>
              </a:rPr>
              <a:t>Key Learnings and Hallmarks </a:t>
            </a:r>
          </a:p>
          <a:p>
            <a:pPr>
              <a:spcAft>
                <a:spcPts val="900"/>
              </a:spcAft>
            </a:pPr>
            <a:r>
              <a:rPr lang="en-US" sz="3200" dirty="0"/>
              <a:t>Continuums and Barriers</a:t>
            </a:r>
          </a:p>
        </p:txBody>
      </p:sp>
    </p:spTree>
    <p:extLst>
      <p:ext uri="{BB962C8B-B14F-4D97-AF65-F5344CB8AC3E}">
        <p14:creationId xmlns:p14="http://schemas.microsoft.com/office/powerpoint/2010/main" val="2608356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BE866-7823-3148-8178-5A38771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0DAEA20C-F197-604C-A7CD-AFC98476403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fld id="{74E1E416-F2F1-FD47-B647-B4F5BCBF29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9C163EA-0778-EA40-9637-3CB47416F60A}"/>
              </a:ext>
            </a:extLst>
          </p:cNvPr>
          <p:cNvSpPr txBox="1">
            <a:spLocks/>
          </p:cNvSpPr>
          <p:nvPr/>
        </p:nvSpPr>
        <p:spPr>
          <a:xfrm>
            <a:off x="492516" y="266852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venir Black" panose="02000503020000020003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cap="all" dirty="0">
                <a:latin typeface="Avenir Book" panose="02000503020000020003" pitchFamily="2" charset="0"/>
              </a:rPr>
              <a:t>Questions?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BBC9C0-0833-B848-AAEB-5849DBE9CA8D}"/>
              </a:ext>
            </a:extLst>
          </p:cNvPr>
          <p:cNvSpPr txBox="1"/>
          <p:nvPr/>
        </p:nvSpPr>
        <p:spPr>
          <a:xfrm>
            <a:off x="492516" y="4767263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DF6841"/>
                </a:solidFill>
                <a:latin typeface="Avenir Book" panose="02000503020000020003" pitchFamily="2" charset="0"/>
              </a:rPr>
              <a:t>Visit: </a:t>
            </a:r>
            <a:r>
              <a:rPr lang="en-US" sz="2200" b="1" dirty="0" err="1">
                <a:solidFill>
                  <a:srgbClr val="DF6841"/>
                </a:solidFill>
                <a:latin typeface="Avenir Book" panose="02000503020000020003" pitchFamily="2" charset="0"/>
              </a:rPr>
              <a:t>aspeninstitute.org</a:t>
            </a:r>
            <a:endParaRPr lang="en-US" sz="2200" b="1" dirty="0">
              <a:solidFill>
                <a:srgbClr val="DF6841"/>
              </a:solidFill>
              <a:latin typeface="Avenir Book" panose="02000503020000020003" pitchFamily="2" charset="0"/>
            </a:endParaRPr>
          </a:p>
          <a:p>
            <a:r>
              <a:rPr lang="en-US" sz="2200" b="1" dirty="0">
                <a:solidFill>
                  <a:srgbClr val="DF6841"/>
                </a:solidFill>
                <a:latin typeface="Avenir Book" panose="02000503020000020003" pitchFamily="2" charset="0"/>
              </a:rPr>
              <a:t>Follow: @</a:t>
            </a:r>
            <a:r>
              <a:rPr lang="en-US" sz="2200" b="1" dirty="0" err="1">
                <a:solidFill>
                  <a:srgbClr val="DF6841"/>
                </a:solidFill>
                <a:latin typeface="Avenir Book" panose="02000503020000020003" pitchFamily="2" charset="0"/>
              </a:rPr>
              <a:t>AspenAscend</a:t>
            </a:r>
            <a:endParaRPr lang="en-US" sz="2200" b="1" dirty="0">
              <a:solidFill>
                <a:srgbClr val="DF6841"/>
              </a:solidFill>
              <a:latin typeface="Avenir Book" panose="02000503020000020003" pitchFamily="2" charset="0"/>
            </a:endParaRPr>
          </a:p>
          <a:p>
            <a:r>
              <a:rPr lang="en-US" sz="2200" b="1" dirty="0">
                <a:solidFill>
                  <a:srgbClr val="DF6841"/>
                </a:solidFill>
                <a:latin typeface="Avenir Book" panose="02000503020000020003" pitchFamily="2" charset="0"/>
              </a:rPr>
              <a:t>Contact: marjorie.sims@aspeninstitute.org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E30A7-87E5-4D55-A42D-FB8A22199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23" r="13942" b="15957"/>
          <a:stretch/>
        </p:blipFill>
        <p:spPr>
          <a:xfrm flipH="1">
            <a:off x="5516880" y="941198"/>
            <a:ext cx="6675120" cy="591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0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89C35-3A42-6D41-A248-BEC668E2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44766" cy="210067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b="1" cap="all" dirty="0">
                <a:cs typeface="Calibri" panose="020F0502020204030204" pitchFamily="34" charset="0"/>
              </a:rPr>
              <a:t>The Aspen Institute:</a:t>
            </a:r>
            <a:br>
              <a:rPr lang="en-US" sz="3600" b="1" cap="all" dirty="0">
                <a:cs typeface="Calibri" panose="020F0502020204030204" pitchFamily="34" charset="0"/>
              </a:rPr>
            </a:br>
            <a:r>
              <a:rPr lang="en-US" sz="3600" b="1" cap="all" dirty="0">
                <a:cs typeface="Calibri" panose="020F0502020204030204" pitchFamily="34" charset="0"/>
              </a:rPr>
              <a:t>Principles that Endure and Inspire</a:t>
            </a:r>
            <a:endParaRPr lang="en-US" sz="3600" b="1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53B2-98C9-D248-96AF-30EF6232C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65798"/>
            <a:ext cx="4144766" cy="36678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The Aspen Institute is an educational and policy studies organization with the mission of fostering values-based leadership and providing a nonpartisan venue for dialogue around critical issues.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The timeless values that inspired the creation of the Institute after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World War II continue to guide us today.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0D9DC-1FDB-0740-AE35-7ACEE69B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bells_aspen.jpg">
            <a:extLst>
              <a:ext uri="{FF2B5EF4-FFF2-40B4-BE49-F238E27FC236}">
                <a16:creationId xmlns:a16="http://schemas.microsoft.com/office/drawing/2014/main" id="{1F2FE158-DAC8-430E-A2F6-FBFFC7A4C5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8850" y="1"/>
            <a:ext cx="7362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5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D02D-5823-8F41-83AB-500D3825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all" dirty="0"/>
              <a:t>Ascend at The Aspen Institute: A New Way Forward for Children and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4CD91-1CC3-7949-A8F8-B0AFE1702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460"/>
            <a:ext cx="10911840" cy="40385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 catalyst and convener for systems, policy, and social impact leaders working to create a society where every family passes a legacy of prosperity and well-being from one generation to the next.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We co-create and elevate innovative two-generation (2Gen) approaches with families and partners to forge pathways to educational success and economic mobility for both children and the adults in their lives.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We </a:t>
            </a:r>
            <a:r>
              <a:rPr lang="en-US" sz="2000" b="1" dirty="0"/>
              <a:t>invest in leadership</a:t>
            </a:r>
            <a:r>
              <a:rPr lang="en-US" sz="2000" dirty="0"/>
              <a:t> to advance systems, policy, and narrative change.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We </a:t>
            </a:r>
            <a:r>
              <a:rPr lang="en-US" sz="2000" b="1" dirty="0"/>
              <a:t>elevate and scale ideas</a:t>
            </a:r>
            <a:r>
              <a:rPr lang="en-US" sz="2000" dirty="0"/>
              <a:t> and innovations that show early traction in communities.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We </a:t>
            </a:r>
            <a:r>
              <a:rPr lang="en-US" sz="2000" b="1" dirty="0"/>
              <a:t>leverage the power of convening</a:t>
            </a:r>
            <a:r>
              <a:rPr lang="en-US" sz="2000" dirty="0"/>
              <a:t> and foster radical collaboration.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1A456-A9F6-684E-A927-E59B0C34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0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89EA-9D98-B74D-BCC4-743734136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72" y="2580097"/>
            <a:ext cx="7500670" cy="1697805"/>
          </a:xfrm>
        </p:spPr>
        <p:txBody>
          <a:bodyPr>
            <a:noAutofit/>
          </a:bodyPr>
          <a:lstStyle/>
          <a:p>
            <a:pPr algn="l"/>
            <a:r>
              <a:rPr lang="en-US" sz="5400" cap="all" dirty="0">
                <a:latin typeface="Avenir Book" panose="02000503020000020003" pitchFamily="2" charset="0"/>
              </a:rPr>
              <a:t>The Two-Generation (2Gen)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BE866-7823-3148-8178-5A38771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F01C5903-1C9D-0E46-973E-8E33F46E5CC7}"/>
              </a:ext>
            </a:extLst>
          </p:cNvPr>
          <p:cNvPicPr/>
          <p:nvPr/>
        </p:nvPicPr>
        <p:blipFill rotWithShape="1">
          <a:blip r:embed="rId2"/>
          <a:srcRect t="23" b="23"/>
          <a:stretch/>
        </p:blipFill>
        <p:spPr>
          <a:xfrm>
            <a:off x="8151542" y="0"/>
            <a:ext cx="4040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1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AE315-6FA7-AE4A-B60F-5E9D7BF4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5A6602-E4E7-D842-88E5-42B936C0685B}"/>
              </a:ext>
            </a:extLst>
          </p:cNvPr>
          <p:cNvSpPr txBox="1">
            <a:spLocks/>
          </p:cNvSpPr>
          <p:nvPr/>
        </p:nvSpPr>
        <p:spPr>
          <a:xfrm>
            <a:off x="838200" y="2681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r>
              <a:rPr lang="en-US" sz="4000" b="1" cap="all" dirty="0"/>
              <a:t>The Two-Generation Approach is…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AA26BFB-3F2E-B84B-AB1D-685131B52B9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6B3D59-D561-964E-9737-D55EB89F70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8C9F51-7421-9743-939B-2AE4459B873C}"/>
              </a:ext>
            </a:extLst>
          </p:cNvPr>
          <p:cNvSpPr txBox="1"/>
          <p:nvPr/>
        </p:nvSpPr>
        <p:spPr>
          <a:xfrm>
            <a:off x="965200" y="4948677"/>
            <a:ext cx="102446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Avenir Book" panose="02000503020000020003" pitchFamily="2" charset="0"/>
              </a:rPr>
              <a:t>Two-generation (2Gen) approaches build family well-being by intentionally and simultaneously working with children and the adults in their lives – </a:t>
            </a:r>
            <a:r>
              <a:rPr lang="en-US" sz="2400" i="1" dirty="0">
                <a:latin typeface="Avenir Book" panose="02000503020000020003" pitchFamily="2" charset="0"/>
              </a:rPr>
              <a:t>together</a:t>
            </a:r>
            <a:r>
              <a:rPr lang="en-US" sz="2400" dirty="0">
                <a:latin typeface="Avenir Book" panose="02000503020000020003" pitchFamily="2" charset="0"/>
              </a:rPr>
              <a:t>.</a:t>
            </a:r>
            <a:endParaRPr lang="en-US" sz="2400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86;p17" descr="A picture containing toy&#10;&#10;Description generated with very high confidence">
            <a:extLst>
              <a:ext uri="{FF2B5EF4-FFF2-40B4-BE49-F238E27FC236}">
                <a16:creationId xmlns:a16="http://schemas.microsoft.com/office/drawing/2014/main" id="{FE0467FB-EFF0-4232-BD7A-B7E1E516E5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1909323"/>
            <a:ext cx="10371667" cy="2645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53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30583-A054-436B-92D2-7F7878A3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all" dirty="0"/>
              <a:t>2Gen 1.0 History</a:t>
            </a:r>
            <a:endParaRPr lang="en-US" sz="4000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2C4EC-D405-46B0-A5FA-C166FE4DE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Inherent in indigenous communities</a:t>
            </a:r>
          </a:p>
          <a:p>
            <a:r>
              <a:rPr lang="en-US" dirty="0">
                <a:solidFill>
                  <a:srgbClr val="00497B"/>
                </a:solidFill>
              </a:rPr>
              <a:t>Late 1800s – Settlement Houses</a:t>
            </a:r>
          </a:p>
          <a:p>
            <a:r>
              <a:rPr lang="en-US" dirty="0"/>
              <a:t>1965 - Head Start </a:t>
            </a:r>
          </a:p>
          <a:p>
            <a:r>
              <a:rPr lang="en-US" dirty="0">
                <a:solidFill>
                  <a:srgbClr val="00497B"/>
                </a:solidFill>
              </a:rPr>
              <a:t>1970’s-1980’s - Family Resource Efforts </a:t>
            </a:r>
          </a:p>
          <a:p>
            <a:r>
              <a:rPr lang="en-US" dirty="0"/>
              <a:t>1988 – Term ‘Two-Generation’ Coined by the Foundation for Child Development </a:t>
            </a:r>
          </a:p>
          <a:p>
            <a:r>
              <a:rPr lang="en-US" dirty="0">
                <a:solidFill>
                  <a:srgbClr val="00497B"/>
                </a:solidFill>
              </a:rPr>
              <a:t>1996 – St. Pierre et. al evaluation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B7CB0-3303-4E55-82F8-12DC62E4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3D59-D561-964E-9737-D55EB89F70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C0A17B-0CD6-7348-9B7A-C2F638FC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cap="all" dirty="0"/>
              <a:t>What Have We Learned from 2Gen 1.0?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9F2C07-902F-CC4F-83F9-7ACDAB395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defTabSz="685800">
              <a:spcBef>
                <a:spcPts val="750"/>
              </a:spcBef>
              <a:spcAft>
                <a:spcPts val="900"/>
              </a:spcAft>
            </a:pPr>
            <a:r>
              <a:rPr lang="en-US" dirty="0"/>
              <a:t>Intentional service integration is critical</a:t>
            </a:r>
          </a:p>
          <a:p>
            <a:pPr defTabSz="685800">
              <a:spcBef>
                <a:spcPts val="750"/>
              </a:spcBef>
              <a:spcAft>
                <a:spcPts val="900"/>
              </a:spcAft>
            </a:pPr>
            <a:r>
              <a:rPr lang="en-US" dirty="0">
                <a:solidFill>
                  <a:srgbClr val="00497B"/>
                </a:solidFill>
                <a:cs typeface="Calibri"/>
              </a:rPr>
              <a:t>Quality matters</a:t>
            </a:r>
            <a:endParaRPr lang="en-US" dirty="0">
              <a:solidFill>
                <a:srgbClr val="00497B"/>
              </a:solidFill>
            </a:endParaRPr>
          </a:p>
          <a:p>
            <a:pPr defTabSz="685800">
              <a:spcBef>
                <a:spcPts val="750"/>
              </a:spcBef>
              <a:spcAft>
                <a:spcPts val="900"/>
              </a:spcAft>
            </a:pPr>
            <a:r>
              <a:rPr lang="en-US" dirty="0"/>
              <a:t>Intensity is important</a:t>
            </a:r>
          </a:p>
          <a:p>
            <a:pPr defTabSz="685800">
              <a:spcBef>
                <a:spcPts val="750"/>
              </a:spcBef>
              <a:spcAft>
                <a:spcPts val="900"/>
              </a:spcAft>
            </a:pPr>
            <a:r>
              <a:rPr lang="en-US" dirty="0">
                <a:solidFill>
                  <a:srgbClr val="00497B"/>
                </a:solidFill>
                <a:cs typeface="Calibri"/>
              </a:rPr>
              <a:t>Who is targeted matters</a:t>
            </a:r>
            <a:endParaRPr lang="en-US" dirty="0">
              <a:solidFill>
                <a:srgbClr val="00497B"/>
              </a:solidFill>
            </a:endParaRPr>
          </a:p>
          <a:p>
            <a:pPr defTabSz="685800">
              <a:spcBef>
                <a:spcPts val="750"/>
              </a:spcBef>
              <a:spcAft>
                <a:spcPts val="900"/>
              </a:spcAft>
            </a:pPr>
            <a:r>
              <a:rPr lang="en-US" dirty="0"/>
              <a:t>How you work with families matters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2BCE22B-F75A-B643-835F-D47BFAB1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A6B3D59-D561-964E-9737-D55EB89F7038}" type="slidenum">
              <a:rPr lang="en-US" smtClean="0"/>
              <a:t>8</a:t>
            </a:fld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8FD73FD-FC70-CD4C-AE46-8CD10CE754F0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A896809-C902-7B4C-AAAE-5A168291F5C9}"/>
              </a:ext>
            </a:extLst>
          </p:cNvPr>
          <p:cNvSpPr txBox="1">
            <a:spLocks/>
          </p:cNvSpPr>
          <p:nvPr/>
        </p:nvSpPr>
        <p:spPr>
          <a:xfrm>
            <a:off x="628650" y="11379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D7D755-E403-4440-A253-602520B16DF9}"/>
              </a:ext>
            </a:extLst>
          </p:cNvPr>
          <p:cNvSpPr txBox="1">
            <a:spLocks/>
          </p:cNvSpPr>
          <p:nvPr/>
        </p:nvSpPr>
        <p:spPr>
          <a:xfrm>
            <a:off x="514350" y="1398113"/>
            <a:ext cx="6288751" cy="2746208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</a:endParaRPr>
          </a:p>
        </p:txBody>
      </p:sp>
      <p:pic>
        <p:nvPicPr>
          <p:cNvPr id="11" name="Picture 10" descr="20160315 Cover Outcomes Report.jpg">
            <a:extLst>
              <a:ext uri="{FF2B5EF4-FFF2-40B4-BE49-F238E27FC236}">
                <a16:creationId xmlns:a16="http://schemas.microsoft.com/office/drawing/2014/main" id="{3EE7CF1C-832C-AD49-9496-ED12BB3F96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553" y="1690688"/>
            <a:ext cx="3389795" cy="4386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45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37;p7">
            <a:extLst>
              <a:ext uri="{FF2B5EF4-FFF2-40B4-BE49-F238E27FC236}">
                <a16:creationId xmlns:a16="http://schemas.microsoft.com/office/drawing/2014/main" id="{94FCE810-884E-4CD4-8D7A-7522455919A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fld id="{00000000-1234-1234-1234-123412341234}" type="slidenum">
              <a:rPr lang="en-US" kern="0" smtClean="0"/>
              <a:pPr/>
              <a:t>9</a:t>
            </a:fld>
            <a:endParaRPr lang="en-US" kern="0"/>
          </a:p>
        </p:txBody>
      </p:sp>
      <p:sp>
        <p:nvSpPr>
          <p:cNvPr id="50" name="Google Shape;238;p7">
            <a:extLst>
              <a:ext uri="{FF2B5EF4-FFF2-40B4-BE49-F238E27FC236}">
                <a16:creationId xmlns:a16="http://schemas.microsoft.com/office/drawing/2014/main" id="{A8A8E0F3-36A9-44C5-ACB4-09098796154A}"/>
              </a:ext>
            </a:extLst>
          </p:cNvPr>
          <p:cNvSpPr txBox="1"/>
          <p:nvPr/>
        </p:nvSpPr>
        <p:spPr>
          <a:xfrm>
            <a:off x="5279786" y="390463"/>
            <a:ext cx="63277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A college degree </a:t>
            </a:r>
            <a:r>
              <a:rPr lang="en-US" sz="2000" b="1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doubles</a:t>
            </a:r>
            <a:r>
              <a:rPr lang="en-US" sz="2000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 a parent’s income. </a:t>
            </a:r>
            <a:r>
              <a:rPr lang="en-US" sz="2000" u="sng" kern="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sz="2000" u="sng" kern="0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Kominski</a:t>
            </a:r>
            <a:r>
              <a:rPr lang="en-US" sz="2000" u="sng" kern="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2011)</a:t>
            </a:r>
            <a:endParaRPr sz="2000" kern="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1" name="Google Shape;239;p7">
            <a:extLst>
              <a:ext uri="{FF2B5EF4-FFF2-40B4-BE49-F238E27FC236}">
                <a16:creationId xmlns:a16="http://schemas.microsoft.com/office/drawing/2014/main" id="{1CA6EDF6-6659-4198-A761-0DB51CB4093B}"/>
              </a:ext>
            </a:extLst>
          </p:cNvPr>
          <p:cNvSpPr txBox="1"/>
          <p:nvPr/>
        </p:nvSpPr>
        <p:spPr>
          <a:xfrm>
            <a:off x="831225" y="936675"/>
            <a:ext cx="3497888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j-ea"/>
                <a:cs typeface="+mj-cs"/>
              </a:rPr>
              <a:t>Why a 2Gen </a:t>
            </a:r>
            <a:r>
              <a:rPr lang="en-US" sz="4000" b="1" cap="all" dirty="0">
                <a:solidFill>
                  <a:srgbClr val="000000"/>
                </a:solidFill>
                <a:latin typeface="Avenir Book" panose="02000503020000020003" pitchFamily="2" charset="0"/>
                <a:ea typeface="+mj-ea"/>
                <a:cs typeface="+mj-cs"/>
              </a:rPr>
              <a:t>A</a:t>
            </a:r>
            <a:r>
              <a:rPr kumimoji="0" lang="en-US" sz="4000" b="1" i="0" u="none" strike="noStrike" kern="1200" cap="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j-ea"/>
                <a:cs typeface="+mj-cs"/>
              </a:rPr>
              <a:t>pproach</a:t>
            </a: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panose="02000503020000020003" pitchFamily="2" charset="0"/>
                <a:ea typeface="+mj-ea"/>
                <a:cs typeface="+mj-cs"/>
              </a:rPr>
              <a:t>?</a:t>
            </a:r>
          </a:p>
        </p:txBody>
      </p:sp>
      <p:sp>
        <p:nvSpPr>
          <p:cNvPr id="52" name="Google Shape;240;p7">
            <a:extLst>
              <a:ext uri="{FF2B5EF4-FFF2-40B4-BE49-F238E27FC236}">
                <a16:creationId xmlns:a16="http://schemas.microsoft.com/office/drawing/2014/main" id="{6B2B9212-2C22-4B1F-A4C6-4B17F392C5F9}"/>
              </a:ext>
            </a:extLst>
          </p:cNvPr>
          <p:cNvSpPr txBox="1"/>
          <p:nvPr/>
        </p:nvSpPr>
        <p:spPr>
          <a:xfrm>
            <a:off x="814502" y="2276232"/>
            <a:ext cx="3141049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b="1" kern="0" dirty="0">
              <a:solidFill>
                <a:srgbClr val="3A3838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Research shows that supporting children and their caregivers together has an outsize </a:t>
            </a:r>
            <a:r>
              <a:rPr lang="en-US" sz="2000" b="1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impact for generations</a:t>
            </a:r>
            <a:r>
              <a:rPr lang="en-US" sz="2000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3A383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53" name="Google Shape;241;p7">
            <a:extLst>
              <a:ext uri="{FF2B5EF4-FFF2-40B4-BE49-F238E27FC236}">
                <a16:creationId xmlns:a16="http://schemas.microsoft.com/office/drawing/2014/main" id="{CF222DA5-404E-4C42-82BA-4276B0FA6141}"/>
              </a:ext>
            </a:extLst>
          </p:cNvPr>
          <p:cNvGrpSpPr/>
          <p:nvPr/>
        </p:nvGrpSpPr>
        <p:grpSpPr>
          <a:xfrm>
            <a:off x="4308030" y="284300"/>
            <a:ext cx="930280" cy="914400"/>
            <a:chOff x="4329113" y="965723"/>
            <a:chExt cx="930280" cy="914400"/>
          </a:xfrm>
        </p:grpSpPr>
        <p:sp>
          <p:nvSpPr>
            <p:cNvPr id="54" name="Google Shape;242;p7">
              <a:extLst>
                <a:ext uri="{FF2B5EF4-FFF2-40B4-BE49-F238E27FC236}">
                  <a16:creationId xmlns:a16="http://schemas.microsoft.com/office/drawing/2014/main" id="{3B488058-F472-4A97-8EA4-AB88E3C82EBC}"/>
                </a:ext>
              </a:extLst>
            </p:cNvPr>
            <p:cNvSpPr/>
            <p:nvPr/>
          </p:nvSpPr>
          <p:spPr>
            <a:xfrm>
              <a:off x="4329113" y="965723"/>
              <a:ext cx="914400" cy="914400"/>
            </a:xfrm>
            <a:prstGeom prst="ellipse">
              <a:avLst/>
            </a:prstGeom>
            <a:solidFill>
              <a:srgbClr val="0049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" name="Google Shape;243;p7" descr="Graduation cap outline">
              <a:extLst>
                <a:ext uri="{FF2B5EF4-FFF2-40B4-BE49-F238E27FC236}">
                  <a16:creationId xmlns:a16="http://schemas.microsoft.com/office/drawing/2014/main" id="{25032132-95E3-48B2-B1F7-FD5F0ADEF1E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44993" y="965723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" name="Google Shape;244;p7">
            <a:extLst>
              <a:ext uri="{FF2B5EF4-FFF2-40B4-BE49-F238E27FC236}">
                <a16:creationId xmlns:a16="http://schemas.microsoft.com/office/drawing/2014/main" id="{303527B5-4A95-40DC-A541-EFC70275FE1B}"/>
              </a:ext>
            </a:extLst>
          </p:cNvPr>
          <p:cNvSpPr txBox="1"/>
          <p:nvPr/>
        </p:nvSpPr>
        <p:spPr>
          <a:xfrm>
            <a:off x="5279786" y="1459111"/>
            <a:ext cx="63277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A $3,000 increase during early childhood yields a </a:t>
            </a:r>
            <a:r>
              <a:rPr lang="en-US" sz="2000" b="1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17% increase </a:t>
            </a:r>
            <a:r>
              <a:rPr lang="en-US" sz="2000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in adult earnings. </a:t>
            </a:r>
            <a:r>
              <a:rPr lang="en-US" sz="2000" u="sng" kern="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(Duncan &amp; Magnuson, 2011)</a:t>
            </a:r>
            <a:endParaRPr sz="2000" kern="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57" name="Google Shape;245;p7">
            <a:extLst>
              <a:ext uri="{FF2B5EF4-FFF2-40B4-BE49-F238E27FC236}">
                <a16:creationId xmlns:a16="http://schemas.microsoft.com/office/drawing/2014/main" id="{2D2C0932-9829-48B8-BF17-A6B45607B0FD}"/>
              </a:ext>
            </a:extLst>
          </p:cNvPr>
          <p:cNvGrpSpPr/>
          <p:nvPr/>
        </p:nvGrpSpPr>
        <p:grpSpPr>
          <a:xfrm>
            <a:off x="4320336" y="1361832"/>
            <a:ext cx="914400" cy="914400"/>
            <a:chOff x="4344993" y="2225398"/>
            <a:chExt cx="914400" cy="914400"/>
          </a:xfrm>
        </p:grpSpPr>
        <p:sp>
          <p:nvSpPr>
            <p:cNvPr id="58" name="Google Shape;246;p7">
              <a:extLst>
                <a:ext uri="{FF2B5EF4-FFF2-40B4-BE49-F238E27FC236}">
                  <a16:creationId xmlns:a16="http://schemas.microsoft.com/office/drawing/2014/main" id="{6FEE315D-4D1F-4013-9339-DCB82B8654F9}"/>
                </a:ext>
              </a:extLst>
            </p:cNvPr>
            <p:cNvSpPr/>
            <p:nvPr/>
          </p:nvSpPr>
          <p:spPr>
            <a:xfrm>
              <a:off x="4344993" y="2225398"/>
              <a:ext cx="914400" cy="914400"/>
            </a:xfrm>
            <a:prstGeom prst="ellipse">
              <a:avLst/>
            </a:prstGeom>
            <a:solidFill>
              <a:srgbClr val="0049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" name="Google Shape;247;p7" descr="Dollar outline">
              <a:extLst>
                <a:ext uri="{FF2B5EF4-FFF2-40B4-BE49-F238E27FC236}">
                  <a16:creationId xmlns:a16="http://schemas.microsoft.com/office/drawing/2014/main" id="{E6AFF9FC-A208-4308-8944-1DE210E9C02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82222" y="2357959"/>
              <a:ext cx="649278" cy="6492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" name="Google Shape;250;p7">
            <a:extLst>
              <a:ext uri="{FF2B5EF4-FFF2-40B4-BE49-F238E27FC236}">
                <a16:creationId xmlns:a16="http://schemas.microsoft.com/office/drawing/2014/main" id="{FB042951-1F88-487E-97A8-E08FDBB0AF91}"/>
              </a:ext>
            </a:extLst>
          </p:cNvPr>
          <p:cNvGrpSpPr/>
          <p:nvPr/>
        </p:nvGrpSpPr>
        <p:grpSpPr>
          <a:xfrm>
            <a:off x="4312397" y="3516896"/>
            <a:ext cx="914400" cy="914400"/>
            <a:chOff x="4337053" y="3485073"/>
            <a:chExt cx="914400" cy="914400"/>
          </a:xfrm>
        </p:grpSpPr>
        <p:sp>
          <p:nvSpPr>
            <p:cNvPr id="61" name="Google Shape;251;p7">
              <a:extLst>
                <a:ext uri="{FF2B5EF4-FFF2-40B4-BE49-F238E27FC236}">
                  <a16:creationId xmlns:a16="http://schemas.microsoft.com/office/drawing/2014/main" id="{5D7CA11B-922F-475A-86AF-E1EC6E65E6E9}"/>
                </a:ext>
              </a:extLst>
            </p:cNvPr>
            <p:cNvSpPr/>
            <p:nvPr/>
          </p:nvSpPr>
          <p:spPr>
            <a:xfrm>
              <a:off x="4337053" y="3485073"/>
              <a:ext cx="914400" cy="914400"/>
            </a:xfrm>
            <a:prstGeom prst="ellipse">
              <a:avLst/>
            </a:prstGeom>
            <a:solidFill>
              <a:srgbClr val="0049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2" name="Google Shape;252;p7" descr="Lightning bolt outline">
              <a:extLst>
                <a:ext uri="{FF2B5EF4-FFF2-40B4-BE49-F238E27FC236}">
                  <a16:creationId xmlns:a16="http://schemas.microsoft.com/office/drawing/2014/main" id="{8D0F8F76-60E7-403A-9D5E-2D5D96CFFA2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423183" y="3563263"/>
              <a:ext cx="758019" cy="7580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253;p7">
            <a:extLst>
              <a:ext uri="{FF2B5EF4-FFF2-40B4-BE49-F238E27FC236}">
                <a16:creationId xmlns:a16="http://schemas.microsoft.com/office/drawing/2014/main" id="{8933F3B8-C5D5-49B5-89E0-D4D6E7E6B957}"/>
              </a:ext>
            </a:extLst>
          </p:cNvPr>
          <p:cNvSpPr txBox="1"/>
          <p:nvPr/>
        </p:nvSpPr>
        <p:spPr>
          <a:xfrm>
            <a:off x="5279786" y="3637616"/>
            <a:ext cx="63277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The brains of new parents undergo </a:t>
            </a:r>
            <a:r>
              <a:rPr lang="en-US" sz="2000" b="1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major changes</a:t>
            </a:r>
            <a:r>
              <a:rPr lang="en-US" sz="2000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r>
              <a:rPr lang="en-US" sz="2000" u="sng" kern="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sz="2000" u="sng" kern="0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Phu</a:t>
            </a:r>
            <a:r>
              <a:rPr lang="en-US" sz="2000" u="sng" kern="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sz="2000" u="sng" kern="0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Erhart</a:t>
            </a:r>
            <a:r>
              <a:rPr lang="en-US" sz="2000" u="sng" kern="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Kim, &amp; </a:t>
            </a:r>
            <a:r>
              <a:rPr lang="en-US" sz="2000" u="sng" kern="0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Watamura</a:t>
            </a:r>
            <a:r>
              <a:rPr lang="en-US" sz="2000" u="sng" kern="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2020)</a:t>
            </a:r>
            <a:endParaRPr sz="2000" kern="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" name="Google Shape;254;p7">
            <a:extLst>
              <a:ext uri="{FF2B5EF4-FFF2-40B4-BE49-F238E27FC236}">
                <a16:creationId xmlns:a16="http://schemas.microsoft.com/office/drawing/2014/main" id="{2DEE55AA-4CB4-4620-BB9D-22C1084082F0}"/>
              </a:ext>
            </a:extLst>
          </p:cNvPr>
          <p:cNvSpPr txBox="1"/>
          <p:nvPr/>
        </p:nvSpPr>
        <p:spPr>
          <a:xfrm>
            <a:off x="5279786" y="4740224"/>
            <a:ext cx="632775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Research demonstrates a </a:t>
            </a:r>
            <a:r>
              <a:rPr lang="en-US" sz="2000" b="1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13% ROI </a:t>
            </a:r>
            <a:r>
              <a:rPr lang="en-US" sz="2000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in high quality early childhood education. </a:t>
            </a:r>
            <a:r>
              <a:rPr lang="en-US" sz="2000" u="sng" kern="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(Heckman, 2016)</a:t>
            </a:r>
            <a:endParaRPr sz="2000" kern="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ECED8C4-50D5-4E9F-80DA-72122F080467}"/>
              </a:ext>
            </a:extLst>
          </p:cNvPr>
          <p:cNvGrpSpPr/>
          <p:nvPr/>
        </p:nvGrpSpPr>
        <p:grpSpPr>
          <a:xfrm>
            <a:off x="4312399" y="4594428"/>
            <a:ext cx="914400" cy="914400"/>
            <a:chOff x="4344993" y="4433946"/>
            <a:chExt cx="914400" cy="914400"/>
          </a:xfrm>
        </p:grpSpPr>
        <p:sp>
          <p:nvSpPr>
            <p:cNvPr id="66" name="Google Shape;248;p7">
              <a:extLst>
                <a:ext uri="{FF2B5EF4-FFF2-40B4-BE49-F238E27FC236}">
                  <a16:creationId xmlns:a16="http://schemas.microsoft.com/office/drawing/2014/main" id="{8F8A3AC9-D7BD-4883-BA61-DDD1C7FDA112}"/>
                </a:ext>
              </a:extLst>
            </p:cNvPr>
            <p:cNvSpPr/>
            <p:nvPr/>
          </p:nvSpPr>
          <p:spPr>
            <a:xfrm>
              <a:off x="4344993" y="4433946"/>
              <a:ext cx="914400" cy="914400"/>
            </a:xfrm>
            <a:prstGeom prst="ellipse">
              <a:avLst/>
            </a:prstGeom>
            <a:solidFill>
              <a:srgbClr val="0049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" name="Google Shape;255;p7" descr="Man with baby outline">
              <a:extLst>
                <a:ext uri="{FF2B5EF4-FFF2-40B4-BE49-F238E27FC236}">
                  <a16:creationId xmlns:a16="http://schemas.microsoft.com/office/drawing/2014/main" id="{39963F50-7371-4A49-AD03-EB766DED5894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435088" y="4524042"/>
              <a:ext cx="734207" cy="7342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CEF1AF4-3194-4CE5-B6FF-6F428A04D46A}"/>
              </a:ext>
            </a:extLst>
          </p:cNvPr>
          <p:cNvGrpSpPr/>
          <p:nvPr/>
        </p:nvGrpSpPr>
        <p:grpSpPr>
          <a:xfrm>
            <a:off x="4312399" y="5671959"/>
            <a:ext cx="914400" cy="914400"/>
            <a:chOff x="4337053" y="5590021"/>
            <a:chExt cx="914400" cy="914400"/>
          </a:xfrm>
        </p:grpSpPr>
        <p:sp>
          <p:nvSpPr>
            <p:cNvPr id="69" name="Google Shape;249;p7">
              <a:extLst>
                <a:ext uri="{FF2B5EF4-FFF2-40B4-BE49-F238E27FC236}">
                  <a16:creationId xmlns:a16="http://schemas.microsoft.com/office/drawing/2014/main" id="{AEEC4D83-FFDB-4F11-9C01-0BC9BECB0BF3}"/>
                </a:ext>
              </a:extLst>
            </p:cNvPr>
            <p:cNvSpPr/>
            <p:nvPr/>
          </p:nvSpPr>
          <p:spPr>
            <a:xfrm>
              <a:off x="4337053" y="5590021"/>
              <a:ext cx="914400" cy="914400"/>
            </a:xfrm>
            <a:prstGeom prst="ellipse">
              <a:avLst/>
            </a:prstGeom>
            <a:solidFill>
              <a:srgbClr val="0049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0" name="Google Shape;256;p7" descr="Medical outline">
              <a:extLst>
                <a:ext uri="{FF2B5EF4-FFF2-40B4-BE49-F238E27FC236}">
                  <a16:creationId xmlns:a16="http://schemas.microsoft.com/office/drawing/2014/main" id="{46BFE834-28D0-462E-9E56-E82C9BBCE3DF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390040" y="5635070"/>
              <a:ext cx="824302" cy="8243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257;p7">
            <a:extLst>
              <a:ext uri="{FF2B5EF4-FFF2-40B4-BE49-F238E27FC236}">
                <a16:creationId xmlns:a16="http://schemas.microsoft.com/office/drawing/2014/main" id="{308E6B8E-DC9F-4B62-AD1A-869F8C86C480}"/>
              </a:ext>
            </a:extLst>
          </p:cNvPr>
          <p:cNvSpPr txBox="1"/>
          <p:nvPr/>
        </p:nvSpPr>
        <p:spPr>
          <a:xfrm>
            <a:off x="5279786" y="5728330"/>
            <a:ext cx="632775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3A3838"/>
                </a:solidFill>
                <a:latin typeface="Avenir"/>
                <a:ea typeface="Avenir"/>
                <a:cs typeface="Avenir"/>
                <a:sym typeface="Avenir"/>
              </a:rPr>
              <a:t>Parents with health insurance are more likely to seek care for their children. </a:t>
            </a:r>
            <a:r>
              <a:rPr lang="en-US" sz="2000" u="sng" kern="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(Rosenbaum &amp; Whittington, 2007)</a:t>
            </a:r>
            <a:endParaRPr sz="2000" kern="0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7A8C5D3-704B-49F9-86EA-5B2C6EEFAF53}"/>
              </a:ext>
            </a:extLst>
          </p:cNvPr>
          <p:cNvSpPr txBox="1"/>
          <p:nvPr/>
        </p:nvSpPr>
        <p:spPr>
          <a:xfrm>
            <a:off x="5279786" y="2382125"/>
            <a:ext cx="60977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000" kern="0" dirty="0">
                <a:solidFill>
                  <a:srgbClr val="000000"/>
                </a:solidFill>
                <a:latin typeface="Avenir"/>
                <a:cs typeface="Arial"/>
                <a:sym typeface="Arial"/>
              </a:rPr>
              <a:t>Predictable, monthly unconditional cash aid given to low-income families may increase infant brain activity. </a:t>
            </a:r>
            <a:r>
              <a:rPr lang="en-US" sz="2000" kern="0" dirty="0">
                <a:solidFill>
                  <a:srgbClr val="000000"/>
                </a:solidFill>
                <a:latin typeface="Avenir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(Troller-</a:t>
            </a:r>
            <a:r>
              <a:rPr lang="en-US" sz="2000" kern="0" dirty="0" err="1">
                <a:solidFill>
                  <a:srgbClr val="000000"/>
                </a:solidFill>
                <a:latin typeface="Avenir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Renfree</a:t>
            </a:r>
            <a:r>
              <a:rPr lang="en-US" sz="2000" kern="0" dirty="0">
                <a:solidFill>
                  <a:srgbClr val="000000"/>
                </a:solidFill>
                <a:latin typeface="Avenir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et al., 2022)</a:t>
            </a:r>
            <a:endParaRPr lang="en-US" sz="2000" kern="0" dirty="0">
              <a:solidFill>
                <a:srgbClr val="000000"/>
              </a:solidFill>
              <a:latin typeface="Avenir"/>
              <a:cs typeface="Arial"/>
              <a:sym typeface="Arial"/>
            </a:endParaRPr>
          </a:p>
        </p:txBody>
      </p:sp>
      <p:sp>
        <p:nvSpPr>
          <p:cNvPr id="73" name="Google Shape;246;p7">
            <a:extLst>
              <a:ext uri="{FF2B5EF4-FFF2-40B4-BE49-F238E27FC236}">
                <a16:creationId xmlns:a16="http://schemas.microsoft.com/office/drawing/2014/main" id="{5D59F627-1051-4774-8A05-E7D3644C169D}"/>
              </a:ext>
            </a:extLst>
          </p:cNvPr>
          <p:cNvSpPr/>
          <p:nvPr/>
        </p:nvSpPr>
        <p:spPr>
          <a:xfrm>
            <a:off x="4308030" y="2439364"/>
            <a:ext cx="914400" cy="914400"/>
          </a:xfrm>
          <a:prstGeom prst="ellipse">
            <a:avLst/>
          </a:prstGeom>
          <a:solidFill>
            <a:srgbClr val="0049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4" name="Graphic 73" descr="Brain outline">
            <a:extLst>
              <a:ext uri="{FF2B5EF4-FFF2-40B4-BE49-F238E27FC236}">
                <a16:creationId xmlns:a16="http://schemas.microsoft.com/office/drawing/2014/main" id="{FDA01BFD-B973-4117-A299-3B6BC536CA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37645" y="2574852"/>
            <a:ext cx="649224" cy="649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7B"/>
      </a:accent1>
      <a:accent2>
        <a:srgbClr val="F28E1E"/>
      </a:accent2>
      <a:accent3>
        <a:srgbClr val="8DBB27"/>
      </a:accent3>
      <a:accent4>
        <a:srgbClr val="FFDE37"/>
      </a:accent4>
      <a:accent5>
        <a:srgbClr val="0077C8"/>
      </a:accent5>
      <a:accent6>
        <a:srgbClr val="6E378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1078</Words>
  <Application>Microsoft Office PowerPoint</Application>
  <PresentationFormat>Widescreen</PresentationFormat>
  <Paragraphs>136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Avenir</vt:lpstr>
      <vt:lpstr>Avenir Black</vt:lpstr>
      <vt:lpstr>Avenir Book</vt:lpstr>
      <vt:lpstr>Bebas Neue</vt:lpstr>
      <vt:lpstr>Calibri</vt:lpstr>
      <vt:lpstr>Office Theme</vt:lpstr>
      <vt:lpstr>Fueling Changes for Children and Families</vt:lpstr>
      <vt:lpstr>Agenda</vt:lpstr>
      <vt:lpstr>The Aspen Institute: Principles that Endure and Inspire</vt:lpstr>
      <vt:lpstr>Ascend at The Aspen Institute: A New Way Forward for Children and Families</vt:lpstr>
      <vt:lpstr>The Two-Generation (2Gen) Approach</vt:lpstr>
      <vt:lpstr>PowerPoint Presentation</vt:lpstr>
      <vt:lpstr>2Gen 1.0 History</vt:lpstr>
      <vt:lpstr>What Have We Learned from 2Gen 1.0?</vt:lpstr>
      <vt:lpstr>PowerPoint Presentation</vt:lpstr>
      <vt:lpstr>PowerPoint Presentation</vt:lpstr>
      <vt:lpstr>What We’re Going For: Family Well-being</vt:lpstr>
      <vt:lpstr>Theory of Change</vt:lpstr>
      <vt:lpstr>Many Names – ONE Approach</vt:lpstr>
      <vt:lpstr>Hallmarks of 2Gen</vt:lpstr>
      <vt:lpstr>2Gen Organization Continuum</vt:lpstr>
      <vt:lpstr>2Gen Community Continuum: Stages of 2Gen Implementation </vt:lpstr>
      <vt:lpstr>Voters are tax sensitive, but a majority still strongly favor the two-generation approach and public programs that helps parents get education and skills training while children get a good start and even if it increased their taxes.</vt:lpstr>
      <vt:lpstr>Key Challenges and Barriers to 2Gen Implementation</vt:lpstr>
      <vt:lpstr>Outcomes Frameworks for 2Gen Approaches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 Creamer</dc:creator>
  <cp:lastModifiedBy>Sharnese Ransome</cp:lastModifiedBy>
  <cp:revision>38</cp:revision>
  <dcterms:created xsi:type="dcterms:W3CDTF">2021-11-24T17:17:09Z</dcterms:created>
  <dcterms:modified xsi:type="dcterms:W3CDTF">2022-08-17T18:32:35Z</dcterms:modified>
</cp:coreProperties>
</file>