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1"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1"/>
  </p:sldMasterIdLst>
  <p:notesMasterIdLst>
    <p:notesMasterId r:id="rId22"/>
  </p:notesMasterIdLst>
  <p:handoutMasterIdLst>
    <p:handoutMasterId r:id="rId23"/>
  </p:handoutMasterIdLst>
  <p:sldIdLst>
    <p:sldId id="459" r:id="rId2"/>
    <p:sldId id="476" r:id="rId3"/>
    <p:sldId id="449" r:id="rId4"/>
    <p:sldId id="473" r:id="rId5"/>
    <p:sldId id="475" r:id="rId6"/>
    <p:sldId id="460" r:id="rId7"/>
    <p:sldId id="461" r:id="rId8"/>
    <p:sldId id="462" r:id="rId9"/>
    <p:sldId id="463" r:id="rId10"/>
    <p:sldId id="479" r:id="rId11"/>
    <p:sldId id="465" r:id="rId12"/>
    <p:sldId id="477" r:id="rId13"/>
    <p:sldId id="480" r:id="rId14"/>
    <p:sldId id="478" r:id="rId15"/>
    <p:sldId id="466" r:id="rId16"/>
    <p:sldId id="469" r:id="rId17"/>
    <p:sldId id="468" r:id="rId18"/>
    <p:sldId id="470" r:id="rId19"/>
    <p:sldId id="471" r:id="rId20"/>
    <p:sldId id="4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McAllister" initials="HM" lastIdx="1" clrIdx="0">
    <p:extLst>
      <p:ext uri="{19B8F6BF-5375-455C-9EA6-DF929625EA0E}">
        <p15:presenceInfo xmlns:p15="http://schemas.microsoft.com/office/powerpoint/2012/main" userId="Heather McAllister" providerId="None"/>
      </p:ext>
    </p:extLst>
  </p:cmAuthor>
  <p:cmAuthor id="2" name="Stone, Kathy P" initials="SKP" lastIdx="1" clrIdx="1">
    <p:extLst>
      <p:ext uri="{19B8F6BF-5375-455C-9EA6-DF929625EA0E}">
        <p15:presenceInfo xmlns:p15="http://schemas.microsoft.com/office/powerpoint/2012/main" userId="S::kathy.stone@dhhs.nc.gov::4bee122e-ab57-450d-8614-8347672609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955" autoAdjust="0"/>
  </p:normalViewPr>
  <p:slideViewPr>
    <p:cSldViewPr snapToGrid="0">
      <p:cViewPr varScale="1">
        <p:scale>
          <a:sx n="67" d="100"/>
          <a:sy n="67" d="100"/>
        </p:scale>
        <p:origin x="780" y="72"/>
      </p:cViewPr>
      <p:guideLst/>
    </p:cSldViewPr>
  </p:slideViewPr>
  <p:notesTextViewPr>
    <p:cViewPr>
      <p:scale>
        <a:sx n="1" d="1"/>
        <a:sy n="1" d="1"/>
      </p:scale>
      <p:origin x="0" y="0"/>
    </p:cViewPr>
  </p:notesTextViewPr>
  <p:notesViewPr>
    <p:cSldViewPr snapToGrid="0">
      <p:cViewPr varScale="1">
        <p:scale>
          <a:sx n="65" d="100"/>
          <a:sy n="65" d="100"/>
        </p:scale>
        <p:origin x="176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legend pos="b" align="ctr" overlay="0">
      <cx:txPr>
        <a:bodyPr spcFirstLastPara="1" vertOverflow="ellipsis" horzOverflow="overflow" wrap="square" lIns="0" tIns="0" rIns="0" bIns="0" anchor="ctr" anchorCtr="1"/>
        <a:lstStyle/>
        <a:p>
          <a:pPr algn="ctr" rtl="0">
            <a:defRPr sz="2400"/>
          </a:pPr>
          <a:endParaRPr lang="en-US" sz="2400" b="0" i="0" u="none" strike="noStrike" baseline="0">
            <a:solidFill>
              <a:sysClr val="windowText" lastClr="000000">
                <a:lumMod val="65000"/>
                <a:lumOff val="35000"/>
              </a:sysClr>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B30592-1BD2-4BD2-BB35-1BCC556560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BB7D18-6585-420E-8575-D7868D109E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5A32A3-E17C-475E-993E-5F8A4CAAA013}" type="datetimeFigureOut">
              <a:rPr lang="en-US" smtClean="0"/>
              <a:t>8/17/2022</a:t>
            </a:fld>
            <a:endParaRPr lang="en-US"/>
          </a:p>
        </p:txBody>
      </p:sp>
      <p:sp>
        <p:nvSpPr>
          <p:cNvPr id="4" name="Footer Placeholder 3">
            <a:extLst>
              <a:ext uri="{FF2B5EF4-FFF2-40B4-BE49-F238E27FC236}">
                <a16:creationId xmlns:a16="http://schemas.microsoft.com/office/drawing/2014/main" id="{B2F94CBF-0698-4881-B328-97F61672CA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3B76BB-DBDA-4EE1-9543-6CA7B43D4C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FB0AC9-5379-4FB4-9504-43C845D1C136}" type="slidenum">
              <a:rPr lang="en-US" smtClean="0"/>
              <a:t>‹#›</a:t>
            </a:fld>
            <a:endParaRPr lang="en-US"/>
          </a:p>
        </p:txBody>
      </p:sp>
    </p:spTree>
    <p:extLst>
      <p:ext uri="{BB962C8B-B14F-4D97-AF65-F5344CB8AC3E}">
        <p14:creationId xmlns:p14="http://schemas.microsoft.com/office/powerpoint/2010/main" val="2010416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308E4-3EB7-4127-8F6B-5271C6883009}"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99CA9-1836-4071-AD61-8A3395A71681}" type="slidenum">
              <a:rPr lang="en-US" smtClean="0"/>
              <a:t>‹#›</a:t>
            </a:fld>
            <a:endParaRPr lang="en-US"/>
          </a:p>
        </p:txBody>
      </p:sp>
    </p:spTree>
    <p:extLst>
      <p:ext uri="{BB962C8B-B14F-4D97-AF65-F5344CB8AC3E}">
        <p14:creationId xmlns:p14="http://schemas.microsoft.com/office/powerpoint/2010/main" val="2678281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have 6 flip charts up with 3 houses (1 set on each side of the room):   House of Worries/Questions; House of Hopes; House of Next Steps    We will invite participants to add their input as they enter the room using post it notes, and check on these houses later in the presentation. </a:t>
            </a:r>
            <a:r>
              <a:rPr lang="en-US"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Good Morning!   I am excited to be here with all of you and to discuss the future of Child Welfare in NC.    We have a rather short time with you this morning, and are very anxious to answer your questions and hear your thoughts and feedback.   Please see this as on opportunity to have a conversation and feel free to raise your hand during the presentation.   We will let speakers finish their brief presentation before taking questions.   If you are more comfortable, you can also write your questions on an index card and we will collect those and answer as many as we can.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  </a:t>
            </a:r>
            <a:r>
              <a:rPr lang="en-US" b="1" dirty="0">
                <a:solidFill>
                  <a:srgbClr val="FF0000"/>
                </a:solidFill>
              </a:rPr>
              <a:t>Holly</a:t>
            </a:r>
          </a:p>
          <a:p>
            <a:endParaRPr lang="en-US" dirty="0"/>
          </a:p>
        </p:txBody>
      </p:sp>
      <p:sp>
        <p:nvSpPr>
          <p:cNvPr id="4" name="Slide Number Placeholder 3"/>
          <p:cNvSpPr>
            <a:spLocks noGrp="1"/>
          </p:cNvSpPr>
          <p:nvPr>
            <p:ph type="sldNum" sz="quarter" idx="5"/>
          </p:nvPr>
        </p:nvSpPr>
        <p:spPr/>
        <p:txBody>
          <a:bodyPr/>
          <a:lstStyle/>
          <a:p>
            <a:fld id="{B3599CA9-1836-4071-AD61-8A3395A71681}" type="slidenum">
              <a:rPr lang="en-US" smtClean="0"/>
              <a:t>1</a:t>
            </a:fld>
            <a:endParaRPr lang="en-US"/>
          </a:p>
        </p:txBody>
      </p:sp>
    </p:spTree>
    <p:extLst>
      <p:ext uri="{BB962C8B-B14F-4D97-AF65-F5344CB8AC3E}">
        <p14:creationId xmlns:p14="http://schemas.microsoft.com/office/powerpoint/2010/main" val="887180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Emi</a:t>
            </a:r>
          </a:p>
        </p:txBody>
      </p:sp>
      <p:sp>
        <p:nvSpPr>
          <p:cNvPr id="4" name="Slide Number Placeholder 3"/>
          <p:cNvSpPr>
            <a:spLocks noGrp="1"/>
          </p:cNvSpPr>
          <p:nvPr>
            <p:ph type="sldNum" sz="quarter" idx="5"/>
          </p:nvPr>
        </p:nvSpPr>
        <p:spPr/>
        <p:txBody>
          <a:bodyPr/>
          <a:lstStyle/>
          <a:p>
            <a:fld id="{B3599CA9-1836-4071-AD61-8A3395A71681}" type="slidenum">
              <a:rPr lang="en-US" smtClean="0"/>
              <a:t>10</a:t>
            </a:fld>
            <a:endParaRPr lang="en-US"/>
          </a:p>
        </p:txBody>
      </p:sp>
    </p:spTree>
    <p:extLst>
      <p:ext uri="{BB962C8B-B14F-4D97-AF65-F5344CB8AC3E}">
        <p14:creationId xmlns:p14="http://schemas.microsoft.com/office/powerpoint/2010/main" val="428691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Heather</a:t>
            </a:r>
          </a:p>
        </p:txBody>
      </p:sp>
      <p:sp>
        <p:nvSpPr>
          <p:cNvPr id="4" name="Slide Number Placeholder 3"/>
          <p:cNvSpPr>
            <a:spLocks noGrp="1"/>
          </p:cNvSpPr>
          <p:nvPr>
            <p:ph type="sldNum" sz="quarter" idx="5"/>
          </p:nvPr>
        </p:nvSpPr>
        <p:spPr/>
        <p:txBody>
          <a:bodyPr/>
          <a:lstStyle/>
          <a:p>
            <a:fld id="{B3599CA9-1836-4071-AD61-8A3395A71681}" type="slidenum">
              <a:rPr lang="en-US" smtClean="0"/>
              <a:t>11</a:t>
            </a:fld>
            <a:endParaRPr lang="en-US"/>
          </a:p>
        </p:txBody>
      </p:sp>
    </p:spTree>
    <p:extLst>
      <p:ext uri="{BB962C8B-B14F-4D97-AF65-F5344CB8AC3E}">
        <p14:creationId xmlns:p14="http://schemas.microsoft.com/office/powerpoint/2010/main" val="344883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Kathy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NCDSS braids federal and state funding from Community Based Child Abuse Prevention (CBCAP), Promoting Safe and Stable Families (IVB-2), and NC Children’s Trust Fund.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Protective Factors:  Parental Resilience, Social Connections, Knowledge of Parenting and Child Development, Concrete Support, Children’s Social and Emotional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NCDSS is facilitating a Prevention Planning Workgroup to develop a comprehensive Prevention Plan that aligns NCDSS Family Support Programming with FFPSA in a regional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NCDSS is exploring the possibility of Family Resource Centers to provide services in a one-stop, non-stigmatizing manner.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To start alignment: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accent1"/>
                </a:solidFill>
              </a:rPr>
              <a:t>NCDSS’s selection criteria for the current 2022-2024 family support and respite grant cycle required regional distribution.  There is a least one program located in each region.  At this point, grantees are not serving every county in each region, however.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accent1"/>
                </a:solidFill>
              </a:rPr>
              <a:t>NCDSS expanded the list of allowable evidence-based programs that family support agencies could provide to include 2 FFPSA models – Parents as Teachers and Triple P, Level 4.  This will build capacity and allow agencies to provide primary, secondary, and tertiary services.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accent1"/>
                </a:solidFill>
              </a:rPr>
              <a:t>NCDSS partnered with PCANC to develop a Family Resource Center Network in NC to build their capacity and provide implementation support and professional development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endParaRPr lang="en-US" b="1" dirty="0"/>
          </a:p>
        </p:txBody>
      </p:sp>
      <p:sp>
        <p:nvSpPr>
          <p:cNvPr id="4" name="Slide Number Placeholder 3"/>
          <p:cNvSpPr>
            <a:spLocks noGrp="1"/>
          </p:cNvSpPr>
          <p:nvPr>
            <p:ph type="sldNum" sz="quarter" idx="5"/>
          </p:nvPr>
        </p:nvSpPr>
        <p:spPr/>
        <p:txBody>
          <a:bodyPr/>
          <a:lstStyle/>
          <a:p>
            <a:fld id="{B3599CA9-1836-4071-AD61-8A3395A71681}" type="slidenum">
              <a:rPr lang="en-US" smtClean="0"/>
              <a:t>12</a:t>
            </a:fld>
            <a:endParaRPr lang="en-US"/>
          </a:p>
        </p:txBody>
      </p:sp>
    </p:spTree>
    <p:extLst>
      <p:ext uri="{BB962C8B-B14F-4D97-AF65-F5344CB8AC3E}">
        <p14:creationId xmlns:p14="http://schemas.microsoft.com/office/powerpoint/2010/main" val="3828116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B3599CA9-1836-4071-AD61-8A3395A71681}" type="slidenum">
              <a:rPr lang="en-US" smtClean="0"/>
              <a:t>13</a:t>
            </a:fld>
            <a:endParaRPr lang="en-US"/>
          </a:p>
        </p:txBody>
      </p:sp>
    </p:spTree>
    <p:extLst>
      <p:ext uri="{BB962C8B-B14F-4D97-AF65-F5344CB8AC3E}">
        <p14:creationId xmlns:p14="http://schemas.microsoft.com/office/powerpoint/2010/main" val="148689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Holly    </a:t>
            </a:r>
            <a:r>
              <a:rPr lang="en-US" b="0" dirty="0"/>
              <a:t>Eventually, trainers, like the other positions we have discussed, will be assigned to regions.   These regional trainers will provide the required trainings within the region, to lessen travel.   Your staff will get to know these trainers and visa versa.   Other trainings will continue to be offered throughout the state and virtual trainings will continue to be used where possible.  </a:t>
            </a:r>
            <a:endParaRPr lang="en-US" dirty="0"/>
          </a:p>
          <a:p>
            <a:r>
              <a:rPr lang="en-US" b="0" dirty="0"/>
              <a:t>Would you like to host?   At least 2 in each region, in 4 regions we already have the </a:t>
            </a:r>
            <a:r>
              <a:rPr lang="en-US" b="0" dirty="0" err="1"/>
              <a:t>trng</a:t>
            </a:r>
            <a:r>
              <a:rPr lang="en-US" b="0" dirty="0"/>
              <a:t> center. Bringing back pre-serv and Assess in Sept, , next calendar 12 assess, 1 virtual and 1 in person each month</a:t>
            </a:r>
          </a:p>
        </p:txBody>
      </p:sp>
      <p:sp>
        <p:nvSpPr>
          <p:cNvPr id="4" name="Slide Number Placeholder 3"/>
          <p:cNvSpPr>
            <a:spLocks noGrp="1"/>
          </p:cNvSpPr>
          <p:nvPr>
            <p:ph type="sldNum" sz="quarter" idx="5"/>
          </p:nvPr>
        </p:nvSpPr>
        <p:spPr/>
        <p:txBody>
          <a:bodyPr/>
          <a:lstStyle/>
          <a:p>
            <a:fld id="{B3599CA9-1836-4071-AD61-8A3395A71681}" type="slidenum">
              <a:rPr lang="en-US" smtClean="0"/>
              <a:t>14</a:t>
            </a:fld>
            <a:endParaRPr lang="en-US"/>
          </a:p>
        </p:txBody>
      </p:sp>
    </p:spTree>
    <p:extLst>
      <p:ext uri="{BB962C8B-B14F-4D97-AF65-F5344CB8AC3E}">
        <p14:creationId xmlns:p14="http://schemas.microsoft.com/office/powerpoint/2010/main" val="112842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Holly  </a:t>
            </a:r>
            <a:r>
              <a:rPr lang="en-US" b="0" dirty="0"/>
              <a:t>The Intensive TA Consultant and Trainer will be statewide positions who will work with counties who need more intensive support for a time.   The rest of these positions will continue to support county agencies on a statewide level</a:t>
            </a:r>
            <a:endParaRPr lang="en-US" b="1" dirty="0"/>
          </a:p>
        </p:txBody>
      </p:sp>
      <p:sp>
        <p:nvSpPr>
          <p:cNvPr id="4" name="Slide Number Placeholder 3"/>
          <p:cNvSpPr>
            <a:spLocks noGrp="1"/>
          </p:cNvSpPr>
          <p:nvPr>
            <p:ph type="sldNum" sz="quarter" idx="5"/>
          </p:nvPr>
        </p:nvSpPr>
        <p:spPr/>
        <p:txBody>
          <a:bodyPr/>
          <a:lstStyle/>
          <a:p>
            <a:fld id="{B3599CA9-1836-4071-AD61-8A3395A71681}" type="slidenum">
              <a:rPr lang="en-US" smtClean="0"/>
              <a:t>15</a:t>
            </a:fld>
            <a:endParaRPr lang="en-US"/>
          </a:p>
        </p:txBody>
      </p:sp>
    </p:spTree>
    <p:extLst>
      <p:ext uri="{BB962C8B-B14F-4D97-AF65-F5344CB8AC3E}">
        <p14:creationId xmlns:p14="http://schemas.microsoft.com/office/powerpoint/2010/main" val="344752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Holly</a:t>
            </a:r>
            <a:r>
              <a:rPr lang="en-US" b="0" dirty="0"/>
              <a:t>   Monthly consults will continue, what those will look like will very from county to county, depending on needs.   You will NOT need to meet with 3 or 4 different people monthly.  Regional staff will collaborate to ensure that counties needs are met in each area.   Our goal is for regional staff to have one area to concentrate on, allowing them to be better able to answer your questions quickly.   How would you see this as working? </a:t>
            </a:r>
            <a:endParaRPr lang="en-US" b="1" dirty="0"/>
          </a:p>
        </p:txBody>
      </p:sp>
      <p:sp>
        <p:nvSpPr>
          <p:cNvPr id="4" name="Slide Number Placeholder 3"/>
          <p:cNvSpPr>
            <a:spLocks noGrp="1"/>
          </p:cNvSpPr>
          <p:nvPr>
            <p:ph type="sldNum" sz="quarter" idx="5"/>
          </p:nvPr>
        </p:nvSpPr>
        <p:spPr/>
        <p:txBody>
          <a:bodyPr/>
          <a:lstStyle/>
          <a:p>
            <a:fld id="{B3599CA9-1836-4071-AD61-8A3395A71681}" type="slidenum">
              <a:rPr lang="en-US" smtClean="0"/>
              <a:t>16</a:t>
            </a:fld>
            <a:endParaRPr lang="en-US"/>
          </a:p>
        </p:txBody>
      </p:sp>
    </p:spTree>
    <p:extLst>
      <p:ext uri="{BB962C8B-B14F-4D97-AF65-F5344CB8AC3E}">
        <p14:creationId xmlns:p14="http://schemas.microsoft.com/office/powerpoint/2010/main" val="4033535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Holly?  </a:t>
            </a:r>
            <a:r>
              <a:rPr lang="en-US" dirty="0"/>
              <a:t>We will be working with the CQI Design team to plan and shape these meetings.   Agendas will be sent out a head of time.   We will look at regional data together and discuss what the data means, and what the possible root causes are, and we will think about how we can improve the numbers on a regional level, which will mean each county will need to do their part.   </a:t>
            </a:r>
          </a:p>
        </p:txBody>
      </p:sp>
      <p:sp>
        <p:nvSpPr>
          <p:cNvPr id="4" name="Slide Number Placeholder 3"/>
          <p:cNvSpPr>
            <a:spLocks noGrp="1"/>
          </p:cNvSpPr>
          <p:nvPr>
            <p:ph type="sldNum" sz="quarter" idx="5"/>
          </p:nvPr>
        </p:nvSpPr>
        <p:spPr/>
        <p:txBody>
          <a:bodyPr/>
          <a:lstStyle/>
          <a:p>
            <a:fld id="{B3599CA9-1836-4071-AD61-8A3395A71681}" type="slidenum">
              <a:rPr lang="en-US" smtClean="0"/>
              <a:t>17</a:t>
            </a:fld>
            <a:endParaRPr lang="en-US"/>
          </a:p>
        </p:txBody>
      </p:sp>
    </p:spTree>
    <p:extLst>
      <p:ext uri="{BB962C8B-B14F-4D97-AF65-F5344CB8AC3E}">
        <p14:creationId xmlns:p14="http://schemas.microsoft.com/office/powerpoint/2010/main" val="3625711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Holly    </a:t>
            </a:r>
            <a:r>
              <a:rPr lang="en-US" b="0" dirty="0"/>
              <a:t>Let’s check in on the Fist to 5 question again.   Have any of you changed your number?   </a:t>
            </a:r>
            <a:r>
              <a:rPr lang="en-US" b="1" dirty="0"/>
              <a:t> </a:t>
            </a:r>
            <a:r>
              <a:rPr lang="en-US" b="0" dirty="0"/>
              <a:t>Have we been able to answer some of the questions you had?   If you have heard anything that you are excited about, share that excitement with someone else today!    If you have more questions, find one of us and talk to us, most of us will be here for the rest of the Institute.  We will be touching base with some of the questions we didn’t get today at our first regional meetings, so stay tuned.   </a:t>
            </a:r>
            <a:endParaRPr lang="en-US" b="1" dirty="0"/>
          </a:p>
        </p:txBody>
      </p:sp>
      <p:sp>
        <p:nvSpPr>
          <p:cNvPr id="4" name="Slide Number Placeholder 3"/>
          <p:cNvSpPr>
            <a:spLocks noGrp="1"/>
          </p:cNvSpPr>
          <p:nvPr>
            <p:ph type="sldNum" sz="quarter" idx="5"/>
          </p:nvPr>
        </p:nvSpPr>
        <p:spPr/>
        <p:txBody>
          <a:bodyPr/>
          <a:lstStyle/>
          <a:p>
            <a:fld id="{B3599CA9-1836-4071-AD61-8A3395A71681}" type="slidenum">
              <a:rPr lang="en-US" smtClean="0"/>
              <a:t>18</a:t>
            </a:fld>
            <a:endParaRPr lang="en-US"/>
          </a:p>
        </p:txBody>
      </p:sp>
    </p:spTree>
    <p:extLst>
      <p:ext uri="{BB962C8B-B14F-4D97-AF65-F5344CB8AC3E}">
        <p14:creationId xmlns:p14="http://schemas.microsoft.com/office/powerpoint/2010/main" val="902099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Somebody share something you will do to prepare yourself, your staff or your agency for this shift.   </a:t>
            </a:r>
          </a:p>
        </p:txBody>
      </p:sp>
      <p:sp>
        <p:nvSpPr>
          <p:cNvPr id="4" name="Slide Number Placeholder 3"/>
          <p:cNvSpPr>
            <a:spLocks noGrp="1"/>
          </p:cNvSpPr>
          <p:nvPr>
            <p:ph type="sldNum" sz="quarter" idx="5"/>
          </p:nvPr>
        </p:nvSpPr>
        <p:spPr/>
        <p:txBody>
          <a:bodyPr/>
          <a:lstStyle/>
          <a:p>
            <a:fld id="{B3599CA9-1836-4071-AD61-8A3395A71681}" type="slidenum">
              <a:rPr lang="en-US" smtClean="0"/>
              <a:t>19</a:t>
            </a:fld>
            <a:endParaRPr lang="en-US"/>
          </a:p>
        </p:txBody>
      </p:sp>
    </p:spTree>
    <p:extLst>
      <p:ext uri="{BB962C8B-B14F-4D97-AF65-F5344CB8AC3E}">
        <p14:creationId xmlns:p14="http://schemas.microsoft.com/office/powerpoint/2010/main" val="207677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Holly,  </a:t>
            </a:r>
            <a:r>
              <a:rPr lang="en-US" b="0" dirty="0"/>
              <a:t>I am joined by several colleagues who are going to share some exciting info.   I am Holly McNeill, and I am the Statewide CQI Lead, Tammy Shook, the Dep Dir for CW Op is here, as is Kathy Stone, Safety Sec Chief, Heather McAllister, FFPS Manager, and Emi Wyble, RAMS Manager      START with a scaling question    On a scale from fist to 5 where fist is you know nothing about the regional model and 5 is I practically wrote the book on Regional Models, where would you scale yourself.  </a:t>
            </a:r>
          </a:p>
        </p:txBody>
      </p:sp>
      <p:sp>
        <p:nvSpPr>
          <p:cNvPr id="4" name="Slide Number Placeholder 3"/>
          <p:cNvSpPr>
            <a:spLocks noGrp="1"/>
          </p:cNvSpPr>
          <p:nvPr>
            <p:ph type="sldNum" sz="quarter" idx="5"/>
          </p:nvPr>
        </p:nvSpPr>
        <p:spPr/>
        <p:txBody>
          <a:bodyPr/>
          <a:lstStyle/>
          <a:p>
            <a:fld id="{B3599CA9-1836-4071-AD61-8A3395A71681}" type="slidenum">
              <a:rPr lang="en-US" smtClean="0"/>
              <a:t>2</a:t>
            </a:fld>
            <a:endParaRPr lang="en-US"/>
          </a:p>
        </p:txBody>
      </p:sp>
    </p:spTree>
    <p:extLst>
      <p:ext uri="{BB962C8B-B14F-4D97-AF65-F5344CB8AC3E}">
        <p14:creationId xmlns:p14="http://schemas.microsoft.com/office/powerpoint/2010/main" val="60268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99CA9-1836-4071-AD61-8A3395A71681}" type="slidenum">
              <a:rPr lang="en-US" smtClean="0"/>
              <a:t>20</a:t>
            </a:fld>
            <a:endParaRPr lang="en-US"/>
          </a:p>
        </p:txBody>
      </p:sp>
    </p:spTree>
    <p:extLst>
      <p:ext uri="{BB962C8B-B14F-4D97-AF65-F5344CB8AC3E}">
        <p14:creationId xmlns:p14="http://schemas.microsoft.com/office/powerpoint/2010/main" val="39674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Holly   </a:t>
            </a:r>
            <a:r>
              <a:rPr lang="en-US" b="0" dirty="0"/>
              <a:t>We have 90 minutes to share some information about the Regional Support Model and how will support Co. agencies, and hear from you about your thoughts on how NCDSS can provide support.   </a:t>
            </a:r>
            <a:endParaRPr lang="en-US" b="1" dirty="0"/>
          </a:p>
        </p:txBody>
      </p:sp>
      <p:sp>
        <p:nvSpPr>
          <p:cNvPr id="4" name="Slide Number Placeholder 3"/>
          <p:cNvSpPr>
            <a:spLocks noGrp="1"/>
          </p:cNvSpPr>
          <p:nvPr>
            <p:ph type="sldNum" sz="quarter" idx="5"/>
          </p:nvPr>
        </p:nvSpPr>
        <p:spPr/>
        <p:txBody>
          <a:bodyPr/>
          <a:lstStyle/>
          <a:p>
            <a:fld id="{B3599CA9-1836-4071-AD61-8A3395A71681}" type="slidenum">
              <a:rPr lang="en-US" smtClean="0"/>
              <a:t>3</a:t>
            </a:fld>
            <a:endParaRPr lang="en-US"/>
          </a:p>
        </p:txBody>
      </p:sp>
    </p:spTree>
    <p:extLst>
      <p:ext uri="{BB962C8B-B14F-4D97-AF65-F5344CB8AC3E}">
        <p14:creationId xmlns:p14="http://schemas.microsoft.com/office/powerpoint/2010/main" val="172081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Holly    </a:t>
            </a:r>
            <a:r>
              <a:rPr lang="en-US" b="0" dirty="0"/>
              <a:t>Just to remind everyone of what the regional map looks like.   It has been organized to try and balance several elements (# of foster kids, # of counties, land area, </a:t>
            </a:r>
            <a:endParaRPr lang="en-US" b="1" dirty="0"/>
          </a:p>
        </p:txBody>
      </p:sp>
      <p:sp>
        <p:nvSpPr>
          <p:cNvPr id="4" name="Slide Number Placeholder 3"/>
          <p:cNvSpPr>
            <a:spLocks noGrp="1"/>
          </p:cNvSpPr>
          <p:nvPr>
            <p:ph type="sldNum" sz="quarter" idx="5"/>
          </p:nvPr>
        </p:nvSpPr>
        <p:spPr/>
        <p:txBody>
          <a:bodyPr/>
          <a:lstStyle/>
          <a:p>
            <a:fld id="{B3599CA9-1836-4071-AD61-8A3395A71681}" type="slidenum">
              <a:rPr lang="en-US" smtClean="0"/>
              <a:t>4</a:t>
            </a:fld>
            <a:endParaRPr lang="en-US"/>
          </a:p>
        </p:txBody>
      </p:sp>
    </p:spTree>
    <p:extLst>
      <p:ext uri="{BB962C8B-B14F-4D97-AF65-F5344CB8AC3E}">
        <p14:creationId xmlns:p14="http://schemas.microsoft.com/office/powerpoint/2010/main" val="50126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Holly</a:t>
            </a:r>
            <a:r>
              <a:rPr lang="en-US" b="0" dirty="0"/>
              <a:t>    It’s important to remember what brought us to this place.   In June of 2017 the GA passed Rylan’s Law and part of that legislation required the move to a regional model of support and supervision, as well as outlining how NCDHHS will supervise county agencies.   This is a big transition for our state and we want to be thoughtful moving forward.   Which brings us to where we are now, preparing to continue the transition.   </a:t>
            </a:r>
            <a:endParaRPr lang="en-US" b="1" dirty="0"/>
          </a:p>
        </p:txBody>
      </p:sp>
      <p:sp>
        <p:nvSpPr>
          <p:cNvPr id="4" name="Slide Number Placeholder 3"/>
          <p:cNvSpPr>
            <a:spLocks noGrp="1"/>
          </p:cNvSpPr>
          <p:nvPr>
            <p:ph type="sldNum" sz="quarter" idx="5"/>
          </p:nvPr>
        </p:nvSpPr>
        <p:spPr/>
        <p:txBody>
          <a:bodyPr/>
          <a:lstStyle/>
          <a:p>
            <a:fld id="{B3599CA9-1836-4071-AD61-8A3395A71681}" type="slidenum">
              <a:rPr lang="en-US" smtClean="0"/>
              <a:t>5</a:t>
            </a:fld>
            <a:endParaRPr lang="en-US"/>
          </a:p>
        </p:txBody>
      </p:sp>
    </p:spTree>
    <p:extLst>
      <p:ext uri="{BB962C8B-B14F-4D97-AF65-F5344CB8AC3E}">
        <p14:creationId xmlns:p14="http://schemas.microsoft.com/office/powerpoint/2010/main" val="267067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Holly  </a:t>
            </a:r>
            <a:r>
              <a:rPr lang="en-US" b="0" dirty="0"/>
              <a:t>Each region will have a team of specialized staff to support them in the work you do each day.   We want to take some time this morning to tell you a little about each position and invite you to ask questions and give us feedback on how we can best support counties moving forward.   We want this to be conversation, so feel free to speak up, or write your question on an index card and someone will pick them up.   </a:t>
            </a:r>
            <a:endParaRPr lang="en-US" b="1" dirty="0"/>
          </a:p>
        </p:txBody>
      </p:sp>
      <p:sp>
        <p:nvSpPr>
          <p:cNvPr id="4" name="Slide Number Placeholder 3"/>
          <p:cNvSpPr>
            <a:spLocks noGrp="1"/>
          </p:cNvSpPr>
          <p:nvPr>
            <p:ph type="sldNum" sz="quarter" idx="5"/>
          </p:nvPr>
        </p:nvSpPr>
        <p:spPr/>
        <p:txBody>
          <a:bodyPr/>
          <a:lstStyle/>
          <a:p>
            <a:fld id="{B3599CA9-1836-4071-AD61-8A3395A71681}" type="slidenum">
              <a:rPr lang="en-US" smtClean="0"/>
              <a:t>6</a:t>
            </a:fld>
            <a:endParaRPr lang="en-US"/>
          </a:p>
        </p:txBody>
      </p:sp>
    </p:spTree>
    <p:extLst>
      <p:ext uri="{BB962C8B-B14F-4D97-AF65-F5344CB8AC3E}">
        <p14:creationId xmlns:p14="http://schemas.microsoft.com/office/powerpoint/2010/main" val="316722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Holly   </a:t>
            </a:r>
            <a:r>
              <a:rPr lang="en-US" b="0" dirty="0"/>
              <a:t>CQI specialists will coordinate and record reviews for your region (that process is still under construction, thoughts?)   They will also be pulling and analyzing data, and will, in partnership with other consultants discuss data with you to learn about the story behind the numbers.   They will be looking for trends in data, both regionally and for individual counties.   And of course will coordinate with other state staff.    </a:t>
            </a:r>
            <a:endParaRPr lang="en-US" b="1" dirty="0"/>
          </a:p>
        </p:txBody>
      </p:sp>
      <p:sp>
        <p:nvSpPr>
          <p:cNvPr id="4" name="Slide Number Placeholder 3"/>
          <p:cNvSpPr>
            <a:spLocks noGrp="1"/>
          </p:cNvSpPr>
          <p:nvPr>
            <p:ph type="sldNum" sz="quarter" idx="5"/>
          </p:nvPr>
        </p:nvSpPr>
        <p:spPr/>
        <p:txBody>
          <a:bodyPr/>
          <a:lstStyle/>
          <a:p>
            <a:fld id="{B3599CA9-1836-4071-AD61-8A3395A71681}" type="slidenum">
              <a:rPr lang="en-US" smtClean="0"/>
              <a:t>7</a:t>
            </a:fld>
            <a:endParaRPr lang="en-US"/>
          </a:p>
        </p:txBody>
      </p:sp>
    </p:spTree>
    <p:extLst>
      <p:ext uri="{BB962C8B-B14F-4D97-AF65-F5344CB8AC3E}">
        <p14:creationId xmlns:p14="http://schemas.microsoft.com/office/powerpoint/2010/main" val="366300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Kathy</a:t>
            </a:r>
            <a:endParaRPr lang="en-US" b="0" dirty="0"/>
          </a:p>
        </p:txBody>
      </p:sp>
      <p:sp>
        <p:nvSpPr>
          <p:cNvPr id="4" name="Slide Number Placeholder 3"/>
          <p:cNvSpPr>
            <a:spLocks noGrp="1"/>
          </p:cNvSpPr>
          <p:nvPr>
            <p:ph type="sldNum" sz="quarter" idx="5"/>
          </p:nvPr>
        </p:nvSpPr>
        <p:spPr/>
        <p:txBody>
          <a:bodyPr/>
          <a:lstStyle/>
          <a:p>
            <a:fld id="{B3599CA9-1836-4071-AD61-8A3395A71681}" type="slidenum">
              <a:rPr lang="en-US" smtClean="0"/>
              <a:t>8</a:t>
            </a:fld>
            <a:endParaRPr lang="en-US"/>
          </a:p>
        </p:txBody>
      </p:sp>
    </p:spTree>
    <p:extLst>
      <p:ext uri="{BB962C8B-B14F-4D97-AF65-F5344CB8AC3E}">
        <p14:creationId xmlns:p14="http://schemas.microsoft.com/office/powerpoint/2010/main" val="307915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Kathy</a:t>
            </a:r>
          </a:p>
        </p:txBody>
      </p:sp>
      <p:sp>
        <p:nvSpPr>
          <p:cNvPr id="4" name="Slide Number Placeholder 3"/>
          <p:cNvSpPr>
            <a:spLocks noGrp="1"/>
          </p:cNvSpPr>
          <p:nvPr>
            <p:ph type="sldNum" sz="quarter" idx="5"/>
          </p:nvPr>
        </p:nvSpPr>
        <p:spPr/>
        <p:txBody>
          <a:bodyPr/>
          <a:lstStyle/>
          <a:p>
            <a:fld id="{B3599CA9-1836-4071-AD61-8A3395A71681}" type="slidenum">
              <a:rPr lang="en-US" smtClean="0"/>
              <a:t>9</a:t>
            </a:fld>
            <a:endParaRPr lang="en-US"/>
          </a:p>
        </p:txBody>
      </p:sp>
    </p:spTree>
    <p:extLst>
      <p:ext uri="{BB962C8B-B14F-4D97-AF65-F5344CB8AC3E}">
        <p14:creationId xmlns:p14="http://schemas.microsoft.com/office/powerpoint/2010/main" val="49527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 8/4/2022</a:t>
            </a:r>
          </a:p>
        </p:txBody>
      </p:sp>
      <p:sp>
        <p:nvSpPr>
          <p:cNvPr id="5" name="Footer Placeholder 4"/>
          <p:cNvSpPr>
            <a:spLocks noGrp="1"/>
          </p:cNvSpPr>
          <p:nvPr>
            <p:ph type="ftr" sz="quarter" idx="11"/>
          </p:nvPr>
        </p:nvSpPr>
        <p:spPr/>
        <p:txBody>
          <a:bodyPr/>
          <a:lstStyle/>
          <a:p>
            <a:r>
              <a:rPr lang="en-US"/>
              <a:t> NCDHHS, Division of Social Services, The Benefits of the Regional Model for Child Welfare</a:t>
            </a:r>
          </a:p>
        </p:txBody>
      </p:sp>
      <p:sp>
        <p:nvSpPr>
          <p:cNvPr id="6" name="Slide Number Placeholder 5"/>
          <p:cNvSpPr>
            <a:spLocks noGrp="1"/>
          </p:cNvSpPr>
          <p:nvPr>
            <p:ph type="sldNum" sz="quarter" idx="12"/>
          </p:nvPr>
        </p:nvSpPr>
        <p:spPr/>
        <p:txBody>
          <a:bodyPr/>
          <a:lstStyle/>
          <a:p>
            <a:fld id="{03AFFE3C-B701-4C4B-B45F-B0EF2B4B53B3}" type="slidenum">
              <a:rPr lang="en-US" smtClean="0"/>
              <a:t>‹#›</a:t>
            </a:fld>
            <a:endParaRPr lang="en-US"/>
          </a:p>
        </p:txBody>
      </p:sp>
    </p:spTree>
    <p:extLst>
      <p:ext uri="{BB962C8B-B14F-4D97-AF65-F5344CB8AC3E}">
        <p14:creationId xmlns:p14="http://schemas.microsoft.com/office/powerpoint/2010/main" val="4951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 8/4/2022</a:t>
            </a:r>
          </a:p>
        </p:txBody>
      </p:sp>
      <p:sp>
        <p:nvSpPr>
          <p:cNvPr id="5" name="Footer Placeholder 4"/>
          <p:cNvSpPr>
            <a:spLocks noGrp="1"/>
          </p:cNvSpPr>
          <p:nvPr>
            <p:ph type="ftr" sz="quarter" idx="11"/>
          </p:nvPr>
        </p:nvSpPr>
        <p:spPr/>
        <p:txBody>
          <a:bodyPr/>
          <a:lstStyle/>
          <a:p>
            <a:r>
              <a:rPr lang="en-US"/>
              <a:t> NCDHHS, Division of Social Services, The Benefits of the Regional Model for Child Welfare</a:t>
            </a:r>
          </a:p>
        </p:txBody>
      </p:sp>
      <p:sp>
        <p:nvSpPr>
          <p:cNvPr id="6" name="Slide Number Placeholder 5"/>
          <p:cNvSpPr>
            <a:spLocks noGrp="1"/>
          </p:cNvSpPr>
          <p:nvPr>
            <p:ph type="sldNum" sz="quarter" idx="12"/>
          </p:nvPr>
        </p:nvSpPr>
        <p:spPr/>
        <p:txBody>
          <a:bodyPr/>
          <a:lstStyle/>
          <a:p>
            <a:fld id="{03AFFE3C-B701-4C4B-B45F-B0EF2B4B53B3}" type="slidenum">
              <a:rPr lang="en-US" smtClean="0"/>
              <a:t>‹#›</a:t>
            </a:fld>
            <a:endParaRPr lang="en-US"/>
          </a:p>
        </p:txBody>
      </p:sp>
    </p:spTree>
    <p:extLst>
      <p:ext uri="{BB962C8B-B14F-4D97-AF65-F5344CB8AC3E}">
        <p14:creationId xmlns:p14="http://schemas.microsoft.com/office/powerpoint/2010/main" val="84352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 8/4/2022</a:t>
            </a:r>
          </a:p>
        </p:txBody>
      </p:sp>
      <p:sp>
        <p:nvSpPr>
          <p:cNvPr id="5" name="Footer Placeholder 4"/>
          <p:cNvSpPr>
            <a:spLocks noGrp="1"/>
          </p:cNvSpPr>
          <p:nvPr>
            <p:ph type="ftr" sz="quarter" idx="11"/>
          </p:nvPr>
        </p:nvSpPr>
        <p:spPr/>
        <p:txBody>
          <a:bodyPr/>
          <a:lstStyle/>
          <a:p>
            <a:r>
              <a:rPr lang="en-US"/>
              <a:t> NCDHHS, Division of Social Services, The Benefits of the Regional Model for Child Welfare</a:t>
            </a:r>
          </a:p>
        </p:txBody>
      </p:sp>
      <p:sp>
        <p:nvSpPr>
          <p:cNvPr id="6" name="Slide Number Placeholder 5"/>
          <p:cNvSpPr>
            <a:spLocks noGrp="1"/>
          </p:cNvSpPr>
          <p:nvPr>
            <p:ph type="sldNum" sz="quarter" idx="12"/>
          </p:nvPr>
        </p:nvSpPr>
        <p:spPr/>
        <p:txBody>
          <a:bodyPr/>
          <a:lstStyle/>
          <a:p>
            <a:fld id="{03AFFE3C-B701-4C4B-B45F-B0EF2B4B53B3}" type="slidenum">
              <a:rPr lang="en-US" smtClean="0"/>
              <a:t>‹#›</a:t>
            </a:fld>
            <a:endParaRPr lang="en-US"/>
          </a:p>
        </p:txBody>
      </p:sp>
    </p:spTree>
    <p:extLst>
      <p:ext uri="{BB962C8B-B14F-4D97-AF65-F5344CB8AC3E}">
        <p14:creationId xmlns:p14="http://schemas.microsoft.com/office/powerpoint/2010/main" val="2013237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
        <p:nvSpPr>
          <p:cNvPr id="2" name="Date Placeholder 1">
            <a:extLst>
              <a:ext uri="{FF2B5EF4-FFF2-40B4-BE49-F238E27FC236}">
                <a16:creationId xmlns:a16="http://schemas.microsoft.com/office/drawing/2014/main" id="{C5172618-17C2-4A7F-811B-9A3F89EF71E7}"/>
              </a:ext>
            </a:extLst>
          </p:cNvPr>
          <p:cNvSpPr>
            <a:spLocks noGrp="1"/>
          </p:cNvSpPr>
          <p:nvPr>
            <p:ph type="dt" sz="half" idx="13"/>
          </p:nvPr>
        </p:nvSpPr>
        <p:spPr/>
        <p:txBody>
          <a:bodyPr/>
          <a:lstStyle/>
          <a:p>
            <a:r>
              <a:rPr lang="en-US"/>
              <a:t> 8/4/2022</a:t>
            </a:r>
            <a:endParaRPr lang="en-US" dirty="0"/>
          </a:p>
        </p:txBody>
      </p:sp>
      <p:sp>
        <p:nvSpPr>
          <p:cNvPr id="3" name="Footer Placeholder 2">
            <a:extLst>
              <a:ext uri="{FF2B5EF4-FFF2-40B4-BE49-F238E27FC236}">
                <a16:creationId xmlns:a16="http://schemas.microsoft.com/office/drawing/2014/main" id="{D7E77B92-FBF9-4D23-8ED6-64488DE7FB78}"/>
              </a:ext>
            </a:extLst>
          </p:cNvPr>
          <p:cNvSpPr>
            <a:spLocks noGrp="1"/>
          </p:cNvSpPr>
          <p:nvPr>
            <p:ph type="ftr" sz="quarter" idx="14"/>
          </p:nvPr>
        </p:nvSpPr>
        <p:spPr/>
        <p:txBody>
          <a:bodyPr/>
          <a:lstStyle/>
          <a:p>
            <a:r>
              <a:rPr lang="en-US"/>
              <a:t> NCDHHS, Division of Social Services, The Benefits of the Regional Model for Child Welfare</a:t>
            </a:r>
            <a:endParaRPr lang="en-US" dirty="0"/>
          </a:p>
        </p:txBody>
      </p:sp>
      <p:sp>
        <p:nvSpPr>
          <p:cNvPr id="4" name="Slide Number Placeholder 3">
            <a:extLst>
              <a:ext uri="{FF2B5EF4-FFF2-40B4-BE49-F238E27FC236}">
                <a16:creationId xmlns:a16="http://schemas.microsoft.com/office/drawing/2014/main" id="{C404DE0F-9B36-44CF-9F41-9B24B054BC61}"/>
              </a:ext>
            </a:extLst>
          </p:cNvPr>
          <p:cNvSpPr>
            <a:spLocks noGrp="1"/>
          </p:cNvSpPr>
          <p:nvPr>
            <p:ph type="sldNum" sz="quarter" idx="15"/>
          </p:nvPr>
        </p:nvSpPr>
        <p:spPr/>
        <p:txBody>
          <a:bodyPr/>
          <a:lstStyle/>
          <a:p>
            <a:r>
              <a:rPr lang="en-US"/>
              <a:t>1</a:t>
            </a:r>
            <a:endParaRPr lang="en-US" dirty="0"/>
          </a:p>
        </p:txBody>
      </p:sp>
    </p:spTree>
    <p:extLst>
      <p:ext uri="{BB962C8B-B14F-4D97-AF65-F5344CB8AC3E}">
        <p14:creationId xmlns:p14="http://schemas.microsoft.com/office/powerpoint/2010/main" val="1572457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93ED8C6-8476-4C21-ABEA-38FA63E2234D}"/>
              </a:ext>
            </a:extLst>
          </p:cNvPr>
          <p:cNvSpPr>
            <a:spLocks noGrp="1"/>
          </p:cNvSpPr>
          <p:nvPr>
            <p:ph type="dt" sz="half" idx="12"/>
          </p:nvPr>
        </p:nvSpPr>
        <p:spPr/>
        <p:txBody>
          <a:bodyPr/>
          <a:lstStyle/>
          <a:p>
            <a:r>
              <a:rPr lang="en-US"/>
              <a:t> 8/4/2022</a:t>
            </a:r>
            <a:endParaRPr lang="en-US" dirty="0"/>
          </a:p>
        </p:txBody>
      </p:sp>
      <p:sp>
        <p:nvSpPr>
          <p:cNvPr id="6" name="Footer Placeholder 5">
            <a:extLst>
              <a:ext uri="{FF2B5EF4-FFF2-40B4-BE49-F238E27FC236}">
                <a16:creationId xmlns:a16="http://schemas.microsoft.com/office/drawing/2014/main" id="{781AB03B-1A5A-44A0-A477-04C370EC5D8B}"/>
              </a:ext>
            </a:extLst>
          </p:cNvPr>
          <p:cNvSpPr>
            <a:spLocks noGrp="1"/>
          </p:cNvSpPr>
          <p:nvPr>
            <p:ph type="ftr" sz="quarter" idx="13"/>
          </p:nvPr>
        </p:nvSpPr>
        <p:spPr/>
        <p:txBody>
          <a:bodyPr/>
          <a:lstStyle/>
          <a:p>
            <a:r>
              <a:rPr lang="en-US"/>
              <a:t> NCDHHS, Division of Social Services, The Benefits of the Regional Model for Child Welfare</a:t>
            </a:r>
            <a:endParaRPr lang="en-US" dirty="0"/>
          </a:p>
        </p:txBody>
      </p:sp>
      <p:sp>
        <p:nvSpPr>
          <p:cNvPr id="7" name="Slide Number Placeholder 6">
            <a:extLst>
              <a:ext uri="{FF2B5EF4-FFF2-40B4-BE49-F238E27FC236}">
                <a16:creationId xmlns:a16="http://schemas.microsoft.com/office/drawing/2014/main" id="{C8D5F024-A8E5-4D13-BD06-D11973750DEA}"/>
              </a:ext>
            </a:extLst>
          </p:cNvPr>
          <p:cNvSpPr>
            <a:spLocks noGrp="1"/>
          </p:cNvSpPr>
          <p:nvPr>
            <p:ph type="sldNum" sz="quarter" idx="14"/>
          </p:nvPr>
        </p:nvSpPr>
        <p:spPr/>
        <p:txBody>
          <a:bodyPr/>
          <a:lstStyle/>
          <a:p>
            <a:r>
              <a:rPr lang="en-US"/>
              <a:t>1</a:t>
            </a:r>
            <a:endParaRPr lang="en-US" dirty="0"/>
          </a:p>
        </p:txBody>
      </p:sp>
    </p:spTree>
    <p:extLst>
      <p:ext uri="{BB962C8B-B14F-4D97-AF65-F5344CB8AC3E}">
        <p14:creationId xmlns:p14="http://schemas.microsoft.com/office/powerpoint/2010/main" val="45924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 8/4/2022</a:t>
            </a:r>
          </a:p>
        </p:txBody>
      </p:sp>
      <p:sp>
        <p:nvSpPr>
          <p:cNvPr id="5" name="Footer Placeholder 4"/>
          <p:cNvSpPr>
            <a:spLocks noGrp="1"/>
          </p:cNvSpPr>
          <p:nvPr>
            <p:ph type="ftr" sz="quarter" idx="11"/>
          </p:nvPr>
        </p:nvSpPr>
        <p:spPr/>
        <p:txBody>
          <a:bodyPr/>
          <a:lstStyle/>
          <a:p>
            <a:r>
              <a:rPr lang="en-US"/>
              <a:t> NCDHHS, Division of Social Services, The Benefits of the Regional Model for Child Welfare</a:t>
            </a:r>
          </a:p>
        </p:txBody>
      </p:sp>
      <p:sp>
        <p:nvSpPr>
          <p:cNvPr id="6" name="Slide Number Placeholder 5"/>
          <p:cNvSpPr>
            <a:spLocks noGrp="1"/>
          </p:cNvSpPr>
          <p:nvPr>
            <p:ph type="sldNum" sz="quarter" idx="12"/>
          </p:nvPr>
        </p:nvSpPr>
        <p:spPr/>
        <p:txBody>
          <a:bodyPr/>
          <a:lstStyle/>
          <a:p>
            <a:fld id="{03AFFE3C-B701-4C4B-B45F-B0EF2B4B53B3}" type="slidenum">
              <a:rPr lang="en-US" smtClean="0"/>
              <a:t>‹#›</a:t>
            </a:fld>
            <a:endParaRPr lang="en-US"/>
          </a:p>
        </p:txBody>
      </p:sp>
    </p:spTree>
    <p:extLst>
      <p:ext uri="{BB962C8B-B14F-4D97-AF65-F5344CB8AC3E}">
        <p14:creationId xmlns:p14="http://schemas.microsoft.com/office/powerpoint/2010/main" val="278398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 8/4/2022</a:t>
            </a:r>
          </a:p>
        </p:txBody>
      </p:sp>
      <p:sp>
        <p:nvSpPr>
          <p:cNvPr id="5" name="Footer Placeholder 4"/>
          <p:cNvSpPr>
            <a:spLocks noGrp="1"/>
          </p:cNvSpPr>
          <p:nvPr>
            <p:ph type="ftr" sz="quarter" idx="11"/>
          </p:nvPr>
        </p:nvSpPr>
        <p:spPr/>
        <p:txBody>
          <a:bodyPr/>
          <a:lstStyle/>
          <a:p>
            <a:r>
              <a:rPr lang="en-US"/>
              <a:t> NCDHHS, Division of Social Services, The Benefits of the Regional Model for Child Welfare</a:t>
            </a:r>
          </a:p>
        </p:txBody>
      </p:sp>
      <p:sp>
        <p:nvSpPr>
          <p:cNvPr id="6" name="Slide Number Placeholder 5"/>
          <p:cNvSpPr>
            <a:spLocks noGrp="1"/>
          </p:cNvSpPr>
          <p:nvPr>
            <p:ph type="sldNum" sz="quarter" idx="12"/>
          </p:nvPr>
        </p:nvSpPr>
        <p:spPr/>
        <p:txBody>
          <a:bodyPr/>
          <a:lstStyle/>
          <a:p>
            <a:fld id="{03AFFE3C-B701-4C4B-B45F-B0EF2B4B53B3}" type="slidenum">
              <a:rPr lang="en-US" smtClean="0"/>
              <a:t>‹#›</a:t>
            </a:fld>
            <a:endParaRPr lang="en-US"/>
          </a:p>
        </p:txBody>
      </p:sp>
    </p:spTree>
    <p:extLst>
      <p:ext uri="{BB962C8B-B14F-4D97-AF65-F5344CB8AC3E}">
        <p14:creationId xmlns:p14="http://schemas.microsoft.com/office/powerpoint/2010/main" val="99554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 8/4/2022</a:t>
            </a:r>
          </a:p>
        </p:txBody>
      </p:sp>
      <p:sp>
        <p:nvSpPr>
          <p:cNvPr id="6" name="Footer Placeholder 5"/>
          <p:cNvSpPr>
            <a:spLocks noGrp="1"/>
          </p:cNvSpPr>
          <p:nvPr>
            <p:ph type="ftr" sz="quarter" idx="11"/>
          </p:nvPr>
        </p:nvSpPr>
        <p:spPr/>
        <p:txBody>
          <a:bodyPr/>
          <a:lstStyle/>
          <a:p>
            <a:r>
              <a:rPr lang="en-US"/>
              <a:t> NCDHHS, Division of Social Services, The Benefits of the Regional Model for Child Welfare</a:t>
            </a:r>
          </a:p>
        </p:txBody>
      </p:sp>
      <p:sp>
        <p:nvSpPr>
          <p:cNvPr id="7" name="Slide Number Placeholder 6"/>
          <p:cNvSpPr>
            <a:spLocks noGrp="1"/>
          </p:cNvSpPr>
          <p:nvPr>
            <p:ph type="sldNum" sz="quarter" idx="12"/>
          </p:nvPr>
        </p:nvSpPr>
        <p:spPr/>
        <p:txBody>
          <a:bodyPr/>
          <a:lstStyle/>
          <a:p>
            <a:fld id="{03AFFE3C-B701-4C4B-B45F-B0EF2B4B53B3}" type="slidenum">
              <a:rPr lang="en-US" smtClean="0"/>
              <a:t>‹#›</a:t>
            </a:fld>
            <a:endParaRPr lang="en-US"/>
          </a:p>
        </p:txBody>
      </p:sp>
    </p:spTree>
    <p:extLst>
      <p:ext uri="{BB962C8B-B14F-4D97-AF65-F5344CB8AC3E}">
        <p14:creationId xmlns:p14="http://schemas.microsoft.com/office/powerpoint/2010/main" val="422531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 8/4/2022</a:t>
            </a:r>
          </a:p>
        </p:txBody>
      </p:sp>
      <p:sp>
        <p:nvSpPr>
          <p:cNvPr id="8" name="Footer Placeholder 7"/>
          <p:cNvSpPr>
            <a:spLocks noGrp="1"/>
          </p:cNvSpPr>
          <p:nvPr>
            <p:ph type="ftr" sz="quarter" idx="11"/>
          </p:nvPr>
        </p:nvSpPr>
        <p:spPr/>
        <p:txBody>
          <a:bodyPr/>
          <a:lstStyle/>
          <a:p>
            <a:r>
              <a:rPr lang="en-US"/>
              <a:t> NCDHHS, Division of Social Services, The Benefits of the Regional Model for Child Welfare</a:t>
            </a:r>
          </a:p>
        </p:txBody>
      </p:sp>
      <p:sp>
        <p:nvSpPr>
          <p:cNvPr id="9" name="Slide Number Placeholder 8"/>
          <p:cNvSpPr>
            <a:spLocks noGrp="1"/>
          </p:cNvSpPr>
          <p:nvPr>
            <p:ph type="sldNum" sz="quarter" idx="12"/>
          </p:nvPr>
        </p:nvSpPr>
        <p:spPr/>
        <p:txBody>
          <a:bodyPr/>
          <a:lstStyle/>
          <a:p>
            <a:fld id="{03AFFE3C-B701-4C4B-B45F-B0EF2B4B53B3}" type="slidenum">
              <a:rPr lang="en-US" smtClean="0"/>
              <a:t>‹#›</a:t>
            </a:fld>
            <a:endParaRPr lang="en-US"/>
          </a:p>
        </p:txBody>
      </p:sp>
    </p:spTree>
    <p:extLst>
      <p:ext uri="{BB962C8B-B14F-4D97-AF65-F5344CB8AC3E}">
        <p14:creationId xmlns:p14="http://schemas.microsoft.com/office/powerpoint/2010/main" val="175243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 8/4/2022</a:t>
            </a:r>
          </a:p>
        </p:txBody>
      </p:sp>
      <p:sp>
        <p:nvSpPr>
          <p:cNvPr id="4" name="Footer Placeholder 3"/>
          <p:cNvSpPr>
            <a:spLocks noGrp="1"/>
          </p:cNvSpPr>
          <p:nvPr>
            <p:ph type="ftr" sz="quarter" idx="11"/>
          </p:nvPr>
        </p:nvSpPr>
        <p:spPr/>
        <p:txBody>
          <a:bodyPr/>
          <a:lstStyle/>
          <a:p>
            <a:r>
              <a:rPr lang="en-US"/>
              <a:t> NCDHHS, Division of Social Services, The Benefits of the Regional Model for Child Welfare</a:t>
            </a:r>
          </a:p>
        </p:txBody>
      </p:sp>
      <p:sp>
        <p:nvSpPr>
          <p:cNvPr id="5" name="Slide Number Placeholder 4"/>
          <p:cNvSpPr>
            <a:spLocks noGrp="1"/>
          </p:cNvSpPr>
          <p:nvPr>
            <p:ph type="sldNum" sz="quarter" idx="12"/>
          </p:nvPr>
        </p:nvSpPr>
        <p:spPr/>
        <p:txBody>
          <a:bodyPr/>
          <a:lstStyle/>
          <a:p>
            <a:fld id="{03AFFE3C-B701-4C4B-B45F-B0EF2B4B53B3}" type="slidenum">
              <a:rPr lang="en-US" smtClean="0"/>
              <a:t>‹#›</a:t>
            </a:fld>
            <a:endParaRPr lang="en-US"/>
          </a:p>
        </p:txBody>
      </p:sp>
    </p:spTree>
    <p:extLst>
      <p:ext uri="{BB962C8B-B14F-4D97-AF65-F5344CB8AC3E}">
        <p14:creationId xmlns:p14="http://schemas.microsoft.com/office/powerpoint/2010/main" val="314365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8/4/2022</a:t>
            </a:r>
          </a:p>
        </p:txBody>
      </p:sp>
      <p:sp>
        <p:nvSpPr>
          <p:cNvPr id="3" name="Footer Placeholder 2"/>
          <p:cNvSpPr>
            <a:spLocks noGrp="1"/>
          </p:cNvSpPr>
          <p:nvPr>
            <p:ph type="ftr" sz="quarter" idx="11"/>
          </p:nvPr>
        </p:nvSpPr>
        <p:spPr/>
        <p:txBody>
          <a:bodyPr/>
          <a:lstStyle/>
          <a:p>
            <a:r>
              <a:rPr lang="en-US"/>
              <a:t> NCDHHS, Division of Social Services, The Benefits of the Regional Model for Child Welfare</a:t>
            </a:r>
          </a:p>
        </p:txBody>
      </p:sp>
      <p:sp>
        <p:nvSpPr>
          <p:cNvPr id="4" name="Slide Number Placeholder 3"/>
          <p:cNvSpPr>
            <a:spLocks noGrp="1"/>
          </p:cNvSpPr>
          <p:nvPr>
            <p:ph type="sldNum" sz="quarter" idx="12"/>
          </p:nvPr>
        </p:nvSpPr>
        <p:spPr/>
        <p:txBody>
          <a:bodyPr/>
          <a:lstStyle/>
          <a:p>
            <a:fld id="{03AFFE3C-B701-4C4B-B45F-B0EF2B4B53B3}" type="slidenum">
              <a:rPr lang="en-US" smtClean="0"/>
              <a:t>‹#›</a:t>
            </a:fld>
            <a:endParaRPr lang="en-US"/>
          </a:p>
        </p:txBody>
      </p:sp>
    </p:spTree>
    <p:extLst>
      <p:ext uri="{BB962C8B-B14F-4D97-AF65-F5344CB8AC3E}">
        <p14:creationId xmlns:p14="http://schemas.microsoft.com/office/powerpoint/2010/main" val="403983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 8/4/2022</a:t>
            </a:r>
            <a:endParaRPr lang="en-US" dirty="0"/>
          </a:p>
        </p:txBody>
      </p:sp>
      <p:sp>
        <p:nvSpPr>
          <p:cNvPr id="6" name="Footer Placeholder 5"/>
          <p:cNvSpPr>
            <a:spLocks noGrp="1"/>
          </p:cNvSpPr>
          <p:nvPr>
            <p:ph type="ftr" sz="quarter" idx="11"/>
          </p:nvPr>
        </p:nvSpPr>
        <p:spPr/>
        <p:txBody>
          <a:bodyPr/>
          <a:lstStyle/>
          <a:p>
            <a:r>
              <a:rPr lang="en-US"/>
              <a:t> NCDHHS, Division of Social Services, The Benefits of the Regional Model for Child Welfare</a:t>
            </a:r>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1</a:t>
            </a:r>
          </a:p>
        </p:txBody>
      </p:sp>
    </p:spTree>
    <p:extLst>
      <p:ext uri="{BB962C8B-B14F-4D97-AF65-F5344CB8AC3E}">
        <p14:creationId xmlns:p14="http://schemas.microsoft.com/office/powerpoint/2010/main" val="291411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 8/4/2022</a:t>
            </a:r>
          </a:p>
        </p:txBody>
      </p:sp>
      <p:sp>
        <p:nvSpPr>
          <p:cNvPr id="6" name="Footer Placeholder 5"/>
          <p:cNvSpPr>
            <a:spLocks noGrp="1"/>
          </p:cNvSpPr>
          <p:nvPr>
            <p:ph type="ftr" sz="quarter" idx="11"/>
          </p:nvPr>
        </p:nvSpPr>
        <p:spPr/>
        <p:txBody>
          <a:bodyPr/>
          <a:lstStyle/>
          <a:p>
            <a:r>
              <a:rPr lang="en-US"/>
              <a:t> NCDHHS, Division of Social Services, The Benefits of the Regional Model for Child Welfare</a:t>
            </a:r>
          </a:p>
        </p:txBody>
      </p:sp>
      <p:sp>
        <p:nvSpPr>
          <p:cNvPr id="7" name="Slide Number Placeholder 6"/>
          <p:cNvSpPr>
            <a:spLocks noGrp="1"/>
          </p:cNvSpPr>
          <p:nvPr>
            <p:ph type="sldNum" sz="quarter" idx="12"/>
          </p:nvPr>
        </p:nvSpPr>
        <p:spPr/>
        <p:txBody>
          <a:bodyPr/>
          <a:lstStyle/>
          <a:p>
            <a:fld id="{03AFFE3C-B701-4C4B-B45F-B0EF2B4B53B3}" type="slidenum">
              <a:rPr lang="en-US" smtClean="0"/>
              <a:t>‹#›</a:t>
            </a:fld>
            <a:endParaRPr lang="en-US"/>
          </a:p>
        </p:txBody>
      </p:sp>
    </p:spTree>
    <p:extLst>
      <p:ext uri="{BB962C8B-B14F-4D97-AF65-F5344CB8AC3E}">
        <p14:creationId xmlns:p14="http://schemas.microsoft.com/office/powerpoint/2010/main" val="314590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8/4/2022</a:t>
            </a:r>
            <a:endParaRPr lang="en-US" dirty="0"/>
          </a:p>
        </p:txBody>
      </p:sp>
      <p:sp>
        <p:nvSpPr>
          <p:cNvPr id="5" name="Footer Placeholder 4"/>
          <p:cNvSpPr>
            <a:spLocks noGrp="1"/>
          </p:cNvSpPr>
          <p:nvPr>
            <p:ph type="ftr" sz="quarter" idx="3"/>
          </p:nvPr>
        </p:nvSpPr>
        <p:spPr>
          <a:xfrm>
            <a:off x="3701988" y="6356350"/>
            <a:ext cx="47850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NCDHHS, Division of Social Services, The Benefits of the Regional Model for Child Welfare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Tree>
    <p:extLst>
      <p:ext uri="{BB962C8B-B14F-4D97-AF65-F5344CB8AC3E}">
        <p14:creationId xmlns:p14="http://schemas.microsoft.com/office/powerpoint/2010/main" val="1252146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pngall.com/help-png/download/5227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1"/><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rawpixel.com/image/1220203/happy-diverse-tea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ww.publicdomainpictures.net/en/view-image.php?image=263814&amp;picture=child-protection-servicescp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publicdomainpictures.net/en/view-image.php?image=262362&amp;picture=training-course-training-onl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usq.pressbooks.pub/traumainformedpractice/chapter/6-2-the-teacher-must-survive-self-care-and-managing-secondary-traum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www.pxfuel.com/en/free-photo-qeac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courses.lumenlearning.com/wmopen-humanresourcesmgmt/chapter/results-and-employee-engage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jineralknowledge.com/three-little-pig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creativecommons.org/licenses/by-sa/3.0/" TargetMode="External"/><Relationship Id="rId4" Type="http://schemas.openxmlformats.org/officeDocument/2006/relationships/hyperlink" Target="https://movilab.org/wiki/Commu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pxhere.com/en/photo/1587939"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mailto:Emi.Wyble@dhhs.nc.gov" TargetMode="External"/><Relationship Id="rId3" Type="http://schemas.openxmlformats.org/officeDocument/2006/relationships/hyperlink" Target="mailto:Tammy.shook@dhhs.nc.gov" TargetMode="External"/><Relationship Id="rId7" Type="http://schemas.openxmlformats.org/officeDocument/2006/relationships/hyperlink" Target="mailto:Kathy.stone@dhhs.nc.gov"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mailto:Holly.mcneill@dhhs.nc.gov" TargetMode="External"/><Relationship Id="rId5" Type="http://schemas.openxmlformats.org/officeDocument/2006/relationships/hyperlink" Target="mailto:Heather.mcallister@dhhs.nc.gov" TargetMode="External"/><Relationship Id="rId4" Type="http://schemas.openxmlformats.org/officeDocument/2006/relationships/hyperlink" Target="mailto:peter.west@dhhs.nc.gov" TargetMode="External"/><Relationship Id="rId9" Type="http://schemas.openxmlformats.org/officeDocument/2006/relationships/hyperlink" Target="mailto:Carla.mcneill@dhhs.n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pixabay.com/en/classroom-presentation-school-1297780/" TargetMode="External"/></Relationships>
</file>

<file path=ppt/slides/_rels/slide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maxpixel.net/Protect-Father-Hands-Family-Child-Protection-59814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pixabay.com/en/help-button-red-emergency-support-15309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maxpixel.net/Economy-Arrows-Trend-Statistics-Drawing-Business-46238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coderdojocomo.it/vivere-mondo-digitale-sicurezza-onl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localwiki.org/bloomington-normal/DCF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4292597" y="2051009"/>
            <a:ext cx="6749029" cy="2020824"/>
          </a:xfrm>
        </p:spPr>
        <p:txBody>
          <a:bodyPr/>
          <a:lstStyle/>
          <a:p>
            <a:r>
              <a:rPr lang="en-US" sz="1800" dirty="0">
                <a:latin typeface="Gotham Light" pitchFamily="50" charset="0"/>
                <a:cs typeface="Arial"/>
              </a:rPr>
              <a:t>NC Department of Health and Human Services </a:t>
            </a:r>
          </a:p>
          <a:p>
            <a:r>
              <a:rPr lang="en-US" dirty="0"/>
              <a:t>Benefits of the Regional Model for Child Welfare Services</a:t>
            </a:r>
          </a:p>
        </p:txBody>
      </p:sp>
      <p:sp>
        <p:nvSpPr>
          <p:cNvPr id="10" name="Text Placeholder 8"/>
          <p:cNvSpPr>
            <a:spLocks noGrp="1"/>
          </p:cNvSpPr>
          <p:nvPr>
            <p:ph type="body" sz="quarter" idx="11"/>
          </p:nvPr>
        </p:nvSpPr>
        <p:spPr>
          <a:xfrm>
            <a:off x="4292597" y="4071833"/>
            <a:ext cx="5774267" cy="948752"/>
          </a:xfrm>
        </p:spPr>
        <p:txBody>
          <a:bodyPr/>
          <a:lstStyle/>
          <a:p>
            <a:r>
              <a:rPr lang="en-US" sz="3200" dirty="0"/>
              <a:t>Holly McNeill, Facilitator</a:t>
            </a:r>
          </a:p>
        </p:txBody>
      </p:sp>
      <p:sp>
        <p:nvSpPr>
          <p:cNvPr id="11" name="Text Placeholder 9"/>
          <p:cNvSpPr>
            <a:spLocks noGrp="1"/>
          </p:cNvSpPr>
          <p:nvPr>
            <p:ph type="body" sz="quarter" idx="12"/>
          </p:nvPr>
        </p:nvSpPr>
        <p:spPr>
          <a:xfrm>
            <a:off x="4292597" y="5020585"/>
            <a:ext cx="5774267" cy="488226"/>
          </a:xfrm>
        </p:spPr>
        <p:txBody>
          <a:bodyPr>
            <a:normAutofit/>
          </a:bodyPr>
          <a:lstStyle/>
          <a:p>
            <a:r>
              <a:rPr lang="en-US" sz="2000" dirty="0"/>
              <a:t>August 4, 2022	</a:t>
            </a:r>
          </a:p>
        </p:txBody>
      </p:sp>
      <p:sp>
        <p:nvSpPr>
          <p:cNvPr id="5" name="Date Placeholder 4">
            <a:extLst>
              <a:ext uri="{FF2B5EF4-FFF2-40B4-BE49-F238E27FC236}">
                <a16:creationId xmlns:a16="http://schemas.microsoft.com/office/drawing/2014/main" id="{AF5F77F2-61CE-47E1-991E-1EFFD428130F}"/>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4442514B-2A5D-412A-873A-B09A37649008}"/>
              </a:ext>
            </a:extLst>
          </p:cNvPr>
          <p:cNvSpPr>
            <a:spLocks noGrp="1"/>
          </p:cNvSpPr>
          <p:nvPr>
            <p:ph type="ftr" sz="quarter" idx="14"/>
          </p:nvPr>
        </p:nvSpPr>
        <p:spPr/>
        <p:txBody>
          <a:bodyPr/>
          <a:lstStyle/>
          <a:p>
            <a:r>
              <a:rPr lang="en-US" dirty="0"/>
              <a:t> </a:t>
            </a:r>
          </a:p>
        </p:txBody>
      </p:sp>
      <p:sp>
        <p:nvSpPr>
          <p:cNvPr id="7" name="Slide Number Placeholder 6">
            <a:extLst>
              <a:ext uri="{FF2B5EF4-FFF2-40B4-BE49-F238E27FC236}">
                <a16:creationId xmlns:a16="http://schemas.microsoft.com/office/drawing/2014/main" id="{400A1778-75AC-4832-A986-86CA6E6B4B6C}"/>
              </a:ext>
            </a:extLst>
          </p:cNvPr>
          <p:cNvSpPr>
            <a:spLocks noGrp="1"/>
          </p:cNvSpPr>
          <p:nvPr>
            <p:ph type="sldNum" sz="quarter" idx="15"/>
          </p:nvPr>
        </p:nvSpPr>
        <p:spPr/>
        <p:txBody>
          <a:bodyPr/>
          <a:lstStyle/>
          <a:p>
            <a:endParaRPr lang="en-US" dirty="0"/>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dirty="0"/>
              <a:t>RAMS Consultant</a:t>
            </a:r>
          </a:p>
        </p:txBody>
      </p:sp>
      <p:sp>
        <p:nvSpPr>
          <p:cNvPr id="6" name="Text Placeholder 5"/>
          <p:cNvSpPr>
            <a:spLocks noGrp="1"/>
          </p:cNvSpPr>
          <p:nvPr>
            <p:ph type="body" sz="quarter" idx="10"/>
          </p:nvPr>
        </p:nvSpPr>
        <p:spPr/>
        <p:txBody>
          <a:bodyPr/>
          <a:lstStyle/>
          <a:p>
            <a:pPr marL="0" indent="0">
              <a:buNone/>
            </a:pPr>
            <a:r>
              <a:rPr lang="en-US" sz="2400" dirty="0"/>
              <a:t>The Regional Abuse and Medical Specialist Consultants have an overall goal of </a:t>
            </a:r>
            <a:r>
              <a:rPr lang="en-US" sz="2400" dirty="0">
                <a:solidFill>
                  <a:schemeClr val="accent1"/>
                </a:solidFill>
              </a:rPr>
              <a:t>p</a:t>
            </a:r>
            <a:r>
              <a:rPr lang="en-US" sz="2400" dirty="0">
                <a:solidFill>
                  <a:schemeClr val="accent1"/>
                </a:solidFill>
                <a:effectLst/>
                <a:latin typeface="Arial" panose="020B0604020202020204" pitchFamily="34" charset="0"/>
              </a:rPr>
              <a:t>roviding guidance to the child welfare workforce in the management of high-risk child welfare cases that overlap with medical issues. </a:t>
            </a:r>
          </a:p>
          <a:p>
            <a:pPr marL="0" indent="0">
              <a:buNone/>
            </a:pPr>
            <a:r>
              <a:rPr lang="en-US" sz="2400" dirty="0"/>
              <a:t>The focus population is: </a:t>
            </a:r>
          </a:p>
          <a:p>
            <a:r>
              <a:rPr lang="en-US" sz="2400" dirty="0">
                <a:solidFill>
                  <a:schemeClr val="accent1"/>
                </a:solidFill>
                <a:effectLst/>
                <a:latin typeface="Arial" panose="020B0604020202020204" pitchFamily="34" charset="0"/>
              </a:rPr>
              <a:t>Children 3 years of age and under who present with unexplained/poorly explained injuries</a:t>
            </a:r>
          </a:p>
          <a:p>
            <a:r>
              <a:rPr lang="en-US" sz="2400" dirty="0">
                <a:solidFill>
                  <a:schemeClr val="accent1"/>
                </a:solidFill>
                <a:effectLst/>
                <a:latin typeface="Arial" panose="020B0604020202020204" pitchFamily="34" charset="0"/>
              </a:rPr>
              <a:t>Children of any age with medically complex issues</a:t>
            </a:r>
          </a:p>
          <a:p>
            <a:r>
              <a:rPr lang="en-US" sz="2400" b="1" dirty="0">
                <a:solidFill>
                  <a:srgbClr val="4472C4"/>
                </a:solidFill>
                <a:effectLst/>
                <a:ea typeface="Times New Roman" panose="02020603050405020304" pitchFamily="18" charset="0"/>
              </a:rPr>
              <a:t>Children 3 years of age and under that have an STI</a:t>
            </a:r>
            <a:endParaRPr lang="en-US" sz="2400" dirty="0">
              <a:solidFill>
                <a:srgbClr val="4472C4"/>
              </a:solidFill>
              <a:ea typeface="Times New Roman" panose="02020603050405020304" pitchFamily="18" charset="0"/>
            </a:endParaRPr>
          </a:p>
          <a:p>
            <a:r>
              <a:rPr lang="en-US" sz="2400" b="1" dirty="0">
                <a:solidFill>
                  <a:srgbClr val="4472C4"/>
                </a:solidFill>
                <a:effectLst/>
                <a:ea typeface="Times New Roman" panose="02020603050405020304" pitchFamily="18" charset="0"/>
              </a:rPr>
              <a:t>Children of any age with a concern for medical child abuse</a:t>
            </a:r>
            <a:endParaRPr lang="en-US" sz="2400" dirty="0">
              <a:solidFill>
                <a:srgbClr val="4472C4"/>
              </a:solidFill>
              <a:effectLst/>
              <a:ea typeface="Calibri" panose="020F0502020204030204" pitchFamily="34" charset="0"/>
            </a:endParaRPr>
          </a:p>
        </p:txBody>
      </p:sp>
      <p:sp>
        <p:nvSpPr>
          <p:cNvPr id="7" name="Text Placeholder 6"/>
          <p:cNvSpPr>
            <a:spLocks noGrp="1"/>
          </p:cNvSpPr>
          <p:nvPr>
            <p:ph type="body" sz="quarter" idx="11"/>
          </p:nvPr>
        </p:nvSpPr>
        <p:spPr/>
        <p:txBody>
          <a:bodyPr/>
          <a:lstStyle/>
          <a:p>
            <a:r>
              <a:rPr lang="en-US" dirty="0"/>
              <a:t>SOURCE:</a:t>
            </a:r>
          </a:p>
        </p:txBody>
      </p:sp>
      <p:sp>
        <p:nvSpPr>
          <p:cNvPr id="4" name="Footer Placeholder 3">
            <a:extLst>
              <a:ext uri="{FF2B5EF4-FFF2-40B4-BE49-F238E27FC236}">
                <a16:creationId xmlns:a16="http://schemas.microsoft.com/office/drawing/2014/main" id="{558335F9-D124-4A8C-B69C-64599E837B19}"/>
              </a:ext>
            </a:extLst>
          </p:cNvPr>
          <p:cNvSpPr>
            <a:spLocks noGrp="1"/>
          </p:cNvSpPr>
          <p:nvPr>
            <p:ph type="ftr" sz="quarter" idx="13"/>
          </p:nvPr>
        </p:nvSpPr>
        <p:spPr>
          <a:xfrm>
            <a:off x="2667000" y="6356350"/>
            <a:ext cx="5820052"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8" name="Slide Number Placeholder 7">
            <a:extLst>
              <a:ext uri="{FF2B5EF4-FFF2-40B4-BE49-F238E27FC236}">
                <a16:creationId xmlns:a16="http://schemas.microsoft.com/office/drawing/2014/main" id="{66FE128D-B054-4FB4-A170-CBF67B50D87D}"/>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10</a:t>
            </a:r>
          </a:p>
        </p:txBody>
      </p:sp>
      <p:pic>
        <p:nvPicPr>
          <p:cNvPr id="9" name="Picture 8" descr="vector illustration of engraving ram head">
            <a:extLst>
              <a:ext uri="{FF2B5EF4-FFF2-40B4-BE49-F238E27FC236}">
                <a16:creationId xmlns:a16="http://schemas.microsoft.com/office/drawing/2014/main" id="{E082D746-A663-4AA6-B3BC-E45211EE5D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45497" y="2482224"/>
            <a:ext cx="2726460" cy="272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9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72493" y="238539"/>
            <a:ext cx="11018520" cy="1434415"/>
          </a:xfrm>
        </p:spPr>
        <p:txBody>
          <a:bodyPr vert="horz" lIns="91440" tIns="45720" rIns="91440" bIns="45720" rtlCol="0" anchor="b">
            <a:normAutofit/>
          </a:bodyPr>
          <a:lstStyle/>
          <a:p>
            <a:r>
              <a:rPr lang="en-US" sz="4400" dirty="0">
                <a:solidFill>
                  <a:srgbClr val="002060"/>
                </a:solidFill>
                <a:ea typeface="+mj-ea"/>
              </a:rPr>
              <a:t>FFPSA Regional Consultant</a:t>
            </a:r>
          </a:p>
        </p:txBody>
      </p:sp>
      <p:sp>
        <p:nvSpPr>
          <p:cNvPr id="6" name="Text Placeholder 5"/>
          <p:cNvSpPr>
            <a:spLocks noGrp="1"/>
          </p:cNvSpPr>
          <p:nvPr>
            <p:ph type="body" sz="quarter" idx="10"/>
          </p:nvPr>
        </p:nvSpPr>
        <p:spPr>
          <a:xfrm>
            <a:off x="572493" y="2071316"/>
            <a:ext cx="6713552" cy="4119172"/>
          </a:xfrm>
        </p:spPr>
        <p:txBody>
          <a:bodyPr vert="horz" lIns="91440" tIns="45720" rIns="91440" bIns="45720" rtlCol="0" anchor="t">
            <a:normAutofit fontScale="92500" lnSpcReduction="20000"/>
          </a:bodyPr>
          <a:lstStyle/>
          <a:p>
            <a:pPr marL="0" indent="0">
              <a:lnSpc>
                <a:spcPct val="90000"/>
              </a:lnSpc>
              <a:buNone/>
            </a:pPr>
            <a:r>
              <a:rPr lang="en-US" sz="2400" dirty="0">
                <a:solidFill>
                  <a:srgbClr val="002060"/>
                </a:solidFill>
                <a:ea typeface="+mn-ea"/>
              </a:rPr>
              <a:t>The FFPSA Regional Consultants will:</a:t>
            </a:r>
          </a:p>
          <a:p>
            <a:pPr>
              <a:lnSpc>
                <a:spcPct val="90000"/>
              </a:lnSpc>
            </a:pPr>
            <a:r>
              <a:rPr lang="en-US" sz="2400" dirty="0">
                <a:solidFill>
                  <a:schemeClr val="accent5"/>
                </a:solidFill>
                <a:ea typeface="+mn-ea"/>
              </a:rPr>
              <a:t>Educate counties about FFPSA funded services</a:t>
            </a:r>
          </a:p>
          <a:p>
            <a:pPr>
              <a:lnSpc>
                <a:spcPct val="90000"/>
              </a:lnSpc>
            </a:pPr>
            <a:r>
              <a:rPr lang="en-US" sz="2400" dirty="0">
                <a:solidFill>
                  <a:schemeClr val="accent5"/>
                </a:solidFill>
                <a:ea typeface="+mn-ea"/>
              </a:rPr>
              <a:t>Support the development of an infrastructure that ensures FFPSA services are available statewide  </a:t>
            </a:r>
          </a:p>
          <a:p>
            <a:pPr>
              <a:lnSpc>
                <a:spcPct val="90000"/>
              </a:lnSpc>
            </a:pPr>
            <a:r>
              <a:rPr lang="en-US" sz="2400" dirty="0">
                <a:solidFill>
                  <a:schemeClr val="accent5"/>
                </a:solidFill>
                <a:ea typeface="+mn-ea"/>
              </a:rPr>
              <a:t>Provide technical assistance to counties on the FFPSA processes, policies, and services system</a:t>
            </a:r>
          </a:p>
          <a:p>
            <a:pPr>
              <a:lnSpc>
                <a:spcPct val="90000"/>
              </a:lnSpc>
            </a:pPr>
            <a:r>
              <a:rPr lang="en-US" sz="2400" dirty="0">
                <a:solidFill>
                  <a:schemeClr val="accent5"/>
                </a:solidFill>
                <a:ea typeface="+mn-ea"/>
              </a:rPr>
              <a:t>Coordinate across multiple child service agencies  in the building of a comprehensive continuum of community-based services and supports </a:t>
            </a:r>
          </a:p>
        </p:txBody>
      </p:sp>
      <p:pic>
        <p:nvPicPr>
          <p:cNvPr id="11" name="Picture 10" descr="Icon&#10;&#10;Description automatically generated">
            <a:extLst>
              <a:ext uri="{FF2B5EF4-FFF2-40B4-BE49-F238E27FC236}">
                <a16:creationId xmlns:a16="http://schemas.microsoft.com/office/drawing/2014/main" id="{09DFEAFC-C9C4-4946-97AC-13ADB19E505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677" r="17180" b="-3"/>
          <a:stretch/>
        </p:blipFill>
        <p:spPr>
          <a:xfrm>
            <a:off x="7675658" y="2093976"/>
            <a:ext cx="3941064" cy="4096512"/>
          </a:xfrm>
          <a:prstGeom prst="rect">
            <a:avLst/>
          </a:prstGeom>
        </p:spPr>
      </p:pic>
      <p:sp>
        <p:nvSpPr>
          <p:cNvPr id="7" name="Date Placeholder 6">
            <a:extLst>
              <a:ext uri="{FF2B5EF4-FFF2-40B4-BE49-F238E27FC236}">
                <a16:creationId xmlns:a16="http://schemas.microsoft.com/office/drawing/2014/main" id="{B888E301-C5F7-4B58-96A8-A53499631B81}"/>
              </a:ext>
            </a:extLst>
          </p:cNvPr>
          <p:cNvSpPr>
            <a:spLocks noGrp="1"/>
          </p:cNvSpPr>
          <p:nvPr>
            <p:ph type="dt" sz="half" idx="12"/>
          </p:nvPr>
        </p:nvSpPr>
        <p:spPr>
          <a:xfrm>
            <a:off x="838200" y="6356350"/>
            <a:ext cx="1428750" cy="365125"/>
          </a:xfrm>
        </p:spPr>
        <p:txBody>
          <a:bodyPr/>
          <a:lstStyle/>
          <a:p>
            <a:endParaRPr lang="en-US" dirty="0"/>
          </a:p>
          <a:p>
            <a:r>
              <a:rPr lang="en-US" dirty="0"/>
              <a:t> </a:t>
            </a:r>
            <a:r>
              <a:rPr lang="en-US" sz="900" b="1" dirty="0">
                <a:latin typeface="Arial" panose="020B0604020202020204" pitchFamily="34" charset="0"/>
                <a:cs typeface="Arial" panose="020B0604020202020204" pitchFamily="34" charset="0"/>
              </a:rPr>
              <a:t>8/4/2022</a:t>
            </a:r>
          </a:p>
        </p:txBody>
      </p:sp>
      <p:sp>
        <p:nvSpPr>
          <p:cNvPr id="8" name="Footer Placeholder 7">
            <a:extLst>
              <a:ext uri="{FF2B5EF4-FFF2-40B4-BE49-F238E27FC236}">
                <a16:creationId xmlns:a16="http://schemas.microsoft.com/office/drawing/2014/main" id="{16E0F948-F103-486E-9C36-3AA85C387C6C}"/>
              </a:ext>
            </a:extLst>
          </p:cNvPr>
          <p:cNvSpPr>
            <a:spLocks noGrp="1"/>
          </p:cNvSpPr>
          <p:nvPr>
            <p:ph type="ftr" sz="quarter" idx="13"/>
          </p:nvPr>
        </p:nvSpPr>
        <p:spPr>
          <a:xfrm>
            <a:off x="2628900" y="6356350"/>
            <a:ext cx="5858152"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9" name="Slide Number Placeholder 8">
            <a:extLst>
              <a:ext uri="{FF2B5EF4-FFF2-40B4-BE49-F238E27FC236}">
                <a16:creationId xmlns:a16="http://schemas.microsoft.com/office/drawing/2014/main" id="{E92ED462-8EC8-41D2-8A2F-1ED5A753E8B7}"/>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9356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7322-2C93-48FD-9928-700D8A93413E}"/>
              </a:ext>
            </a:extLst>
          </p:cNvPr>
          <p:cNvSpPr>
            <a:spLocks noGrp="1"/>
          </p:cNvSpPr>
          <p:nvPr>
            <p:ph type="title"/>
          </p:nvPr>
        </p:nvSpPr>
        <p:spPr>
          <a:xfrm>
            <a:off x="4965430" y="629268"/>
            <a:ext cx="6586491" cy="1286160"/>
          </a:xfrm>
        </p:spPr>
        <p:txBody>
          <a:bodyPr vert="horz" lIns="91440" tIns="45720" rIns="91440" bIns="45720" rtlCol="0" anchor="b">
            <a:noAutofit/>
          </a:bodyPr>
          <a:lstStyle/>
          <a:p>
            <a:r>
              <a:rPr lang="en-US" sz="4400" dirty="0">
                <a:solidFill>
                  <a:srgbClr val="002060"/>
                </a:solidFill>
                <a:ea typeface="+mj-ea"/>
              </a:rPr>
              <a:t>Family Support Prevention Services</a:t>
            </a:r>
          </a:p>
        </p:txBody>
      </p:sp>
      <p:sp>
        <p:nvSpPr>
          <p:cNvPr id="3" name="Text Placeholder 2">
            <a:extLst>
              <a:ext uri="{FF2B5EF4-FFF2-40B4-BE49-F238E27FC236}">
                <a16:creationId xmlns:a16="http://schemas.microsoft.com/office/drawing/2014/main" id="{F6A56403-641E-4F2C-AA69-BF029B6300C8}"/>
              </a:ext>
            </a:extLst>
          </p:cNvPr>
          <p:cNvSpPr>
            <a:spLocks noGrp="1"/>
          </p:cNvSpPr>
          <p:nvPr>
            <p:ph type="body" sz="quarter" idx="10"/>
          </p:nvPr>
        </p:nvSpPr>
        <p:spPr>
          <a:xfrm>
            <a:off x="4419600" y="2170873"/>
            <a:ext cx="7434147" cy="4185478"/>
          </a:xfrm>
        </p:spPr>
        <p:txBody>
          <a:bodyPr vert="horz" lIns="91440" tIns="45720" rIns="91440" bIns="45720" rtlCol="0">
            <a:normAutofit/>
          </a:bodyPr>
          <a:lstStyle/>
          <a:p>
            <a:pPr marL="0" indent="0">
              <a:lnSpc>
                <a:spcPct val="90000"/>
              </a:lnSpc>
              <a:buNone/>
            </a:pPr>
            <a:r>
              <a:rPr lang="en-US" sz="2000" dirty="0">
                <a:solidFill>
                  <a:schemeClr val="accent1">
                    <a:lumMod val="75000"/>
                  </a:schemeClr>
                </a:solidFill>
                <a:ea typeface="+mn-ea"/>
              </a:rPr>
              <a:t>Goal: Provide a variety of prevention programs that families can access to meet their needs regardless of which county they live in NC.</a:t>
            </a:r>
          </a:p>
          <a:p>
            <a:pPr>
              <a:lnSpc>
                <a:spcPct val="90000"/>
              </a:lnSpc>
            </a:pPr>
            <a:r>
              <a:rPr lang="en-US" sz="2000" dirty="0">
                <a:solidFill>
                  <a:schemeClr val="accent5"/>
                </a:solidFill>
                <a:ea typeface="+mn-ea"/>
              </a:rPr>
              <a:t>Voluntary, evidence-based programs designed to prevent child abuse and neglect</a:t>
            </a:r>
          </a:p>
          <a:p>
            <a:pPr>
              <a:lnSpc>
                <a:spcPct val="90000"/>
              </a:lnSpc>
            </a:pPr>
            <a:r>
              <a:rPr lang="en-US" sz="2000" dirty="0">
                <a:solidFill>
                  <a:schemeClr val="accent5"/>
                </a:solidFill>
                <a:ea typeface="+mn-ea"/>
              </a:rPr>
              <a:t>Parent Education, Parent Support, Home Visiting, and Respite Programs</a:t>
            </a:r>
          </a:p>
          <a:p>
            <a:pPr>
              <a:lnSpc>
                <a:spcPct val="90000"/>
              </a:lnSpc>
            </a:pPr>
            <a:r>
              <a:rPr lang="en-US" sz="2000" dirty="0">
                <a:solidFill>
                  <a:schemeClr val="accent5"/>
                </a:solidFill>
                <a:ea typeface="+mn-ea"/>
              </a:rPr>
              <a:t>Strengthen Protective Factors and Resilience</a:t>
            </a:r>
          </a:p>
          <a:p>
            <a:pPr>
              <a:lnSpc>
                <a:spcPct val="90000"/>
              </a:lnSpc>
            </a:pPr>
            <a:r>
              <a:rPr lang="en-US" sz="2000" dirty="0">
                <a:solidFill>
                  <a:schemeClr val="accent5"/>
                </a:solidFill>
                <a:ea typeface="+mn-ea"/>
              </a:rPr>
              <a:t>Comprehensive prevention framework that aligns primary, secondary family strengthening programs with tertiary Family First prevention services</a:t>
            </a:r>
          </a:p>
          <a:p>
            <a:pPr>
              <a:lnSpc>
                <a:spcPct val="90000"/>
              </a:lnSpc>
            </a:pPr>
            <a:r>
              <a:rPr lang="en-US" sz="2000" dirty="0">
                <a:solidFill>
                  <a:schemeClr val="accent5"/>
                </a:solidFill>
                <a:ea typeface="+mn-ea"/>
              </a:rPr>
              <a:t>Potential delivery mechanism = Family Resource Centers</a:t>
            </a:r>
          </a:p>
          <a:p>
            <a:pPr>
              <a:lnSpc>
                <a:spcPct val="90000"/>
              </a:lnSpc>
            </a:pPr>
            <a:endParaRPr lang="en-US" sz="1600" dirty="0">
              <a:latin typeface="+mn-lt"/>
              <a:ea typeface="+mn-ea"/>
              <a:cs typeface="+mn-cs"/>
            </a:endParaRPr>
          </a:p>
        </p:txBody>
      </p:sp>
      <p:pic>
        <p:nvPicPr>
          <p:cNvPr id="5" name="Picture 4" descr="A group of children posing for a photo&#10;&#10;Description automatically generated with medium confidence">
            <a:extLst>
              <a:ext uri="{FF2B5EF4-FFF2-40B4-BE49-F238E27FC236}">
                <a16:creationId xmlns:a16="http://schemas.microsoft.com/office/drawing/2014/main" id="{FA8137CE-1D00-47E7-B376-50C2198DD93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917" r="17346"/>
          <a:stretch/>
        </p:blipFill>
        <p:spPr>
          <a:xfrm>
            <a:off x="0" y="444156"/>
            <a:ext cx="4124305" cy="6101609"/>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FD5EF"/>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2A6F316E-F21F-4A32-9A58-66CF62C65DF6}"/>
              </a:ext>
            </a:extLst>
          </p:cNvPr>
          <p:cNvSpPr>
            <a:spLocks noGrp="1"/>
          </p:cNvSpPr>
          <p:nvPr>
            <p:ph type="dt" sz="half" idx="12"/>
          </p:nvPr>
        </p:nvSpPr>
        <p:spPr>
          <a:xfrm>
            <a:off x="838200" y="6356350"/>
            <a:ext cx="1838325"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9" name="Footer Placeholder 8">
            <a:extLst>
              <a:ext uri="{FF2B5EF4-FFF2-40B4-BE49-F238E27FC236}">
                <a16:creationId xmlns:a16="http://schemas.microsoft.com/office/drawing/2014/main" id="{92B6B7D2-2F7C-4A9E-93EB-075B81FD5750}"/>
              </a:ext>
            </a:extLst>
          </p:cNvPr>
          <p:cNvSpPr>
            <a:spLocks noGrp="1"/>
          </p:cNvSpPr>
          <p:nvPr>
            <p:ph type="ftr" sz="quarter" idx="13"/>
          </p:nvPr>
        </p:nvSpPr>
        <p:spPr>
          <a:xfrm>
            <a:off x="2676525" y="6356350"/>
            <a:ext cx="5810527"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1" name="Slide Number Placeholder 10">
            <a:extLst>
              <a:ext uri="{FF2B5EF4-FFF2-40B4-BE49-F238E27FC236}">
                <a16:creationId xmlns:a16="http://schemas.microsoft.com/office/drawing/2014/main" id="{A8C51DE5-A5CC-4A30-9681-507CA548C732}"/>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8859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F3AAB4-0EAE-4791-A494-AD123FDEB0C4}"/>
              </a:ext>
            </a:extLst>
          </p:cNvPr>
          <p:cNvSpPr>
            <a:spLocks noGrp="1"/>
          </p:cNvSpPr>
          <p:nvPr>
            <p:ph type="body" sz="quarter" idx="10"/>
          </p:nvPr>
        </p:nvSpPr>
        <p:spPr>
          <a:xfrm>
            <a:off x="838200" y="1447801"/>
            <a:ext cx="6334125" cy="4795307"/>
          </a:xfrm>
        </p:spPr>
        <p:txBody>
          <a:bodyPr/>
          <a:lstStyle/>
          <a:p>
            <a:pPr marL="0" indent="0">
              <a:lnSpc>
                <a:spcPct val="90000"/>
              </a:lnSpc>
              <a:buNone/>
            </a:pPr>
            <a:endParaRPr lang="en-US" dirty="0">
              <a:solidFill>
                <a:schemeClr val="accent1">
                  <a:lumMod val="75000"/>
                </a:schemeClr>
              </a:solidFill>
              <a:ea typeface="+mn-ea"/>
            </a:endParaRPr>
          </a:p>
          <a:p>
            <a:pPr marL="0" indent="0">
              <a:lnSpc>
                <a:spcPct val="90000"/>
              </a:lnSpc>
              <a:buNone/>
            </a:pPr>
            <a:r>
              <a:rPr lang="en-US" dirty="0">
                <a:solidFill>
                  <a:schemeClr val="accent1">
                    <a:lumMod val="75000"/>
                  </a:schemeClr>
                </a:solidFill>
                <a:ea typeface="+mn-ea"/>
              </a:rPr>
              <a:t>First Steps:</a:t>
            </a:r>
          </a:p>
          <a:p>
            <a:pPr marL="800100" lvl="1" indent="-228600">
              <a:lnSpc>
                <a:spcPct val="90000"/>
              </a:lnSpc>
              <a:buFont typeface="Arial" panose="020B0604020202020204" pitchFamily="34" charset="0"/>
              <a:buChar char="•"/>
            </a:pPr>
            <a:r>
              <a:rPr lang="en-US" sz="2800" dirty="0">
                <a:solidFill>
                  <a:schemeClr val="accent5"/>
                </a:solidFill>
                <a:ea typeface="+mn-ea"/>
              </a:rPr>
              <a:t>Regional distribution of current programs</a:t>
            </a:r>
          </a:p>
          <a:p>
            <a:pPr marL="800100" lvl="1" indent="-228600">
              <a:lnSpc>
                <a:spcPct val="90000"/>
              </a:lnSpc>
              <a:buFont typeface="Arial" panose="020B0604020202020204" pitchFamily="34" charset="0"/>
              <a:buChar char="•"/>
            </a:pPr>
            <a:r>
              <a:rPr lang="en-US" sz="2800" dirty="0">
                <a:solidFill>
                  <a:schemeClr val="accent5"/>
                </a:solidFill>
                <a:ea typeface="+mn-ea"/>
              </a:rPr>
              <a:t>Include FFPSA program models: Parents as Teachers and Triple P, Level 4</a:t>
            </a:r>
          </a:p>
          <a:p>
            <a:pPr marL="800100" lvl="1" indent="-228600">
              <a:lnSpc>
                <a:spcPct val="90000"/>
              </a:lnSpc>
              <a:buFont typeface="Arial" panose="020B0604020202020204" pitchFamily="34" charset="0"/>
              <a:buChar char="•"/>
            </a:pPr>
            <a:r>
              <a:rPr lang="en-US" sz="2800" dirty="0">
                <a:solidFill>
                  <a:schemeClr val="accent5"/>
                </a:solidFill>
                <a:ea typeface="+mn-ea"/>
              </a:rPr>
              <a:t>Develop Family Resource Center Network</a:t>
            </a:r>
          </a:p>
          <a:p>
            <a:endParaRPr lang="en-US" dirty="0"/>
          </a:p>
        </p:txBody>
      </p:sp>
      <p:sp>
        <p:nvSpPr>
          <p:cNvPr id="4" name="Text Placeholder 3">
            <a:extLst>
              <a:ext uri="{FF2B5EF4-FFF2-40B4-BE49-F238E27FC236}">
                <a16:creationId xmlns:a16="http://schemas.microsoft.com/office/drawing/2014/main" id="{6A0309B1-70EF-4F7C-A70D-A646314020B3}"/>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9A7DAC60-0383-471A-A7A8-CB0816D20B42}"/>
              </a:ext>
            </a:extLst>
          </p:cNvPr>
          <p:cNvSpPr>
            <a:spLocks noGrp="1"/>
          </p:cNvSpPr>
          <p:nvPr>
            <p:ph type="dt" sz="half" idx="12"/>
          </p:nvPr>
        </p:nvSpPr>
        <p:spPr>
          <a:xfrm>
            <a:off x="838200" y="6356350"/>
            <a:ext cx="1533525" cy="365125"/>
          </a:xfrm>
        </p:spPr>
        <p:txBody>
          <a:bodyPr/>
          <a:lstStyle/>
          <a:p>
            <a:endParaRPr lang="en-US" dirty="0"/>
          </a:p>
          <a:p>
            <a:r>
              <a:rPr lang="en-US" dirty="0"/>
              <a:t> </a:t>
            </a:r>
            <a:r>
              <a:rPr lang="en-US" sz="900" b="1" dirty="0">
                <a:latin typeface="Arial" panose="020B0604020202020204" pitchFamily="34" charset="0"/>
                <a:cs typeface="Arial" panose="020B0604020202020204" pitchFamily="34" charset="0"/>
              </a:rPr>
              <a:t>8/4/2022</a:t>
            </a:r>
          </a:p>
        </p:txBody>
      </p:sp>
      <p:sp>
        <p:nvSpPr>
          <p:cNvPr id="6" name="Footer Placeholder 5">
            <a:extLst>
              <a:ext uri="{FF2B5EF4-FFF2-40B4-BE49-F238E27FC236}">
                <a16:creationId xmlns:a16="http://schemas.microsoft.com/office/drawing/2014/main" id="{507F03C0-475D-4CBD-AD01-448EB31157B4}"/>
              </a:ext>
            </a:extLst>
          </p:cNvPr>
          <p:cNvSpPr>
            <a:spLocks noGrp="1"/>
          </p:cNvSpPr>
          <p:nvPr>
            <p:ph type="ftr" sz="quarter" idx="13"/>
          </p:nvPr>
        </p:nvSpPr>
        <p:spPr>
          <a:xfrm>
            <a:off x="2771775" y="6356350"/>
            <a:ext cx="5715277" cy="365125"/>
          </a:xfrm>
        </p:spPr>
        <p:txBody>
          <a:bodyPr/>
          <a:lstStyle/>
          <a:p>
            <a:r>
              <a:rPr lang="en-US" dirty="0"/>
              <a:t> </a:t>
            </a:r>
          </a:p>
          <a:p>
            <a:endParaRPr lang="en-US" dirty="0"/>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7" name="Slide Number Placeholder 6">
            <a:extLst>
              <a:ext uri="{FF2B5EF4-FFF2-40B4-BE49-F238E27FC236}">
                <a16:creationId xmlns:a16="http://schemas.microsoft.com/office/drawing/2014/main" id="{71E5CAC2-0BC4-4458-B327-0B8A93B04FA0}"/>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13</a:t>
            </a:r>
          </a:p>
        </p:txBody>
      </p:sp>
      <p:sp>
        <p:nvSpPr>
          <p:cNvPr id="8" name="Title 1">
            <a:extLst>
              <a:ext uri="{FF2B5EF4-FFF2-40B4-BE49-F238E27FC236}">
                <a16:creationId xmlns:a16="http://schemas.microsoft.com/office/drawing/2014/main" id="{3A22FDEA-19FD-4730-856D-53A88D79EEF6}"/>
              </a:ext>
            </a:extLst>
          </p:cNvPr>
          <p:cNvSpPr>
            <a:spLocks noGrp="1"/>
          </p:cNvSpPr>
          <p:nvPr>
            <p:ph type="title"/>
          </p:nvPr>
        </p:nvSpPr>
        <p:spPr>
          <a:xfrm>
            <a:off x="898525" y="623888"/>
            <a:ext cx="10458450" cy="549275"/>
          </a:xfrm>
        </p:spPr>
        <p:txBody>
          <a:bodyPr vert="horz" lIns="91440" tIns="45720" rIns="91440" bIns="45720" rtlCol="0" anchor="b">
            <a:noAutofit/>
          </a:bodyPr>
          <a:lstStyle/>
          <a:p>
            <a:r>
              <a:rPr lang="en-US" sz="4400" dirty="0">
                <a:solidFill>
                  <a:srgbClr val="002060"/>
                </a:solidFill>
                <a:ea typeface="+mj-ea"/>
              </a:rPr>
              <a:t>Family Support Prevention Services</a:t>
            </a:r>
          </a:p>
        </p:txBody>
      </p:sp>
      <p:pic>
        <p:nvPicPr>
          <p:cNvPr id="10" name="Picture 9" descr="Icon&#10;&#10;Description automatically generated">
            <a:extLst>
              <a:ext uri="{FF2B5EF4-FFF2-40B4-BE49-F238E27FC236}">
                <a16:creationId xmlns:a16="http://schemas.microsoft.com/office/drawing/2014/main" id="{248384A7-8D70-4EAD-932F-438DE6F494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18565" y="1726935"/>
            <a:ext cx="3962400" cy="3962400"/>
          </a:xfrm>
          <a:prstGeom prst="rect">
            <a:avLst/>
          </a:prstGeom>
        </p:spPr>
      </p:pic>
    </p:spTree>
    <p:extLst>
      <p:ext uri="{BB962C8B-B14F-4D97-AF65-F5344CB8AC3E}">
        <p14:creationId xmlns:p14="http://schemas.microsoft.com/office/powerpoint/2010/main" val="160955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244D-8E2C-43FC-B4BB-F8598D08B5B0}"/>
              </a:ext>
            </a:extLst>
          </p:cNvPr>
          <p:cNvSpPr>
            <a:spLocks noGrp="1"/>
          </p:cNvSpPr>
          <p:nvPr>
            <p:ph type="title"/>
          </p:nvPr>
        </p:nvSpPr>
        <p:spPr>
          <a:xfrm>
            <a:off x="4965430" y="542932"/>
            <a:ext cx="6586491" cy="1895467"/>
          </a:xfrm>
        </p:spPr>
        <p:txBody>
          <a:bodyPr vert="horz" lIns="91440" tIns="45720" rIns="91440" bIns="45720" rtlCol="0" anchor="b">
            <a:normAutofit fontScale="90000"/>
          </a:bodyPr>
          <a:lstStyle/>
          <a:p>
            <a:br>
              <a:rPr lang="en-US" sz="4900" dirty="0">
                <a:solidFill>
                  <a:schemeClr val="tx1"/>
                </a:solidFill>
                <a:ea typeface="+mj-ea"/>
              </a:rPr>
            </a:br>
            <a:br>
              <a:rPr lang="en-US" sz="4900" dirty="0">
                <a:solidFill>
                  <a:schemeClr val="tx1"/>
                </a:solidFill>
                <a:ea typeface="+mj-ea"/>
              </a:rPr>
            </a:br>
            <a:br>
              <a:rPr lang="en-US" sz="4900" dirty="0">
                <a:solidFill>
                  <a:schemeClr val="tx1"/>
                </a:solidFill>
                <a:ea typeface="+mj-ea"/>
              </a:rPr>
            </a:br>
            <a:br>
              <a:rPr lang="en-US" sz="4900" dirty="0">
                <a:solidFill>
                  <a:schemeClr val="tx1"/>
                </a:solidFill>
                <a:ea typeface="+mj-ea"/>
              </a:rPr>
            </a:br>
            <a:br>
              <a:rPr lang="en-US" sz="4900" dirty="0">
                <a:solidFill>
                  <a:schemeClr val="tx1"/>
                </a:solidFill>
                <a:ea typeface="+mj-ea"/>
              </a:rPr>
            </a:br>
            <a:r>
              <a:rPr lang="en-US" sz="4900" dirty="0">
                <a:solidFill>
                  <a:schemeClr val="tx1"/>
                </a:solidFill>
                <a:ea typeface="+mj-ea"/>
              </a:rPr>
              <a:t>Coming soon…</a:t>
            </a:r>
            <a:br>
              <a:rPr lang="en-US" sz="4900" dirty="0">
                <a:solidFill>
                  <a:schemeClr val="tx1"/>
                </a:solidFill>
                <a:ea typeface="+mj-ea"/>
              </a:rPr>
            </a:br>
            <a:r>
              <a:rPr lang="en-US" sz="4900" dirty="0">
                <a:solidFill>
                  <a:schemeClr val="tx1"/>
                </a:solidFill>
                <a:ea typeface="+mj-ea"/>
              </a:rPr>
              <a:t>Regional Trainers</a:t>
            </a:r>
            <a:br>
              <a:rPr lang="en-US" sz="3700" dirty="0">
                <a:solidFill>
                  <a:schemeClr val="tx1"/>
                </a:solidFill>
                <a:latin typeface="+mj-lt"/>
                <a:ea typeface="+mj-ea"/>
                <a:cs typeface="+mj-cs"/>
              </a:rPr>
            </a:br>
            <a:endParaRPr lang="en-US" sz="37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FB04F0CE-E552-4CCB-A442-69A894B94DC4}"/>
              </a:ext>
            </a:extLst>
          </p:cNvPr>
          <p:cNvSpPr>
            <a:spLocks noGrp="1"/>
          </p:cNvSpPr>
          <p:nvPr>
            <p:ph type="body" sz="quarter" idx="10"/>
          </p:nvPr>
        </p:nvSpPr>
        <p:spPr>
          <a:xfrm>
            <a:off x="4965431" y="2286008"/>
            <a:ext cx="6586489" cy="3937812"/>
          </a:xfrm>
        </p:spPr>
        <p:txBody>
          <a:bodyPr vert="horz" lIns="91440" tIns="45720" rIns="91440" bIns="45720" rtlCol="0">
            <a:normAutofit/>
          </a:bodyPr>
          <a:lstStyle/>
          <a:p>
            <a:pPr>
              <a:lnSpc>
                <a:spcPct val="90000"/>
              </a:lnSpc>
            </a:pPr>
            <a:r>
              <a:rPr lang="en-US" dirty="0">
                <a:solidFill>
                  <a:schemeClr val="accent5"/>
                </a:solidFill>
                <a:ea typeface="+mn-ea"/>
              </a:rPr>
              <a:t>Each region will have 2 trainers</a:t>
            </a:r>
          </a:p>
          <a:p>
            <a:pPr>
              <a:lnSpc>
                <a:spcPct val="90000"/>
              </a:lnSpc>
            </a:pPr>
            <a:r>
              <a:rPr lang="en-US" dirty="0">
                <a:solidFill>
                  <a:schemeClr val="accent5"/>
                </a:solidFill>
                <a:ea typeface="+mn-ea"/>
              </a:rPr>
              <a:t>All of the required trainings will be trained by these trainers. </a:t>
            </a:r>
          </a:p>
          <a:p>
            <a:pPr marL="0" indent="0">
              <a:lnSpc>
                <a:spcPct val="90000"/>
              </a:lnSpc>
              <a:buNone/>
            </a:pPr>
            <a:r>
              <a:rPr lang="en-US" dirty="0">
                <a:solidFill>
                  <a:schemeClr val="accent5"/>
                </a:solidFill>
                <a:ea typeface="+mn-ea"/>
              </a:rPr>
              <a:t>Benefits</a:t>
            </a:r>
          </a:p>
          <a:p>
            <a:pPr>
              <a:lnSpc>
                <a:spcPct val="90000"/>
              </a:lnSpc>
            </a:pPr>
            <a:r>
              <a:rPr lang="en-US" dirty="0">
                <a:solidFill>
                  <a:schemeClr val="accent5"/>
                </a:solidFill>
                <a:ea typeface="+mn-ea"/>
              </a:rPr>
              <a:t>Your staff will know what to expect.</a:t>
            </a:r>
          </a:p>
          <a:p>
            <a:pPr>
              <a:lnSpc>
                <a:spcPct val="90000"/>
              </a:lnSpc>
            </a:pPr>
            <a:r>
              <a:rPr lang="en-US" dirty="0">
                <a:solidFill>
                  <a:schemeClr val="accent5"/>
                </a:solidFill>
                <a:ea typeface="+mn-ea"/>
              </a:rPr>
              <a:t>Trainers will get to know your staff.</a:t>
            </a:r>
          </a:p>
          <a:p>
            <a:pPr>
              <a:lnSpc>
                <a:spcPct val="90000"/>
              </a:lnSpc>
            </a:pPr>
            <a:r>
              <a:rPr lang="en-US" dirty="0">
                <a:solidFill>
                  <a:schemeClr val="accent5"/>
                </a:solidFill>
                <a:ea typeface="+mn-ea"/>
              </a:rPr>
              <a:t>Trainings will be offered within your region.   </a:t>
            </a:r>
          </a:p>
        </p:txBody>
      </p:sp>
      <p:sp>
        <p:nvSpPr>
          <p:cNvPr id="7" name="Date Placeholder 6">
            <a:extLst>
              <a:ext uri="{FF2B5EF4-FFF2-40B4-BE49-F238E27FC236}">
                <a16:creationId xmlns:a16="http://schemas.microsoft.com/office/drawing/2014/main" id="{304B2F3F-9647-45CC-9DBE-F4EB15C148B6}"/>
              </a:ext>
            </a:extLst>
          </p:cNvPr>
          <p:cNvSpPr>
            <a:spLocks noGrp="1"/>
          </p:cNvSpPr>
          <p:nvPr>
            <p:ph type="dt" sz="half" idx="12"/>
          </p:nvPr>
        </p:nvSpPr>
        <p:spPr>
          <a:xfrm>
            <a:off x="536630" y="6492875"/>
            <a:ext cx="1781175" cy="365125"/>
          </a:xfrm>
        </p:spPr>
        <p:txBody>
          <a:bodyPr vert="horz" lIns="91440" tIns="45720" rIns="91440" bIns="45720" rtlCol="0" anchor="ctr">
            <a:normAutofit fontScale="25000" lnSpcReduction="20000"/>
          </a:bodyPr>
          <a:lstStyle/>
          <a:p>
            <a:pPr defTabSz="914400">
              <a:spcAft>
                <a:spcPts val="600"/>
              </a:spcAft>
              <a:defRPr/>
            </a:pPr>
            <a:endParaRPr lang="en-US" dirty="0">
              <a:solidFill>
                <a:srgbClr val="FFFFFF"/>
              </a:solidFill>
              <a:latin typeface="Calibri" panose="020F0502020204030204"/>
            </a:endParaRPr>
          </a:p>
          <a:p>
            <a:pPr defTabSz="914400">
              <a:spcAft>
                <a:spcPts val="600"/>
              </a:spcAft>
              <a:defRPr/>
            </a:pPr>
            <a:endParaRPr lang="en-US" sz="3600" b="1" dirty="0">
              <a:solidFill>
                <a:srgbClr val="FFFFFF"/>
              </a:solidFill>
              <a:latin typeface="Arial" panose="020B0604020202020204" pitchFamily="34" charset="0"/>
              <a:cs typeface="Arial" panose="020B0604020202020204" pitchFamily="34" charset="0"/>
            </a:endParaRPr>
          </a:p>
          <a:p>
            <a:pPr defTabSz="914400">
              <a:spcAft>
                <a:spcPts val="600"/>
              </a:spcAft>
              <a:defRPr/>
            </a:pPr>
            <a:r>
              <a:rPr lang="en-US" dirty="0">
                <a:solidFill>
                  <a:srgbClr val="FFFFFF"/>
                </a:solidFill>
                <a:latin typeface="Calibri" panose="020F0502020204030204"/>
              </a:rPr>
              <a:t> 8/4/2022	</a:t>
            </a:r>
          </a:p>
          <a:p>
            <a:pPr defTabSz="914400">
              <a:spcAft>
                <a:spcPts val="600"/>
              </a:spcAft>
              <a:defRPr/>
            </a:pPr>
            <a:r>
              <a:rPr lang="en-US" sz="1600" b="1" dirty="0">
                <a:solidFill>
                  <a:srgbClr val="FFFFFF"/>
                </a:solidFill>
                <a:latin typeface="Arial" panose="020B0604020202020204" pitchFamily="34" charset="0"/>
                <a:cs typeface="Arial" panose="020B0604020202020204" pitchFamily="34" charset="0"/>
              </a:rPr>
              <a:t>8/4/20228/4/022</a:t>
            </a:r>
          </a:p>
        </p:txBody>
      </p:sp>
      <p:pic>
        <p:nvPicPr>
          <p:cNvPr id="14" name="Picture 13" descr="A person standing in front of a screen&#10;&#10;Description automatically generated with medium confidence">
            <a:extLst>
              <a:ext uri="{FF2B5EF4-FFF2-40B4-BE49-F238E27FC236}">
                <a16:creationId xmlns:a16="http://schemas.microsoft.com/office/drawing/2014/main" id="{778C8A14-32A5-4C7F-9EA9-597F381BB32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220" r="7790" b="-1"/>
          <a:stretch/>
        </p:blipFill>
        <p:spPr>
          <a:xfrm>
            <a:off x="20" y="447674"/>
            <a:ext cx="4635571" cy="5776145"/>
          </a:xfrm>
          <a:prstGeom prst="rect">
            <a:avLst/>
          </a:prstGeom>
          <a:effectLst/>
        </p:spPr>
      </p:pic>
      <p:cxnSp>
        <p:nvCxnSpPr>
          <p:cNvPr id="61" name="Straight Connector 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3B09"/>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88D41AD2-91F7-4AAD-9954-ADE096FEECFD}"/>
              </a:ext>
            </a:extLst>
          </p:cNvPr>
          <p:cNvSpPr>
            <a:spLocks noGrp="1"/>
          </p:cNvSpPr>
          <p:nvPr>
            <p:ph type="ftr" sz="quarter" idx="13"/>
          </p:nvPr>
        </p:nvSpPr>
        <p:spPr>
          <a:xfrm>
            <a:off x="3607814" y="6410326"/>
            <a:ext cx="5570789" cy="365125"/>
          </a:xfrm>
        </p:spPr>
        <p:txBody>
          <a:bodyPr vert="horz" lIns="91440" tIns="45720" rIns="91440" bIns="45720" rtlCol="0" anchor="ctr">
            <a:normAutofit fontScale="92500" lnSpcReduction="20000"/>
          </a:bodyPr>
          <a:lstStyle/>
          <a:p>
            <a:pPr algn="l" defTabSz="914400">
              <a:lnSpc>
                <a:spcPct val="90000"/>
              </a:lnSpc>
              <a:spcAft>
                <a:spcPts val="600"/>
              </a:spcAft>
              <a:defRPr/>
            </a:pPr>
            <a:r>
              <a:rPr lang="en-US" sz="900" kern="1200" dirty="0">
                <a:solidFill>
                  <a:prstClr val="black">
                    <a:tint val="75000"/>
                  </a:prstClr>
                </a:solidFill>
                <a:latin typeface="Calibri" panose="020F0502020204030204"/>
                <a:ea typeface="+mn-ea"/>
                <a:cs typeface="+mn-cs"/>
              </a:rPr>
              <a:t> </a:t>
            </a:r>
          </a:p>
          <a:p>
            <a:pPr algn="l" defTabSz="914400">
              <a:lnSpc>
                <a:spcPct val="90000"/>
              </a:lnSpc>
              <a:spcAft>
                <a:spcPts val="600"/>
              </a:spcAft>
              <a:defRPr/>
            </a:pPr>
            <a:r>
              <a:rPr lang="en-US" sz="1000" b="1" kern="1200" dirty="0">
                <a:solidFill>
                  <a:prstClr val="black">
                    <a:tint val="75000"/>
                  </a:prstClr>
                </a:solidFill>
                <a:latin typeface="Arial" panose="020B0604020202020204" pitchFamily="34" charset="0"/>
                <a:cs typeface="Arial" panose="020B0604020202020204" pitchFamily="34" charset="0"/>
              </a:rPr>
              <a:t>NCDHHS, Division of Social Services, The Benefits of the Regional Model for Child Welfare</a:t>
            </a:r>
          </a:p>
        </p:txBody>
      </p:sp>
      <p:sp>
        <p:nvSpPr>
          <p:cNvPr id="9" name="Slide Number Placeholder 8">
            <a:extLst>
              <a:ext uri="{FF2B5EF4-FFF2-40B4-BE49-F238E27FC236}">
                <a16:creationId xmlns:a16="http://schemas.microsoft.com/office/drawing/2014/main" id="{9D95799B-97DF-4386-9DAC-3765079EAF65}"/>
              </a:ext>
            </a:extLst>
          </p:cNvPr>
          <p:cNvSpPr>
            <a:spLocks noGrp="1"/>
          </p:cNvSpPr>
          <p:nvPr>
            <p:ph type="sldNum" sz="quarter" idx="14"/>
          </p:nvPr>
        </p:nvSpPr>
        <p:spPr>
          <a:xfrm>
            <a:off x="10203536" y="6464293"/>
            <a:ext cx="1186758" cy="365125"/>
          </a:xfrm>
        </p:spPr>
        <p:txBody>
          <a:bodyPr vert="horz" lIns="91440" tIns="45720" rIns="91440" bIns="45720" rtlCol="0" anchor="ctr">
            <a:normAutofit fontScale="62500" lnSpcReduction="20000"/>
          </a:bodyPr>
          <a:lstStyle/>
          <a:p>
            <a:pPr defTabSz="914400">
              <a:spcAft>
                <a:spcPts val="600"/>
              </a:spcAft>
              <a:defRPr/>
            </a:pPr>
            <a:endParaRPr lang="en-US" dirty="0">
              <a:solidFill>
                <a:prstClr val="black">
                  <a:tint val="75000"/>
                </a:prstClr>
              </a:solidFill>
              <a:latin typeface="Calibri" panose="020F0502020204030204"/>
            </a:endParaRPr>
          </a:p>
          <a:p>
            <a:pPr defTabSz="914400">
              <a:spcAft>
                <a:spcPts val="600"/>
              </a:spcAft>
              <a:defRPr/>
            </a:pPr>
            <a:r>
              <a:rPr lang="en-US" sz="1300" b="1" dirty="0">
                <a:solidFill>
                  <a:prstClr val="black">
                    <a:tint val="75000"/>
                  </a:prstClr>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796409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28610" y="1354108"/>
            <a:ext cx="11018520" cy="1434415"/>
          </a:xfrm>
        </p:spPr>
        <p:txBody>
          <a:bodyPr vert="horz" lIns="91440" tIns="45720" rIns="91440" bIns="45720" rtlCol="0" anchor="b">
            <a:noAutofit/>
          </a:bodyPr>
          <a:lstStyle/>
          <a:p>
            <a:pPr algn="ctr"/>
            <a:r>
              <a:rPr lang="en-US" sz="4400" dirty="0">
                <a:solidFill>
                  <a:srgbClr val="002060"/>
                </a:solidFill>
                <a:ea typeface="+mj-ea"/>
              </a:rPr>
              <a:t>Other Staff Who Will Support the Regional Model</a:t>
            </a:r>
            <a:br>
              <a:rPr lang="en-US" sz="5400" dirty="0">
                <a:solidFill>
                  <a:srgbClr val="002060"/>
                </a:solidFill>
                <a:latin typeface="+mj-lt"/>
                <a:ea typeface="+mj-ea"/>
                <a:cs typeface="+mj-cs"/>
              </a:rPr>
            </a:br>
            <a:endParaRPr lang="en-US" sz="5400" dirty="0">
              <a:solidFill>
                <a:srgbClr val="002060"/>
              </a:solidFill>
              <a:latin typeface="+mj-lt"/>
              <a:ea typeface="+mj-ea"/>
              <a:cs typeface="+mj-cs"/>
            </a:endParaRPr>
          </a:p>
        </p:txBody>
      </p:sp>
      <p:sp>
        <p:nvSpPr>
          <p:cNvPr id="6" name="Text Placeholder 5"/>
          <p:cNvSpPr>
            <a:spLocks noGrp="1"/>
          </p:cNvSpPr>
          <p:nvPr>
            <p:ph type="body" sz="quarter" idx="10"/>
          </p:nvPr>
        </p:nvSpPr>
        <p:spPr>
          <a:xfrm>
            <a:off x="572493" y="2071316"/>
            <a:ext cx="6713552" cy="4119172"/>
          </a:xfrm>
        </p:spPr>
        <p:txBody>
          <a:bodyPr vert="horz" lIns="91440" tIns="45720" rIns="91440" bIns="45720" rtlCol="0" anchor="t">
            <a:normAutofit fontScale="92500" lnSpcReduction="10000"/>
          </a:bodyPr>
          <a:lstStyle/>
          <a:p>
            <a:pPr>
              <a:lnSpc>
                <a:spcPct val="90000"/>
              </a:lnSpc>
            </a:pPr>
            <a:r>
              <a:rPr lang="en-US" dirty="0">
                <a:solidFill>
                  <a:schemeClr val="accent1"/>
                </a:solidFill>
                <a:latin typeface="+mn-lt"/>
                <a:ea typeface="+mn-ea"/>
                <a:cs typeface="+mn-cs"/>
              </a:rPr>
              <a:t>Intensive TA Consultant and Intensive Trainer </a:t>
            </a:r>
            <a:r>
              <a:rPr lang="en-US" dirty="0">
                <a:solidFill>
                  <a:schemeClr val="accent5"/>
                </a:solidFill>
                <a:latin typeface="+mn-lt"/>
                <a:ea typeface="+mn-ea"/>
                <a:cs typeface="+mn-cs"/>
              </a:rPr>
              <a:t>Both of these positions will work with counties in need of more intensive support without pulling regional staff from their other counties.   </a:t>
            </a:r>
          </a:p>
          <a:p>
            <a:pPr>
              <a:lnSpc>
                <a:spcPct val="90000"/>
              </a:lnSpc>
            </a:pPr>
            <a:r>
              <a:rPr lang="en-US" dirty="0">
                <a:solidFill>
                  <a:schemeClr val="accent1"/>
                </a:solidFill>
                <a:latin typeface="+mn-lt"/>
                <a:ea typeface="+mn-ea"/>
                <a:cs typeface="+mn-cs"/>
              </a:rPr>
              <a:t>Statewide CQI Lead</a:t>
            </a:r>
          </a:p>
          <a:p>
            <a:pPr>
              <a:lnSpc>
                <a:spcPct val="90000"/>
              </a:lnSpc>
            </a:pPr>
            <a:r>
              <a:rPr lang="en-US" dirty="0">
                <a:solidFill>
                  <a:schemeClr val="accent1"/>
                </a:solidFill>
                <a:latin typeface="+mn-lt"/>
                <a:ea typeface="+mn-ea"/>
                <a:cs typeface="+mn-cs"/>
              </a:rPr>
              <a:t>Licensing and Regulatory team</a:t>
            </a:r>
          </a:p>
          <a:p>
            <a:pPr>
              <a:lnSpc>
                <a:spcPct val="90000"/>
              </a:lnSpc>
            </a:pPr>
            <a:r>
              <a:rPr lang="en-US" dirty="0">
                <a:solidFill>
                  <a:schemeClr val="accent1"/>
                </a:solidFill>
                <a:latin typeface="+mn-lt"/>
                <a:ea typeface="+mn-ea"/>
                <a:cs typeface="+mn-cs"/>
              </a:rPr>
              <a:t>OSRI</a:t>
            </a:r>
          </a:p>
          <a:p>
            <a:pPr>
              <a:lnSpc>
                <a:spcPct val="90000"/>
              </a:lnSpc>
            </a:pPr>
            <a:r>
              <a:rPr lang="en-US" dirty="0">
                <a:solidFill>
                  <a:schemeClr val="accent1"/>
                </a:solidFill>
                <a:latin typeface="+mn-lt"/>
                <a:ea typeface="+mn-ea"/>
                <a:cs typeface="+mn-cs"/>
              </a:rPr>
              <a:t>Staff Development team</a:t>
            </a:r>
          </a:p>
          <a:p>
            <a:pPr>
              <a:lnSpc>
                <a:spcPct val="90000"/>
              </a:lnSpc>
            </a:pPr>
            <a:r>
              <a:rPr lang="en-US" dirty="0">
                <a:solidFill>
                  <a:schemeClr val="accent1"/>
                </a:solidFill>
                <a:latin typeface="+mn-lt"/>
                <a:ea typeface="+mn-ea"/>
                <a:cs typeface="+mn-cs"/>
              </a:rPr>
              <a:t>NC KIDS and LINKS</a:t>
            </a:r>
          </a:p>
        </p:txBody>
      </p:sp>
      <p:pic>
        <p:nvPicPr>
          <p:cNvPr id="3" name="Picture 2" descr="Text&#10;&#10;Description automatically generated">
            <a:extLst>
              <a:ext uri="{FF2B5EF4-FFF2-40B4-BE49-F238E27FC236}">
                <a16:creationId xmlns:a16="http://schemas.microsoft.com/office/drawing/2014/main" id="{D80C8348-98C5-4118-8790-AA9A9300512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897" r="24369" b="3"/>
          <a:stretch/>
        </p:blipFill>
        <p:spPr>
          <a:xfrm>
            <a:off x="7675658" y="2093976"/>
            <a:ext cx="3941064" cy="4096512"/>
          </a:xfrm>
          <a:prstGeom prst="rect">
            <a:avLst/>
          </a:prstGeom>
        </p:spPr>
      </p:pic>
      <p:sp>
        <p:nvSpPr>
          <p:cNvPr id="8" name="Date Placeholder 7">
            <a:extLst>
              <a:ext uri="{FF2B5EF4-FFF2-40B4-BE49-F238E27FC236}">
                <a16:creationId xmlns:a16="http://schemas.microsoft.com/office/drawing/2014/main" id="{A1F9BDD8-A143-49FB-AB02-3B7F03DCB4DE}"/>
              </a:ext>
            </a:extLst>
          </p:cNvPr>
          <p:cNvSpPr>
            <a:spLocks noGrp="1"/>
          </p:cNvSpPr>
          <p:nvPr>
            <p:ph type="dt" sz="half" idx="12"/>
          </p:nvPr>
        </p:nvSpPr>
        <p:spPr>
          <a:xfrm>
            <a:off x="838200" y="6356350"/>
            <a:ext cx="1666875"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9" name="Footer Placeholder 8">
            <a:extLst>
              <a:ext uri="{FF2B5EF4-FFF2-40B4-BE49-F238E27FC236}">
                <a16:creationId xmlns:a16="http://schemas.microsoft.com/office/drawing/2014/main" id="{8847F540-E99E-4235-9C63-F68EDAD4CE6E}"/>
              </a:ext>
            </a:extLst>
          </p:cNvPr>
          <p:cNvSpPr>
            <a:spLocks noGrp="1"/>
          </p:cNvSpPr>
          <p:nvPr>
            <p:ph type="ftr" sz="quarter" idx="13"/>
          </p:nvPr>
        </p:nvSpPr>
        <p:spPr>
          <a:xfrm>
            <a:off x="2124075" y="6356350"/>
            <a:ext cx="6362977"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0" name="Slide Number Placeholder 9">
            <a:extLst>
              <a:ext uri="{FF2B5EF4-FFF2-40B4-BE49-F238E27FC236}">
                <a16:creationId xmlns:a16="http://schemas.microsoft.com/office/drawing/2014/main" id="{9C0DE132-5B8A-4DED-97AF-721234478BA7}"/>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179808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72493" y="238539"/>
            <a:ext cx="11018520" cy="1434415"/>
          </a:xfrm>
        </p:spPr>
        <p:txBody>
          <a:bodyPr vert="horz" lIns="91440" tIns="45720" rIns="91440" bIns="45720" rtlCol="0" anchor="b">
            <a:normAutofit/>
          </a:bodyPr>
          <a:lstStyle/>
          <a:p>
            <a:r>
              <a:rPr lang="en-US" sz="4400" dirty="0">
                <a:solidFill>
                  <a:srgbClr val="002060"/>
                </a:solidFill>
                <a:ea typeface="+mj-ea"/>
              </a:rPr>
              <a:t>How Will Your Needs Be Met?</a:t>
            </a:r>
          </a:p>
        </p:txBody>
      </p:sp>
      <p:sp>
        <p:nvSpPr>
          <p:cNvPr id="6" name="Text Placeholder 5"/>
          <p:cNvSpPr>
            <a:spLocks noGrp="1"/>
          </p:cNvSpPr>
          <p:nvPr>
            <p:ph type="body" sz="quarter" idx="10"/>
          </p:nvPr>
        </p:nvSpPr>
        <p:spPr>
          <a:xfrm>
            <a:off x="572493" y="2071316"/>
            <a:ext cx="6713552" cy="4119172"/>
          </a:xfrm>
        </p:spPr>
        <p:txBody>
          <a:bodyPr vert="horz" lIns="91440" tIns="45720" rIns="91440" bIns="45720" rtlCol="0" anchor="t">
            <a:normAutofit lnSpcReduction="10000"/>
          </a:bodyPr>
          <a:lstStyle/>
          <a:p>
            <a:pPr>
              <a:lnSpc>
                <a:spcPct val="90000"/>
              </a:lnSpc>
            </a:pPr>
            <a:r>
              <a:rPr lang="en-US" sz="2400" dirty="0">
                <a:solidFill>
                  <a:schemeClr val="accent1"/>
                </a:solidFill>
                <a:ea typeface="+mn-ea"/>
              </a:rPr>
              <a:t>Monthly onsite consults</a:t>
            </a:r>
          </a:p>
          <a:p>
            <a:pPr>
              <a:lnSpc>
                <a:spcPct val="90000"/>
              </a:lnSpc>
            </a:pPr>
            <a:r>
              <a:rPr lang="en-US" sz="2400" dirty="0">
                <a:solidFill>
                  <a:schemeClr val="accent1"/>
                </a:solidFill>
                <a:ea typeface="+mn-ea"/>
              </a:rPr>
              <a:t>Specialized staff will be more equipped to answer your questions in each area</a:t>
            </a:r>
          </a:p>
          <a:p>
            <a:pPr lvl="1" indent="-228600">
              <a:lnSpc>
                <a:spcPct val="90000"/>
              </a:lnSpc>
              <a:buFont typeface="Arial" panose="020B0604020202020204" pitchFamily="34" charset="0"/>
              <a:buChar char="•"/>
            </a:pPr>
            <a:r>
              <a:rPr lang="en-US" dirty="0">
                <a:solidFill>
                  <a:schemeClr val="accent5"/>
                </a:solidFill>
                <a:ea typeface="+mn-ea"/>
              </a:rPr>
              <a:t>These will be completed by a combination of the Safety, Permanence and CQI specialists, depending on the current needs of each county</a:t>
            </a:r>
          </a:p>
          <a:p>
            <a:pPr lvl="1" indent="-228600">
              <a:lnSpc>
                <a:spcPct val="90000"/>
              </a:lnSpc>
              <a:buFont typeface="Arial" panose="020B0604020202020204" pitchFamily="34" charset="0"/>
              <a:buChar char="•"/>
            </a:pPr>
            <a:r>
              <a:rPr lang="en-US" dirty="0">
                <a:solidFill>
                  <a:schemeClr val="accent5"/>
                </a:solidFill>
                <a:ea typeface="+mn-ea"/>
              </a:rPr>
              <a:t>Regional and statewide staff will collaborate and communicate to ensure that counties receive holistic support</a:t>
            </a:r>
          </a:p>
          <a:p>
            <a:pPr marL="0" indent="0" algn="ctr">
              <a:lnSpc>
                <a:spcPct val="90000"/>
              </a:lnSpc>
              <a:buNone/>
            </a:pPr>
            <a:r>
              <a:rPr lang="en-US" sz="2400" dirty="0">
                <a:solidFill>
                  <a:schemeClr val="accent1"/>
                </a:solidFill>
                <a:ea typeface="+mn-ea"/>
              </a:rPr>
              <a:t>As with any change, it will be hard work, and we believe it will be worth it!   </a:t>
            </a:r>
          </a:p>
        </p:txBody>
      </p:sp>
      <p:pic>
        <p:nvPicPr>
          <p:cNvPr id="8" name="Picture 7" descr="Close-up of hands shaking&#10;&#10;Description automatically generated">
            <a:extLst>
              <a:ext uri="{FF2B5EF4-FFF2-40B4-BE49-F238E27FC236}">
                <a16:creationId xmlns:a16="http://schemas.microsoft.com/office/drawing/2014/main" id="{BB6E043C-2A60-4C31-8753-5881FF86AFC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307" r="25477" b="2"/>
          <a:stretch/>
        </p:blipFill>
        <p:spPr>
          <a:xfrm flipH="1">
            <a:off x="7675658" y="2093976"/>
            <a:ext cx="3941064" cy="4096512"/>
          </a:xfrm>
          <a:prstGeom prst="rect">
            <a:avLst/>
          </a:prstGeom>
        </p:spPr>
      </p:pic>
      <p:sp>
        <p:nvSpPr>
          <p:cNvPr id="7" name="Date Placeholder 6">
            <a:extLst>
              <a:ext uri="{FF2B5EF4-FFF2-40B4-BE49-F238E27FC236}">
                <a16:creationId xmlns:a16="http://schemas.microsoft.com/office/drawing/2014/main" id="{08F9151A-2589-4190-8E15-608EDE2AD7C7}"/>
              </a:ext>
            </a:extLst>
          </p:cNvPr>
          <p:cNvSpPr>
            <a:spLocks noGrp="1"/>
          </p:cNvSpPr>
          <p:nvPr>
            <p:ph type="dt" sz="half" idx="12"/>
          </p:nvPr>
        </p:nvSpPr>
        <p:spPr>
          <a:xfrm>
            <a:off x="838200" y="6356350"/>
            <a:ext cx="1666875"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9" name="Footer Placeholder 8">
            <a:extLst>
              <a:ext uri="{FF2B5EF4-FFF2-40B4-BE49-F238E27FC236}">
                <a16:creationId xmlns:a16="http://schemas.microsoft.com/office/drawing/2014/main" id="{3303E0B5-2C2B-486C-B8A0-414E26DB1493}"/>
              </a:ext>
            </a:extLst>
          </p:cNvPr>
          <p:cNvSpPr>
            <a:spLocks noGrp="1"/>
          </p:cNvSpPr>
          <p:nvPr>
            <p:ph type="ftr" sz="quarter" idx="13"/>
          </p:nvPr>
        </p:nvSpPr>
        <p:spPr>
          <a:xfrm>
            <a:off x="2638425" y="6356350"/>
            <a:ext cx="5848627" cy="365125"/>
          </a:xfrm>
        </p:spPr>
        <p:txBody>
          <a:bodyPr/>
          <a:lstStyle/>
          <a:p>
            <a:endParaRPr lang="en-US" dirty="0"/>
          </a:p>
          <a:p>
            <a:r>
              <a:rPr lang="en-US" dirty="0"/>
              <a:t> </a:t>
            </a:r>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0" name="Slide Number Placeholder 9">
            <a:extLst>
              <a:ext uri="{FF2B5EF4-FFF2-40B4-BE49-F238E27FC236}">
                <a16:creationId xmlns:a16="http://schemas.microsoft.com/office/drawing/2014/main" id="{0906D10D-3A12-4DBB-8263-E898D7A08831}"/>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270210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72493" y="238539"/>
            <a:ext cx="11018520" cy="1434415"/>
          </a:xfrm>
        </p:spPr>
        <p:txBody>
          <a:bodyPr vert="horz" lIns="91440" tIns="45720" rIns="91440" bIns="45720" rtlCol="0" anchor="b">
            <a:normAutofit/>
          </a:bodyPr>
          <a:lstStyle/>
          <a:p>
            <a:r>
              <a:rPr lang="en-US" sz="4400" dirty="0">
                <a:solidFill>
                  <a:srgbClr val="002060"/>
                </a:solidFill>
                <a:ea typeface="+mj-ea"/>
              </a:rPr>
              <a:t>How Will Your Needs Be Met?</a:t>
            </a:r>
          </a:p>
        </p:txBody>
      </p:sp>
      <p:sp>
        <p:nvSpPr>
          <p:cNvPr id="6" name="Text Placeholder 5"/>
          <p:cNvSpPr>
            <a:spLocks noGrp="1"/>
          </p:cNvSpPr>
          <p:nvPr>
            <p:ph type="body" sz="quarter" idx="10"/>
          </p:nvPr>
        </p:nvSpPr>
        <p:spPr>
          <a:xfrm>
            <a:off x="572493" y="1723696"/>
            <a:ext cx="6428382" cy="4119172"/>
          </a:xfrm>
        </p:spPr>
        <p:txBody>
          <a:bodyPr vert="horz" lIns="91440" tIns="45720" rIns="91440" bIns="45720" rtlCol="0" anchor="t">
            <a:normAutofit lnSpcReduction="10000"/>
          </a:bodyPr>
          <a:lstStyle/>
          <a:p>
            <a:pPr>
              <a:lnSpc>
                <a:spcPct val="90000"/>
              </a:lnSpc>
            </a:pPr>
            <a:endParaRPr lang="en-US" sz="2200" dirty="0">
              <a:solidFill>
                <a:schemeClr val="accent3">
                  <a:lumMod val="75000"/>
                </a:schemeClr>
              </a:solidFill>
              <a:latin typeface="+mn-lt"/>
              <a:ea typeface="+mn-ea"/>
              <a:cs typeface="+mn-cs"/>
            </a:endParaRPr>
          </a:p>
          <a:p>
            <a:pPr>
              <a:lnSpc>
                <a:spcPct val="90000"/>
              </a:lnSpc>
            </a:pPr>
            <a:endParaRPr lang="en-US" sz="2200" dirty="0">
              <a:solidFill>
                <a:schemeClr val="accent3">
                  <a:lumMod val="75000"/>
                </a:schemeClr>
              </a:solidFill>
              <a:latin typeface="+mn-lt"/>
              <a:ea typeface="+mn-ea"/>
              <a:cs typeface="+mn-cs"/>
            </a:endParaRPr>
          </a:p>
          <a:p>
            <a:pPr marL="0" indent="0">
              <a:lnSpc>
                <a:spcPct val="90000"/>
              </a:lnSpc>
              <a:buNone/>
            </a:pPr>
            <a:r>
              <a:rPr lang="en-US" dirty="0">
                <a:solidFill>
                  <a:schemeClr val="accent1">
                    <a:lumMod val="75000"/>
                  </a:schemeClr>
                </a:solidFill>
                <a:latin typeface="+mn-lt"/>
                <a:ea typeface="+mn-ea"/>
                <a:cs typeface="+mn-cs"/>
              </a:rPr>
              <a:t>Regional Meetings</a:t>
            </a:r>
          </a:p>
          <a:p>
            <a:pPr lvl="1" indent="-228600">
              <a:lnSpc>
                <a:spcPct val="90000"/>
              </a:lnSpc>
              <a:buFont typeface="Arial" panose="020B0604020202020204" pitchFamily="34" charset="0"/>
              <a:buChar char="•"/>
            </a:pPr>
            <a:r>
              <a:rPr lang="en-US" sz="2800" dirty="0">
                <a:solidFill>
                  <a:schemeClr val="accent1"/>
                </a:solidFill>
                <a:latin typeface="+mn-lt"/>
                <a:ea typeface="+mn-ea"/>
                <a:cs typeface="+mn-cs"/>
              </a:rPr>
              <a:t>Held quarterly at a central location in each region</a:t>
            </a:r>
          </a:p>
          <a:p>
            <a:pPr lvl="1" indent="-228600">
              <a:lnSpc>
                <a:spcPct val="90000"/>
              </a:lnSpc>
              <a:buFont typeface="Arial" panose="020B0604020202020204" pitchFamily="34" charset="0"/>
              <a:buChar char="•"/>
            </a:pPr>
            <a:r>
              <a:rPr lang="en-US" sz="2800" dirty="0">
                <a:solidFill>
                  <a:schemeClr val="accent1"/>
                </a:solidFill>
                <a:latin typeface="+mn-lt"/>
                <a:ea typeface="+mn-ea"/>
                <a:cs typeface="+mn-cs"/>
              </a:rPr>
              <a:t>You will need to attend in your region</a:t>
            </a:r>
          </a:p>
          <a:p>
            <a:pPr lvl="1" indent="-228600">
              <a:lnSpc>
                <a:spcPct val="90000"/>
              </a:lnSpc>
              <a:buFont typeface="Arial" panose="020B0604020202020204" pitchFamily="34" charset="0"/>
              <a:buChar char="•"/>
            </a:pPr>
            <a:r>
              <a:rPr lang="en-US" sz="2800" dirty="0">
                <a:solidFill>
                  <a:schemeClr val="accent1"/>
                </a:solidFill>
                <a:latin typeface="+mn-lt"/>
                <a:ea typeface="+mn-ea"/>
                <a:cs typeface="+mn-cs"/>
              </a:rPr>
              <a:t>Meetings will include a general session and breakouts for different areas so that you get the most bang for your buck! </a:t>
            </a:r>
          </a:p>
          <a:p>
            <a:pPr lvl="1" indent="-228600">
              <a:lnSpc>
                <a:spcPct val="90000"/>
              </a:lnSpc>
              <a:buFont typeface="Arial" panose="020B0604020202020204" pitchFamily="34" charset="0"/>
              <a:buChar char="•"/>
            </a:pPr>
            <a:endParaRPr lang="en-US" sz="2200" dirty="0">
              <a:solidFill>
                <a:schemeClr val="accent1">
                  <a:lumMod val="75000"/>
                </a:schemeClr>
              </a:solidFill>
              <a:latin typeface="+mn-lt"/>
              <a:ea typeface="+mn-ea"/>
              <a:cs typeface="+mn-cs"/>
            </a:endParaRPr>
          </a:p>
          <a:p>
            <a:pPr>
              <a:lnSpc>
                <a:spcPct val="90000"/>
              </a:lnSpc>
            </a:pPr>
            <a:endParaRPr lang="en-US" sz="2200" dirty="0">
              <a:solidFill>
                <a:schemeClr val="accent3">
                  <a:lumMod val="75000"/>
                </a:schemeClr>
              </a:solidFill>
              <a:latin typeface="+mn-lt"/>
              <a:ea typeface="+mn-ea"/>
              <a:cs typeface="+mn-cs"/>
            </a:endParaRPr>
          </a:p>
          <a:p>
            <a:pPr marL="342900" lvl="1" indent="-228600">
              <a:lnSpc>
                <a:spcPct val="90000"/>
              </a:lnSpc>
              <a:buFont typeface="Arial" panose="020B0604020202020204" pitchFamily="34" charset="0"/>
              <a:buChar char="•"/>
            </a:pPr>
            <a:endParaRPr lang="en-US" sz="2200" dirty="0">
              <a:solidFill>
                <a:schemeClr val="accent3">
                  <a:lumMod val="75000"/>
                </a:schemeClr>
              </a:solidFill>
              <a:latin typeface="+mn-lt"/>
              <a:ea typeface="+mn-ea"/>
              <a:cs typeface="+mn-cs"/>
            </a:endParaRPr>
          </a:p>
        </p:txBody>
      </p:sp>
      <p:pic>
        <p:nvPicPr>
          <p:cNvPr id="11" name="Picture 10" descr="A group of people sitting around a table with a cartoon&#10;&#10;Description automatically generated with low confidence">
            <a:extLst>
              <a:ext uri="{FF2B5EF4-FFF2-40B4-BE49-F238E27FC236}">
                <a16:creationId xmlns:a16="http://schemas.microsoft.com/office/drawing/2014/main" id="{BE02435A-F408-4C76-B87A-15B761C2857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429" r="8823" b="1"/>
          <a:stretch/>
        </p:blipFill>
        <p:spPr>
          <a:xfrm>
            <a:off x="7334250" y="1739102"/>
            <a:ext cx="4282472" cy="4451386"/>
          </a:xfrm>
          <a:prstGeom prst="rect">
            <a:avLst/>
          </a:prstGeom>
        </p:spPr>
      </p:pic>
      <p:sp>
        <p:nvSpPr>
          <p:cNvPr id="7" name="Date Placeholder 6">
            <a:extLst>
              <a:ext uri="{FF2B5EF4-FFF2-40B4-BE49-F238E27FC236}">
                <a16:creationId xmlns:a16="http://schemas.microsoft.com/office/drawing/2014/main" id="{04091F7A-5B31-42A2-BCF6-19EFB05520F4}"/>
              </a:ext>
            </a:extLst>
          </p:cNvPr>
          <p:cNvSpPr>
            <a:spLocks noGrp="1"/>
          </p:cNvSpPr>
          <p:nvPr>
            <p:ph type="dt" sz="half" idx="12"/>
          </p:nvPr>
        </p:nvSpPr>
        <p:spPr>
          <a:xfrm>
            <a:off x="838200" y="6356350"/>
            <a:ext cx="1543050" cy="365125"/>
          </a:xfrm>
        </p:spPr>
        <p:txBody>
          <a:bodyPr/>
          <a:lstStyle/>
          <a:p>
            <a:endParaRPr lang="en-US" dirty="0"/>
          </a:p>
          <a:p>
            <a:r>
              <a:rPr lang="en-US" dirty="0"/>
              <a:t> </a:t>
            </a:r>
            <a:r>
              <a:rPr lang="en-US" sz="900" b="1" dirty="0">
                <a:latin typeface="Arial" panose="020B0604020202020204" pitchFamily="34" charset="0"/>
                <a:cs typeface="Arial" panose="020B0604020202020204" pitchFamily="34" charset="0"/>
              </a:rPr>
              <a:t>8/4/2022</a:t>
            </a:r>
          </a:p>
        </p:txBody>
      </p:sp>
      <p:sp>
        <p:nvSpPr>
          <p:cNvPr id="8" name="Footer Placeholder 7">
            <a:extLst>
              <a:ext uri="{FF2B5EF4-FFF2-40B4-BE49-F238E27FC236}">
                <a16:creationId xmlns:a16="http://schemas.microsoft.com/office/drawing/2014/main" id="{8BEE5A9D-2F94-407A-9058-429B42723FD5}"/>
              </a:ext>
            </a:extLst>
          </p:cNvPr>
          <p:cNvSpPr>
            <a:spLocks noGrp="1"/>
          </p:cNvSpPr>
          <p:nvPr>
            <p:ph type="ftr" sz="quarter" idx="13"/>
          </p:nvPr>
        </p:nvSpPr>
        <p:spPr>
          <a:xfrm>
            <a:off x="2381250" y="6356350"/>
            <a:ext cx="6105802" cy="365125"/>
          </a:xfrm>
        </p:spPr>
        <p:txBody>
          <a:bodyPr/>
          <a:lstStyle/>
          <a:p>
            <a:endParaRPr lang="en-US" dirty="0"/>
          </a:p>
          <a:p>
            <a:r>
              <a:rPr lang="en-US" sz="900" b="1" dirty="0">
                <a:latin typeface="Arial" panose="020B0604020202020204" pitchFamily="34" charset="0"/>
                <a:cs typeface="Arial" panose="020B0604020202020204" pitchFamily="34" charset="0"/>
              </a:rPr>
              <a:t> NCDHHS, Division of Social Services, The Benefits of the Regional Model for Child Welfare</a:t>
            </a:r>
          </a:p>
        </p:txBody>
      </p:sp>
      <p:sp>
        <p:nvSpPr>
          <p:cNvPr id="9" name="Slide Number Placeholder 8">
            <a:extLst>
              <a:ext uri="{FF2B5EF4-FFF2-40B4-BE49-F238E27FC236}">
                <a16:creationId xmlns:a16="http://schemas.microsoft.com/office/drawing/2014/main" id="{B2EDD51D-5C47-4312-A24F-8DFC60141905}"/>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240123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30935" y="181036"/>
            <a:ext cx="7474839" cy="1719072"/>
          </a:xfrm>
        </p:spPr>
        <p:txBody>
          <a:bodyPr vert="horz" lIns="91440" tIns="45720" rIns="91440" bIns="45720" rtlCol="0" anchor="b">
            <a:normAutofit fontScale="90000"/>
          </a:bodyPr>
          <a:lstStyle/>
          <a:p>
            <a:r>
              <a:rPr lang="en-US" sz="4900" kern="1200" dirty="0">
                <a:solidFill>
                  <a:srgbClr val="002060"/>
                </a:solidFill>
                <a:ea typeface="+mj-ea"/>
              </a:rPr>
              <a:t>Check in on the 3 Houses</a:t>
            </a:r>
            <a:br>
              <a:rPr lang="en-US" sz="3800" kern="1200" dirty="0">
                <a:solidFill>
                  <a:schemeClr val="tx1"/>
                </a:solidFill>
                <a:latin typeface="+mj-lt"/>
                <a:ea typeface="+mj-ea"/>
                <a:cs typeface="+mj-cs"/>
              </a:rPr>
            </a:br>
            <a:endParaRPr lang="en-US" sz="3800" kern="1200" dirty="0">
              <a:solidFill>
                <a:schemeClr val="tx1"/>
              </a:solidFill>
              <a:latin typeface="+mj-lt"/>
              <a:ea typeface="+mj-ea"/>
              <a:cs typeface="+mj-cs"/>
            </a:endParaRPr>
          </a:p>
        </p:txBody>
      </p:sp>
      <p:sp>
        <p:nvSpPr>
          <p:cNvPr id="6" name="Text Placeholder 5"/>
          <p:cNvSpPr>
            <a:spLocks noGrp="1"/>
          </p:cNvSpPr>
          <p:nvPr>
            <p:ph type="body" sz="quarter" idx="10"/>
          </p:nvPr>
        </p:nvSpPr>
        <p:spPr>
          <a:xfrm>
            <a:off x="630936" y="1533525"/>
            <a:ext cx="4438775" cy="4915889"/>
          </a:xfrm>
        </p:spPr>
        <p:txBody>
          <a:bodyPr vert="horz" lIns="91440" tIns="45720" rIns="91440" bIns="45720" rtlCol="0" anchor="t">
            <a:normAutofit/>
          </a:bodyPr>
          <a:lstStyle/>
          <a:p>
            <a:pPr>
              <a:lnSpc>
                <a:spcPct val="90000"/>
              </a:lnSpc>
            </a:pPr>
            <a:r>
              <a:rPr lang="en-US" sz="2400" dirty="0">
                <a:solidFill>
                  <a:schemeClr val="accent1"/>
                </a:solidFill>
                <a:ea typeface="+mn-ea"/>
              </a:rPr>
              <a:t>Have we answered some of the questions you had?</a:t>
            </a:r>
          </a:p>
          <a:p>
            <a:pPr>
              <a:lnSpc>
                <a:spcPct val="90000"/>
              </a:lnSpc>
            </a:pPr>
            <a:r>
              <a:rPr lang="en-US" sz="2400" dirty="0">
                <a:solidFill>
                  <a:schemeClr val="accent1"/>
                </a:solidFill>
                <a:ea typeface="+mn-ea"/>
              </a:rPr>
              <a:t>Have we addressed some of the concerns you had? </a:t>
            </a:r>
          </a:p>
          <a:p>
            <a:pPr>
              <a:lnSpc>
                <a:spcPct val="90000"/>
              </a:lnSpc>
            </a:pPr>
            <a:r>
              <a:rPr lang="en-US" sz="2400" dirty="0">
                <a:solidFill>
                  <a:schemeClr val="accent1"/>
                </a:solidFill>
                <a:ea typeface="+mn-ea"/>
              </a:rPr>
              <a:t>What questions remain? </a:t>
            </a:r>
          </a:p>
          <a:p>
            <a:pPr>
              <a:lnSpc>
                <a:spcPct val="90000"/>
              </a:lnSpc>
            </a:pPr>
            <a:r>
              <a:rPr lang="en-US" sz="2400" dirty="0">
                <a:solidFill>
                  <a:schemeClr val="accent1"/>
                </a:solidFill>
                <a:ea typeface="+mn-ea"/>
              </a:rPr>
              <a:t>What worries remain? </a:t>
            </a:r>
          </a:p>
          <a:p>
            <a:pPr>
              <a:lnSpc>
                <a:spcPct val="90000"/>
              </a:lnSpc>
            </a:pPr>
            <a:r>
              <a:rPr lang="en-US" sz="2400" dirty="0">
                <a:solidFill>
                  <a:schemeClr val="accent1"/>
                </a:solidFill>
                <a:ea typeface="+mn-ea"/>
              </a:rPr>
              <a:t>What are you excited about?   </a:t>
            </a:r>
          </a:p>
          <a:p>
            <a:pPr>
              <a:lnSpc>
                <a:spcPct val="90000"/>
              </a:lnSpc>
            </a:pPr>
            <a:endParaRPr lang="en-US" sz="2000" dirty="0">
              <a:solidFill>
                <a:srgbClr val="002060"/>
              </a:solidFill>
              <a:latin typeface="+mn-lt"/>
              <a:ea typeface="+mn-ea"/>
              <a:cs typeface="+mn-cs"/>
            </a:endParaRPr>
          </a:p>
          <a:p>
            <a:pPr marL="0" indent="0">
              <a:lnSpc>
                <a:spcPct val="90000"/>
              </a:lnSpc>
              <a:buNone/>
            </a:pPr>
            <a:r>
              <a:rPr lang="en-US" sz="2400" dirty="0">
                <a:solidFill>
                  <a:srgbClr val="002060"/>
                </a:solidFill>
                <a:ea typeface="+mn-ea"/>
              </a:rPr>
              <a:t>Do us a favor….share your excitement!   </a:t>
            </a:r>
          </a:p>
        </p:txBody>
      </p:sp>
      <p:pic>
        <p:nvPicPr>
          <p:cNvPr id="3" name="Picture 2" descr="Background pattern&#10;&#10;Description automatically generated with low confidence">
            <a:extLst>
              <a:ext uri="{FF2B5EF4-FFF2-40B4-BE49-F238E27FC236}">
                <a16:creationId xmlns:a16="http://schemas.microsoft.com/office/drawing/2014/main" id="{C8384023-A5CD-41C9-8F44-AF28D071AD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32088" y="1900108"/>
            <a:ext cx="6903720" cy="4073195"/>
          </a:xfrm>
          <a:prstGeom prst="rect">
            <a:avLst/>
          </a:prstGeom>
        </p:spPr>
      </p:pic>
      <p:sp>
        <p:nvSpPr>
          <p:cNvPr id="8" name="Date Placeholder 7">
            <a:extLst>
              <a:ext uri="{FF2B5EF4-FFF2-40B4-BE49-F238E27FC236}">
                <a16:creationId xmlns:a16="http://schemas.microsoft.com/office/drawing/2014/main" id="{5552A857-EF0A-4272-9769-6FB6AE81A079}"/>
              </a:ext>
            </a:extLst>
          </p:cNvPr>
          <p:cNvSpPr>
            <a:spLocks noGrp="1"/>
          </p:cNvSpPr>
          <p:nvPr>
            <p:ph type="dt" sz="half" idx="12"/>
          </p:nvPr>
        </p:nvSpPr>
        <p:spPr>
          <a:xfrm>
            <a:off x="838200" y="6356350"/>
            <a:ext cx="1971675"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9" name="Footer Placeholder 8">
            <a:extLst>
              <a:ext uri="{FF2B5EF4-FFF2-40B4-BE49-F238E27FC236}">
                <a16:creationId xmlns:a16="http://schemas.microsoft.com/office/drawing/2014/main" id="{47D8B3AD-4AD4-479C-804A-94246D0A3891}"/>
              </a:ext>
            </a:extLst>
          </p:cNvPr>
          <p:cNvSpPr>
            <a:spLocks noGrp="1"/>
          </p:cNvSpPr>
          <p:nvPr>
            <p:ph type="ftr" sz="quarter" idx="13"/>
          </p:nvPr>
        </p:nvSpPr>
        <p:spPr>
          <a:xfrm>
            <a:off x="2628900" y="6356350"/>
            <a:ext cx="5858152"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0" name="Slide Number Placeholder 9">
            <a:extLst>
              <a:ext uri="{FF2B5EF4-FFF2-40B4-BE49-F238E27FC236}">
                <a16:creationId xmlns:a16="http://schemas.microsoft.com/office/drawing/2014/main" id="{905E53DF-F5BC-41CE-BEF9-B91BEEFDEB67}"/>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262990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br>
              <a:rPr lang="en-US" sz="4400" dirty="0"/>
            </a:br>
            <a:endParaRPr lang="en-US" sz="4400" dirty="0"/>
          </a:p>
        </p:txBody>
      </p:sp>
      <p:sp>
        <p:nvSpPr>
          <p:cNvPr id="6" name="Text Placeholder 5"/>
          <p:cNvSpPr>
            <a:spLocks noGrp="1"/>
          </p:cNvSpPr>
          <p:nvPr>
            <p:ph type="body" sz="quarter" idx="10"/>
          </p:nvPr>
        </p:nvSpPr>
        <p:spPr/>
        <p:txBody>
          <a:bodyPr/>
          <a:lstStyle/>
          <a:p>
            <a:pPr marL="0" indent="0">
              <a:buNone/>
            </a:pPr>
            <a:endParaRPr lang="en-US" dirty="0"/>
          </a:p>
          <a:p>
            <a:pPr marL="0" indent="0">
              <a:buNone/>
            </a:pPr>
            <a:endParaRPr lang="en-US" dirty="0"/>
          </a:p>
          <a:p>
            <a:pPr marL="0" indent="0">
              <a:buNone/>
            </a:pPr>
            <a:endParaRPr lang="en-US" sz="3600" dirty="0">
              <a:solidFill>
                <a:schemeClr val="accent1"/>
              </a:solidFill>
            </a:endParaRPr>
          </a:p>
          <a:p>
            <a:pPr marL="0" indent="0">
              <a:buNone/>
            </a:pPr>
            <a:endParaRPr lang="en-US" sz="3600" dirty="0">
              <a:solidFill>
                <a:schemeClr val="accent1"/>
              </a:solidFill>
            </a:endParaRPr>
          </a:p>
          <a:p>
            <a:pPr marL="0" indent="0">
              <a:buNone/>
            </a:pPr>
            <a:r>
              <a:rPr lang="en-US" sz="3600" dirty="0">
                <a:solidFill>
                  <a:schemeClr val="accent1">
                    <a:lumMod val="75000"/>
                  </a:schemeClr>
                </a:solidFill>
              </a:rPr>
              <a:t>What have you done; or what will you do to make your agency most ready for this shift?   </a:t>
            </a:r>
          </a:p>
        </p:txBody>
      </p:sp>
      <p:pic>
        <p:nvPicPr>
          <p:cNvPr id="3" name="Picture 2" descr="Graphical user interface&#10;&#10;Description automatically generated with low confidence">
            <a:extLst>
              <a:ext uri="{FF2B5EF4-FFF2-40B4-BE49-F238E27FC236}">
                <a16:creationId xmlns:a16="http://schemas.microsoft.com/office/drawing/2014/main" id="{1037BACE-93BC-4090-B8D9-700846A1DD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54184" y="551803"/>
            <a:ext cx="4940403" cy="3068156"/>
          </a:xfrm>
          <a:prstGeom prst="rect">
            <a:avLst/>
          </a:prstGeom>
        </p:spPr>
      </p:pic>
      <p:sp>
        <p:nvSpPr>
          <p:cNvPr id="4" name="TextBox 3">
            <a:extLst>
              <a:ext uri="{FF2B5EF4-FFF2-40B4-BE49-F238E27FC236}">
                <a16:creationId xmlns:a16="http://schemas.microsoft.com/office/drawing/2014/main" id="{3C4D646B-42B3-49CF-A82A-ABDF3D888F27}"/>
              </a:ext>
            </a:extLst>
          </p:cNvPr>
          <p:cNvSpPr txBox="1"/>
          <p:nvPr/>
        </p:nvSpPr>
        <p:spPr>
          <a:xfrm>
            <a:off x="3411816" y="6939894"/>
            <a:ext cx="5368367" cy="230832"/>
          </a:xfrm>
          <a:prstGeom prst="rect">
            <a:avLst/>
          </a:prstGeom>
          <a:noFill/>
        </p:spPr>
        <p:txBody>
          <a:bodyPr wrap="square" rtlCol="0">
            <a:spAutoFit/>
          </a:bodyPr>
          <a:lstStyle/>
          <a:p>
            <a:r>
              <a:rPr lang="en-US" sz="900" dirty="0">
                <a:hlinkClick r:id="rId4" tooltip="https://movilab.org/wiki/Communs"/>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9" name="Date Placeholder 8">
            <a:extLst>
              <a:ext uri="{FF2B5EF4-FFF2-40B4-BE49-F238E27FC236}">
                <a16:creationId xmlns:a16="http://schemas.microsoft.com/office/drawing/2014/main" id="{C9EA724E-E96D-433D-A904-2413C8D11904}"/>
              </a:ext>
            </a:extLst>
          </p:cNvPr>
          <p:cNvSpPr>
            <a:spLocks noGrp="1"/>
          </p:cNvSpPr>
          <p:nvPr>
            <p:ph type="dt" sz="half" idx="12"/>
          </p:nvPr>
        </p:nvSpPr>
        <p:spPr>
          <a:xfrm>
            <a:off x="838200" y="6356350"/>
            <a:ext cx="1381125"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10" name="Footer Placeholder 9">
            <a:extLst>
              <a:ext uri="{FF2B5EF4-FFF2-40B4-BE49-F238E27FC236}">
                <a16:creationId xmlns:a16="http://schemas.microsoft.com/office/drawing/2014/main" id="{56C11C17-C725-4882-BDCC-9E39E8C73EFD}"/>
              </a:ext>
            </a:extLst>
          </p:cNvPr>
          <p:cNvSpPr>
            <a:spLocks noGrp="1"/>
          </p:cNvSpPr>
          <p:nvPr>
            <p:ph type="ftr" sz="quarter" idx="13"/>
          </p:nvPr>
        </p:nvSpPr>
        <p:spPr>
          <a:xfrm>
            <a:off x="3028950" y="6356350"/>
            <a:ext cx="5458102" cy="365125"/>
          </a:xfrm>
        </p:spPr>
        <p:txBody>
          <a:bodyPr/>
          <a:lstStyle/>
          <a:p>
            <a:r>
              <a:rPr lang="en-US" dirty="0"/>
              <a:t> </a:t>
            </a:r>
          </a:p>
          <a:p>
            <a:endParaRPr lang="en-US" dirty="0"/>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1" name="Slide Number Placeholder 10">
            <a:extLst>
              <a:ext uri="{FF2B5EF4-FFF2-40B4-BE49-F238E27FC236}">
                <a16:creationId xmlns:a16="http://schemas.microsoft.com/office/drawing/2014/main" id="{2E19D6BE-04DC-4584-BD65-B3F22B4AB5E6}"/>
              </a:ext>
            </a:extLst>
          </p:cNvPr>
          <p:cNvSpPr>
            <a:spLocks noGrp="1"/>
          </p:cNvSpPr>
          <p:nvPr>
            <p:ph type="sldNum" sz="quarter" idx="14"/>
          </p:nvPr>
        </p:nvSpPr>
        <p:spPr>
          <a:xfrm>
            <a:off x="8780183" y="6408938"/>
            <a:ext cx="2743200" cy="365125"/>
          </a:xfrm>
        </p:spPr>
        <p:txBody>
          <a:bodyPr/>
          <a:lstStyle/>
          <a:p>
            <a:endParaRPr lang="en-US" dirty="0"/>
          </a:p>
          <a:p>
            <a:r>
              <a:rPr lang="en-US" sz="900" dirty="0">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204174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080F-98F5-4B20-AB67-E77C2EBCD1CB}"/>
              </a:ext>
            </a:extLst>
          </p:cNvPr>
          <p:cNvSpPr>
            <a:spLocks noGrp="1"/>
          </p:cNvSpPr>
          <p:nvPr>
            <p:ph type="title"/>
          </p:nvPr>
        </p:nvSpPr>
        <p:spPr>
          <a:xfrm>
            <a:off x="643467" y="647244"/>
            <a:ext cx="10905066" cy="1135737"/>
          </a:xfrm>
        </p:spPr>
        <p:txBody>
          <a:bodyPr vert="horz" lIns="91440" tIns="45720" rIns="91440" bIns="45720" rtlCol="0" anchor="ctr">
            <a:noAutofit/>
          </a:bodyPr>
          <a:lstStyle/>
          <a:p>
            <a:r>
              <a:rPr lang="en-US" sz="4400" kern="1200" dirty="0">
                <a:solidFill>
                  <a:srgbClr val="002060"/>
                </a:solidFill>
                <a:ea typeface="+mj-ea"/>
              </a:rPr>
              <a:t>Panelists</a:t>
            </a:r>
            <a:br>
              <a:rPr lang="en-US" sz="5400" kern="1200" dirty="0">
                <a:solidFill>
                  <a:srgbClr val="002060"/>
                </a:solidFill>
                <a:latin typeface="+mj-lt"/>
                <a:ea typeface="+mj-ea"/>
                <a:cs typeface="+mj-cs"/>
              </a:rPr>
            </a:br>
            <a:endParaRPr lang="en-US" sz="5400" kern="1200" dirty="0">
              <a:solidFill>
                <a:srgbClr val="002060"/>
              </a:solidFill>
              <a:latin typeface="+mj-lt"/>
              <a:ea typeface="+mj-ea"/>
              <a:cs typeface="+mj-cs"/>
            </a:endParaRPr>
          </a:p>
        </p:txBody>
      </p:sp>
      <p:sp>
        <p:nvSpPr>
          <p:cNvPr id="3" name="Text Placeholder 2">
            <a:extLst>
              <a:ext uri="{FF2B5EF4-FFF2-40B4-BE49-F238E27FC236}">
                <a16:creationId xmlns:a16="http://schemas.microsoft.com/office/drawing/2014/main" id="{E38CB5F9-3E56-43FF-BFBD-5AD35E6BC2C2}"/>
              </a:ext>
            </a:extLst>
          </p:cNvPr>
          <p:cNvSpPr>
            <a:spLocks noGrp="1"/>
          </p:cNvSpPr>
          <p:nvPr>
            <p:ph type="body" sz="quarter" idx="10"/>
          </p:nvPr>
        </p:nvSpPr>
        <p:spPr>
          <a:xfrm>
            <a:off x="643469" y="1435509"/>
            <a:ext cx="4262828" cy="4741453"/>
          </a:xfrm>
        </p:spPr>
        <p:txBody>
          <a:bodyPr vert="horz" lIns="91440" tIns="45720" rIns="91440" bIns="45720" rtlCol="0">
            <a:noAutofit/>
          </a:bodyPr>
          <a:lstStyle/>
          <a:p>
            <a:pPr marL="0">
              <a:lnSpc>
                <a:spcPct val="90000"/>
              </a:lnSpc>
            </a:pPr>
            <a:r>
              <a:rPr lang="en-US" sz="2400" dirty="0">
                <a:solidFill>
                  <a:schemeClr val="accent5"/>
                </a:solidFill>
                <a:ea typeface="+mn-ea"/>
              </a:rPr>
              <a:t>Tammy Shook, Interim Deputy Director for Child Welfare Operations</a:t>
            </a:r>
          </a:p>
          <a:p>
            <a:pPr marL="0">
              <a:lnSpc>
                <a:spcPct val="90000"/>
              </a:lnSpc>
            </a:pPr>
            <a:r>
              <a:rPr lang="en-US" sz="2400" dirty="0">
                <a:solidFill>
                  <a:schemeClr val="accent5"/>
                </a:solidFill>
                <a:ea typeface="+mn-ea"/>
              </a:rPr>
              <a:t>Holly McNeill, Statewide CQI Lead</a:t>
            </a:r>
          </a:p>
          <a:p>
            <a:pPr marL="0">
              <a:lnSpc>
                <a:spcPct val="90000"/>
              </a:lnSpc>
            </a:pPr>
            <a:r>
              <a:rPr lang="en-US" sz="2400" dirty="0">
                <a:solidFill>
                  <a:schemeClr val="accent5"/>
                </a:solidFill>
                <a:ea typeface="+mn-ea"/>
              </a:rPr>
              <a:t>Kathy Stone, Safety Section Chief</a:t>
            </a:r>
          </a:p>
          <a:p>
            <a:pPr marL="0">
              <a:lnSpc>
                <a:spcPct val="90000"/>
              </a:lnSpc>
            </a:pPr>
            <a:r>
              <a:rPr lang="en-US" sz="2400" dirty="0">
                <a:solidFill>
                  <a:schemeClr val="accent5"/>
                </a:solidFill>
                <a:ea typeface="+mn-ea"/>
              </a:rPr>
              <a:t>Heather McAllister, Family First Prevention Services Manager</a:t>
            </a:r>
          </a:p>
          <a:p>
            <a:pPr marL="0">
              <a:lnSpc>
                <a:spcPct val="90000"/>
              </a:lnSpc>
            </a:pPr>
            <a:r>
              <a:rPr lang="en-US" sz="2400" dirty="0">
                <a:solidFill>
                  <a:schemeClr val="accent5"/>
                </a:solidFill>
                <a:ea typeface="+mn-ea"/>
              </a:rPr>
              <a:t>Emi Wyble, Regional Abuse and Medical Specialist Manager</a:t>
            </a:r>
          </a:p>
        </p:txBody>
      </p:sp>
      <p:pic>
        <p:nvPicPr>
          <p:cNvPr id="6" name="Picture 5" descr="A picture containing clipart&#10;&#10;Description automatically generated">
            <a:extLst>
              <a:ext uri="{FF2B5EF4-FFF2-40B4-BE49-F238E27FC236}">
                <a16:creationId xmlns:a16="http://schemas.microsoft.com/office/drawing/2014/main" id="{28D69CCE-FE6A-4237-B213-26D8B9AF87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14315" y="1760858"/>
            <a:ext cx="5842372" cy="3768329"/>
          </a:xfrm>
          <a:prstGeom prst="rect">
            <a:avLst/>
          </a:prstGeom>
        </p:spPr>
      </p:pic>
      <p:sp>
        <p:nvSpPr>
          <p:cNvPr id="8" name="Date Placeholder 7">
            <a:extLst>
              <a:ext uri="{FF2B5EF4-FFF2-40B4-BE49-F238E27FC236}">
                <a16:creationId xmlns:a16="http://schemas.microsoft.com/office/drawing/2014/main" id="{1A7BE464-5C1D-4496-A663-B9B1832191EE}"/>
              </a:ext>
            </a:extLst>
          </p:cNvPr>
          <p:cNvSpPr>
            <a:spLocks noGrp="1"/>
          </p:cNvSpPr>
          <p:nvPr>
            <p:ph type="dt" sz="half" idx="12"/>
          </p:nvPr>
        </p:nvSpPr>
        <p:spPr>
          <a:xfrm>
            <a:off x="838200" y="6356350"/>
            <a:ext cx="1924050"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9" name="Footer Placeholder 8">
            <a:extLst>
              <a:ext uri="{FF2B5EF4-FFF2-40B4-BE49-F238E27FC236}">
                <a16:creationId xmlns:a16="http://schemas.microsoft.com/office/drawing/2014/main" id="{5952A159-2910-4ED4-8F7A-293866CD7274}"/>
              </a:ext>
            </a:extLst>
          </p:cNvPr>
          <p:cNvSpPr>
            <a:spLocks noGrp="1"/>
          </p:cNvSpPr>
          <p:nvPr>
            <p:ph type="ftr" sz="quarter" idx="13"/>
          </p:nvPr>
        </p:nvSpPr>
        <p:spPr>
          <a:xfrm>
            <a:off x="2644680" y="6356350"/>
            <a:ext cx="5842372"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0" name="Slide Number Placeholder 9">
            <a:extLst>
              <a:ext uri="{FF2B5EF4-FFF2-40B4-BE49-F238E27FC236}">
                <a16:creationId xmlns:a16="http://schemas.microsoft.com/office/drawing/2014/main" id="{FC05615D-0FF5-4911-8E10-71265845AFF6}"/>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79695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dirty="0">
                <a:solidFill>
                  <a:srgbClr val="002060"/>
                </a:solidFill>
              </a:rPr>
              <a:t>When You Need Us! </a:t>
            </a:r>
            <a:br>
              <a:rPr lang="en-US" sz="4400" dirty="0">
                <a:solidFill>
                  <a:srgbClr val="002060"/>
                </a:solidFill>
              </a:rPr>
            </a:br>
            <a:endParaRPr lang="en-US" sz="4400" dirty="0">
              <a:solidFill>
                <a:srgbClr val="002060"/>
              </a:solidFill>
            </a:endParaRPr>
          </a:p>
        </p:txBody>
      </p:sp>
      <p:sp>
        <p:nvSpPr>
          <p:cNvPr id="6" name="Text Placeholder 5"/>
          <p:cNvSpPr>
            <a:spLocks noGrp="1"/>
          </p:cNvSpPr>
          <p:nvPr>
            <p:ph type="body" sz="quarter" idx="10"/>
          </p:nvPr>
        </p:nvSpPr>
        <p:spPr/>
        <p:txBody>
          <a:bodyPr/>
          <a:lstStyle/>
          <a:p>
            <a:endParaRPr lang="en-US" dirty="0"/>
          </a:p>
          <a:p>
            <a:r>
              <a:rPr lang="en-US" dirty="0">
                <a:effectLst/>
                <a:ea typeface="Calibri" panose="020F0502020204030204" pitchFamily="34" charset="0"/>
              </a:rPr>
              <a:t>Tammy Shook, </a:t>
            </a:r>
            <a:r>
              <a:rPr lang="en-US" u="sng" dirty="0">
                <a:solidFill>
                  <a:srgbClr val="0070C0"/>
                </a:solidFill>
                <a:effectLst/>
                <a:ea typeface="Calibri" panose="020F0502020204030204" pitchFamily="34" charset="0"/>
                <a:hlinkClick r:id="rId3">
                  <a:extLst>
                    <a:ext uri="{A12FA001-AC4F-418D-AE19-62706E023703}">
                      <ahyp:hlinkClr xmlns:ahyp="http://schemas.microsoft.com/office/drawing/2018/hyperlinkcolor" val="tx"/>
                    </a:ext>
                  </a:extLst>
                </a:hlinkClick>
              </a:rPr>
              <a:t>Tammy.shook@dhhs.nc.gov</a:t>
            </a:r>
            <a:endParaRPr lang="en-US" u="sng" dirty="0">
              <a:solidFill>
                <a:srgbClr val="0070C0"/>
              </a:solidFill>
              <a:effectLst/>
              <a:ea typeface="Calibri" panose="020F0502020204030204" pitchFamily="34" charset="0"/>
            </a:endParaRPr>
          </a:p>
          <a:p>
            <a:r>
              <a:rPr lang="en-US" dirty="0"/>
              <a:t>Peter West, </a:t>
            </a:r>
            <a:r>
              <a:rPr lang="en-US" u="sng" dirty="0">
                <a:solidFill>
                  <a:srgbClr val="0070C0"/>
                </a:solidFill>
              </a:rPr>
              <a:t>P</a:t>
            </a:r>
            <a:r>
              <a:rPr lang="en-US" u="sng" dirty="0">
                <a:solidFill>
                  <a:srgbClr val="0070C0"/>
                </a:solidFill>
                <a:effectLst/>
                <a:ea typeface="Calibri" panose="020F0502020204030204" pitchFamily="34" charset="0"/>
                <a:hlinkClick r:id="rId4">
                  <a:extLst>
                    <a:ext uri="{A12FA001-AC4F-418D-AE19-62706E023703}">
                      <ahyp:hlinkClr xmlns:ahyp="http://schemas.microsoft.com/office/drawing/2018/hyperlinkcolor" val="tx"/>
                    </a:ext>
                  </a:extLst>
                </a:hlinkClick>
              </a:rPr>
              <a:t>eter.west@dhhs.nc.gov</a:t>
            </a:r>
            <a:r>
              <a:rPr lang="en-US" u="sng" dirty="0">
                <a:solidFill>
                  <a:srgbClr val="0070C0"/>
                </a:solidFill>
                <a:ea typeface="Calibri" panose="020F0502020204030204" pitchFamily="34" charset="0"/>
              </a:rPr>
              <a:t>   </a:t>
            </a:r>
            <a:endParaRPr lang="en-US" dirty="0">
              <a:solidFill>
                <a:srgbClr val="0070C0"/>
              </a:solidFill>
              <a:ea typeface="Calibri" panose="020F0502020204030204" pitchFamily="34" charset="0"/>
            </a:endParaRPr>
          </a:p>
          <a:p>
            <a:r>
              <a:rPr lang="en-US"/>
              <a:t>Heather McAllister</a:t>
            </a:r>
            <a:r>
              <a:rPr lang="en-US" dirty="0"/>
              <a:t>, </a:t>
            </a:r>
            <a:r>
              <a:rPr lang="en-US" dirty="0">
                <a:solidFill>
                  <a:srgbClr val="0070C0"/>
                </a:solidFill>
                <a:hlinkClick r:id="rId5"/>
              </a:rPr>
              <a:t>Heather</a:t>
            </a:r>
            <a:r>
              <a:rPr lang="en-US">
                <a:solidFill>
                  <a:srgbClr val="0070C0"/>
                </a:solidFill>
                <a:hlinkClick r:id="rId5"/>
              </a:rPr>
              <a:t>.mcallister</a:t>
            </a:r>
            <a:r>
              <a:rPr lang="en-US" dirty="0">
                <a:solidFill>
                  <a:srgbClr val="0070C0"/>
                </a:solidFill>
                <a:hlinkClick r:id="rId5"/>
              </a:rPr>
              <a:t>@dhhs.nc.gov</a:t>
            </a:r>
            <a:r>
              <a:rPr lang="en-US" dirty="0">
                <a:solidFill>
                  <a:srgbClr val="0070C0"/>
                </a:solidFill>
              </a:rPr>
              <a:t> </a:t>
            </a:r>
          </a:p>
          <a:p>
            <a:r>
              <a:rPr lang="en-US" dirty="0"/>
              <a:t>Holly McNeill, </a:t>
            </a:r>
            <a:r>
              <a:rPr lang="en-US" dirty="0">
                <a:solidFill>
                  <a:srgbClr val="0070C0"/>
                </a:solidFill>
                <a:hlinkClick r:id="rId6">
                  <a:extLst>
                    <a:ext uri="{A12FA001-AC4F-418D-AE19-62706E023703}">
                      <ahyp:hlinkClr xmlns:ahyp="http://schemas.microsoft.com/office/drawing/2018/hyperlinkcolor" val="tx"/>
                    </a:ext>
                  </a:extLst>
                </a:hlinkClick>
              </a:rPr>
              <a:t>Holly.mcneill@dhhs.nc.gov</a:t>
            </a:r>
            <a:endParaRPr lang="en-US" dirty="0">
              <a:solidFill>
                <a:srgbClr val="0070C0"/>
              </a:solidFill>
            </a:endParaRPr>
          </a:p>
          <a:p>
            <a:r>
              <a:rPr lang="en-US" dirty="0"/>
              <a:t>Kathy Stone, </a:t>
            </a:r>
            <a:r>
              <a:rPr lang="en-US" dirty="0">
                <a:solidFill>
                  <a:srgbClr val="0070C0"/>
                </a:solidFill>
                <a:hlinkClick r:id="rId7">
                  <a:extLst>
                    <a:ext uri="{A12FA001-AC4F-418D-AE19-62706E023703}">
                      <ahyp:hlinkClr xmlns:ahyp="http://schemas.microsoft.com/office/drawing/2018/hyperlinkcolor" val="tx"/>
                    </a:ext>
                  </a:extLst>
                </a:hlinkClick>
              </a:rPr>
              <a:t>Kathy.stone@dhhs.nc.gov</a:t>
            </a:r>
            <a:endParaRPr lang="en-US" dirty="0">
              <a:solidFill>
                <a:srgbClr val="0070C0"/>
              </a:solidFill>
            </a:endParaRPr>
          </a:p>
          <a:p>
            <a:r>
              <a:rPr lang="en-US" dirty="0"/>
              <a:t>Emi Wyble, </a:t>
            </a:r>
            <a:r>
              <a:rPr lang="en-US" dirty="0">
                <a:solidFill>
                  <a:srgbClr val="0070C0"/>
                </a:solidFill>
                <a:hlinkClick r:id="rId8">
                  <a:extLst>
                    <a:ext uri="{A12FA001-AC4F-418D-AE19-62706E023703}">
                      <ahyp:hlinkClr xmlns:ahyp="http://schemas.microsoft.com/office/drawing/2018/hyperlinkcolor" val="tx"/>
                    </a:ext>
                  </a:extLst>
                </a:hlinkClick>
              </a:rPr>
              <a:t>Emi.Wyble@dhhs.nc.gov</a:t>
            </a:r>
            <a:endParaRPr lang="en-US" dirty="0">
              <a:solidFill>
                <a:srgbClr val="0070C0"/>
              </a:solidFill>
            </a:endParaRPr>
          </a:p>
          <a:p>
            <a:r>
              <a:rPr lang="en-US" dirty="0"/>
              <a:t>Carla McNeill, </a:t>
            </a:r>
            <a:r>
              <a:rPr lang="en-US" dirty="0">
                <a:hlinkClick r:id="rId9"/>
              </a:rPr>
              <a:t>Carla.mcneill@dhhs.nc.gov</a:t>
            </a:r>
            <a:r>
              <a:rPr lang="en-US" dirty="0"/>
              <a:t> </a:t>
            </a:r>
          </a:p>
          <a:p>
            <a:endParaRPr lang="en-US" dirty="0"/>
          </a:p>
          <a:p>
            <a:endParaRPr lang="en-US" dirty="0">
              <a:effectLst/>
              <a:ea typeface="Calibri" panose="020F0502020204030204" pitchFamily="34" charset="0"/>
            </a:endParaRPr>
          </a:p>
          <a:p>
            <a:endParaRPr lang="en-US" dirty="0">
              <a:effectLst/>
              <a:ea typeface="Calibri" panose="020F0502020204030204" pitchFamily="34" charset="0"/>
            </a:endParaRPr>
          </a:p>
          <a:p>
            <a:pPr marL="0" indent="0">
              <a:buNone/>
            </a:pPr>
            <a:endParaRPr lang="en-US" dirty="0"/>
          </a:p>
          <a:p>
            <a:endParaRPr lang="en-US" dirty="0"/>
          </a:p>
        </p:txBody>
      </p:sp>
      <p:sp>
        <p:nvSpPr>
          <p:cNvPr id="7" name="Date Placeholder 6">
            <a:extLst>
              <a:ext uri="{FF2B5EF4-FFF2-40B4-BE49-F238E27FC236}">
                <a16:creationId xmlns:a16="http://schemas.microsoft.com/office/drawing/2014/main" id="{616EAE2E-9E1A-42A5-AF43-57CBCDA2081F}"/>
              </a:ext>
            </a:extLst>
          </p:cNvPr>
          <p:cNvSpPr>
            <a:spLocks noGrp="1"/>
          </p:cNvSpPr>
          <p:nvPr>
            <p:ph type="dt" sz="half" idx="12"/>
          </p:nvPr>
        </p:nvSpPr>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8" name="Footer Placeholder 7">
            <a:extLst>
              <a:ext uri="{FF2B5EF4-FFF2-40B4-BE49-F238E27FC236}">
                <a16:creationId xmlns:a16="http://schemas.microsoft.com/office/drawing/2014/main" id="{7E325506-3EA2-4EF9-A91C-E4E526D49183}"/>
              </a:ext>
            </a:extLst>
          </p:cNvPr>
          <p:cNvSpPr>
            <a:spLocks noGrp="1"/>
          </p:cNvSpPr>
          <p:nvPr>
            <p:ph type="ftr" sz="quarter" idx="13"/>
          </p:nvPr>
        </p:nvSpPr>
        <p:spPr>
          <a:xfrm>
            <a:off x="3701988" y="6356350"/>
            <a:ext cx="5803962" cy="365125"/>
          </a:xfrm>
        </p:spPr>
        <p:txBody>
          <a:bodyPr/>
          <a:lstStyle/>
          <a:p>
            <a:endParaRPr lang="en-US" dirty="0"/>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9" name="Slide Number Placeholder 8">
            <a:extLst>
              <a:ext uri="{FF2B5EF4-FFF2-40B4-BE49-F238E27FC236}">
                <a16:creationId xmlns:a16="http://schemas.microsoft.com/office/drawing/2014/main" id="{FD6430DD-F127-4C1E-A55E-4DEAE342AB8D}"/>
              </a:ext>
            </a:extLst>
          </p:cNvPr>
          <p:cNvSpPr>
            <a:spLocks noGrp="1"/>
          </p:cNvSpPr>
          <p:nvPr>
            <p:ph type="sldNum" sz="quarter" idx="14"/>
          </p:nvPr>
        </p:nvSpPr>
        <p:spPr>
          <a:xfrm>
            <a:off x="10934700" y="6356350"/>
            <a:ext cx="419100" cy="365125"/>
          </a:xfrm>
        </p:spPr>
        <p:txBody>
          <a:bodyPr/>
          <a:lstStyle/>
          <a:p>
            <a:endParaRPr lang="en-US" dirty="0"/>
          </a:p>
          <a:p>
            <a:r>
              <a:rPr lang="en-US" sz="900" b="1" dirty="0">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400875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90719" y="634807"/>
            <a:ext cx="4560584" cy="1128068"/>
          </a:xfrm>
        </p:spPr>
        <p:txBody>
          <a:bodyPr vert="horz" lIns="91440" tIns="45720" rIns="91440" bIns="45720" rtlCol="0" anchor="ctr">
            <a:normAutofit/>
          </a:bodyPr>
          <a:lstStyle/>
          <a:p>
            <a:r>
              <a:rPr lang="en-US" sz="4000" dirty="0">
                <a:solidFill>
                  <a:schemeClr val="tx1"/>
                </a:solidFill>
                <a:latin typeface="+mj-lt"/>
                <a:ea typeface="+mj-ea"/>
                <a:cs typeface="+mj-cs"/>
              </a:rPr>
              <a:t>   </a:t>
            </a:r>
            <a:r>
              <a:rPr lang="en-US" sz="4400" dirty="0">
                <a:solidFill>
                  <a:srgbClr val="002060"/>
                </a:solidFill>
                <a:ea typeface="+mj-ea"/>
              </a:rPr>
              <a:t>Goal</a:t>
            </a:r>
          </a:p>
        </p:txBody>
      </p:sp>
      <p:sp>
        <p:nvSpPr>
          <p:cNvPr id="6" name="Text Placeholder 5"/>
          <p:cNvSpPr>
            <a:spLocks noGrp="1"/>
          </p:cNvSpPr>
          <p:nvPr>
            <p:ph type="body" sz="quarter" idx="10"/>
          </p:nvPr>
        </p:nvSpPr>
        <p:spPr>
          <a:xfrm>
            <a:off x="590719" y="1465007"/>
            <a:ext cx="4559425" cy="4845084"/>
          </a:xfrm>
        </p:spPr>
        <p:txBody>
          <a:bodyPr vert="horz" lIns="91440" tIns="45720" rIns="91440" bIns="45720" rtlCol="0" anchor="ctr">
            <a:normAutofit fontScale="92500"/>
          </a:bodyPr>
          <a:lstStyle/>
          <a:p>
            <a:pPr marL="514350">
              <a:lnSpc>
                <a:spcPct val="90000"/>
              </a:lnSpc>
            </a:pPr>
            <a:endParaRPr lang="en-US" sz="2000" b="1" dirty="0">
              <a:effectLst/>
              <a:latin typeface="+mn-lt"/>
              <a:ea typeface="+mn-ea"/>
              <a:cs typeface="+mn-cs"/>
            </a:endParaRPr>
          </a:p>
          <a:p>
            <a:pPr marL="628650" indent="-342900">
              <a:lnSpc>
                <a:spcPct val="90000"/>
              </a:lnSpc>
            </a:pPr>
            <a:r>
              <a:rPr lang="en-US" dirty="0">
                <a:solidFill>
                  <a:schemeClr val="accent5"/>
                </a:solidFill>
                <a:effectLst/>
                <a:ea typeface="+mn-ea"/>
              </a:rPr>
              <a:t>Provide information regarding the Regional Support Model and how it will support counties.</a:t>
            </a:r>
          </a:p>
          <a:p>
            <a:pPr marL="628650" indent="-342900">
              <a:lnSpc>
                <a:spcPct val="90000"/>
              </a:lnSpc>
            </a:pPr>
            <a:r>
              <a:rPr lang="en-US" dirty="0">
                <a:solidFill>
                  <a:schemeClr val="accent5"/>
                </a:solidFill>
                <a:effectLst/>
                <a:ea typeface="+mn-ea"/>
              </a:rPr>
              <a:t>Prepare county child welfare agencies for the change. </a:t>
            </a:r>
          </a:p>
          <a:p>
            <a:pPr marL="628650" indent="-342900">
              <a:lnSpc>
                <a:spcPct val="90000"/>
              </a:lnSpc>
            </a:pPr>
            <a:r>
              <a:rPr lang="en-US" dirty="0">
                <a:solidFill>
                  <a:schemeClr val="accent5"/>
                </a:solidFill>
                <a:ea typeface="+mn-ea"/>
              </a:rPr>
              <a:t>Solicit feedback on the model and how NCDSS will provide support.</a:t>
            </a:r>
            <a:endParaRPr lang="en-US" dirty="0">
              <a:solidFill>
                <a:schemeClr val="accent5"/>
              </a:solidFill>
              <a:effectLst/>
              <a:ea typeface="+mn-ea"/>
            </a:endParaRPr>
          </a:p>
          <a:p>
            <a:pPr marL="0">
              <a:lnSpc>
                <a:spcPct val="90000"/>
              </a:lnSpc>
            </a:pPr>
            <a:endParaRPr lang="en-US" sz="2000" dirty="0">
              <a:latin typeface="+mn-lt"/>
              <a:ea typeface="+mn-ea"/>
              <a:cs typeface="+mn-cs"/>
            </a:endParaRPr>
          </a:p>
        </p:txBody>
      </p:sp>
      <p:pic>
        <p:nvPicPr>
          <p:cNvPr id="9" name="Picture 8" descr="Icon&#10;&#10;Description automatically generated with low confidence">
            <a:extLst>
              <a:ext uri="{FF2B5EF4-FFF2-40B4-BE49-F238E27FC236}">
                <a16:creationId xmlns:a16="http://schemas.microsoft.com/office/drawing/2014/main" id="{D638D132-D58D-482D-9B26-33A29511833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31416"/>
          <a:stretch/>
        </p:blipFill>
        <p:spPr>
          <a:xfrm>
            <a:off x="5977788" y="799352"/>
            <a:ext cx="5425410" cy="5259296"/>
          </a:xfrm>
          <a:prstGeom prst="rect">
            <a:avLst/>
          </a:prstGeom>
        </p:spPr>
      </p:pic>
      <p:sp>
        <p:nvSpPr>
          <p:cNvPr id="7" name="Date Placeholder 6">
            <a:extLst>
              <a:ext uri="{FF2B5EF4-FFF2-40B4-BE49-F238E27FC236}">
                <a16:creationId xmlns:a16="http://schemas.microsoft.com/office/drawing/2014/main" id="{513836C0-652D-44C5-82D8-98165BE0C2E5}"/>
              </a:ext>
            </a:extLst>
          </p:cNvPr>
          <p:cNvSpPr>
            <a:spLocks noGrp="1"/>
          </p:cNvSpPr>
          <p:nvPr>
            <p:ph type="dt" sz="half" idx="12"/>
          </p:nvPr>
        </p:nvSpPr>
        <p:spPr>
          <a:xfrm>
            <a:off x="838200" y="6356350"/>
            <a:ext cx="1400175"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8" name="Footer Placeholder 7">
            <a:extLst>
              <a:ext uri="{FF2B5EF4-FFF2-40B4-BE49-F238E27FC236}">
                <a16:creationId xmlns:a16="http://schemas.microsoft.com/office/drawing/2014/main" id="{C794AB8A-618F-4482-B93D-3616F4B358D9}"/>
              </a:ext>
            </a:extLst>
          </p:cNvPr>
          <p:cNvSpPr>
            <a:spLocks noGrp="1"/>
          </p:cNvSpPr>
          <p:nvPr>
            <p:ph type="ftr" sz="quarter" idx="13"/>
          </p:nvPr>
        </p:nvSpPr>
        <p:spPr>
          <a:xfrm>
            <a:off x="2238375" y="6356350"/>
            <a:ext cx="6248677"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0" name="Slide Number Placeholder 9">
            <a:extLst>
              <a:ext uri="{FF2B5EF4-FFF2-40B4-BE49-F238E27FC236}">
                <a16:creationId xmlns:a16="http://schemas.microsoft.com/office/drawing/2014/main" id="{E6A574C2-585F-479B-AAF7-2D26EA028090}"/>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95386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2" name="Chart 1">
                <a:extLst>
                  <a:ext uri="{FF2B5EF4-FFF2-40B4-BE49-F238E27FC236}">
                    <a16:creationId xmlns:a16="http://schemas.microsoft.com/office/drawing/2014/main" id="{2E339D09-7101-4555-9575-F98E76CA8541}"/>
                  </a:ext>
                </a:extLst>
              </p:cNvPr>
              <p:cNvGraphicFramePr/>
              <p:nvPr>
                <p:extLst>
                  <p:ext uri="{D42A27DB-BD31-4B8C-83A1-F6EECF244321}">
                    <p14:modId xmlns:p14="http://schemas.microsoft.com/office/powerpoint/2010/main" val="3407276238"/>
                  </p:ext>
                </p:extLst>
              </p:nvPr>
            </p:nvGraphicFramePr>
            <p:xfrm>
              <a:off x="1273234" y="462814"/>
              <a:ext cx="15490911" cy="628167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2E339D09-7101-4555-9575-F98E76CA8541}"/>
                  </a:ext>
                </a:extLst>
              </p:cNvPr>
              <p:cNvPicPr>
                <a:picLocks noGrp="1" noRot="1" noChangeAspect="1" noMove="1" noResize="1" noEditPoints="1" noAdjustHandles="1" noChangeArrowheads="1" noChangeShapeType="1"/>
              </p:cNvPicPr>
              <p:nvPr/>
            </p:nvPicPr>
            <p:blipFill>
              <a:blip r:embed="rId4"/>
              <a:stretch>
                <a:fillRect/>
              </a:stretch>
            </p:blipFill>
            <p:spPr>
              <a:xfrm>
                <a:off x="1273234" y="462814"/>
                <a:ext cx="15490911" cy="6281679"/>
              </a:xfrm>
              <a:prstGeom prst="rect">
                <a:avLst/>
              </a:prstGeom>
            </p:spPr>
          </p:pic>
        </mc:Fallback>
      </mc:AlternateContent>
      <p:sp>
        <p:nvSpPr>
          <p:cNvPr id="3" name="Date Placeholder 2">
            <a:extLst>
              <a:ext uri="{FF2B5EF4-FFF2-40B4-BE49-F238E27FC236}">
                <a16:creationId xmlns:a16="http://schemas.microsoft.com/office/drawing/2014/main" id="{38B97449-453C-4CB0-823C-0AEE8B9A6354}"/>
              </a:ext>
            </a:extLst>
          </p:cNvPr>
          <p:cNvSpPr>
            <a:spLocks noGrp="1"/>
          </p:cNvSpPr>
          <p:nvPr>
            <p:ph type="dt" sz="half" idx="10"/>
          </p:nvPr>
        </p:nvSpPr>
        <p:spPr>
          <a:xfrm>
            <a:off x="838200" y="6356350"/>
            <a:ext cx="1590675"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4" name="Footer Placeholder 3">
            <a:extLst>
              <a:ext uri="{FF2B5EF4-FFF2-40B4-BE49-F238E27FC236}">
                <a16:creationId xmlns:a16="http://schemas.microsoft.com/office/drawing/2014/main" id="{BC70D680-F498-4747-84B3-3BB0BFB9F5A4}"/>
              </a:ext>
            </a:extLst>
          </p:cNvPr>
          <p:cNvSpPr>
            <a:spLocks noGrp="1"/>
          </p:cNvSpPr>
          <p:nvPr>
            <p:ph type="ftr" sz="quarter" idx="11"/>
          </p:nvPr>
        </p:nvSpPr>
        <p:spPr>
          <a:xfrm>
            <a:off x="2428875" y="6356350"/>
            <a:ext cx="6058177"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5" name="Slide Number Placeholder 4">
            <a:extLst>
              <a:ext uri="{FF2B5EF4-FFF2-40B4-BE49-F238E27FC236}">
                <a16:creationId xmlns:a16="http://schemas.microsoft.com/office/drawing/2014/main" id="{07A68993-F449-4B16-8A91-A771D4614483}"/>
              </a:ext>
            </a:extLst>
          </p:cNvPr>
          <p:cNvSpPr>
            <a:spLocks noGrp="1"/>
          </p:cNvSpPr>
          <p:nvPr>
            <p:ph type="sldNum" sz="quarter" idx="12"/>
          </p:nvPr>
        </p:nvSpPr>
        <p:spPr/>
        <p:txBody>
          <a:bodyPr/>
          <a:lstStyle/>
          <a:p>
            <a:endParaRPr lang="en-US" dirty="0"/>
          </a:p>
          <a:p>
            <a:fld id="{03AFFE3C-B701-4C4B-B45F-B0EF2B4B53B3}" type="slidenum">
              <a:rPr lang="en-US" sz="900" b="1" smtClean="0">
                <a:latin typeface="Arial" panose="020B0604020202020204" pitchFamily="34" charset="0"/>
                <a:cs typeface="Arial" panose="020B0604020202020204" pitchFamily="34" charset="0"/>
              </a:rPr>
              <a:t>4</a:t>
            </a:fld>
            <a:endParaRPr lang="en-US" sz="900" b="1" dirty="0">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8DFFA063-3118-427A-85FF-12C9E12F0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41" y="243681"/>
            <a:ext cx="11416236"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60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1916-5ABE-4DCC-BC70-2B358910C79B}"/>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900" dirty="0">
                <a:solidFill>
                  <a:srgbClr val="002060"/>
                </a:solidFill>
                <a:ea typeface="+mj-ea"/>
              </a:rPr>
              <a:t>Rylan’s Law</a:t>
            </a:r>
            <a:br>
              <a:rPr lang="en-US" sz="5400" dirty="0">
                <a:solidFill>
                  <a:srgbClr val="002060"/>
                </a:solidFill>
                <a:ea typeface="+mj-ea"/>
              </a:rPr>
            </a:br>
            <a:r>
              <a:rPr lang="en-US" sz="3600" dirty="0">
                <a:solidFill>
                  <a:srgbClr val="002060"/>
                </a:solidFill>
                <a:ea typeface="+mj-ea"/>
              </a:rPr>
              <a:t>HB 630</a:t>
            </a:r>
          </a:p>
        </p:txBody>
      </p:sp>
      <p:sp>
        <p:nvSpPr>
          <p:cNvPr id="3" name="Text Placeholder 2">
            <a:extLst>
              <a:ext uri="{FF2B5EF4-FFF2-40B4-BE49-F238E27FC236}">
                <a16:creationId xmlns:a16="http://schemas.microsoft.com/office/drawing/2014/main" id="{DA325513-26B2-4AE5-9EA3-E0EF435829AB}"/>
              </a:ext>
            </a:extLst>
          </p:cNvPr>
          <p:cNvSpPr>
            <a:spLocks noGrp="1"/>
          </p:cNvSpPr>
          <p:nvPr>
            <p:ph type="body" sz="quarter" idx="10"/>
          </p:nvPr>
        </p:nvSpPr>
        <p:spPr>
          <a:xfrm>
            <a:off x="590719" y="2330505"/>
            <a:ext cx="4559425" cy="3979585"/>
          </a:xfrm>
        </p:spPr>
        <p:txBody>
          <a:bodyPr vert="horz" lIns="91440" tIns="45720" rIns="91440" bIns="45720" rtlCol="0" anchor="ctr">
            <a:normAutofit lnSpcReduction="10000"/>
          </a:bodyPr>
          <a:lstStyle/>
          <a:p>
            <a:pPr>
              <a:lnSpc>
                <a:spcPct val="90000"/>
              </a:lnSpc>
            </a:pPr>
            <a:endParaRPr lang="en-US" b="0" dirty="0">
              <a:ea typeface="+mn-ea"/>
            </a:endParaRPr>
          </a:p>
          <a:p>
            <a:pPr>
              <a:lnSpc>
                <a:spcPct val="90000"/>
              </a:lnSpc>
            </a:pPr>
            <a:endParaRPr lang="en-US" b="0" dirty="0">
              <a:ea typeface="+mn-ea"/>
            </a:endParaRPr>
          </a:p>
          <a:p>
            <a:pPr>
              <a:lnSpc>
                <a:spcPct val="90000"/>
              </a:lnSpc>
            </a:pPr>
            <a:r>
              <a:rPr lang="en-US" dirty="0">
                <a:solidFill>
                  <a:schemeClr val="accent5"/>
                </a:solidFill>
                <a:ea typeface="+mn-ea"/>
              </a:rPr>
              <a:t>Passed 6/15/2017</a:t>
            </a:r>
          </a:p>
          <a:p>
            <a:pPr>
              <a:lnSpc>
                <a:spcPct val="90000"/>
              </a:lnSpc>
            </a:pPr>
            <a:r>
              <a:rPr lang="en-US" dirty="0">
                <a:solidFill>
                  <a:schemeClr val="accent5"/>
                </a:solidFill>
                <a:ea typeface="+mn-ea"/>
              </a:rPr>
              <a:t>Requires regional offices to support and supervise counties</a:t>
            </a:r>
          </a:p>
          <a:p>
            <a:pPr>
              <a:lnSpc>
                <a:spcPct val="90000"/>
              </a:lnSpc>
            </a:pPr>
            <a:r>
              <a:rPr lang="en-US" dirty="0">
                <a:solidFill>
                  <a:schemeClr val="accent5"/>
                </a:solidFill>
                <a:ea typeface="+mn-ea"/>
              </a:rPr>
              <a:t>Outlines how NCDHHS will supervise county DSS agencies.  </a:t>
            </a:r>
          </a:p>
          <a:p>
            <a:pPr>
              <a:lnSpc>
                <a:spcPct val="90000"/>
              </a:lnSpc>
            </a:pPr>
            <a:endParaRPr lang="en-US" b="0" dirty="0">
              <a:ea typeface="+mn-ea"/>
            </a:endParaRPr>
          </a:p>
          <a:p>
            <a:pPr>
              <a:lnSpc>
                <a:spcPct val="90000"/>
              </a:lnSpc>
            </a:pPr>
            <a:endParaRPr lang="en-US" b="0" dirty="0">
              <a:ea typeface="+mn-ea"/>
            </a:endParaRPr>
          </a:p>
          <a:p>
            <a:pPr>
              <a:lnSpc>
                <a:spcPct val="90000"/>
              </a:lnSpc>
            </a:pPr>
            <a:endParaRPr lang="en-US" sz="2000" dirty="0">
              <a:latin typeface="+mn-lt"/>
              <a:ea typeface="+mn-ea"/>
              <a:cs typeface="+mn-cs"/>
            </a:endParaRPr>
          </a:p>
          <a:p>
            <a:pPr marL="0">
              <a:lnSpc>
                <a:spcPct val="90000"/>
              </a:lnSpc>
            </a:pPr>
            <a:endParaRPr lang="en-US" sz="2000" dirty="0">
              <a:latin typeface="+mn-lt"/>
              <a:ea typeface="+mn-ea"/>
              <a:cs typeface="+mn-cs"/>
            </a:endParaRPr>
          </a:p>
        </p:txBody>
      </p:sp>
      <p:pic>
        <p:nvPicPr>
          <p:cNvPr id="9" name="Picture 8" descr="A picture containing person&#10;&#10;Description automatically generated">
            <a:extLst>
              <a:ext uri="{FF2B5EF4-FFF2-40B4-BE49-F238E27FC236}">
                <a16:creationId xmlns:a16="http://schemas.microsoft.com/office/drawing/2014/main" id="{1C73506C-7C95-4C23-A6CA-AFF6863D33C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426" r="4696" b="2"/>
          <a:stretch/>
        </p:blipFill>
        <p:spPr>
          <a:xfrm>
            <a:off x="5977788" y="799352"/>
            <a:ext cx="5425410" cy="5259296"/>
          </a:xfrm>
          <a:prstGeom prst="rect">
            <a:avLst/>
          </a:prstGeom>
        </p:spPr>
      </p:pic>
      <p:sp>
        <p:nvSpPr>
          <p:cNvPr id="7" name="Date Placeholder 6">
            <a:extLst>
              <a:ext uri="{FF2B5EF4-FFF2-40B4-BE49-F238E27FC236}">
                <a16:creationId xmlns:a16="http://schemas.microsoft.com/office/drawing/2014/main" id="{2580BA91-3C42-4238-A74A-9311060D1A4A}"/>
              </a:ext>
            </a:extLst>
          </p:cNvPr>
          <p:cNvSpPr>
            <a:spLocks noGrp="1"/>
          </p:cNvSpPr>
          <p:nvPr>
            <p:ph type="dt" sz="half" idx="12"/>
          </p:nvPr>
        </p:nvSpPr>
        <p:spPr>
          <a:xfrm>
            <a:off x="838200" y="6356350"/>
            <a:ext cx="1314450"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8" name="Footer Placeholder 7">
            <a:extLst>
              <a:ext uri="{FF2B5EF4-FFF2-40B4-BE49-F238E27FC236}">
                <a16:creationId xmlns:a16="http://schemas.microsoft.com/office/drawing/2014/main" id="{73E7A4E1-664C-4551-976B-40682AABFA9A}"/>
              </a:ext>
            </a:extLst>
          </p:cNvPr>
          <p:cNvSpPr>
            <a:spLocks noGrp="1"/>
          </p:cNvSpPr>
          <p:nvPr>
            <p:ph type="ftr" sz="quarter" idx="13"/>
          </p:nvPr>
        </p:nvSpPr>
        <p:spPr>
          <a:xfrm>
            <a:off x="2667000" y="6356350"/>
            <a:ext cx="5820052"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0" name="Slide Number Placeholder 9">
            <a:extLst>
              <a:ext uri="{FF2B5EF4-FFF2-40B4-BE49-F238E27FC236}">
                <a16:creationId xmlns:a16="http://schemas.microsoft.com/office/drawing/2014/main" id="{8BF3196A-0C95-4241-8BBD-4F62EE67448E}"/>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11724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1646" y="349664"/>
            <a:ext cx="7146149" cy="1638377"/>
          </a:xfrm>
        </p:spPr>
        <p:txBody>
          <a:bodyPr vert="horz" lIns="91440" tIns="45720" rIns="91440" bIns="45720" rtlCol="0" anchor="b">
            <a:noAutofit/>
          </a:bodyPr>
          <a:lstStyle/>
          <a:p>
            <a:r>
              <a:rPr lang="en-US" sz="4400" kern="1200" dirty="0">
                <a:solidFill>
                  <a:srgbClr val="002060"/>
                </a:solidFill>
                <a:ea typeface="+mj-ea"/>
              </a:rPr>
              <a:t>Who will be supporting your county?</a:t>
            </a:r>
          </a:p>
        </p:txBody>
      </p:sp>
      <p:sp>
        <p:nvSpPr>
          <p:cNvPr id="6" name="Text Placeholder 5"/>
          <p:cNvSpPr>
            <a:spLocks noGrp="1"/>
          </p:cNvSpPr>
          <p:nvPr>
            <p:ph type="body" sz="quarter" idx="10"/>
          </p:nvPr>
        </p:nvSpPr>
        <p:spPr>
          <a:xfrm>
            <a:off x="587988" y="2507226"/>
            <a:ext cx="5837750" cy="3667432"/>
          </a:xfrm>
        </p:spPr>
        <p:txBody>
          <a:bodyPr vert="horz" lIns="91440" tIns="45720" rIns="91440" bIns="45720" rtlCol="0" anchor="ctr">
            <a:normAutofit fontScale="70000" lnSpcReduction="20000"/>
          </a:bodyPr>
          <a:lstStyle/>
          <a:p>
            <a:pPr>
              <a:lnSpc>
                <a:spcPct val="90000"/>
              </a:lnSpc>
            </a:pPr>
            <a:endParaRPr lang="en-US" sz="3300" b="0" dirty="0">
              <a:solidFill>
                <a:srgbClr val="002060"/>
              </a:solidFill>
              <a:ea typeface="+mn-ea"/>
            </a:endParaRPr>
          </a:p>
          <a:p>
            <a:pPr>
              <a:lnSpc>
                <a:spcPct val="90000"/>
              </a:lnSpc>
            </a:pPr>
            <a:r>
              <a:rPr lang="en-US" sz="3300" dirty="0">
                <a:solidFill>
                  <a:schemeClr val="accent5"/>
                </a:solidFill>
                <a:ea typeface="+mn-ea"/>
              </a:rPr>
              <a:t>CQI, Safety, and Permanency Specialists</a:t>
            </a:r>
          </a:p>
          <a:p>
            <a:pPr>
              <a:lnSpc>
                <a:spcPct val="90000"/>
              </a:lnSpc>
            </a:pPr>
            <a:r>
              <a:rPr lang="en-US" sz="3300" dirty="0">
                <a:solidFill>
                  <a:schemeClr val="accent5"/>
                </a:solidFill>
                <a:ea typeface="+mn-ea"/>
              </a:rPr>
              <a:t>RAMS Consultant</a:t>
            </a:r>
          </a:p>
          <a:p>
            <a:pPr>
              <a:lnSpc>
                <a:spcPct val="90000"/>
              </a:lnSpc>
            </a:pPr>
            <a:r>
              <a:rPr lang="en-US" sz="3300" dirty="0">
                <a:solidFill>
                  <a:schemeClr val="accent5"/>
                </a:solidFill>
                <a:ea typeface="+mn-ea"/>
              </a:rPr>
              <a:t>FFPSA Regional Consultant</a:t>
            </a:r>
          </a:p>
          <a:p>
            <a:pPr>
              <a:lnSpc>
                <a:spcPct val="90000"/>
              </a:lnSpc>
            </a:pPr>
            <a:r>
              <a:rPr lang="en-US" sz="3300" dirty="0">
                <a:solidFill>
                  <a:schemeClr val="accent5"/>
                </a:solidFill>
                <a:ea typeface="+mn-ea"/>
              </a:rPr>
              <a:t>Family Support Prevention Services</a:t>
            </a:r>
          </a:p>
          <a:p>
            <a:pPr>
              <a:lnSpc>
                <a:spcPct val="90000"/>
              </a:lnSpc>
            </a:pPr>
            <a:r>
              <a:rPr lang="en-US" sz="3300" dirty="0">
                <a:solidFill>
                  <a:schemeClr val="accent5"/>
                </a:solidFill>
                <a:ea typeface="+mn-ea"/>
              </a:rPr>
              <a:t>Regional Trainers</a:t>
            </a:r>
          </a:p>
          <a:p>
            <a:pPr marL="0" indent="0">
              <a:lnSpc>
                <a:spcPct val="90000"/>
              </a:lnSpc>
              <a:buNone/>
            </a:pPr>
            <a:r>
              <a:rPr lang="en-US" sz="3300" b="0" dirty="0">
                <a:solidFill>
                  <a:schemeClr val="accent5"/>
                </a:solidFill>
                <a:ea typeface="+mn-ea"/>
              </a:rPr>
              <a:t>These positions are either in place or in the process of being hired.  </a:t>
            </a:r>
          </a:p>
          <a:p>
            <a:pPr marL="0">
              <a:lnSpc>
                <a:spcPct val="90000"/>
              </a:lnSpc>
            </a:pPr>
            <a:endParaRPr lang="en-US" sz="2000" dirty="0">
              <a:solidFill>
                <a:schemeClr val="accent3">
                  <a:lumMod val="75000"/>
                </a:schemeClr>
              </a:solidFill>
              <a:latin typeface="+mn-lt"/>
              <a:ea typeface="+mn-ea"/>
              <a:cs typeface="+mn-cs"/>
            </a:endParaRPr>
          </a:p>
          <a:p>
            <a:pPr>
              <a:lnSpc>
                <a:spcPct val="90000"/>
              </a:lnSpc>
            </a:pPr>
            <a:endParaRPr lang="en-US" sz="2000" dirty="0">
              <a:latin typeface="+mn-lt"/>
              <a:ea typeface="+mn-ea"/>
              <a:cs typeface="+mn-cs"/>
            </a:endParaRPr>
          </a:p>
        </p:txBody>
      </p:sp>
      <p:pic>
        <p:nvPicPr>
          <p:cNvPr id="3" name="Picture 2" descr="Icon&#10;&#10;Description automatically generated">
            <a:extLst>
              <a:ext uri="{FF2B5EF4-FFF2-40B4-BE49-F238E27FC236}">
                <a16:creationId xmlns:a16="http://schemas.microsoft.com/office/drawing/2014/main" id="{9E4B1EAA-677D-44BB-B506-5A0C6288B8E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21373" y="1525724"/>
            <a:ext cx="4235516" cy="3557833"/>
          </a:xfrm>
          <a:prstGeom prst="rect">
            <a:avLst/>
          </a:prstGeom>
        </p:spPr>
      </p:pic>
      <p:sp>
        <p:nvSpPr>
          <p:cNvPr id="8" name="Date Placeholder 7">
            <a:extLst>
              <a:ext uri="{FF2B5EF4-FFF2-40B4-BE49-F238E27FC236}">
                <a16:creationId xmlns:a16="http://schemas.microsoft.com/office/drawing/2014/main" id="{7A981D77-4BB5-482B-A28C-D43AC853017F}"/>
              </a:ext>
            </a:extLst>
          </p:cNvPr>
          <p:cNvSpPr>
            <a:spLocks noGrp="1"/>
          </p:cNvSpPr>
          <p:nvPr>
            <p:ph type="dt" sz="half" idx="12"/>
          </p:nvPr>
        </p:nvSpPr>
        <p:spPr>
          <a:xfrm>
            <a:off x="838200" y="6356350"/>
            <a:ext cx="1438275"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9" name="Footer Placeholder 8">
            <a:extLst>
              <a:ext uri="{FF2B5EF4-FFF2-40B4-BE49-F238E27FC236}">
                <a16:creationId xmlns:a16="http://schemas.microsoft.com/office/drawing/2014/main" id="{742443A6-042E-40B7-8BB9-B3AE1CC60875}"/>
              </a:ext>
            </a:extLst>
          </p:cNvPr>
          <p:cNvSpPr>
            <a:spLocks noGrp="1"/>
          </p:cNvSpPr>
          <p:nvPr>
            <p:ph type="ftr" sz="quarter" idx="13"/>
          </p:nvPr>
        </p:nvSpPr>
        <p:spPr>
          <a:xfrm>
            <a:off x="2772851" y="6492875"/>
            <a:ext cx="5837749" cy="365125"/>
          </a:xfrm>
        </p:spPr>
        <p:txBody>
          <a:bodyPr/>
          <a:lstStyle/>
          <a:p>
            <a:r>
              <a:rPr lang="en-US" dirty="0"/>
              <a:t> </a:t>
            </a:r>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0" name="Slide Number Placeholder 9">
            <a:extLst>
              <a:ext uri="{FF2B5EF4-FFF2-40B4-BE49-F238E27FC236}">
                <a16:creationId xmlns:a16="http://schemas.microsoft.com/office/drawing/2014/main" id="{FE47AFED-9DE0-43D9-8EEE-183D4990130B}"/>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2127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93662" y="386930"/>
            <a:ext cx="10066122" cy="1298448"/>
          </a:xfrm>
        </p:spPr>
        <p:txBody>
          <a:bodyPr vert="horz" lIns="91440" tIns="45720" rIns="91440" bIns="45720" rtlCol="0" anchor="b">
            <a:normAutofit/>
          </a:bodyPr>
          <a:lstStyle/>
          <a:p>
            <a:r>
              <a:rPr lang="en-US" sz="4400" kern="1200" dirty="0">
                <a:solidFill>
                  <a:srgbClr val="002060"/>
                </a:solidFill>
                <a:ea typeface="+mj-ea"/>
              </a:rPr>
              <a:t>CQI Specialists</a:t>
            </a:r>
          </a:p>
        </p:txBody>
      </p:sp>
      <p:sp>
        <p:nvSpPr>
          <p:cNvPr id="6" name="Text Placeholder 5"/>
          <p:cNvSpPr>
            <a:spLocks noGrp="1"/>
          </p:cNvSpPr>
          <p:nvPr>
            <p:ph type="body" sz="quarter" idx="10"/>
          </p:nvPr>
        </p:nvSpPr>
        <p:spPr>
          <a:xfrm>
            <a:off x="793662" y="2310142"/>
            <a:ext cx="4530898" cy="3639450"/>
          </a:xfrm>
        </p:spPr>
        <p:txBody>
          <a:bodyPr vert="horz" lIns="91440" tIns="45720" rIns="91440" bIns="45720" rtlCol="0" anchor="ctr">
            <a:normAutofit fontScale="92500" lnSpcReduction="10000"/>
          </a:bodyPr>
          <a:lstStyle/>
          <a:p>
            <a:pPr marL="0">
              <a:lnSpc>
                <a:spcPct val="90000"/>
              </a:lnSpc>
            </a:pPr>
            <a:endParaRPr lang="en-US" sz="2000" dirty="0">
              <a:latin typeface="+mn-lt"/>
              <a:ea typeface="+mn-ea"/>
              <a:cs typeface="+mn-cs"/>
            </a:endParaRPr>
          </a:p>
          <a:p>
            <a:pPr marL="0" indent="0">
              <a:lnSpc>
                <a:spcPct val="90000"/>
              </a:lnSpc>
              <a:buNone/>
            </a:pPr>
            <a:r>
              <a:rPr lang="en-US" dirty="0">
                <a:solidFill>
                  <a:schemeClr val="accent5"/>
                </a:solidFill>
                <a:ea typeface="+mn-ea"/>
              </a:rPr>
              <a:t>The CQI Specialist will:</a:t>
            </a:r>
          </a:p>
          <a:p>
            <a:pPr>
              <a:lnSpc>
                <a:spcPct val="90000"/>
              </a:lnSpc>
            </a:pPr>
            <a:r>
              <a:rPr lang="en-US" dirty="0">
                <a:solidFill>
                  <a:schemeClr val="accent5"/>
                </a:solidFill>
                <a:ea typeface="+mn-ea"/>
              </a:rPr>
              <a:t>Gather and assist in analyzing your data, </a:t>
            </a:r>
          </a:p>
          <a:p>
            <a:pPr>
              <a:lnSpc>
                <a:spcPct val="90000"/>
              </a:lnSpc>
            </a:pPr>
            <a:r>
              <a:rPr lang="en-US" dirty="0">
                <a:solidFill>
                  <a:schemeClr val="accent5"/>
                </a:solidFill>
                <a:ea typeface="+mn-ea"/>
              </a:rPr>
              <a:t>Provide record reviews</a:t>
            </a:r>
          </a:p>
          <a:p>
            <a:pPr>
              <a:lnSpc>
                <a:spcPct val="90000"/>
              </a:lnSpc>
            </a:pPr>
            <a:r>
              <a:rPr lang="en-US" dirty="0">
                <a:solidFill>
                  <a:schemeClr val="accent5"/>
                </a:solidFill>
                <a:ea typeface="+mn-ea"/>
              </a:rPr>
              <a:t>Discern and monitor trends</a:t>
            </a:r>
          </a:p>
          <a:p>
            <a:pPr>
              <a:lnSpc>
                <a:spcPct val="90000"/>
              </a:lnSpc>
            </a:pPr>
            <a:r>
              <a:rPr lang="en-US" dirty="0">
                <a:solidFill>
                  <a:schemeClr val="accent5"/>
                </a:solidFill>
                <a:ea typeface="+mn-ea"/>
              </a:rPr>
              <a:t>Coordinate with other state staff</a:t>
            </a:r>
          </a:p>
          <a:p>
            <a:pPr marL="0">
              <a:lnSpc>
                <a:spcPct val="90000"/>
              </a:lnSpc>
            </a:pPr>
            <a:endParaRPr lang="en-US" sz="2000" dirty="0">
              <a:latin typeface="+mn-lt"/>
              <a:ea typeface="+mn-ea"/>
              <a:cs typeface="+mn-cs"/>
            </a:endParaRPr>
          </a:p>
        </p:txBody>
      </p:sp>
      <p:pic>
        <p:nvPicPr>
          <p:cNvPr id="3" name="Picture 2" descr="A picture containing night, dark&#10;&#10;Description automatically generated">
            <a:extLst>
              <a:ext uri="{FF2B5EF4-FFF2-40B4-BE49-F238E27FC236}">
                <a16:creationId xmlns:a16="http://schemas.microsoft.com/office/drawing/2014/main" id="{B65DFB25-A621-429C-95D8-ECA06A7BBE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2410962"/>
            <a:ext cx="5150277" cy="3437809"/>
          </a:xfrm>
          <a:prstGeom prst="rect">
            <a:avLst/>
          </a:prstGeom>
        </p:spPr>
      </p:pic>
      <p:sp>
        <p:nvSpPr>
          <p:cNvPr id="8" name="Date Placeholder 7">
            <a:extLst>
              <a:ext uri="{FF2B5EF4-FFF2-40B4-BE49-F238E27FC236}">
                <a16:creationId xmlns:a16="http://schemas.microsoft.com/office/drawing/2014/main" id="{EBFA9026-28EA-4E4B-8665-D9DB302EB6BD}"/>
              </a:ext>
            </a:extLst>
          </p:cNvPr>
          <p:cNvSpPr>
            <a:spLocks noGrp="1"/>
          </p:cNvSpPr>
          <p:nvPr>
            <p:ph type="dt" sz="half" idx="12"/>
          </p:nvPr>
        </p:nvSpPr>
        <p:spPr>
          <a:xfrm>
            <a:off x="838200" y="6356350"/>
            <a:ext cx="1552575"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9" name="Footer Placeholder 8">
            <a:extLst>
              <a:ext uri="{FF2B5EF4-FFF2-40B4-BE49-F238E27FC236}">
                <a16:creationId xmlns:a16="http://schemas.microsoft.com/office/drawing/2014/main" id="{1274E36C-F749-4032-BEA0-A5BF64A7F85E}"/>
              </a:ext>
            </a:extLst>
          </p:cNvPr>
          <p:cNvSpPr>
            <a:spLocks noGrp="1"/>
          </p:cNvSpPr>
          <p:nvPr>
            <p:ph type="ftr" sz="quarter" idx="13"/>
          </p:nvPr>
        </p:nvSpPr>
        <p:spPr>
          <a:xfrm>
            <a:off x="2543175" y="6356350"/>
            <a:ext cx="5943877"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0" name="Slide Number Placeholder 9">
            <a:extLst>
              <a:ext uri="{FF2B5EF4-FFF2-40B4-BE49-F238E27FC236}">
                <a16:creationId xmlns:a16="http://schemas.microsoft.com/office/drawing/2014/main" id="{F12018A6-7DE5-477D-9E54-40FB5CFC4DF5}"/>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66291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95528" y="386930"/>
            <a:ext cx="10141799" cy="1300554"/>
          </a:xfrm>
        </p:spPr>
        <p:txBody>
          <a:bodyPr vert="horz" lIns="91440" tIns="45720" rIns="91440" bIns="45720" rtlCol="0" anchor="b">
            <a:normAutofit/>
          </a:bodyPr>
          <a:lstStyle/>
          <a:p>
            <a:r>
              <a:rPr lang="en-US" sz="4400" kern="1200" dirty="0">
                <a:solidFill>
                  <a:srgbClr val="002060"/>
                </a:solidFill>
                <a:ea typeface="+mj-ea"/>
              </a:rPr>
              <a:t>Safety Specialist</a:t>
            </a:r>
          </a:p>
        </p:txBody>
      </p:sp>
      <p:sp>
        <p:nvSpPr>
          <p:cNvPr id="6" name="Text Placeholder 5"/>
          <p:cNvSpPr>
            <a:spLocks noGrp="1"/>
          </p:cNvSpPr>
          <p:nvPr>
            <p:ph type="body" sz="quarter" idx="10"/>
          </p:nvPr>
        </p:nvSpPr>
        <p:spPr>
          <a:xfrm>
            <a:off x="6715432" y="1687484"/>
            <a:ext cx="3980292" cy="3880710"/>
          </a:xfrm>
        </p:spPr>
        <p:txBody>
          <a:bodyPr vert="horz" lIns="91440" tIns="45720" rIns="91440" bIns="45720" rtlCol="0" anchor="ctr">
            <a:normAutofit fontScale="92500" lnSpcReduction="10000"/>
          </a:bodyPr>
          <a:lstStyle/>
          <a:p>
            <a:pPr marL="0">
              <a:lnSpc>
                <a:spcPct val="90000"/>
              </a:lnSpc>
            </a:pPr>
            <a:endParaRPr lang="en-US" sz="2000" dirty="0">
              <a:latin typeface="+mn-lt"/>
              <a:ea typeface="+mn-ea"/>
              <a:cs typeface="+mn-cs"/>
            </a:endParaRPr>
          </a:p>
          <a:p>
            <a:pPr marL="0" indent="0">
              <a:lnSpc>
                <a:spcPct val="90000"/>
              </a:lnSpc>
              <a:buNone/>
            </a:pPr>
            <a:r>
              <a:rPr lang="en-US" sz="3000" dirty="0">
                <a:solidFill>
                  <a:schemeClr val="accent5"/>
                </a:solidFill>
                <a:ea typeface="+mn-ea"/>
              </a:rPr>
              <a:t>The Safety Specialist will: </a:t>
            </a:r>
          </a:p>
          <a:p>
            <a:pPr>
              <a:lnSpc>
                <a:spcPct val="90000"/>
              </a:lnSpc>
            </a:pPr>
            <a:r>
              <a:rPr lang="en-US" sz="3000" dirty="0">
                <a:solidFill>
                  <a:schemeClr val="accent5"/>
                </a:solidFill>
                <a:ea typeface="+mn-ea"/>
              </a:rPr>
              <a:t>Provide policy and practice support</a:t>
            </a:r>
          </a:p>
          <a:p>
            <a:pPr>
              <a:lnSpc>
                <a:spcPct val="90000"/>
              </a:lnSpc>
            </a:pPr>
            <a:r>
              <a:rPr lang="en-US" sz="3000" dirty="0">
                <a:solidFill>
                  <a:schemeClr val="accent5"/>
                </a:solidFill>
                <a:ea typeface="+mn-ea"/>
              </a:rPr>
              <a:t>Provide TA in safety areas</a:t>
            </a:r>
          </a:p>
          <a:p>
            <a:pPr>
              <a:lnSpc>
                <a:spcPct val="90000"/>
              </a:lnSpc>
            </a:pPr>
            <a:r>
              <a:rPr lang="en-US" sz="3000" dirty="0">
                <a:solidFill>
                  <a:schemeClr val="accent5"/>
                </a:solidFill>
                <a:ea typeface="+mn-ea"/>
              </a:rPr>
              <a:t>Coordinate with other state staff</a:t>
            </a:r>
          </a:p>
        </p:txBody>
      </p:sp>
      <p:pic>
        <p:nvPicPr>
          <p:cNvPr id="3" name="Picture 2" descr="A group of people in clothing&#10;&#10;Description automatically generated with low confidence">
            <a:extLst>
              <a:ext uri="{FF2B5EF4-FFF2-40B4-BE49-F238E27FC236}">
                <a16:creationId xmlns:a16="http://schemas.microsoft.com/office/drawing/2014/main" id="{6A26D5F4-AFC8-401B-B2DD-9E6A974CD56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6150" y="3429000"/>
            <a:ext cx="5150277" cy="1596585"/>
          </a:xfrm>
          <a:prstGeom prst="rect">
            <a:avLst/>
          </a:prstGeom>
        </p:spPr>
      </p:pic>
      <p:sp>
        <p:nvSpPr>
          <p:cNvPr id="8" name="Date Placeholder 7">
            <a:extLst>
              <a:ext uri="{FF2B5EF4-FFF2-40B4-BE49-F238E27FC236}">
                <a16:creationId xmlns:a16="http://schemas.microsoft.com/office/drawing/2014/main" id="{A4CFC3D5-7090-4430-9F86-D73070A1FEBE}"/>
              </a:ext>
            </a:extLst>
          </p:cNvPr>
          <p:cNvSpPr>
            <a:spLocks noGrp="1"/>
          </p:cNvSpPr>
          <p:nvPr>
            <p:ph type="dt" sz="half" idx="12"/>
          </p:nvPr>
        </p:nvSpPr>
        <p:spPr>
          <a:xfrm>
            <a:off x="838200" y="6356350"/>
            <a:ext cx="1409700" cy="365125"/>
          </a:xfrm>
        </p:spPr>
        <p:txBody>
          <a:bodyPr/>
          <a:lstStyle/>
          <a:p>
            <a:endParaRPr lang="en-US" dirty="0"/>
          </a:p>
          <a:p>
            <a:r>
              <a:rPr lang="en-US" dirty="0"/>
              <a:t> </a:t>
            </a:r>
            <a:r>
              <a:rPr lang="en-US" sz="900" b="1" dirty="0">
                <a:latin typeface="Arial" panose="020B0604020202020204" pitchFamily="34" charset="0"/>
                <a:cs typeface="Arial" panose="020B0604020202020204" pitchFamily="34" charset="0"/>
              </a:rPr>
              <a:t>8/4/2022</a:t>
            </a:r>
          </a:p>
        </p:txBody>
      </p:sp>
      <p:sp>
        <p:nvSpPr>
          <p:cNvPr id="9" name="Footer Placeholder 8">
            <a:extLst>
              <a:ext uri="{FF2B5EF4-FFF2-40B4-BE49-F238E27FC236}">
                <a16:creationId xmlns:a16="http://schemas.microsoft.com/office/drawing/2014/main" id="{CBFA7E2E-E89C-447E-A7DE-A5D68DFAF310}"/>
              </a:ext>
            </a:extLst>
          </p:cNvPr>
          <p:cNvSpPr>
            <a:spLocks noGrp="1"/>
          </p:cNvSpPr>
          <p:nvPr>
            <p:ph type="ftr" sz="quarter" idx="13"/>
          </p:nvPr>
        </p:nvSpPr>
        <p:spPr>
          <a:xfrm>
            <a:off x="2457450" y="6356350"/>
            <a:ext cx="6029602"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0" name="Slide Number Placeholder 9">
            <a:extLst>
              <a:ext uri="{FF2B5EF4-FFF2-40B4-BE49-F238E27FC236}">
                <a16:creationId xmlns:a16="http://schemas.microsoft.com/office/drawing/2014/main" id="{72255D7D-6351-4B26-9B1A-B08CC3A1B3BE}"/>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62329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00736" y="1193475"/>
            <a:ext cx="6758433" cy="962953"/>
          </a:xfrm>
        </p:spPr>
        <p:txBody>
          <a:bodyPr vert="horz" lIns="91440" tIns="45720" rIns="91440" bIns="45720" rtlCol="0" anchor="b">
            <a:noAutofit/>
          </a:bodyPr>
          <a:lstStyle/>
          <a:p>
            <a:r>
              <a:rPr lang="en-US" sz="4400" dirty="0">
                <a:solidFill>
                  <a:srgbClr val="002060"/>
                </a:solidFill>
                <a:ea typeface="+mj-ea"/>
              </a:rPr>
              <a:t>Permanency Specialist</a:t>
            </a:r>
            <a:br>
              <a:rPr lang="en-US" sz="5400" dirty="0">
                <a:solidFill>
                  <a:schemeClr val="tx1"/>
                </a:solidFill>
                <a:latin typeface="+mj-lt"/>
                <a:ea typeface="+mj-ea"/>
                <a:cs typeface="+mj-cs"/>
              </a:rPr>
            </a:br>
            <a:endParaRPr lang="en-US" sz="5400" dirty="0">
              <a:solidFill>
                <a:schemeClr val="tx1"/>
              </a:solidFill>
              <a:latin typeface="+mj-lt"/>
              <a:ea typeface="+mj-ea"/>
              <a:cs typeface="+mj-cs"/>
            </a:endParaRPr>
          </a:p>
        </p:txBody>
      </p:sp>
      <p:sp>
        <p:nvSpPr>
          <p:cNvPr id="6" name="Text Placeholder 5"/>
          <p:cNvSpPr>
            <a:spLocks noGrp="1"/>
          </p:cNvSpPr>
          <p:nvPr>
            <p:ph type="body" sz="quarter" idx="10"/>
          </p:nvPr>
        </p:nvSpPr>
        <p:spPr>
          <a:xfrm>
            <a:off x="1100736" y="1945926"/>
            <a:ext cx="4929098" cy="3632493"/>
          </a:xfrm>
        </p:spPr>
        <p:txBody>
          <a:bodyPr vert="horz" lIns="91440" tIns="45720" rIns="91440" bIns="45720" rtlCol="0" anchor="ctr">
            <a:normAutofit fontScale="92500" lnSpcReduction="20000"/>
          </a:bodyPr>
          <a:lstStyle/>
          <a:p>
            <a:pPr marL="0">
              <a:lnSpc>
                <a:spcPct val="90000"/>
              </a:lnSpc>
            </a:pPr>
            <a:endParaRPr lang="en-US" sz="2000" dirty="0">
              <a:latin typeface="+mn-lt"/>
              <a:ea typeface="+mn-ea"/>
              <a:cs typeface="+mn-cs"/>
            </a:endParaRPr>
          </a:p>
          <a:p>
            <a:pPr marL="0" indent="0">
              <a:lnSpc>
                <a:spcPct val="90000"/>
              </a:lnSpc>
              <a:buNone/>
            </a:pPr>
            <a:r>
              <a:rPr lang="en-US" sz="3000" dirty="0">
                <a:solidFill>
                  <a:schemeClr val="accent5"/>
                </a:solidFill>
                <a:ea typeface="+mn-ea"/>
              </a:rPr>
              <a:t>The Permanency Specialist will: </a:t>
            </a:r>
          </a:p>
          <a:p>
            <a:pPr>
              <a:lnSpc>
                <a:spcPct val="90000"/>
              </a:lnSpc>
            </a:pPr>
            <a:r>
              <a:rPr lang="en-US" sz="3000" dirty="0">
                <a:solidFill>
                  <a:schemeClr val="accent5"/>
                </a:solidFill>
                <a:ea typeface="+mn-ea"/>
              </a:rPr>
              <a:t>Provide policy and practice support</a:t>
            </a:r>
          </a:p>
          <a:p>
            <a:pPr>
              <a:lnSpc>
                <a:spcPct val="90000"/>
              </a:lnSpc>
            </a:pPr>
            <a:r>
              <a:rPr lang="en-US" sz="3000" dirty="0">
                <a:solidFill>
                  <a:schemeClr val="accent5"/>
                </a:solidFill>
                <a:ea typeface="+mn-ea"/>
              </a:rPr>
              <a:t>Provide TA in permanency areas</a:t>
            </a:r>
          </a:p>
          <a:p>
            <a:pPr>
              <a:lnSpc>
                <a:spcPct val="90000"/>
              </a:lnSpc>
            </a:pPr>
            <a:r>
              <a:rPr lang="en-US" sz="3000" dirty="0">
                <a:solidFill>
                  <a:schemeClr val="accent5"/>
                </a:solidFill>
                <a:ea typeface="+mn-ea"/>
              </a:rPr>
              <a:t>Coordinate with other state staff</a:t>
            </a:r>
          </a:p>
          <a:p>
            <a:pPr marL="0">
              <a:lnSpc>
                <a:spcPct val="90000"/>
              </a:lnSpc>
            </a:pPr>
            <a:endParaRPr lang="en-US" sz="2000" dirty="0">
              <a:latin typeface="+mn-lt"/>
              <a:ea typeface="+mn-ea"/>
              <a:cs typeface="+mn-cs"/>
            </a:endParaRPr>
          </a:p>
        </p:txBody>
      </p:sp>
      <p:pic>
        <p:nvPicPr>
          <p:cNvPr id="3" name="Picture 2" descr="A group of people holding a sign&#10;&#10;Description automatically generated">
            <a:extLst>
              <a:ext uri="{FF2B5EF4-FFF2-40B4-BE49-F238E27FC236}">
                <a16:creationId xmlns:a16="http://schemas.microsoft.com/office/drawing/2014/main" id="{7697571D-7DBA-407E-9ECE-860CCA9B2ED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43" r="426" b="-1"/>
          <a:stretch/>
        </p:blipFill>
        <p:spPr>
          <a:xfrm>
            <a:off x="6538366" y="1383738"/>
            <a:ext cx="4929098" cy="4756870"/>
          </a:xfrm>
          <a:prstGeom prst="rect">
            <a:avLst/>
          </a:prstGeom>
        </p:spPr>
      </p:pic>
      <p:sp>
        <p:nvSpPr>
          <p:cNvPr id="8" name="Date Placeholder 7">
            <a:extLst>
              <a:ext uri="{FF2B5EF4-FFF2-40B4-BE49-F238E27FC236}">
                <a16:creationId xmlns:a16="http://schemas.microsoft.com/office/drawing/2014/main" id="{ABFA70A4-8872-4BBA-B811-0B36B35AA9A0}"/>
              </a:ext>
            </a:extLst>
          </p:cNvPr>
          <p:cNvSpPr>
            <a:spLocks noGrp="1"/>
          </p:cNvSpPr>
          <p:nvPr>
            <p:ph type="dt" sz="half" idx="12"/>
          </p:nvPr>
        </p:nvSpPr>
        <p:spPr>
          <a:xfrm>
            <a:off x="838200" y="6356350"/>
            <a:ext cx="1543050" cy="365125"/>
          </a:xfrm>
        </p:spPr>
        <p:txBody>
          <a:bodyPr/>
          <a:lstStyle/>
          <a:p>
            <a:r>
              <a:rPr lang="en-US" dirty="0"/>
              <a:t> </a:t>
            </a:r>
          </a:p>
          <a:p>
            <a:r>
              <a:rPr lang="en-US" sz="900" b="1" dirty="0">
                <a:latin typeface="Arial" panose="020B0604020202020204" pitchFamily="34" charset="0"/>
                <a:cs typeface="Arial" panose="020B0604020202020204" pitchFamily="34" charset="0"/>
              </a:rPr>
              <a:t>8/4/2022</a:t>
            </a:r>
          </a:p>
        </p:txBody>
      </p:sp>
      <p:sp>
        <p:nvSpPr>
          <p:cNvPr id="9" name="Footer Placeholder 8">
            <a:extLst>
              <a:ext uri="{FF2B5EF4-FFF2-40B4-BE49-F238E27FC236}">
                <a16:creationId xmlns:a16="http://schemas.microsoft.com/office/drawing/2014/main" id="{926CA3AB-4B31-4C31-85BB-A34BE8C65439}"/>
              </a:ext>
            </a:extLst>
          </p:cNvPr>
          <p:cNvSpPr>
            <a:spLocks noGrp="1"/>
          </p:cNvSpPr>
          <p:nvPr>
            <p:ph type="ftr" sz="quarter" idx="13"/>
          </p:nvPr>
        </p:nvSpPr>
        <p:spPr>
          <a:xfrm>
            <a:off x="2552700" y="6356350"/>
            <a:ext cx="5934352" cy="365125"/>
          </a:xfrm>
        </p:spPr>
        <p:txBody>
          <a:bodyPr/>
          <a:lstStyle/>
          <a:p>
            <a:r>
              <a:rPr lang="en-US" dirty="0"/>
              <a:t> </a:t>
            </a:r>
          </a:p>
          <a:p>
            <a:r>
              <a:rPr lang="en-US" sz="900" b="1" dirty="0">
                <a:latin typeface="Arial" panose="020B0604020202020204" pitchFamily="34" charset="0"/>
                <a:cs typeface="Arial" panose="020B0604020202020204" pitchFamily="34" charset="0"/>
              </a:rPr>
              <a:t>NCDHHS, Division of Social Services, The Benefits of the Regional Model for Child Welfare</a:t>
            </a:r>
          </a:p>
        </p:txBody>
      </p:sp>
      <p:sp>
        <p:nvSpPr>
          <p:cNvPr id="10" name="Slide Number Placeholder 9">
            <a:extLst>
              <a:ext uri="{FF2B5EF4-FFF2-40B4-BE49-F238E27FC236}">
                <a16:creationId xmlns:a16="http://schemas.microsoft.com/office/drawing/2014/main" id="{F89BC81E-57B8-4D91-972B-00C66F89509B}"/>
              </a:ext>
            </a:extLst>
          </p:cNvPr>
          <p:cNvSpPr>
            <a:spLocks noGrp="1"/>
          </p:cNvSpPr>
          <p:nvPr>
            <p:ph type="sldNum" sz="quarter" idx="14"/>
          </p:nvPr>
        </p:nvSpPr>
        <p:spPr/>
        <p:txBody>
          <a:bodyPr/>
          <a:lstStyle/>
          <a:p>
            <a:endParaRPr lang="en-US" dirty="0"/>
          </a:p>
          <a:p>
            <a:r>
              <a:rPr lang="en-US" sz="900" b="1"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102821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11588</TotalTime>
  <Words>2566</Words>
  <Application>Microsoft Office PowerPoint</Application>
  <PresentationFormat>Widescreen</PresentationFormat>
  <Paragraphs>309</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Franklin Gothic Demi Cond</vt:lpstr>
      <vt:lpstr>Franklin Gothic Medium</vt:lpstr>
      <vt:lpstr>Gotham Bold</vt:lpstr>
      <vt:lpstr>Gotham Light</vt:lpstr>
      <vt:lpstr>Times New Roman</vt:lpstr>
      <vt:lpstr>Office Theme</vt:lpstr>
      <vt:lpstr>PowerPoint Presentation</vt:lpstr>
      <vt:lpstr>Panelists </vt:lpstr>
      <vt:lpstr>   Goal</vt:lpstr>
      <vt:lpstr>PowerPoint Presentation</vt:lpstr>
      <vt:lpstr>Rylan’s Law HB 630</vt:lpstr>
      <vt:lpstr>Who will be supporting your county?</vt:lpstr>
      <vt:lpstr>CQI Specialists</vt:lpstr>
      <vt:lpstr>Safety Specialist</vt:lpstr>
      <vt:lpstr>Permanency Specialist </vt:lpstr>
      <vt:lpstr>RAMS Consultant</vt:lpstr>
      <vt:lpstr>FFPSA Regional Consultant</vt:lpstr>
      <vt:lpstr>Family Support Prevention Services</vt:lpstr>
      <vt:lpstr>Family Support Prevention Services</vt:lpstr>
      <vt:lpstr>     Coming soon… Regional Trainers </vt:lpstr>
      <vt:lpstr>Other Staff Who Will Support the Regional Model </vt:lpstr>
      <vt:lpstr>How Will Your Needs Be Met?</vt:lpstr>
      <vt:lpstr>How Will Your Needs Be Met?</vt:lpstr>
      <vt:lpstr>Check in on the 3 Houses </vt:lpstr>
      <vt:lpstr> </vt:lpstr>
      <vt:lpstr>When You Need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Mcneill, Holly</dc:creator>
  <cp:lastModifiedBy>Sharnese Ransome</cp:lastModifiedBy>
  <cp:revision>81</cp:revision>
  <dcterms:created xsi:type="dcterms:W3CDTF">2022-07-08T14:22:02Z</dcterms:created>
  <dcterms:modified xsi:type="dcterms:W3CDTF">2022-08-17T17:35:39Z</dcterms:modified>
</cp:coreProperties>
</file>