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14"/>
  </p:notesMasterIdLst>
  <p:sldIdLst>
    <p:sldId id="2146847278" r:id="rId5"/>
    <p:sldId id="2146847363" r:id="rId6"/>
    <p:sldId id="2146847364" r:id="rId7"/>
    <p:sldId id="2146847399" r:id="rId8"/>
    <p:sldId id="2146847365" r:id="rId9"/>
    <p:sldId id="2146847400" r:id="rId10"/>
    <p:sldId id="2146847361" r:id="rId11"/>
    <p:sldId id="357" r:id="rId12"/>
    <p:sldId id="21468473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B9B062A-89CE-B16B-A3EE-8D49F6E4109E}" name="Connor, Melissa" initials="CM" userId="S::Melissa.Connor_ACN@dhhs.nc.gov::73231f98-1458-4153-87f9-a30c4d410029" providerId="AD"/>
  <p188:author id="{C59D1760-D7C2-B213-362E-915648D9A379}" name="Goodwin, Jamon" initials="GJ" userId="S::Jamon.Goodwin_ACN@dhhs.nc.gov::e06b250f-2633-4328-9b60-ef2f1671faae" providerId="AD"/>
  <p188:author id="{8A8B986C-A37C-94F0-D276-6C091C59BC45}" name="Picone, Lauren" initials="PL" userId="S::lauren.picone_acn@dhhs.nc.gov::9336c1a6-3e29-4fa3-8a95-df2126f656b8" providerId="AD"/>
  <p188:author id="{CA691870-B7D0-F097-26B2-0535DFA7790C}" name="Lauren Picone" initials="LP" userId="Lauren Picone" providerId="None"/>
  <p188:author id="{1DF03189-AE37-0062-386D-80F883826DE4}" name="Batton, Kathleen" initials="BK" userId="S::kathleen.batton@dhhs.nc.gov::4ef56f2e-b55a-4668-b86f-e44055726add" providerId="AD"/>
  <p188:author id="{09A2A9C0-C878-1188-1BA6-E63366A25D12}" name="Guy, Dan" initials="GD" userId="S::dan.guy@dhhs.nc.gov::296e1cde-e7cb-4eb7-872a-2c7272bce1df" providerId="AD"/>
  <p188:author id="{6F4DF7C8-4F20-44B6-6DE1-E9BFEBEA88CB}" name="Sandoe, Emma" initials="SE" userId="S::emma.sandoe@dhhs.nc.gov::361a3d7a-108a-4ed4-af87-158378b2850f" providerId="AD"/>
  <p188:author id="{378260D4-A8DD-C176-3736-6CCA868C6469}" name="Pitsor, Jack" initials="PJ" userId="S::Jack.Pitsor@dhhs.nc.gov::f9574aa9-ad15-4853-ba01-1f696fa53ce2" providerId="AD"/>
  <p188:author id="{FF4FB1D5-FCE2-8E81-398A-1B34F5012F1E}" name="Santiago-Cordero, Victor" initials="SCV" userId="S::victor.santiago.cordero_acn@dhhs.nc.gov::f9f60be6-6552-496d-92a1-eaedaa0bb5d1" providerId="AD"/>
  <p188:author id="{5DF3D7E2-2E11-E7C7-D9B1-CAF2D14241A8}" name="Ludlam, Jay" initials="LJ" userId="S::jay.ludlam@dhhs.nc.gov::6c1fc5a2-b90b-4bfa-b0c8-82f1a808e666" providerId="AD"/>
  <p188:author id="{A651A0E7-0DE8-67CF-4DF8-4C388E0FEDC9}" name="Kamin, Mandi L" initials="KML" userId="S::Mandi.Kamin_ACN@dhhs.nc.gov::4040c0ef-1b84-4dc1-afad-50ff96d40e99" providerId="AD"/>
  <p188:author id="{2D0BBEEA-4F59-0BD1-0882-CC7BF30CEEBF}" name="Batton, Kathleen" initials="BK" userId="S::Kathleen.Batton@dhhs.nc.gov::4ef56f2e-b55a-4668-b86f-e44055726add" providerId="AD"/>
  <p188:author id="{E5F031F8-63AA-0AEB-C4AC-08A5E3AC229B}" name="Connor, Melissa" initials="CM" userId="S::melissa.connor@accenturefederal.com::1c6040ce-85fd-4c00-81b0-36e9a534695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 L Jackson" initials="MLJ" lastIdx="33" clrIdx="0">
    <p:extLst>
      <p:ext uri="{19B8F6BF-5375-455C-9EA6-DF929625EA0E}">
        <p15:presenceInfo xmlns:p15="http://schemas.microsoft.com/office/powerpoint/2012/main" userId="Michael L Jackson" providerId="None"/>
      </p:ext>
    </p:extLst>
  </p:cmAuthor>
  <p:cmAuthor id="2" name="Pasley, Kelsey K." initials="PKK" lastIdx="5" clrIdx="1">
    <p:extLst>
      <p:ext uri="{19B8F6BF-5375-455C-9EA6-DF929625EA0E}">
        <p15:presenceInfo xmlns:p15="http://schemas.microsoft.com/office/powerpoint/2012/main" userId="S::kelsey.k.pasley@accenture.com::e2286ac3-7078-4dfa-92fe-4cda40aed934" providerId="AD"/>
      </p:ext>
    </p:extLst>
  </p:cmAuthor>
  <p:cmAuthor id="3" name="Marimar Barreto" initials="MB" lastIdx="8" clrIdx="2">
    <p:extLst>
      <p:ext uri="{19B8F6BF-5375-455C-9EA6-DF929625EA0E}">
        <p15:presenceInfo xmlns:p15="http://schemas.microsoft.com/office/powerpoint/2012/main" userId="Marimar Barreto" providerId="None"/>
      </p:ext>
    </p:extLst>
  </p:cmAuthor>
  <p:cmAuthor id="4" name="Barreto, Marimar" initials="BM" lastIdx="2" clrIdx="3">
    <p:extLst>
      <p:ext uri="{19B8F6BF-5375-455C-9EA6-DF929625EA0E}">
        <p15:presenceInfo xmlns:p15="http://schemas.microsoft.com/office/powerpoint/2012/main" userId="Barreto, Marima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2"/>
    <a:srgbClr val="0069B8"/>
    <a:srgbClr val="FFFFCC"/>
    <a:srgbClr val="0000FF"/>
    <a:srgbClr val="0070C0"/>
    <a:srgbClr val="00FFFF"/>
    <a:srgbClr val="3333CC"/>
    <a:srgbClr val="0066FF"/>
    <a:srgbClr val="7D5F0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0EBBBE-AF20-41F4-BBD3-0E171221C690}" v="182" dt="2026-03-09T13:50:19.4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09" autoAdjust="0"/>
    <p:restoredTop sz="80915" autoAdjust="0"/>
  </p:normalViewPr>
  <p:slideViewPr>
    <p:cSldViewPr snapToGrid="0">
      <p:cViewPr varScale="1">
        <p:scale>
          <a:sx n="57" d="100"/>
          <a:sy n="57" d="100"/>
        </p:scale>
        <p:origin x="138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7C1D6-297B-4706-93AC-A32EB621E9FB}" type="datetimeFigureOut">
              <a:rPr lang="en-US" smtClean="0"/>
              <a:t>3/11/2026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6B6F90-80EE-40CA-B5E8-3FF7D39E76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241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6B6F90-80EE-40CA-B5E8-3FF7D39E762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934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Effective March 1, 2026, the information on this slide applies to regulatory processes. Applicable forms and resource documents have also been revised/implemented to align with these changes.</a:t>
            </a:r>
          </a:p>
          <a:p>
            <a:pPr marL="457200" lvl="1" indent="0">
              <a:buFontTx/>
              <a:buNone/>
            </a:pPr>
            <a:r>
              <a:rPr lang="en-US" dirty="0"/>
              <a:t>Reasons for updates: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More efficient and effective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Consistency throughout state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Enhanced communication – provider, DSS, ACLS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Fosters accountability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Communication sent to DSS partners &amp; posted to SharePoint  March 2,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Training was provided for DSS partners on March 4, 2026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Additional training being offered on March 19, 2026 &amp; March 26, 2026 – see slide 5 of this slide deck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dirty="0"/>
              <a:t>Imperative to use most up to date version of each document.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/>
              <a:t>Obtain from SharePoint- DELETE ANY COPIES SAVED TO YOUR COMPUTER OR SHARED DRIVES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6B6F90-80EE-40CA-B5E8-3FF7D39E762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06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45600-42AB-FA11-07C5-333C62DB0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421FC8-950F-1B50-AF56-2061DA188E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9C00FC-4943-E35A-0347-25829F6FF9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CAR should always include an accompanying letter. CAR &amp; letter are delivered together.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Access &amp; use the CAR form &amp; CAR Letter Template directly from SharePoint.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We have determined that previously, many agencies were not providing a letter if the CAR did not contain a Type A or Unabated Violation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Email confirmation of receipt means using the optional function on email vs. just the “sent email”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C27B62-A131-5893-A3E1-5FBBCD2B58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6B6F90-80EE-40CA-B5E8-3FF7D39E762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043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b="0" dirty="0">
                <a:solidFill>
                  <a:srgbClr val="C00000"/>
                </a:solidFill>
                <a:latin typeface="+mn-lt"/>
              </a:rPr>
              <a:t>All previous versions have been REMOVED from SharePoint.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b="0" dirty="0">
                <a:solidFill>
                  <a:srgbClr val="C00000"/>
                </a:solidFill>
                <a:latin typeface="+mn-lt"/>
              </a:rPr>
              <a:t>Only way to access a previous version is if saved on computer.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1400" b="1" dirty="0">
                <a:solidFill>
                  <a:srgbClr val="C00000"/>
                </a:solidFill>
                <a:latin typeface="+mn-lt"/>
              </a:rPr>
              <a:t>Findings documented on previous versions of these forms will have to be rescinded &amp; re-issued on the current/correct version.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7183CD-E33F-448F-987A-9C851B262CB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423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ACLS is offering two ad-hoc training sessions for adult home specialists and their supervisors/mangers to provide supplementary information and support related to the changes.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Information regarding these training opportunities was sent previously by email and is posted to the DSS SharePoint home page.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Audience – AHS &amp; their supervisors/managers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3/19/26: The CAR &amp; Penalty Checklist – which includes detailed action steps and timeline requirements to be completed when non-compliance is cited in the CAR.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3/26/26: The Penalty Process Requirements for DSS (incorporates revisions effective March 1, 2026)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6B6F90-80EE-40CA-B5E8-3FF7D39E762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7704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Info sent to DSS partners 2/24/26 &amp; posted to SharePoint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Audience Supervisors/manager of AHS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Rescheduled from 3/25/26 which conflicted with the Adult Day Services Conference in Winston Salem is scheduled on March 25, 2026.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date/time on slide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6B6F90-80EE-40CA-B5E8-3FF7D39E762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936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Registration for course is open from 3/06/26-4/06/26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MUST pre-register via NC terms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Reach out to training email address on slide with questions/technical assistance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6B6F90-80EE-40CA-B5E8-3FF7D39E762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8586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cs typeface="Times New Roman" panose="02020603050405020304" pitchFamily="18" charset="0"/>
              </a:rPr>
            </a:b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8B250-0981-477E-BA73-FA25E062443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682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8B250-0981-477E-BA73-FA25E062443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682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15CBE63-B4CC-ED46-B111-3AC6924C3A1B}"/>
              </a:ext>
            </a:extLst>
          </p:cNvPr>
          <p:cNvGrpSpPr/>
          <p:nvPr userDrawn="1"/>
        </p:nvGrpSpPr>
        <p:grpSpPr>
          <a:xfrm flipV="1">
            <a:off x="-1" y="0"/>
            <a:ext cx="2508208" cy="6858000"/>
            <a:chOff x="6734366" y="0"/>
            <a:chExt cx="1881156" cy="6858000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29453380-305C-084E-84AA-89398B79CA0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7392203" y="0"/>
              <a:ext cx="1223319" cy="6858000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02EC5402-E111-7F4F-B797-62B1ADAA11E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6734366" y="0"/>
              <a:ext cx="1189765" cy="6858000"/>
            </a:xfrm>
            <a:prstGeom prst="rect">
              <a:avLst/>
            </a:prstGeom>
          </p:spPr>
        </p:pic>
      </p:grpSp>
      <p:sp>
        <p:nvSpPr>
          <p:cNvPr id="15" name="Text Placeholder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691462" y="2051009"/>
            <a:ext cx="7699023" cy="2020824"/>
          </a:xfr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691462" y="4071833"/>
            <a:ext cx="7699023" cy="948752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i="0" baseline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691462" y="5020585"/>
            <a:ext cx="7699023" cy="488226"/>
          </a:xfrm>
        </p:spPr>
        <p:txBody>
          <a:bodyPr anchor="ctr">
            <a:noAutofit/>
          </a:bodyPr>
          <a:lstStyle>
            <a:lvl1pPr marL="0" indent="0">
              <a:buNone/>
              <a:defRPr sz="2000" b="1" i="0" baseline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3691462" y="1404678"/>
            <a:ext cx="7783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800" b="0" i="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Gotham Book" charset="0"/>
                <a:cs typeface="Arial" panose="020B0604020202020204" pitchFamily="34" charset="0"/>
              </a:rPr>
              <a:t>NC DEPARTMENT OF HEALTH AND HUMAN SERVICES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515" y="527231"/>
            <a:ext cx="2535403" cy="2401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189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D8452E2-608E-7385-0B1A-59C76320C3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/>
          <a:stretch/>
        </p:blipFill>
        <p:spPr>
          <a:xfrm flipH="1">
            <a:off x="7390987" y="0"/>
            <a:ext cx="1631093" cy="6858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8A86B39-3865-57BE-64FB-863D06D6C1E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 r="51867"/>
          <a:stretch/>
        </p:blipFill>
        <p:spPr>
          <a:xfrm>
            <a:off x="8833707" y="0"/>
            <a:ext cx="3358293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59029" y="1097280"/>
            <a:ext cx="3609451" cy="4937760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59031" y="6155643"/>
            <a:ext cx="3403105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1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8359031" y="457200"/>
            <a:ext cx="3609451" cy="548640"/>
          </a:xfr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</p:spTree>
    <p:extLst>
      <p:ext uri="{BB962C8B-B14F-4D97-AF65-F5344CB8AC3E}">
        <p14:creationId xmlns:p14="http://schemas.microsoft.com/office/powerpoint/2010/main" val="354935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D8452E2-608E-7385-0B1A-59C76320C3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/>
          <a:stretch/>
        </p:blipFill>
        <p:spPr>
          <a:xfrm flipH="1">
            <a:off x="7390987" y="0"/>
            <a:ext cx="1631093" cy="6858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8A86B39-3865-57BE-64FB-863D06D6C1E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 r="51867"/>
          <a:stretch/>
        </p:blipFill>
        <p:spPr>
          <a:xfrm>
            <a:off x="8833707" y="0"/>
            <a:ext cx="3358293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59029" y="1097280"/>
            <a:ext cx="3609451" cy="4937760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59031" y="6155643"/>
            <a:ext cx="3403105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1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8359031" y="457200"/>
            <a:ext cx="3609451" cy="548640"/>
          </a:xfr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A96B48B2-C16F-C55C-34B8-261CEA15F4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4070" y="1097280"/>
            <a:ext cx="6664738" cy="4937760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F781E43-8A24-B154-FA70-66F4581F1622}"/>
              </a:ext>
            </a:extLst>
          </p:cNvPr>
          <p:cNvSpPr txBox="1">
            <a:spLocks/>
          </p:cNvSpPr>
          <p:nvPr userDrawn="1"/>
        </p:nvSpPr>
        <p:spPr>
          <a:xfrm>
            <a:off x="424071" y="457200"/>
            <a:ext cx="6664738" cy="5486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9C6A26D-3130-6FD1-2A27-F20A76CA3C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4071" y="6155643"/>
            <a:ext cx="6664738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1" baseline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</p:spTree>
    <p:extLst>
      <p:ext uri="{BB962C8B-B14F-4D97-AF65-F5344CB8AC3E}">
        <p14:creationId xmlns:p14="http://schemas.microsoft.com/office/powerpoint/2010/main" val="5868461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&amp; 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1744133" y="2514600"/>
            <a:ext cx="10085919" cy="3529013"/>
          </a:xfrm>
        </p:spPr>
        <p:txBody>
          <a:bodyPr>
            <a:noAutofit/>
          </a:bodyPr>
          <a:lstStyle>
            <a:lvl1pPr marL="0" indent="0" algn="ctr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C05951D5-A53B-F748-B53B-411B88B370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70491" y="1097281"/>
            <a:ext cx="10050448" cy="1288733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5ED21797-25F7-3A44-9079-81482EE9D03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70492" y="6155643"/>
            <a:ext cx="9475881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1" baseline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5" name="Slide Number Placeholder 21">
            <a:extLst>
              <a:ext uri="{FF2B5EF4-FFF2-40B4-BE49-F238E27FC236}">
                <a16:creationId xmlns:a16="http://schemas.microsoft.com/office/drawing/2014/main" id="{2C7BA782-DC5C-CB45-B48B-350EECAB45C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074400" y="6603788"/>
            <a:ext cx="752131" cy="284692"/>
          </a:xfrm>
          <a:prstGeom prst="rect">
            <a:avLst/>
          </a:prstGeom>
        </p:spPr>
        <p:txBody>
          <a:bodyPr/>
          <a:lstStyle>
            <a:lvl1pPr algn="r">
              <a:defRPr sz="9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A8E406F2-C7C6-C748-8AF1-66707FF8A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0492" y="457200"/>
            <a:ext cx="10050448" cy="548640"/>
          </a:xfr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7936F9F-3E18-8941-88E7-313AB075F5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/>
          <a:stretch/>
        </p:blipFill>
        <p:spPr>
          <a:xfrm>
            <a:off x="0" y="0"/>
            <a:ext cx="16310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351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2" y="1900238"/>
            <a:ext cx="5120640" cy="4086226"/>
          </a:xfrm>
        </p:spPr>
        <p:txBody>
          <a:bodyPr>
            <a:noAutofit/>
          </a:bodyPr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6220176" y="1900238"/>
            <a:ext cx="5120640" cy="4086226"/>
          </a:xfrm>
        </p:spPr>
        <p:txBody>
          <a:bodyPr>
            <a:noAutofit/>
          </a:bodyPr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F0CFCE86-664D-A446-BE06-01C8C24E9E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2867" y="6155643"/>
            <a:ext cx="10765320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1" baseline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9" name="Slide Number Placeholder 21">
            <a:extLst>
              <a:ext uri="{FF2B5EF4-FFF2-40B4-BE49-F238E27FC236}">
                <a16:creationId xmlns:a16="http://schemas.microsoft.com/office/drawing/2014/main" id="{4D11D409-0A96-9B43-B5E9-8C9EBB3490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074400" y="6603788"/>
            <a:ext cx="752131" cy="284692"/>
          </a:xfrm>
          <a:prstGeom prst="rect">
            <a:avLst/>
          </a:prstGeom>
        </p:spPr>
        <p:txBody>
          <a:bodyPr/>
          <a:lstStyle>
            <a:lvl1pPr algn="r">
              <a:defRPr sz="9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F17C0509-ABF8-A14C-9CCC-ACF4B25278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2867" y="1180769"/>
            <a:ext cx="11418072" cy="548640"/>
          </a:xfr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083D3DB-AB8F-794A-B493-317B10CC4D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6307"/>
          <a:stretch/>
        </p:blipFill>
        <p:spPr>
          <a:xfrm>
            <a:off x="0" y="0"/>
            <a:ext cx="12192000" cy="111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769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3A46A56-1AA3-AD8C-12C4-3C2B814CF4A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C93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13">
            <a:extLst>
              <a:ext uri="{FF2B5EF4-FFF2-40B4-BE49-F238E27FC236}">
                <a16:creationId xmlns:a16="http://schemas.microsoft.com/office/drawing/2014/main" id="{221B6615-298E-E4C6-D8B5-89EF992C74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57199"/>
            <a:ext cx="12192000" cy="594360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88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653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945559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DFF771E-C08F-409D-95E9-1024C4084B56}"/>
              </a:ext>
            </a:extLst>
          </p:cNvPr>
          <p:cNvSpPr/>
          <p:nvPr userDrawn="1"/>
        </p:nvSpPr>
        <p:spPr>
          <a:xfrm>
            <a:off x="0" y="-32004"/>
            <a:ext cx="12192000" cy="692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DC2FF076-3E45-4FBB-AB10-CB6A07F6B0B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-32004"/>
            <a:ext cx="12192000" cy="6912864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63483F35-9564-4CAF-9610-9557CD25DED4}"/>
              </a:ext>
            </a:extLst>
          </p:cNvPr>
          <p:cNvSpPr/>
          <p:nvPr userDrawn="1"/>
        </p:nvSpPr>
        <p:spPr>
          <a:xfrm>
            <a:off x="0" y="-32004"/>
            <a:ext cx="2564804" cy="6922008"/>
          </a:xfrm>
          <a:custGeom>
            <a:avLst/>
            <a:gdLst>
              <a:gd name="connsiteX0" fmla="*/ 0 w 2640648"/>
              <a:gd name="connsiteY0" fmla="*/ 0 h 6859749"/>
              <a:gd name="connsiteX1" fmla="*/ 2640648 w 2640648"/>
              <a:gd name="connsiteY1" fmla="*/ 0 h 6859749"/>
              <a:gd name="connsiteX2" fmla="*/ 2640648 w 2640648"/>
              <a:gd name="connsiteY2" fmla="*/ 6859749 h 6859749"/>
              <a:gd name="connsiteX3" fmla="*/ 0 w 2640648"/>
              <a:gd name="connsiteY3" fmla="*/ 6859749 h 6859749"/>
              <a:gd name="connsiteX4" fmla="*/ 0 w 2640648"/>
              <a:gd name="connsiteY4" fmla="*/ 0 h 6859749"/>
              <a:gd name="connsiteX0" fmla="*/ 0 w 2640648"/>
              <a:gd name="connsiteY0" fmla="*/ 0 h 6859749"/>
              <a:gd name="connsiteX1" fmla="*/ 1999625 w 2640648"/>
              <a:gd name="connsiteY1" fmla="*/ 0 h 6859749"/>
              <a:gd name="connsiteX2" fmla="*/ 2640648 w 2640648"/>
              <a:gd name="connsiteY2" fmla="*/ 6859749 h 6859749"/>
              <a:gd name="connsiteX3" fmla="*/ 0 w 2640648"/>
              <a:gd name="connsiteY3" fmla="*/ 6859749 h 6859749"/>
              <a:gd name="connsiteX4" fmla="*/ 0 w 2640648"/>
              <a:gd name="connsiteY4" fmla="*/ 0 h 6859749"/>
              <a:gd name="connsiteX0" fmla="*/ 0 w 2046760"/>
              <a:gd name="connsiteY0" fmla="*/ 0 h 6859749"/>
              <a:gd name="connsiteX1" fmla="*/ 1999625 w 2046760"/>
              <a:gd name="connsiteY1" fmla="*/ 0 h 6859749"/>
              <a:gd name="connsiteX2" fmla="*/ 2046760 w 2046760"/>
              <a:gd name="connsiteY2" fmla="*/ 6859749 h 6859749"/>
              <a:gd name="connsiteX3" fmla="*/ 0 w 2046760"/>
              <a:gd name="connsiteY3" fmla="*/ 6859749 h 6859749"/>
              <a:gd name="connsiteX4" fmla="*/ 0 w 2046760"/>
              <a:gd name="connsiteY4" fmla="*/ 0 h 6859749"/>
              <a:gd name="connsiteX0" fmla="*/ 0 w 2567481"/>
              <a:gd name="connsiteY0" fmla="*/ 0 h 6859749"/>
              <a:gd name="connsiteX1" fmla="*/ 1999625 w 2567481"/>
              <a:gd name="connsiteY1" fmla="*/ 0 h 6859749"/>
              <a:gd name="connsiteX2" fmla="*/ 2046760 w 2567481"/>
              <a:gd name="connsiteY2" fmla="*/ 6859749 h 6859749"/>
              <a:gd name="connsiteX3" fmla="*/ 0 w 2567481"/>
              <a:gd name="connsiteY3" fmla="*/ 6859749 h 6859749"/>
              <a:gd name="connsiteX4" fmla="*/ 0 w 2567481"/>
              <a:gd name="connsiteY4" fmla="*/ 0 h 6859749"/>
              <a:gd name="connsiteX0" fmla="*/ 0 w 2606088"/>
              <a:gd name="connsiteY0" fmla="*/ 0 h 6859749"/>
              <a:gd name="connsiteX1" fmla="*/ 1999625 w 2606088"/>
              <a:gd name="connsiteY1" fmla="*/ 0 h 6859749"/>
              <a:gd name="connsiteX2" fmla="*/ 2046760 w 2606088"/>
              <a:gd name="connsiteY2" fmla="*/ 6859749 h 6859749"/>
              <a:gd name="connsiteX3" fmla="*/ 0 w 2606088"/>
              <a:gd name="connsiteY3" fmla="*/ 6859749 h 6859749"/>
              <a:gd name="connsiteX4" fmla="*/ 0 w 2606088"/>
              <a:gd name="connsiteY4" fmla="*/ 0 h 6859749"/>
              <a:gd name="connsiteX0" fmla="*/ 0 w 2600807"/>
              <a:gd name="connsiteY0" fmla="*/ 0 h 6859749"/>
              <a:gd name="connsiteX1" fmla="*/ 1980771 w 2600807"/>
              <a:gd name="connsiteY1" fmla="*/ 0 h 6859749"/>
              <a:gd name="connsiteX2" fmla="*/ 2046760 w 2600807"/>
              <a:gd name="connsiteY2" fmla="*/ 6859749 h 6859749"/>
              <a:gd name="connsiteX3" fmla="*/ 0 w 2600807"/>
              <a:gd name="connsiteY3" fmla="*/ 6859749 h 6859749"/>
              <a:gd name="connsiteX4" fmla="*/ 0 w 2600807"/>
              <a:gd name="connsiteY4" fmla="*/ 0 h 6859749"/>
              <a:gd name="connsiteX0" fmla="*/ 0 w 2592015"/>
              <a:gd name="connsiteY0" fmla="*/ 0 h 6859749"/>
              <a:gd name="connsiteX1" fmla="*/ 1980771 w 2592015"/>
              <a:gd name="connsiteY1" fmla="*/ 0 h 6859749"/>
              <a:gd name="connsiteX2" fmla="*/ 2046760 w 2592015"/>
              <a:gd name="connsiteY2" fmla="*/ 6859749 h 6859749"/>
              <a:gd name="connsiteX3" fmla="*/ 0 w 2592015"/>
              <a:gd name="connsiteY3" fmla="*/ 6859749 h 6859749"/>
              <a:gd name="connsiteX4" fmla="*/ 0 w 2592015"/>
              <a:gd name="connsiteY4" fmla="*/ 0 h 6859749"/>
              <a:gd name="connsiteX0" fmla="*/ 0 w 2592015"/>
              <a:gd name="connsiteY0" fmla="*/ 0 h 6859749"/>
              <a:gd name="connsiteX1" fmla="*/ 1980771 w 2592015"/>
              <a:gd name="connsiteY1" fmla="*/ 0 h 6859749"/>
              <a:gd name="connsiteX2" fmla="*/ 2046760 w 2592015"/>
              <a:gd name="connsiteY2" fmla="*/ 6859749 h 6859749"/>
              <a:gd name="connsiteX3" fmla="*/ 0 w 2592015"/>
              <a:gd name="connsiteY3" fmla="*/ 6859749 h 6859749"/>
              <a:gd name="connsiteX4" fmla="*/ 0 w 2592015"/>
              <a:gd name="connsiteY4" fmla="*/ 0 h 6859749"/>
              <a:gd name="connsiteX0" fmla="*/ 0 w 2564804"/>
              <a:gd name="connsiteY0" fmla="*/ 0 h 6859749"/>
              <a:gd name="connsiteX1" fmla="*/ 1980771 w 2564804"/>
              <a:gd name="connsiteY1" fmla="*/ 0 h 6859749"/>
              <a:gd name="connsiteX2" fmla="*/ 2046760 w 2564804"/>
              <a:gd name="connsiteY2" fmla="*/ 6859749 h 6859749"/>
              <a:gd name="connsiteX3" fmla="*/ 0 w 2564804"/>
              <a:gd name="connsiteY3" fmla="*/ 6859749 h 6859749"/>
              <a:gd name="connsiteX4" fmla="*/ 0 w 2564804"/>
              <a:gd name="connsiteY4" fmla="*/ 0 h 6859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4804" h="6859749">
                <a:moveTo>
                  <a:pt x="0" y="0"/>
                </a:moveTo>
                <a:lnTo>
                  <a:pt x="1980771" y="0"/>
                </a:lnTo>
                <a:cubicBezTo>
                  <a:pt x="2005910" y="174979"/>
                  <a:pt x="3237679" y="2838634"/>
                  <a:pt x="2046760" y="6859749"/>
                </a:cubicBezTo>
                <a:lnTo>
                  <a:pt x="0" y="68597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919C2D0-427E-4EC2-97CA-5894246E3C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06594" y="3787548"/>
            <a:ext cx="7148512" cy="1382712"/>
          </a:xfrm>
        </p:spPr>
        <p:txBody>
          <a:bodyPr>
            <a:normAutofit/>
          </a:bodyPr>
          <a:lstStyle>
            <a:lvl1pPr marL="0" indent="0">
              <a:buNone/>
              <a:defRPr sz="410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5FE897E-283F-4CA2-A452-0F26A45C13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61689" y="2349659"/>
            <a:ext cx="8292111" cy="1399667"/>
          </a:xfrm>
        </p:spPr>
        <p:txBody>
          <a:bodyPr anchor="b">
            <a:noAutofit/>
          </a:bodyPr>
          <a:lstStyle>
            <a:lvl1pPr>
              <a:defRPr sz="820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3479B2-DA38-42C0-A896-9F8545DE5EAC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79E3C6BB-94B4-4057-A3BC-13D6F990109B}" type="datetimeFigureOut">
              <a:rPr lang="en-US" noProof="0" smtClean="0"/>
              <a:t>3/11/2026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042978-DC75-4938-8243-E29119EF32C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92BE1-E2CB-42E9-8F81-535372A1B4E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7F6F2DD-221D-4991-BA23-B2C16AFFF246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933974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0">
            <a:extLst>
              <a:ext uri="{FF2B5EF4-FFF2-40B4-BE49-F238E27FC236}">
                <a16:creationId xmlns:a16="http://schemas.microsoft.com/office/drawing/2014/main" id="{6DC3399C-8B0E-4D7D-A955-FB1F37CF367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0520" y="776873"/>
            <a:ext cx="5854182" cy="3070508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1" name="Subtitle 11">
            <a:extLst>
              <a:ext uri="{FF2B5EF4-FFF2-40B4-BE49-F238E27FC236}">
                <a16:creationId xmlns:a16="http://schemas.microsoft.com/office/drawing/2014/main" id="{13C3C1EB-2C5B-4710-893A-9DD6284D5CB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1202" y="4088927"/>
            <a:ext cx="5842218" cy="18805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30" name="Picture Placeholder 28">
            <a:extLst>
              <a:ext uri="{FF2B5EF4-FFF2-40B4-BE49-F238E27FC236}">
                <a16:creationId xmlns:a16="http://schemas.microsoft.com/office/drawing/2014/main" id="{E335E712-C7FD-4BAC-B89C-58AF6594A4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5200" y="0"/>
            <a:ext cx="4876800" cy="685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541CC69-A0B0-C1BE-2165-D8AD1B7D2D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24574" y="723899"/>
            <a:ext cx="578672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D54A957-6A3F-2C34-A453-905FBAE77C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24574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3488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9AE8321-5884-9E75-1272-926961F313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3439" y="684311"/>
            <a:ext cx="4058728" cy="2749009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EB8AC8C-DEDA-D180-1CD8-B67B47276E3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57600" y="3662835"/>
            <a:ext cx="4064567" cy="2468396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22DF521-FA73-0B43-D1F3-A28543BA84E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707756" y="4"/>
            <a:ext cx="5786438" cy="61341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picture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527B4D-405A-DCD2-6970-1162843E00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4484" y="721031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0E6515-DDBF-35F4-5C9E-FF113FD16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274074"/>
            <a:ext cx="672354" cy="58392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3B79298-0F84-5214-4916-E9C0B4B46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699342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38932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704A050-9749-4EC2-8D99-AE321E2D578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E321E31-326D-4ED9-889A-C59FF59C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3C6BB-94B4-4057-A3BC-13D6F990109B}" type="datetimeFigureOut">
              <a:rPr lang="en-US" noProof="0" smtClean="0"/>
              <a:t>3/11/2026</a:t>
            </a:fld>
            <a:endParaRPr lang="en-US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F9F33C1-7794-4F0A-B68F-B8F4EFC05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8970A08-AAD4-4503-96CE-6C45F5559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6F2DD-221D-4991-BA23-B2C16AFFF246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92318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5076C68-EF58-6343-9E56-5AD2020B2605}"/>
              </a:ext>
            </a:extLst>
          </p:cNvPr>
          <p:cNvGrpSpPr/>
          <p:nvPr userDrawn="1"/>
        </p:nvGrpSpPr>
        <p:grpSpPr>
          <a:xfrm flipV="1">
            <a:off x="0" y="0"/>
            <a:ext cx="11487363" cy="6858000"/>
            <a:chOff x="0" y="817927"/>
            <a:chExt cx="8615522" cy="6040073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89890F9C-A5DB-2646-9CEC-6E7CC41663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7392203" y="817927"/>
              <a:ext cx="1223319" cy="6040073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366C9A7-ABE5-C347-93C3-1B296BA730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817927"/>
              <a:ext cx="7924132" cy="6040073"/>
            </a:xfrm>
            <a:prstGeom prst="rect">
              <a:avLst/>
            </a:prstGeom>
          </p:spPr>
        </p:pic>
      </p:grpSp>
      <p:sp>
        <p:nvSpPr>
          <p:cNvPr id="15" name="Text Placeholder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833962" y="1536659"/>
            <a:ext cx="7699023" cy="2020824"/>
          </a:xfrm>
        </p:spPr>
        <p:txBody>
          <a:bodyPr anchor="t">
            <a:noAutofit/>
          </a:bodyPr>
          <a:lstStyle>
            <a:lvl1pPr marL="0" indent="0">
              <a:buNone/>
              <a:defRPr sz="32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33962" y="4757633"/>
            <a:ext cx="7699023" cy="948752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833962" y="5706385"/>
            <a:ext cx="7699023" cy="488226"/>
          </a:xfrm>
        </p:spPr>
        <p:txBody>
          <a:bodyPr anchor="ctr">
            <a:noAutofit/>
          </a:bodyPr>
          <a:lstStyle>
            <a:lvl1pPr marL="0" indent="0">
              <a:buNone/>
              <a:defRPr sz="20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B5E9A76-F149-A8C2-DF3C-C071C43BAD0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07524" y="4156256"/>
            <a:ext cx="2535403" cy="2401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7879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94F5D-EE83-2FB3-87F4-8C4BAAA4B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DE9DB0-F0EB-2117-EE2D-F4EF5E77C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8B5F-977F-4D9E-A76F-7945C71000BA}" type="datetimeFigureOut">
              <a:rPr lang="en-US" smtClean="0"/>
              <a:t>3/11/2026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78836B-1F56-0C4F-1F3E-8AB9737AB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8A05EC-44CB-D941-8AAB-514BD222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851-7341-4945-B12D-1101E409B3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811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D415E447-67CB-38F0-7F39-21009ED2BF7B}"/>
              </a:ext>
            </a:extLst>
          </p:cNvPr>
          <p:cNvGrpSpPr/>
          <p:nvPr userDrawn="1"/>
        </p:nvGrpSpPr>
        <p:grpSpPr>
          <a:xfrm>
            <a:off x="0" y="0"/>
            <a:ext cx="11487363" cy="6858000"/>
            <a:chOff x="0" y="817927"/>
            <a:chExt cx="8615522" cy="6040073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F731FD75-6796-2534-1AB6-2922C3F0A7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7392203" y="817927"/>
              <a:ext cx="1223319" cy="6040073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845B209-2A84-9255-E14A-7DAE28C35D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817927"/>
              <a:ext cx="7924132" cy="6040073"/>
            </a:xfrm>
            <a:prstGeom prst="rect">
              <a:avLst/>
            </a:prstGeom>
          </p:spPr>
        </p:pic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7C9F9FBB-A07E-2EBF-2B0B-CBF54BC4CD4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07524" y="4156256"/>
            <a:ext cx="2535403" cy="2401707"/>
          </a:xfrm>
          <a:prstGeom prst="rect">
            <a:avLst/>
          </a:prstGeom>
        </p:spPr>
      </p:pic>
      <p:sp>
        <p:nvSpPr>
          <p:cNvPr id="15" name="Text Placeholder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833962" y="1508084"/>
            <a:ext cx="7699023" cy="2020824"/>
          </a:xfrm>
        </p:spPr>
        <p:txBody>
          <a:bodyPr anchor="t">
            <a:noAutofit/>
          </a:bodyPr>
          <a:lstStyle>
            <a:lvl1pPr marL="0" indent="0">
              <a:buNone/>
              <a:defRPr sz="32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33962" y="4757633"/>
            <a:ext cx="7699023" cy="948752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833962" y="5706385"/>
            <a:ext cx="7699023" cy="488226"/>
          </a:xfrm>
        </p:spPr>
        <p:txBody>
          <a:bodyPr anchor="ctr">
            <a:noAutofit/>
          </a:bodyPr>
          <a:lstStyle>
            <a:lvl1pPr marL="0" indent="0">
              <a:buNone/>
              <a:defRPr sz="20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833962" y="490279"/>
            <a:ext cx="7783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800" b="0" i="0" dirty="0">
                <a:solidFill>
                  <a:schemeClr val="bg1"/>
                </a:solidFill>
                <a:latin typeface="Arial" panose="020B0604020202020204" pitchFamily="34" charset="0"/>
                <a:ea typeface="Gotham Book" charset="0"/>
                <a:cs typeface="Arial" panose="020B0604020202020204" pitchFamily="34" charset="0"/>
              </a:rPr>
              <a:t>NC DEPARTMENT OOF HEALTH AND HUMAN SERVICES</a:t>
            </a:r>
          </a:p>
        </p:txBody>
      </p:sp>
    </p:spTree>
    <p:extLst>
      <p:ext uri="{BB962C8B-B14F-4D97-AF65-F5344CB8AC3E}">
        <p14:creationId xmlns:p14="http://schemas.microsoft.com/office/powerpoint/2010/main" val="362962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02867" y="1913838"/>
            <a:ext cx="11418072" cy="4142629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02867" y="6155643"/>
            <a:ext cx="10765320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1" baseline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11074400" y="6603788"/>
            <a:ext cx="752131" cy="284692"/>
          </a:xfrm>
          <a:prstGeom prst="rect">
            <a:avLst/>
          </a:prstGeom>
        </p:spPr>
        <p:txBody>
          <a:bodyPr/>
          <a:lstStyle>
            <a:lvl1pPr algn="r">
              <a:defRPr sz="9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402867" y="1273757"/>
            <a:ext cx="11418072" cy="548640"/>
          </a:xfr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DF221BC-4C4B-F888-1C4B-FDB6CC66828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6307"/>
          <a:stretch/>
        </p:blipFill>
        <p:spPr>
          <a:xfrm>
            <a:off x="0" y="0"/>
            <a:ext cx="12192000" cy="111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64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770491" y="1097280"/>
            <a:ext cx="10050448" cy="4937760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770492" y="6155643"/>
            <a:ext cx="9475881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1" baseline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11074400" y="6603788"/>
            <a:ext cx="752131" cy="284692"/>
          </a:xfrm>
          <a:prstGeom prst="rect">
            <a:avLst/>
          </a:prstGeom>
        </p:spPr>
        <p:txBody>
          <a:bodyPr/>
          <a:lstStyle>
            <a:lvl1pPr algn="r">
              <a:defRPr sz="9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1770492" y="457200"/>
            <a:ext cx="10050448" cy="548640"/>
          </a:xfr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F3BE3B-675C-6430-630F-9168279D84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/>
          <a:stretch/>
        </p:blipFill>
        <p:spPr>
          <a:xfrm>
            <a:off x="0" y="0"/>
            <a:ext cx="16310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53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614555" y="1097280"/>
            <a:ext cx="5206383" cy="4937760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337630" y="6155643"/>
            <a:ext cx="4908743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1" baseline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11074400" y="6603788"/>
            <a:ext cx="752131" cy="284692"/>
          </a:xfrm>
          <a:prstGeom prst="rect">
            <a:avLst/>
          </a:prstGeom>
        </p:spPr>
        <p:txBody>
          <a:bodyPr/>
          <a:lstStyle>
            <a:lvl1pPr algn="r">
              <a:defRPr sz="9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614556" y="457200"/>
            <a:ext cx="5206383" cy="548640"/>
          </a:xfr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F3BE3B-675C-6430-630F-9168279D84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/>
          <a:stretch/>
        </p:blipFill>
        <p:spPr>
          <a:xfrm>
            <a:off x="4619501" y="0"/>
            <a:ext cx="1631093" cy="6858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8EFE423-D4C2-6B61-BA63-2EB1983062D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 r="49989"/>
          <a:stretch/>
        </p:blipFill>
        <p:spPr>
          <a:xfrm rot="10800000">
            <a:off x="0" y="0"/>
            <a:ext cx="4619501" cy="6858000"/>
          </a:xfrm>
          <a:prstGeom prst="rect">
            <a:avLst/>
          </a:prstGeom>
        </p:spPr>
      </p:pic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6C72F141-0BC1-B771-D9EC-0F58A0971F0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7512" y="1097280"/>
            <a:ext cx="3218214" cy="4937760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0A64891-B1A9-DDEA-E3E9-CE04B85C7702}"/>
              </a:ext>
            </a:extLst>
          </p:cNvPr>
          <p:cNvSpPr txBox="1">
            <a:spLocks/>
          </p:cNvSpPr>
          <p:nvPr userDrawn="1"/>
        </p:nvSpPr>
        <p:spPr>
          <a:xfrm>
            <a:off x="427512" y="457200"/>
            <a:ext cx="3455719" cy="5486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</p:spTree>
    <p:extLst>
      <p:ext uri="{BB962C8B-B14F-4D97-AF65-F5344CB8AC3E}">
        <p14:creationId xmlns:p14="http://schemas.microsoft.com/office/powerpoint/2010/main" val="3769064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8EFE423-D4C2-6B61-BA63-2EB1983062D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 r="49989"/>
          <a:stretch/>
        </p:blipFill>
        <p:spPr>
          <a:xfrm rot="10800000">
            <a:off x="-1" y="0"/>
            <a:ext cx="4203866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27512" y="1097280"/>
            <a:ext cx="3218214" cy="4937760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11074400" y="6603788"/>
            <a:ext cx="752131" cy="284692"/>
          </a:xfrm>
          <a:prstGeom prst="rect">
            <a:avLst/>
          </a:prstGeom>
        </p:spPr>
        <p:txBody>
          <a:bodyPr/>
          <a:lstStyle>
            <a:lvl1pPr algn="r">
              <a:defRPr sz="9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F3BE3B-675C-6430-630F-9168279D84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/>
          <a:stretch/>
        </p:blipFill>
        <p:spPr>
          <a:xfrm>
            <a:off x="3158837" y="0"/>
            <a:ext cx="1631093" cy="6858000"/>
          </a:xfrm>
          <a:prstGeom prst="rect">
            <a:avLst/>
          </a:prstGeom>
        </p:spPr>
      </p:pic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427512" y="457200"/>
            <a:ext cx="3455719" cy="548640"/>
          </a:xfr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EB6DBAB4-676D-52D0-B288-5A4126010F4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56201" y="1097280"/>
            <a:ext cx="6664738" cy="4937760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1FD5B8B-151F-F9C7-9CC2-69BE7591F2DD}"/>
              </a:ext>
            </a:extLst>
          </p:cNvPr>
          <p:cNvSpPr txBox="1">
            <a:spLocks/>
          </p:cNvSpPr>
          <p:nvPr userDrawn="1"/>
        </p:nvSpPr>
        <p:spPr>
          <a:xfrm>
            <a:off x="5156202" y="457200"/>
            <a:ext cx="6664738" cy="5486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</p:spTree>
    <p:extLst>
      <p:ext uri="{BB962C8B-B14F-4D97-AF65-F5344CB8AC3E}">
        <p14:creationId xmlns:p14="http://schemas.microsoft.com/office/powerpoint/2010/main" val="220255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8EFE423-D4C2-6B61-BA63-2EB1983062D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 r="49989"/>
          <a:stretch/>
        </p:blipFill>
        <p:spPr>
          <a:xfrm rot="10800000">
            <a:off x="-1" y="0"/>
            <a:ext cx="4203866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27512" y="1097280"/>
            <a:ext cx="3218214" cy="4937760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11074400" y="6603788"/>
            <a:ext cx="752131" cy="284692"/>
          </a:xfrm>
          <a:prstGeom prst="rect">
            <a:avLst/>
          </a:prstGeom>
        </p:spPr>
        <p:txBody>
          <a:bodyPr/>
          <a:lstStyle>
            <a:lvl1pPr algn="r">
              <a:defRPr sz="9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F3BE3B-675C-6430-630F-9168279D84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/>
          <a:stretch/>
        </p:blipFill>
        <p:spPr>
          <a:xfrm>
            <a:off x="3158837" y="0"/>
            <a:ext cx="1631093" cy="6858000"/>
          </a:xfrm>
          <a:prstGeom prst="rect">
            <a:avLst/>
          </a:prstGeom>
        </p:spPr>
      </p:pic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427512" y="457200"/>
            <a:ext cx="3455719" cy="548640"/>
          </a:xfr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</p:spTree>
    <p:extLst>
      <p:ext uri="{BB962C8B-B14F-4D97-AF65-F5344CB8AC3E}">
        <p14:creationId xmlns:p14="http://schemas.microsoft.com/office/powerpoint/2010/main" val="2156699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24069" y="1097280"/>
            <a:ext cx="10050448" cy="4937760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24070" y="6155643"/>
            <a:ext cx="9475881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1" baseline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9727979" y="6603788"/>
            <a:ext cx="752131" cy="284692"/>
          </a:xfrm>
          <a:prstGeom prst="rect">
            <a:avLst/>
          </a:prstGeom>
        </p:spPr>
        <p:txBody>
          <a:bodyPr/>
          <a:lstStyle>
            <a:lvl1pPr algn="r">
              <a:defRPr sz="9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424071" y="457200"/>
            <a:ext cx="10050448" cy="548640"/>
          </a:xfr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8452E2-608E-7385-0B1A-59C76320C3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/>
          <a:stretch/>
        </p:blipFill>
        <p:spPr>
          <a:xfrm flipH="1">
            <a:off x="10560907" y="0"/>
            <a:ext cx="16310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835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84099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57" r:id="rId5"/>
    <p:sldLayoutId id="2147483749" r:id="rId6"/>
    <p:sldLayoutId id="2147483760" r:id="rId7"/>
    <p:sldLayoutId id="2147483758" r:id="rId8"/>
    <p:sldLayoutId id="2147483750" r:id="rId9"/>
    <p:sldLayoutId id="2147483759" r:id="rId10"/>
    <p:sldLayoutId id="2147483761" r:id="rId11"/>
    <p:sldLayoutId id="2147483751" r:id="rId12"/>
    <p:sldLayoutId id="2147483752" r:id="rId13"/>
    <p:sldLayoutId id="2147483762" r:id="rId14"/>
    <p:sldLayoutId id="2147483763" r:id="rId15"/>
    <p:sldLayoutId id="2147483766" r:id="rId16"/>
    <p:sldLayoutId id="2147483769" r:id="rId17"/>
    <p:sldLayoutId id="2147483770" r:id="rId18"/>
    <p:sldLayoutId id="2147483771" r:id="rId19"/>
    <p:sldLayoutId id="2147483772" r:id="rId20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i="0" kern="1200">
          <a:solidFill>
            <a:srgbClr val="7CA3DD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1pPr>
    </p:titleStyle>
    <p:bodyStyle>
      <a:lvl1pPr marL="228600" indent="-22860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800" b="1" i="0" kern="1200">
          <a:solidFill>
            <a:srgbClr val="003B7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1pPr>
      <a:lvl2pPr marL="576263" indent="-233363" algn="l" defTabSz="685800" rtl="0" eaLnBrk="1" latinLnBrk="0" hangingPunct="1">
        <a:lnSpc>
          <a:spcPct val="90000"/>
        </a:lnSpc>
        <a:spcBef>
          <a:spcPts val="375"/>
        </a:spcBef>
        <a:buFont typeface="Franklin Gothic Medium" panose="020B0603020102020204" pitchFamily="34" charset="0"/>
        <a:buChar char="–"/>
        <a:defRPr sz="2400" b="1" i="0" kern="1200">
          <a:solidFill>
            <a:srgbClr val="003B7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b="1" i="0" kern="1200">
          <a:solidFill>
            <a:srgbClr val="003B7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atdhsr.adultcare.training@dhhs.nc.gov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tamara.talbot@dhhs.nc.gov" TargetMode="External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6.jpe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56D477F2-0C04-4868-E3E8-A1CDF94AD2A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94160" y="2418588"/>
            <a:ext cx="7699023" cy="2020824"/>
          </a:xfrm>
        </p:spPr>
        <p:txBody>
          <a:bodyPr/>
          <a:lstStyle/>
          <a:p>
            <a:pPr algn="ctr"/>
            <a:r>
              <a:rPr lang="en-US" sz="7200" dirty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  <a:latin typeface="Calisto MT" panose="02040603050505030304" pitchFamily="18" charset="0"/>
              </a:rPr>
              <a:t>ACLS Updates</a:t>
            </a:r>
          </a:p>
          <a:p>
            <a:pPr algn="ctr"/>
            <a:r>
              <a:rPr lang="en-US" sz="7200" dirty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  <a:latin typeface="Calisto MT" panose="02040603050505030304" pitchFamily="18" charset="0"/>
              </a:rPr>
              <a:t>for NCAC DSS</a:t>
            </a:r>
            <a:endParaRPr lang="en-US" sz="4400" dirty="0">
              <a:ln>
                <a:solidFill>
                  <a:srgbClr val="002060"/>
                </a:solidFill>
              </a:ln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2545D59-871D-4397-5BF0-533EDBCF162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73150" y="4862495"/>
            <a:ext cx="6135291" cy="488226"/>
          </a:xfrm>
        </p:spPr>
        <p:txBody>
          <a:bodyPr/>
          <a:lstStyle/>
          <a:p>
            <a:pPr algn="ctr"/>
            <a:r>
              <a:rPr lang="en-US" sz="3200" b="0" dirty="0">
                <a:solidFill>
                  <a:srgbClr val="002060"/>
                </a:solidFill>
                <a:latin typeface="Calisto MT" panose="02040603050505030304" pitchFamily="18" charset="0"/>
              </a:rPr>
              <a:t>Presented </a:t>
            </a:r>
            <a:r>
              <a:rPr lang="en-US" sz="3200" b="0">
                <a:solidFill>
                  <a:srgbClr val="002060"/>
                </a:solidFill>
                <a:latin typeface="Calisto MT" panose="02040603050505030304" pitchFamily="18" charset="0"/>
              </a:rPr>
              <a:t>March 11, </a:t>
            </a:r>
            <a:r>
              <a:rPr lang="en-US" sz="3200" b="0" dirty="0">
                <a:solidFill>
                  <a:srgbClr val="002060"/>
                </a:solidFill>
                <a:latin typeface="Calisto MT" panose="02040603050505030304" pitchFamily="18" charset="0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2888946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9DA48-48E0-4E4B-E055-98E336C6EB3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2867" y="2141778"/>
            <a:ext cx="11418072" cy="4142629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200" b="0" dirty="0">
                <a:solidFill>
                  <a:srgbClr val="C00000"/>
                </a:solidFill>
              </a:rPr>
              <a:t>REVISED</a:t>
            </a:r>
            <a:r>
              <a:rPr lang="en-US" sz="2200" b="0" dirty="0">
                <a:solidFill>
                  <a:srgbClr val="002060"/>
                </a:solidFill>
              </a:rPr>
              <a:t> Corrective Action Report Form #4607 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200" b="0" dirty="0">
                <a:solidFill>
                  <a:srgbClr val="C00000"/>
                </a:solidFill>
              </a:rPr>
              <a:t>REVISED </a:t>
            </a:r>
            <a:r>
              <a:rPr lang="en-US" sz="2200" b="0" dirty="0">
                <a:solidFill>
                  <a:srgbClr val="002060"/>
                </a:solidFill>
              </a:rPr>
              <a:t>CAR Letter Template (</a:t>
            </a:r>
            <a:r>
              <a:rPr lang="en-US" sz="2200" b="0" i="1" dirty="0">
                <a:solidFill>
                  <a:srgbClr val="002060"/>
                </a:solidFill>
              </a:rPr>
              <a:t>formerly known as DSS IDR Request &amp; Penalty Notice Letter Template</a:t>
            </a:r>
            <a:r>
              <a:rPr lang="en-US" sz="2200" b="0" dirty="0">
                <a:solidFill>
                  <a:srgbClr val="002060"/>
                </a:solidFill>
              </a:rPr>
              <a:t>) &amp; methods of delivery.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200" b="0" dirty="0">
                <a:solidFill>
                  <a:srgbClr val="00B050"/>
                </a:solidFill>
              </a:rPr>
              <a:t>NEW:</a:t>
            </a:r>
            <a:r>
              <a:rPr lang="en-US" sz="2200" b="0" dirty="0">
                <a:solidFill>
                  <a:srgbClr val="005DA2"/>
                </a:solidFill>
              </a:rPr>
              <a:t> Delivery Requirements for CAR &amp; accompanying CAR Letter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200" b="0" dirty="0">
                <a:solidFill>
                  <a:srgbClr val="C00000"/>
                </a:solidFill>
              </a:rPr>
              <a:t>REVISED </a:t>
            </a:r>
            <a:r>
              <a:rPr lang="en-US" sz="2200" b="0" dirty="0">
                <a:solidFill>
                  <a:srgbClr val="002060"/>
                </a:solidFill>
              </a:rPr>
              <a:t>Form DHSR/AC 4729 – DSS CAR &amp; Penalty Checklist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200" b="0" dirty="0">
                <a:solidFill>
                  <a:srgbClr val="C00000"/>
                </a:solidFill>
              </a:rPr>
              <a:t>REVISED </a:t>
            </a:r>
            <a:r>
              <a:rPr lang="en-US" sz="2200" b="0" dirty="0">
                <a:solidFill>
                  <a:srgbClr val="002060"/>
                </a:solidFill>
              </a:rPr>
              <a:t>SOP for DSS Penalty Process 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200" b="0" dirty="0">
                <a:solidFill>
                  <a:srgbClr val="00B050"/>
                </a:solidFill>
              </a:rPr>
              <a:t>NEW </a:t>
            </a:r>
            <a:r>
              <a:rPr lang="en-US" sz="2200" b="0" dirty="0">
                <a:solidFill>
                  <a:srgbClr val="002060"/>
                </a:solidFill>
              </a:rPr>
              <a:t>Standards of Operation (SOP) for Quality Improvement Committee (QIC) Review of Corrective Action Reports (CARS) for County Departments of Social Services (DSS) effective March 1, 2026.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200" b="0" dirty="0">
                <a:solidFill>
                  <a:srgbClr val="C00000"/>
                </a:solidFill>
              </a:rPr>
              <a:t>REVISED</a:t>
            </a:r>
            <a:r>
              <a:rPr lang="en-US" sz="2200" b="0" dirty="0">
                <a:solidFill>
                  <a:srgbClr val="002060"/>
                </a:solidFill>
              </a:rPr>
              <a:t> DSS Cover Sheet for submission of CAR for QIC Review (</a:t>
            </a:r>
            <a:r>
              <a:rPr lang="en-US" sz="2200" b="0" i="1" dirty="0">
                <a:solidFill>
                  <a:srgbClr val="002060"/>
                </a:solidFill>
              </a:rPr>
              <a:t>formerly known as DSS Fax Cover Sheet</a:t>
            </a:r>
            <a:r>
              <a:rPr lang="en-US" sz="2200" b="0" dirty="0">
                <a:solidFill>
                  <a:srgbClr val="002060"/>
                </a:solidFill>
              </a:rPr>
              <a:t>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5D94B8-13CF-3BE4-62FD-A5EA8FFF8DC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BB0A43-C81D-5970-DCE2-DDAA6D03F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/>
              <a:t>Updates Effective March 1, 2026</a:t>
            </a:r>
          </a:p>
        </p:txBody>
      </p:sp>
    </p:spTree>
    <p:extLst>
      <p:ext uri="{BB962C8B-B14F-4D97-AF65-F5344CB8AC3E}">
        <p14:creationId xmlns:p14="http://schemas.microsoft.com/office/powerpoint/2010/main" val="562926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D749E-90C1-25E2-F8C3-4F3B71536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8FB357-241B-74E5-F79F-1A93809F13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6964" y="2461159"/>
            <a:ext cx="11418072" cy="4142629"/>
          </a:xfrm>
        </p:spPr>
        <p:txBody>
          <a:bodyPr/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dirty="0"/>
              <a:t>The CAR and accompanying letter are to be delivered to the facility using the following methods: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971550" lvl="1" indent="-514350">
              <a:buAutoNum type="arabicPeriod"/>
            </a:pPr>
            <a:r>
              <a:rPr lang="en-US" sz="2800" b="0" dirty="0">
                <a:solidFill>
                  <a:srgbClr val="0000FF"/>
                </a:solidFill>
              </a:rPr>
              <a:t>Email delivery with </a:t>
            </a:r>
            <a:r>
              <a:rPr lang="en-US" sz="2800" b="0" u="sng" dirty="0">
                <a:solidFill>
                  <a:srgbClr val="0000FF"/>
                </a:solidFill>
              </a:rPr>
              <a:t>confirmation of receipt</a:t>
            </a:r>
            <a:r>
              <a:rPr lang="en-US" sz="2800" b="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and</a:t>
            </a:r>
            <a:r>
              <a:rPr lang="en-US" sz="2800" b="0" dirty="0">
                <a:solidFill>
                  <a:srgbClr val="0000FF"/>
                </a:solidFill>
              </a:rPr>
              <a:t> </a:t>
            </a:r>
            <a:r>
              <a:rPr lang="en-US" sz="2800" b="0" dirty="0">
                <a:solidFill>
                  <a:srgbClr val="0070C0"/>
                </a:solidFill>
              </a:rPr>
              <a:t>hand delivery with signature confirmation</a:t>
            </a:r>
            <a:r>
              <a:rPr lang="en-US" sz="2800" b="0" dirty="0">
                <a:solidFill>
                  <a:srgbClr val="0000FF"/>
                </a:solidFill>
              </a:rPr>
              <a:t> </a:t>
            </a:r>
          </a:p>
          <a:p>
            <a:pPr marL="854075" lvl="2" indent="0">
              <a:buNone/>
            </a:pPr>
            <a:r>
              <a:rPr lang="en-US" sz="2400" dirty="0">
                <a:solidFill>
                  <a:srgbClr val="C00000"/>
                </a:solidFill>
              </a:rPr>
              <a:t>					       	</a:t>
            </a:r>
            <a:r>
              <a:rPr lang="en-US" sz="2800" u="sng" dirty="0">
                <a:solidFill>
                  <a:srgbClr val="FF0000"/>
                </a:solidFill>
              </a:rPr>
              <a:t>or</a:t>
            </a:r>
          </a:p>
          <a:p>
            <a:pPr marL="971550" lvl="1" indent="-514350">
              <a:buAutoNum type="arabicPeriod"/>
            </a:pPr>
            <a:r>
              <a:rPr lang="en-US" sz="2800" b="0" dirty="0">
                <a:solidFill>
                  <a:srgbClr val="0000FF"/>
                </a:solidFill>
              </a:rPr>
              <a:t>Email delivery with </a:t>
            </a:r>
            <a:r>
              <a:rPr lang="en-US" sz="2800" b="0" u="sng" dirty="0">
                <a:solidFill>
                  <a:srgbClr val="0000FF"/>
                </a:solidFill>
              </a:rPr>
              <a:t>confirmation of receipt</a:t>
            </a:r>
            <a:r>
              <a:rPr lang="en-US" sz="2800" b="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and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b="0" dirty="0">
                <a:solidFill>
                  <a:srgbClr val="0070C0"/>
                </a:solidFill>
              </a:rPr>
              <a:t>certified mail delivery</a:t>
            </a:r>
            <a:r>
              <a:rPr lang="en-US" sz="2800" b="0" i="1" dirty="0">
                <a:solidFill>
                  <a:srgbClr val="0070C0"/>
                </a:solidFill>
              </a:rPr>
              <a:t> </a:t>
            </a:r>
            <a:r>
              <a:rPr lang="en-US" sz="2800" b="0" dirty="0">
                <a:solidFill>
                  <a:srgbClr val="0070C0"/>
                </a:solidFill>
              </a:rPr>
              <a:t>with signature confirmation   </a:t>
            </a:r>
            <a:r>
              <a:rPr lang="en-US" sz="2800" b="0" dirty="0">
                <a:solidFill>
                  <a:srgbClr val="0000FF"/>
                </a:solidFill>
              </a:rPr>
              <a:t>                    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815336-16A7-34B4-1D69-6D9A4663214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3B5874A-7EA1-1947-0CD6-450567487035}"/>
              </a:ext>
            </a:extLst>
          </p:cNvPr>
          <p:cNvSpPr txBox="1">
            <a:spLocks/>
          </p:cNvSpPr>
          <p:nvPr/>
        </p:nvSpPr>
        <p:spPr>
          <a:xfrm>
            <a:off x="773928" y="1627827"/>
            <a:ext cx="11418072" cy="5486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4400" dirty="0"/>
              <a:t>Updates Effective March 1, 2026</a:t>
            </a:r>
          </a:p>
        </p:txBody>
      </p:sp>
      <p:pic>
        <p:nvPicPr>
          <p:cNvPr id="7" name="Picture 2" descr="Attention: One of our most important ...">
            <a:extLst>
              <a:ext uri="{FF2B5EF4-FFF2-40B4-BE49-F238E27FC236}">
                <a16:creationId xmlns:a16="http://schemas.microsoft.com/office/drawing/2014/main" id="{18DCDC61-C677-BAFD-7DAF-6394D1A27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88" y="1089559"/>
            <a:ext cx="181473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1094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5D80B-3256-2A42-B483-93C7F084B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858" y="1810997"/>
            <a:ext cx="10050448" cy="5486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+mn-lt"/>
              </a:rPr>
              <a:t>The previous CAR Form &amp; CAR Letter Template </a:t>
            </a:r>
            <a:r>
              <a:rPr lang="en-US" sz="4800" dirty="0">
                <a:solidFill>
                  <a:srgbClr val="002060"/>
                </a:solidFill>
                <a:latin typeface="+mn-lt"/>
              </a:rPr>
              <a:t>have been </a:t>
            </a:r>
            <a:r>
              <a:rPr lang="en-US" sz="5400" b="1" dirty="0">
                <a:solidFill>
                  <a:srgbClr val="C00000"/>
                </a:solidFill>
                <a:latin typeface="+mn-lt"/>
              </a:rPr>
              <a:t>ARCHIVED </a:t>
            </a:r>
            <a:r>
              <a:rPr lang="en-US" sz="5400" b="1" dirty="0">
                <a:solidFill>
                  <a:srgbClr val="002060"/>
                </a:solidFill>
                <a:latin typeface="+mn-lt"/>
              </a:rPr>
              <a:t>&amp; are not to be used.</a:t>
            </a:r>
            <a:endParaRPr lang="en-US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4" name="Picture 6" descr="Delete Hand Stock Illustrations – 5,153 ...">
            <a:extLst>
              <a:ext uri="{FF2B5EF4-FFF2-40B4-BE49-F238E27FC236}">
                <a16:creationId xmlns:a16="http://schemas.microsoft.com/office/drawing/2014/main" id="{4BD0AD5D-CE85-6C6F-4266-0227E5F205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49" t="7151" r="15070" b="5509"/>
          <a:stretch>
            <a:fillRect/>
          </a:stretch>
        </p:blipFill>
        <p:spPr bwMode="auto">
          <a:xfrm>
            <a:off x="419858" y="3659854"/>
            <a:ext cx="1786243" cy="1677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904D84E-972B-D49F-2C75-64901B95DFC4}"/>
              </a:ext>
            </a:extLst>
          </p:cNvPr>
          <p:cNvSpPr txBox="1"/>
          <p:nvPr/>
        </p:nvSpPr>
        <p:spPr>
          <a:xfrm>
            <a:off x="1972264" y="3944366"/>
            <a:ext cx="78286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0069B8"/>
                </a:solidFill>
                <a:latin typeface="Kermit Extrabold Condensed" panose="020F0502020204030204" pitchFamily="34" charset="0"/>
                <a:cs typeface="Aharoni" panose="02010803020104030203" pitchFamily="2" charset="-79"/>
              </a:rPr>
              <a:t>Delete versions previously saved</a:t>
            </a:r>
            <a:r>
              <a:rPr lang="en-US" sz="6600" dirty="0">
                <a:solidFill>
                  <a:srgbClr val="0069B8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!</a:t>
            </a:r>
            <a:endParaRPr lang="en-US" sz="2800" dirty="0">
              <a:solidFill>
                <a:srgbClr val="0069B8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550ED3-758F-7945-7C6B-DF4AE218A9A2}"/>
              </a:ext>
            </a:extLst>
          </p:cNvPr>
          <p:cNvSpPr txBox="1"/>
          <p:nvPr/>
        </p:nvSpPr>
        <p:spPr>
          <a:xfrm>
            <a:off x="210392" y="5474272"/>
            <a:ext cx="107815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00FF"/>
                </a:solidFill>
                <a:highlight>
                  <a:srgbClr val="FFFFCC"/>
                </a:highlight>
              </a:rPr>
              <a:t>Access forms directly from SharePoint for each use</a:t>
            </a:r>
          </a:p>
        </p:txBody>
      </p:sp>
      <p:pic>
        <p:nvPicPr>
          <p:cNvPr id="13" name="Picture 2" descr="Important Message PNG, Vector, PSD, and ...">
            <a:extLst>
              <a:ext uri="{FF2B5EF4-FFF2-40B4-BE49-F238E27FC236}">
                <a16:creationId xmlns:a16="http://schemas.microsoft.com/office/drawing/2014/main" id="{EB8E8E6B-5192-353D-E0AA-2A2324D38C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94" t="35406" r="2994" b="35434"/>
          <a:stretch>
            <a:fillRect/>
          </a:stretch>
        </p:blipFill>
        <p:spPr bwMode="auto">
          <a:xfrm>
            <a:off x="2297421" y="0"/>
            <a:ext cx="6096000" cy="177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Notice Do Not Use Sign – Printable PDF">
            <a:extLst>
              <a:ext uri="{FF2B5EF4-FFF2-40B4-BE49-F238E27FC236}">
                <a16:creationId xmlns:a16="http://schemas.microsoft.com/office/drawing/2014/main" id="{C9C3DD3A-C2C2-B094-4CD6-F2E20A99DA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19" t="8756" r="17439" b="8406"/>
          <a:stretch>
            <a:fillRect/>
          </a:stretch>
        </p:blipFill>
        <p:spPr bwMode="auto">
          <a:xfrm rot="603780">
            <a:off x="9511699" y="3585949"/>
            <a:ext cx="1917214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2809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3079AF-07F3-31DA-31F3-520B108E47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87CB58-30B4-58E8-B499-0E2B96F1D985}"/>
              </a:ext>
            </a:extLst>
          </p:cNvPr>
          <p:cNvSpPr txBox="1"/>
          <p:nvPr/>
        </p:nvSpPr>
        <p:spPr>
          <a:xfrm>
            <a:off x="455273" y="3891909"/>
            <a:ext cx="525149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Thursday, March 19, 2026</a:t>
            </a:r>
          </a:p>
          <a:p>
            <a:pPr algn="ctr"/>
            <a:r>
              <a:rPr lang="en-US" sz="2800" b="1" dirty="0"/>
              <a:t> 1:00-2:30pm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AE83357-CE89-67C8-9363-A7469561F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23" y="2397709"/>
            <a:ext cx="625065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700" b="1" dirty="0"/>
              <a:t> </a:t>
            </a:r>
            <a:r>
              <a:rPr lang="en-US" sz="3600" b="1" dirty="0">
                <a:solidFill>
                  <a:srgbClr val="0000FF"/>
                </a:solidFill>
              </a:rPr>
              <a:t>DSS CAR &amp; Penalty Checklist </a:t>
            </a:r>
            <a:br>
              <a:rPr lang="en-US" sz="3600" b="1" dirty="0">
                <a:solidFill>
                  <a:srgbClr val="0000FF"/>
                </a:solidFill>
              </a:rPr>
            </a:br>
            <a:r>
              <a:rPr lang="en-US" sz="3600" b="1" dirty="0">
                <a:solidFill>
                  <a:srgbClr val="0000FF"/>
                </a:solidFill>
              </a:rPr>
              <a:t>DHSR/AC Form #4729</a:t>
            </a:r>
            <a:br>
              <a:rPr lang="en-US" dirty="0"/>
            </a:br>
            <a:endParaRPr lang="en-US" dirty="0"/>
          </a:p>
        </p:txBody>
      </p:sp>
      <p:sp>
        <p:nvSpPr>
          <p:cNvPr id="13" name="Title 6">
            <a:extLst>
              <a:ext uri="{FF2B5EF4-FFF2-40B4-BE49-F238E27FC236}">
                <a16:creationId xmlns:a16="http://schemas.microsoft.com/office/drawing/2014/main" id="{CEC360F6-3315-26DE-6F72-854674457045}"/>
              </a:ext>
            </a:extLst>
          </p:cNvPr>
          <p:cNvSpPr txBox="1">
            <a:spLocks/>
          </p:cNvSpPr>
          <p:nvPr/>
        </p:nvSpPr>
        <p:spPr>
          <a:xfrm>
            <a:off x="332809" y="1274331"/>
            <a:ext cx="11418072" cy="5486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6000" dirty="0">
                <a:solidFill>
                  <a:srgbClr val="002060"/>
                </a:solidFill>
                <a:latin typeface="Calisto MT" panose="02040603050505030304" pitchFamily="18" charset="0"/>
              </a:rPr>
              <a:t>Upcoming Partner Trainings:</a:t>
            </a:r>
            <a:br>
              <a:rPr lang="en-US" sz="6000" dirty="0">
                <a:solidFill>
                  <a:srgbClr val="002060"/>
                </a:solidFill>
                <a:latin typeface="Calisto MT" panose="02040603050505030304" pitchFamily="18" charset="0"/>
              </a:rPr>
            </a:br>
            <a:endParaRPr lang="en-US" sz="6000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A09BFF7-4BD7-6FA2-F6D8-8E6366CAAE64}"/>
              </a:ext>
            </a:extLst>
          </p:cNvPr>
          <p:cNvSpPr txBox="1"/>
          <p:nvPr/>
        </p:nvSpPr>
        <p:spPr>
          <a:xfrm>
            <a:off x="6874160" y="3891908"/>
            <a:ext cx="487672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Thursday, March 26, 2026 </a:t>
            </a:r>
          </a:p>
          <a:p>
            <a:pPr algn="ctr"/>
            <a:r>
              <a:rPr lang="en-US" sz="2800" b="1" dirty="0"/>
              <a:t>1:00-3:00pm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08C0044-308A-17CE-4FA2-CFD60CC0C297}"/>
              </a:ext>
            </a:extLst>
          </p:cNvPr>
          <p:cNvSpPr txBox="1"/>
          <p:nvPr/>
        </p:nvSpPr>
        <p:spPr>
          <a:xfrm>
            <a:off x="7263324" y="2691579"/>
            <a:ext cx="418714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</a:rPr>
              <a:t>The Penalty Process for DSS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5AE55AA-A864-C3DA-9F82-296D6CFEBB56}"/>
              </a:ext>
            </a:extLst>
          </p:cNvPr>
          <p:cNvSpPr txBox="1"/>
          <p:nvPr/>
        </p:nvSpPr>
        <p:spPr>
          <a:xfrm>
            <a:off x="1226524" y="5583669"/>
            <a:ext cx="98478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Virtual – MS Teams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Pre-Registration is not required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/>
              <a:t>Training links previously sent to partners&amp; posted to SharePoint</a:t>
            </a:r>
          </a:p>
        </p:txBody>
      </p:sp>
      <p:pic>
        <p:nvPicPr>
          <p:cNvPr id="18" name="Picture 8" descr="Coming Soon Page - nopCommerce">
            <a:extLst>
              <a:ext uri="{FF2B5EF4-FFF2-40B4-BE49-F238E27FC236}">
                <a16:creationId xmlns:a16="http://schemas.microsoft.com/office/drawing/2014/main" id="{348C43C3-EE3A-8931-0926-C9660C9C6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46744">
            <a:off x="5447959" y="3655064"/>
            <a:ext cx="1322282" cy="132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5506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E9B51-6778-9328-758B-CAFC97CAD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AEA8C3-264C-A168-7B91-C2BC768F255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Title 6">
            <a:extLst>
              <a:ext uri="{FF2B5EF4-FFF2-40B4-BE49-F238E27FC236}">
                <a16:creationId xmlns:a16="http://schemas.microsoft.com/office/drawing/2014/main" id="{94CF3B81-CDF0-1BDE-A459-9645C1915291}"/>
              </a:ext>
            </a:extLst>
          </p:cNvPr>
          <p:cNvSpPr txBox="1">
            <a:spLocks/>
          </p:cNvSpPr>
          <p:nvPr/>
        </p:nvSpPr>
        <p:spPr>
          <a:xfrm>
            <a:off x="583734" y="1030745"/>
            <a:ext cx="11418072" cy="5486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6000" dirty="0">
                <a:solidFill>
                  <a:srgbClr val="002060"/>
                </a:solidFill>
                <a:latin typeface="Calisto MT" panose="02040603050505030304" pitchFamily="18" charset="0"/>
              </a:rPr>
              <a:t>Upcoming Partner Training:</a:t>
            </a:r>
            <a:br>
              <a:rPr lang="en-US" sz="6000" dirty="0">
                <a:solidFill>
                  <a:srgbClr val="002060"/>
                </a:solidFill>
                <a:latin typeface="Calisto MT" panose="02040603050505030304" pitchFamily="18" charset="0"/>
              </a:rPr>
            </a:br>
            <a:endParaRPr lang="en-US" sz="6000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0A8366-1A5B-58BD-D6D1-569E01B8AD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5149" y="2306108"/>
            <a:ext cx="7542202" cy="42976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05429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B8C9FF-EB43-E6A1-0B95-0764042CC14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DDF7B3E-A554-629D-28DA-56BFC451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459" y="1353344"/>
            <a:ext cx="11418072" cy="548640"/>
          </a:xfrm>
        </p:spPr>
        <p:txBody>
          <a:bodyPr/>
          <a:lstStyle/>
          <a:p>
            <a:pPr algn="ctr"/>
            <a:r>
              <a:rPr lang="en-US" sz="5400" dirty="0">
                <a:solidFill>
                  <a:srgbClr val="002060"/>
                </a:solidFill>
                <a:latin typeface="Calisto MT" panose="02040603050505030304" pitchFamily="18" charset="0"/>
              </a:rPr>
              <a:t>Upcoming DSS Basic Training:</a:t>
            </a:r>
            <a:endParaRPr lang="en-US" sz="5400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36E8DC-933A-1187-EA2F-EFF8762D55DF}"/>
              </a:ext>
            </a:extLst>
          </p:cNvPr>
          <p:cNvSpPr txBox="1"/>
          <p:nvPr/>
        </p:nvSpPr>
        <p:spPr>
          <a:xfrm>
            <a:off x="408459" y="5588125"/>
            <a:ext cx="1141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Must pre- register via NC TERMS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Contact ACLS training team at </a:t>
            </a:r>
            <a:r>
              <a:rPr lang="en-US" sz="2000" dirty="0">
                <a:hlinkClick r:id="rId3"/>
              </a:rPr>
              <a:t>dhsr.adultcare.training@dhhs.nc.gov</a:t>
            </a:r>
            <a:r>
              <a:rPr lang="en-US" sz="2000" dirty="0"/>
              <a:t> for troubleshooting &amp; questions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930E0-DB37-7EC2-B39B-ED38D235D9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99"/>
          <a:stretch>
            <a:fillRect/>
          </a:stretch>
        </p:blipFill>
        <p:spPr>
          <a:xfrm>
            <a:off x="2069991" y="2271398"/>
            <a:ext cx="5275454" cy="3089658"/>
          </a:xfrm>
          <a:prstGeom prst="rect">
            <a:avLst/>
          </a:prstGeom>
        </p:spPr>
      </p:pic>
      <p:pic>
        <p:nvPicPr>
          <p:cNvPr id="2050" name="Picture 2" descr="Training of Employees - Need and ...">
            <a:extLst>
              <a:ext uri="{FF2B5EF4-FFF2-40B4-BE49-F238E27FC236}">
                <a16:creationId xmlns:a16="http://schemas.microsoft.com/office/drawing/2014/main" id="{E3E10602-4255-4C1A-049C-F7D0F5903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375" y="2316467"/>
            <a:ext cx="4004514" cy="29995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9704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064D94C-4210-0F23-8F78-A63DB4FCEF41}"/>
              </a:ext>
            </a:extLst>
          </p:cNvPr>
          <p:cNvSpPr txBox="1"/>
          <p:nvPr/>
        </p:nvSpPr>
        <p:spPr>
          <a:xfrm>
            <a:off x="1039782" y="2370028"/>
            <a:ext cx="91440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sz="2600" b="1" dirty="0">
                <a:solidFill>
                  <a:srgbClr val="002060"/>
                </a:solidFill>
                <a:latin typeface="Calisto MT" panose="02040603050505030304" pitchFamily="18" charset="0"/>
              </a:rPr>
              <a:t>DSS staffing changes/updates, training questions, and SharePoint access:  </a:t>
            </a:r>
          </a:p>
          <a:p>
            <a:r>
              <a:rPr lang="en-US" sz="2600" b="1" dirty="0">
                <a:solidFill>
                  <a:srgbClr val="002060"/>
                </a:solidFill>
                <a:latin typeface="Calisto MT" panose="02040603050505030304" pitchFamily="18" charset="0"/>
              </a:rPr>
              <a:t>	</a:t>
            </a:r>
            <a:r>
              <a:rPr lang="en-US" sz="2600" dirty="0">
                <a:solidFill>
                  <a:srgbClr val="0070C0"/>
                </a:solidFill>
                <a:latin typeface="Calisto MT" panose="02040603050505030304" pitchFamily="18" charset="0"/>
              </a:rPr>
              <a:t>DHSR.adultcare.training@dhhs.nc.gov </a:t>
            </a:r>
          </a:p>
          <a:p>
            <a:endParaRPr lang="en-US" sz="1200" b="1" dirty="0">
              <a:solidFill>
                <a:srgbClr val="002060"/>
              </a:solidFill>
              <a:latin typeface="Calisto MT" panose="02040603050505030304" pitchFamily="18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sz="2600" b="1" dirty="0">
                <a:solidFill>
                  <a:srgbClr val="002060"/>
                </a:solidFill>
                <a:latin typeface="Calisto MT" panose="02040603050505030304" pitchFamily="18" charset="0"/>
              </a:rPr>
              <a:t>Licensure: </a:t>
            </a:r>
          </a:p>
          <a:p>
            <a:r>
              <a:rPr lang="en-US" sz="2600" dirty="0">
                <a:solidFill>
                  <a:srgbClr val="0070C0"/>
                </a:solidFill>
                <a:latin typeface="Calisto MT" panose="02040603050505030304" pitchFamily="18" charset="0"/>
              </a:rPr>
              <a:t>	DHSR.adultcare.licensingunit@dhhs.nc.gov</a:t>
            </a:r>
          </a:p>
          <a:p>
            <a:endParaRPr lang="en-US" sz="1200" b="1" dirty="0">
              <a:solidFill>
                <a:srgbClr val="0070C0"/>
              </a:solidFill>
              <a:latin typeface="Calisto MT" panose="02040603050505030304" pitchFamily="18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sz="2600" b="1" dirty="0">
                <a:solidFill>
                  <a:srgbClr val="002060"/>
                </a:solidFill>
                <a:latin typeface="Calisto MT" panose="02040603050505030304" pitchFamily="18" charset="0"/>
              </a:rPr>
              <a:t>Administrator Credentialing/Renewals:</a:t>
            </a:r>
          </a:p>
          <a:p>
            <a:r>
              <a:rPr lang="en-US" sz="2600" dirty="0">
                <a:solidFill>
                  <a:srgbClr val="0070C0"/>
                </a:solidFill>
                <a:latin typeface="Calisto MT" panose="02040603050505030304" pitchFamily="18" charset="0"/>
              </a:rPr>
              <a:t>	DHSR.adultcare.admininstrators@dhhs.nc.gov</a:t>
            </a:r>
          </a:p>
          <a:p>
            <a:endParaRPr lang="en-US" sz="1200" dirty="0">
              <a:solidFill>
                <a:srgbClr val="0070C0"/>
              </a:solidFill>
              <a:latin typeface="Calisto MT" panose="02040603050505030304" pitchFamily="18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sz="2600" b="1" dirty="0">
                <a:latin typeface="Calisto MT" panose="02040603050505030304" pitchFamily="18" charset="0"/>
              </a:rPr>
              <a:t>Other, General, non-urgent questions: 	</a:t>
            </a:r>
            <a:r>
              <a:rPr lang="en-US" sz="2600" dirty="0">
                <a:solidFill>
                  <a:srgbClr val="0070C0"/>
                </a:solidFill>
                <a:latin typeface="Calisto MT" panose="02040603050505030304" pitchFamily="18" charset="0"/>
              </a:rPr>
              <a:t>DHSR.AdultCare.Questions@dhhs.nc.gov</a:t>
            </a:r>
            <a:endParaRPr lang="en-US" sz="2800" dirty="0">
              <a:solidFill>
                <a:srgbClr val="0070C0"/>
              </a:solidFill>
              <a:highlight>
                <a:srgbClr val="FFFF00"/>
              </a:highlight>
              <a:latin typeface="Calisto MT" panose="02040603050505030304" pitchFamily="18" charset="0"/>
            </a:endParaRPr>
          </a:p>
        </p:txBody>
      </p:sp>
      <p:pic>
        <p:nvPicPr>
          <p:cNvPr id="4" name="Picture 3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1580BE53-8D24-2387-7732-5B6ED2507F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714" y="1337518"/>
            <a:ext cx="2695072" cy="100584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D146035-CCC8-83BD-65F4-3D7F1C990253}"/>
              </a:ext>
            </a:extLst>
          </p:cNvPr>
          <p:cNvSpPr txBox="1"/>
          <p:nvPr/>
        </p:nvSpPr>
        <p:spPr>
          <a:xfrm>
            <a:off x="1190364" y="321855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002060"/>
                </a:solidFill>
                <a:latin typeface="Calisto MT" panose="02040603050505030304" pitchFamily="18" charset="0"/>
              </a:rPr>
              <a:t>ACLS</a:t>
            </a:r>
            <a:r>
              <a:rPr lang="en-US" sz="6000" b="1" dirty="0">
                <a:latin typeface="Calisto MT" panose="02040603050505030304" pitchFamily="18" charset="0"/>
              </a:rPr>
              <a:t> </a:t>
            </a:r>
            <a:r>
              <a:rPr lang="en-US" sz="6000" b="1" dirty="0">
                <a:solidFill>
                  <a:srgbClr val="002060"/>
                </a:solidFill>
                <a:latin typeface="Calisto MT" panose="02040603050505030304" pitchFamily="18" charset="0"/>
              </a:rPr>
              <a:t>Frequent Contacts</a:t>
            </a:r>
          </a:p>
        </p:txBody>
      </p:sp>
    </p:spTree>
    <p:extLst>
      <p:ext uri="{BB962C8B-B14F-4D97-AF65-F5344CB8AC3E}">
        <p14:creationId xmlns:p14="http://schemas.microsoft.com/office/powerpoint/2010/main" val="2671930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644E1-3835-4118-B52C-452C28BA1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7505" y="3429000"/>
            <a:ext cx="6209163" cy="54864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altLang="en-US" sz="3100" b="0" dirty="0">
                <a:solidFill>
                  <a:srgbClr val="002060"/>
                </a:solidFill>
                <a:latin typeface="Calisto MT" panose="02040603050505030304" pitchFamily="18" charset="0"/>
              </a:rPr>
              <a:t>Tamara Talbot-Winstead</a:t>
            </a:r>
            <a:br>
              <a:rPr lang="en-US" altLang="en-US" sz="2700" b="0" dirty="0">
                <a:latin typeface="Calisto MT" panose="02040603050505030304" pitchFamily="18" charset="0"/>
              </a:rPr>
            </a:br>
            <a:r>
              <a:rPr lang="en-US" altLang="en-US" sz="2700" b="0" dirty="0">
                <a:solidFill>
                  <a:srgbClr val="0070C0"/>
                </a:solidFill>
                <a:latin typeface="Calisto MT" panose="02040603050505030304" pitchFamily="18" charset="0"/>
              </a:rPr>
              <a:t>ACLS Training Manager/County Liaison</a:t>
            </a:r>
            <a:br>
              <a:rPr lang="en-US" altLang="en-US" sz="2700" b="0" dirty="0">
                <a:solidFill>
                  <a:srgbClr val="0070C0"/>
                </a:solidFill>
                <a:latin typeface="Calisto MT" panose="02040603050505030304" pitchFamily="18" charset="0"/>
              </a:rPr>
            </a:br>
            <a:br>
              <a:rPr lang="en-US" altLang="en-US" sz="2800" b="0" dirty="0">
                <a:solidFill>
                  <a:srgbClr val="0070C0"/>
                </a:solidFill>
                <a:latin typeface="Calisto MT" panose="02040603050505030304" pitchFamily="18" charset="0"/>
              </a:rPr>
            </a:br>
            <a:br>
              <a:rPr lang="en-US" altLang="en-US" sz="1000" b="0" dirty="0">
                <a:solidFill>
                  <a:srgbClr val="0070C0"/>
                </a:solidFill>
                <a:latin typeface="Calisto MT" panose="02040603050505030304" pitchFamily="18" charset="0"/>
              </a:rPr>
            </a:br>
            <a:r>
              <a:rPr lang="en-US" altLang="en-US" sz="2800" b="0" dirty="0">
                <a:solidFill>
                  <a:srgbClr val="0070C0"/>
                </a:solidFill>
                <a:latin typeface="Calisto MT" panose="02040603050505030304" pitchFamily="18" charset="0"/>
              </a:rPr>
              <a:t>*</a:t>
            </a:r>
            <a:r>
              <a:rPr lang="en-US" altLang="en-US" sz="2700" b="0" dirty="0">
                <a:solidFill>
                  <a:srgbClr val="0070C0"/>
                </a:solidFill>
                <a:latin typeface="Calisto MT" panose="0204060305050503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tamara.talbot@dhhs.nc.gov</a:t>
            </a:r>
            <a:br>
              <a:rPr lang="en-US" altLang="en-US" sz="2800" b="0" dirty="0">
                <a:solidFill>
                  <a:srgbClr val="0070C0"/>
                </a:solidFill>
                <a:latin typeface="Calisto MT" panose="02040603050505030304" pitchFamily="18" charset="0"/>
              </a:rPr>
            </a:br>
            <a:br>
              <a:rPr lang="en-US" altLang="en-US" sz="2800" b="0" dirty="0">
                <a:solidFill>
                  <a:srgbClr val="0070C0"/>
                </a:solidFill>
                <a:latin typeface="Calisto MT" panose="02040603050505030304" pitchFamily="18" charset="0"/>
              </a:rPr>
            </a:br>
            <a:r>
              <a:rPr lang="en-US" altLang="en-US" sz="2700" b="0" dirty="0">
                <a:solidFill>
                  <a:srgbClr val="0070C0"/>
                </a:solidFill>
                <a:latin typeface="Calisto MT" panose="02040603050505030304" pitchFamily="18" charset="0"/>
              </a:rPr>
              <a:t>(910)-305-4816</a:t>
            </a:r>
            <a:endParaRPr lang="en-US" sz="2800" b="0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pic>
        <p:nvPicPr>
          <p:cNvPr id="7" name="Graphic 6" descr="Onboarding">
            <a:extLst>
              <a:ext uri="{FF2B5EF4-FFF2-40B4-BE49-F238E27FC236}">
                <a16:creationId xmlns:a16="http://schemas.microsoft.com/office/drawing/2014/main" id="{E2CCB230-71C9-0B42-2ED6-FA30D845E1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65638" y="4352030"/>
            <a:ext cx="822960" cy="822960"/>
          </a:xfrm>
          <a:prstGeom prst="rect">
            <a:avLst/>
          </a:prstGeom>
        </p:spPr>
      </p:pic>
      <p:pic>
        <p:nvPicPr>
          <p:cNvPr id="1026" name="Picture 2" descr="Synergies within an organization ...">
            <a:extLst>
              <a:ext uri="{FF2B5EF4-FFF2-40B4-BE49-F238E27FC236}">
                <a16:creationId xmlns:a16="http://schemas.microsoft.com/office/drawing/2014/main" id="{FD9C4FC6-3A4A-0979-F7F2-F4DE99BC7D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554" y="547837"/>
            <a:ext cx="3395312" cy="155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emory Box - Die - Thank You Puzzle ...">
            <a:extLst>
              <a:ext uri="{FF2B5EF4-FFF2-40B4-BE49-F238E27FC236}">
                <a16:creationId xmlns:a16="http://schemas.microsoft.com/office/drawing/2014/main" id="{456E5181-1F53-6869-9A42-CFB076FFA9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2516" y="547837"/>
            <a:ext cx="2959140" cy="2959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3343547"/>
      </p:ext>
    </p:extLst>
  </p:cSld>
  <p:clrMapOvr>
    <a:masterClrMapping/>
  </p:clrMapOvr>
</p:sld>
</file>

<file path=ppt/theme/theme1.xml><?xml version="1.0" encoding="utf-8"?>
<a:theme xmlns:a="http://schemas.openxmlformats.org/drawingml/2006/main" name="6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TNR/Aria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A84DF9C38F85459C2FBB53EA3FC961" ma:contentTypeVersion="15" ma:contentTypeDescription="Create a new document." ma:contentTypeScope="" ma:versionID="22f417302e9e499c6ec9c8ec1c00dabf">
  <xsd:schema xmlns:xsd="http://www.w3.org/2001/XMLSchema" xmlns:xs="http://www.w3.org/2001/XMLSchema" xmlns:p="http://schemas.microsoft.com/office/2006/metadata/properties" xmlns:ns2="bd78b2e4-9060-4309-b354-463fb93a4269" xmlns:ns3="ea8af748-1d0b-4554-b403-23c573964229" targetNamespace="http://schemas.microsoft.com/office/2006/metadata/properties" ma:root="true" ma:fieldsID="3ed3e98785b950dfed9af71534dfca54" ns2:_="" ns3:_="">
    <xsd:import namespace="bd78b2e4-9060-4309-b354-463fb93a4269"/>
    <xsd:import namespace="ea8af748-1d0b-4554-b403-23c5739642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78b2e4-9060-4309-b354-463fb93a42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a2157d8-ccc1-4fc8-a2a4-3f8f655345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8af748-1d0b-4554-b403-23c57396422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b57b129b-aecc-4f48-b65e-4752a1115b12}" ma:internalName="TaxCatchAll" ma:showField="CatchAllData" ma:web="ea8af748-1d0b-4554-b403-23c5739642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8af748-1d0b-4554-b403-23c573964229" xsi:nil="true"/>
    <lcf76f155ced4ddcb4097134ff3c332f xmlns="bd78b2e4-9060-4309-b354-463fb93a426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872BB3B-AC84-496F-A0E3-8A9B9F85EE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78b2e4-9060-4309-b354-463fb93a4269"/>
    <ds:schemaRef ds:uri="ea8af748-1d0b-4554-b403-23c5739642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9CB7B9-C8E5-4137-A833-58C727F498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52DB0B-16A8-44D1-BF32-404582A839E0}">
  <ds:schemaRefs>
    <ds:schemaRef ds:uri="140bd7d2-9b49-4074-96a7-398511fa7d55"/>
    <ds:schemaRef ds:uri="e6067449-8796-49e4-8d61-964a215ef52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  <ds:schemaRef ds:uri="ea8af748-1d0b-4554-b403-23c573964229"/>
    <ds:schemaRef ds:uri="bd78b2e4-9060-4309-b354-463fb93a4269"/>
  </ds:schemaRefs>
</ds:datastoreItem>
</file>

<file path=docMetadata/LabelInfo.xml><?xml version="1.0" encoding="utf-8"?>
<clbl:labelList xmlns:clbl="http://schemas.microsoft.com/office/2020/mipLabelMetadata">
  <clbl:label id="{e0793d39-0939-496d-b129-198edd916feb}" enabled="0" method="" siteId="{e0793d39-0939-496d-b129-198edd916fe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1498</TotalTime>
  <Words>842</Words>
  <Application>Microsoft Office PowerPoint</Application>
  <PresentationFormat>Widescreen</PresentationFormat>
  <Paragraphs>91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Aharoni</vt:lpstr>
      <vt:lpstr>Arial</vt:lpstr>
      <vt:lpstr>Calibri</vt:lpstr>
      <vt:lpstr>Calisto MT</vt:lpstr>
      <vt:lpstr>Courier New</vt:lpstr>
      <vt:lpstr>Franklin Gothic Demi Cond</vt:lpstr>
      <vt:lpstr>Franklin Gothic Medium</vt:lpstr>
      <vt:lpstr>Kermit Extrabold Condensed</vt:lpstr>
      <vt:lpstr>Times New Roman</vt:lpstr>
      <vt:lpstr>Trade Gothic LT Pro</vt:lpstr>
      <vt:lpstr>Wingdings</vt:lpstr>
      <vt:lpstr>6_Office Theme</vt:lpstr>
      <vt:lpstr>PowerPoint Presentation</vt:lpstr>
      <vt:lpstr>Updates Effective March 1, 2026</vt:lpstr>
      <vt:lpstr>PowerPoint Presentation</vt:lpstr>
      <vt:lpstr>The previous CAR Form &amp; CAR Letter Template have been ARCHIVED &amp; are not to be used.</vt:lpstr>
      <vt:lpstr> DSS CAR &amp; Penalty Checklist  DHSR/AC Form #4729 </vt:lpstr>
      <vt:lpstr>PowerPoint Presentation</vt:lpstr>
      <vt:lpstr>Upcoming DSS Basic Training:</vt:lpstr>
      <vt:lpstr>PowerPoint Presentation</vt:lpstr>
      <vt:lpstr>Tamara Talbot-Winstead ACLS Training Manager/County Liaison   *tamara.talbot@dhhs.nc.gov  (910)-305-4816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Talbot, Tamara M</dc:creator>
  <cp:lastModifiedBy>Tracie McMillan</cp:lastModifiedBy>
  <cp:revision>208</cp:revision>
  <dcterms:created xsi:type="dcterms:W3CDTF">2023-09-11T12:34:37Z</dcterms:created>
  <dcterms:modified xsi:type="dcterms:W3CDTF">2026-03-11T19:14:55Z</dcterms:modified>
</cp:coreProperties>
</file>