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1"/>
  </p:notesMasterIdLst>
  <p:handoutMasterIdLst>
    <p:handoutMasterId r:id="rId62"/>
  </p:handoutMasterIdLst>
  <p:sldIdLst>
    <p:sldId id="458" r:id="rId2"/>
    <p:sldId id="510" r:id="rId3"/>
    <p:sldId id="534" r:id="rId4"/>
    <p:sldId id="545" r:id="rId5"/>
    <p:sldId id="524" r:id="rId6"/>
    <p:sldId id="525" r:id="rId7"/>
    <p:sldId id="526" r:id="rId8"/>
    <p:sldId id="546" r:id="rId9"/>
    <p:sldId id="514" r:id="rId10"/>
    <p:sldId id="527" r:id="rId11"/>
    <p:sldId id="535" r:id="rId12"/>
    <p:sldId id="536" r:id="rId13"/>
    <p:sldId id="529" r:id="rId14"/>
    <p:sldId id="530" r:id="rId15"/>
    <p:sldId id="531" r:id="rId16"/>
    <p:sldId id="532" r:id="rId17"/>
    <p:sldId id="533" r:id="rId18"/>
    <p:sldId id="539" r:id="rId19"/>
    <p:sldId id="541" r:id="rId20"/>
    <p:sldId id="549" r:id="rId21"/>
    <p:sldId id="542" r:id="rId22"/>
    <p:sldId id="540" r:id="rId23"/>
    <p:sldId id="544" r:id="rId24"/>
    <p:sldId id="543" r:id="rId25"/>
    <p:sldId id="547" r:id="rId26"/>
    <p:sldId id="548" r:id="rId27"/>
    <p:sldId id="487" r:id="rId28"/>
    <p:sldId id="528" r:id="rId29"/>
    <p:sldId id="464" r:id="rId30"/>
    <p:sldId id="504" r:id="rId31"/>
    <p:sldId id="506" r:id="rId32"/>
    <p:sldId id="508" r:id="rId33"/>
    <p:sldId id="509" r:id="rId34"/>
    <p:sldId id="501" r:id="rId35"/>
    <p:sldId id="502" r:id="rId36"/>
    <p:sldId id="485" r:id="rId37"/>
    <p:sldId id="490" r:id="rId38"/>
    <p:sldId id="471" r:id="rId39"/>
    <p:sldId id="480" r:id="rId40"/>
    <p:sldId id="498" r:id="rId41"/>
    <p:sldId id="513" r:id="rId42"/>
    <p:sldId id="523" r:id="rId43"/>
    <p:sldId id="511" r:id="rId44"/>
    <p:sldId id="449" r:id="rId45"/>
    <p:sldId id="261" r:id="rId46"/>
    <p:sldId id="259" r:id="rId47"/>
    <p:sldId id="262" r:id="rId48"/>
    <p:sldId id="263" r:id="rId49"/>
    <p:sldId id="516" r:id="rId50"/>
    <p:sldId id="512" r:id="rId51"/>
    <p:sldId id="460" r:id="rId52"/>
    <p:sldId id="462" r:id="rId53"/>
    <p:sldId id="463" r:id="rId54"/>
    <p:sldId id="518" r:id="rId55"/>
    <p:sldId id="519" r:id="rId56"/>
    <p:sldId id="520" r:id="rId57"/>
    <p:sldId id="521" r:id="rId58"/>
    <p:sldId id="522" r:id="rId59"/>
    <p:sldId id="517" r:id="rId6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65E"/>
    <a:srgbClr val="94B6C7"/>
    <a:srgbClr val="657E32"/>
    <a:srgbClr val="E9F0F3"/>
    <a:srgbClr val="DBE7EC"/>
    <a:srgbClr val="CEDD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63" autoAdjust="0"/>
    <p:restoredTop sz="95039" autoAdjust="0"/>
  </p:normalViewPr>
  <p:slideViewPr>
    <p:cSldViewPr snapToGrid="0">
      <p:cViewPr varScale="1">
        <p:scale>
          <a:sx n="79" d="100"/>
          <a:sy n="79" d="100"/>
        </p:scale>
        <p:origin x="370" y="72"/>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6" d="100"/>
          <a:sy n="66" d="100"/>
        </p:scale>
        <p:origin x="27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FCCFF-77FD-4672-A8EC-9039DE12E472}" type="doc">
      <dgm:prSet loTypeId="urn:microsoft.com/office/officeart/2016/7/layout/VerticalSolidActionList" loCatId="List" qsTypeId="urn:microsoft.com/office/officeart/2005/8/quickstyle/simple3" qsCatId="simple" csTypeId="urn:microsoft.com/office/officeart/2005/8/colors/accent1_2" csCatId="accent1" phldr="1"/>
      <dgm:spPr/>
      <dgm:t>
        <a:bodyPr/>
        <a:lstStyle/>
        <a:p>
          <a:endParaRPr lang="en-US"/>
        </a:p>
      </dgm:t>
    </dgm:pt>
    <dgm:pt modelId="{86F4263A-F400-4300-98BE-8D04DAAB82C7}">
      <dgm:prSet/>
      <dgm:spPr/>
      <dgm:t>
        <a:bodyPr/>
        <a:lstStyle/>
        <a:p>
          <a:r>
            <a:rPr lang="en-US"/>
            <a:t>Incentivize</a:t>
          </a:r>
        </a:p>
      </dgm:t>
    </dgm:pt>
    <dgm:pt modelId="{C6AE802C-7EC1-4F0A-BE51-6204B51240A9}" type="parTrans" cxnId="{17AA1209-6888-4049-9260-8BDE4C958C7A}">
      <dgm:prSet/>
      <dgm:spPr/>
      <dgm:t>
        <a:bodyPr/>
        <a:lstStyle/>
        <a:p>
          <a:endParaRPr lang="en-US"/>
        </a:p>
      </dgm:t>
    </dgm:pt>
    <dgm:pt modelId="{1EE809E8-A4B1-40EE-BFA3-C6D677ADE050}" type="sibTrans" cxnId="{17AA1209-6888-4049-9260-8BDE4C958C7A}">
      <dgm:prSet/>
      <dgm:spPr/>
      <dgm:t>
        <a:bodyPr/>
        <a:lstStyle/>
        <a:p>
          <a:endParaRPr lang="en-US"/>
        </a:p>
      </dgm:t>
    </dgm:pt>
    <dgm:pt modelId="{4E032A53-F0A5-49B8-B714-F4F4E4FF0707}">
      <dgm:prSet/>
      <dgm:spPr/>
      <dgm:t>
        <a:bodyPr/>
        <a:lstStyle/>
        <a:p>
          <a:r>
            <a:rPr lang="en-US"/>
            <a:t>Incentivize the adoption of more children</a:t>
          </a:r>
        </a:p>
      </dgm:t>
    </dgm:pt>
    <dgm:pt modelId="{DDD80C5A-4DE9-4C67-A589-9D6558FC7EA0}" type="parTrans" cxnId="{ACFEF81C-1AD7-4FA1-A6A8-FA9F81F30516}">
      <dgm:prSet/>
      <dgm:spPr/>
      <dgm:t>
        <a:bodyPr/>
        <a:lstStyle/>
        <a:p>
          <a:endParaRPr lang="en-US"/>
        </a:p>
      </dgm:t>
    </dgm:pt>
    <dgm:pt modelId="{C1F15224-A410-4C2D-B9E4-2E7841B8D014}" type="sibTrans" cxnId="{ACFEF81C-1AD7-4FA1-A6A8-FA9F81F30516}">
      <dgm:prSet/>
      <dgm:spPr/>
      <dgm:t>
        <a:bodyPr/>
        <a:lstStyle/>
        <a:p>
          <a:endParaRPr lang="en-US"/>
        </a:p>
      </dgm:t>
    </dgm:pt>
    <dgm:pt modelId="{F3F82B70-2B7E-42AB-BAB1-5E16F028F131}">
      <dgm:prSet/>
      <dgm:spPr/>
      <dgm:t>
        <a:bodyPr/>
        <a:lstStyle/>
        <a:p>
          <a:r>
            <a:rPr lang="en-US"/>
            <a:t>Establish</a:t>
          </a:r>
        </a:p>
      </dgm:t>
    </dgm:pt>
    <dgm:pt modelId="{300224C2-92F3-4C92-B24F-4B3E562D3E5E}" type="parTrans" cxnId="{C89A24D5-5AF1-419D-9283-9E1D8E45B0EA}">
      <dgm:prSet/>
      <dgm:spPr/>
      <dgm:t>
        <a:bodyPr/>
        <a:lstStyle/>
        <a:p>
          <a:endParaRPr lang="en-US"/>
        </a:p>
      </dgm:t>
    </dgm:pt>
    <dgm:pt modelId="{841329D3-B628-407F-AB76-B78DC99265C2}" type="sibTrans" cxnId="{C89A24D5-5AF1-419D-9283-9E1D8E45B0EA}">
      <dgm:prSet/>
      <dgm:spPr/>
      <dgm:t>
        <a:bodyPr/>
        <a:lstStyle/>
        <a:p>
          <a:endParaRPr lang="en-US"/>
        </a:p>
      </dgm:t>
    </dgm:pt>
    <dgm:pt modelId="{21E86646-FC98-4959-8F05-F73F78C2976A}">
      <dgm:prSet/>
      <dgm:spPr/>
      <dgm:t>
        <a:bodyPr/>
        <a:lstStyle/>
        <a:p>
          <a:r>
            <a:rPr lang="en-US"/>
            <a:t>Establish clear fee-for-service payment rates for child placing agencies</a:t>
          </a:r>
        </a:p>
      </dgm:t>
    </dgm:pt>
    <dgm:pt modelId="{720CEB61-74D6-4953-A7A3-B7ACC2711DDD}" type="parTrans" cxnId="{B97F4075-4767-4C4B-B9AB-4C75C5C52FB8}">
      <dgm:prSet/>
      <dgm:spPr/>
      <dgm:t>
        <a:bodyPr/>
        <a:lstStyle/>
        <a:p>
          <a:endParaRPr lang="en-US"/>
        </a:p>
      </dgm:t>
    </dgm:pt>
    <dgm:pt modelId="{7EF2CE52-030A-4FF2-890D-8DAB09BEE62F}" type="sibTrans" cxnId="{B97F4075-4767-4C4B-B9AB-4C75C5C52FB8}">
      <dgm:prSet/>
      <dgm:spPr/>
      <dgm:t>
        <a:bodyPr/>
        <a:lstStyle/>
        <a:p>
          <a:endParaRPr lang="en-US"/>
        </a:p>
      </dgm:t>
    </dgm:pt>
    <dgm:pt modelId="{A6F41128-CDB4-40EC-8D9C-9A9F7BB6D92D}">
      <dgm:prSet/>
      <dgm:spPr/>
      <dgm:t>
        <a:bodyPr/>
        <a:lstStyle/>
        <a:p>
          <a:r>
            <a:rPr lang="en-US" dirty="0"/>
            <a:t>Develop</a:t>
          </a:r>
        </a:p>
      </dgm:t>
    </dgm:pt>
    <dgm:pt modelId="{F2435F83-537E-4313-AF38-DD7219D66677}" type="parTrans" cxnId="{06D4CB8E-B274-4BA6-BEEA-CC6D9E5F5F0D}">
      <dgm:prSet/>
      <dgm:spPr/>
      <dgm:t>
        <a:bodyPr/>
        <a:lstStyle/>
        <a:p>
          <a:endParaRPr lang="en-US"/>
        </a:p>
      </dgm:t>
    </dgm:pt>
    <dgm:pt modelId="{D8DA5C98-CDFC-4863-AF4D-03CE3F196035}" type="sibTrans" cxnId="{06D4CB8E-B274-4BA6-BEEA-CC6D9E5F5F0D}">
      <dgm:prSet/>
      <dgm:spPr/>
      <dgm:t>
        <a:bodyPr/>
        <a:lstStyle/>
        <a:p>
          <a:endParaRPr lang="en-US"/>
        </a:p>
      </dgm:t>
    </dgm:pt>
    <dgm:pt modelId="{AE9660F6-B3A3-4A93-97DC-DD440FEA245D}">
      <dgm:prSet/>
      <dgm:spPr/>
      <dgm:t>
        <a:bodyPr/>
        <a:lstStyle/>
        <a:p>
          <a:r>
            <a:rPr lang="en-US" dirty="0"/>
            <a:t>Develop separate funding pools for private agencies and county child welfare agencies</a:t>
          </a:r>
        </a:p>
      </dgm:t>
    </dgm:pt>
    <dgm:pt modelId="{DF66FD61-607C-4180-B15F-B0F13915D7F5}" type="parTrans" cxnId="{AEA7B449-6AAF-4D24-BB68-131F15AC7CB9}">
      <dgm:prSet/>
      <dgm:spPr/>
      <dgm:t>
        <a:bodyPr/>
        <a:lstStyle/>
        <a:p>
          <a:endParaRPr lang="en-US"/>
        </a:p>
      </dgm:t>
    </dgm:pt>
    <dgm:pt modelId="{CB0D89F7-6586-4176-A947-0FF58E36CA07}" type="sibTrans" cxnId="{AEA7B449-6AAF-4D24-BB68-131F15AC7CB9}">
      <dgm:prSet/>
      <dgm:spPr/>
      <dgm:t>
        <a:bodyPr/>
        <a:lstStyle/>
        <a:p>
          <a:endParaRPr lang="en-US"/>
        </a:p>
      </dgm:t>
    </dgm:pt>
    <dgm:pt modelId="{520077EE-7CF3-4D5A-8659-BB84E4886509}">
      <dgm:prSet/>
      <dgm:spPr/>
      <dgm:t>
        <a:bodyPr/>
        <a:lstStyle/>
        <a:p>
          <a:r>
            <a:rPr lang="en-US"/>
            <a:t>Create</a:t>
          </a:r>
        </a:p>
      </dgm:t>
    </dgm:pt>
    <dgm:pt modelId="{EFA25213-A67E-4027-ADC9-C162369706AA}" type="parTrans" cxnId="{73AB7D0A-DF05-493C-9564-9DF0B544CBE0}">
      <dgm:prSet/>
      <dgm:spPr/>
      <dgm:t>
        <a:bodyPr/>
        <a:lstStyle/>
        <a:p>
          <a:endParaRPr lang="en-US"/>
        </a:p>
      </dgm:t>
    </dgm:pt>
    <dgm:pt modelId="{7F5EBD8B-80A1-4AC5-A9A9-C0B2AEFA482F}" type="sibTrans" cxnId="{73AB7D0A-DF05-493C-9564-9DF0B544CBE0}">
      <dgm:prSet/>
      <dgm:spPr/>
      <dgm:t>
        <a:bodyPr/>
        <a:lstStyle/>
        <a:p>
          <a:endParaRPr lang="en-US"/>
        </a:p>
      </dgm:t>
    </dgm:pt>
    <dgm:pt modelId="{9B29ED69-8925-46FA-8A52-12DC3039014A}">
      <dgm:prSet/>
      <dgm:spPr/>
      <dgm:t>
        <a:bodyPr/>
        <a:lstStyle/>
        <a:p>
          <a:r>
            <a:rPr lang="en-US"/>
            <a:t>Create more predictable funding across years</a:t>
          </a:r>
        </a:p>
      </dgm:t>
    </dgm:pt>
    <dgm:pt modelId="{CB1B6639-EA0A-4EA1-8D8D-4BAEB5EC0FA8}" type="parTrans" cxnId="{F773AFEE-FCF0-44C6-81F6-44E709FF7CDB}">
      <dgm:prSet/>
      <dgm:spPr/>
      <dgm:t>
        <a:bodyPr/>
        <a:lstStyle/>
        <a:p>
          <a:endParaRPr lang="en-US"/>
        </a:p>
      </dgm:t>
    </dgm:pt>
    <dgm:pt modelId="{50A856AD-0F5C-472A-9A05-9A506E71FC7E}" type="sibTrans" cxnId="{F773AFEE-FCF0-44C6-81F6-44E709FF7CDB}">
      <dgm:prSet/>
      <dgm:spPr/>
      <dgm:t>
        <a:bodyPr/>
        <a:lstStyle/>
        <a:p>
          <a:endParaRPr lang="en-US"/>
        </a:p>
      </dgm:t>
    </dgm:pt>
    <dgm:pt modelId="{5B880F86-D3A5-47DC-BB30-2D7B4D6208C1}">
      <dgm:prSet/>
      <dgm:spPr/>
      <dgm:t>
        <a:bodyPr/>
        <a:lstStyle/>
        <a:p>
          <a:r>
            <a:rPr lang="en-US" dirty="0"/>
            <a:t>Clarity</a:t>
          </a:r>
        </a:p>
      </dgm:t>
    </dgm:pt>
    <dgm:pt modelId="{F0094DD1-2510-401C-ABAB-7E79A01E11C1}" type="parTrans" cxnId="{E0FC3355-5966-43FC-BB95-44C5E2C3578D}">
      <dgm:prSet/>
      <dgm:spPr/>
      <dgm:t>
        <a:bodyPr/>
        <a:lstStyle/>
        <a:p>
          <a:endParaRPr lang="en-US"/>
        </a:p>
      </dgm:t>
    </dgm:pt>
    <dgm:pt modelId="{BAF72DBE-7941-4B6B-A668-A9DEE0DAE189}" type="sibTrans" cxnId="{E0FC3355-5966-43FC-BB95-44C5E2C3578D}">
      <dgm:prSet/>
      <dgm:spPr/>
      <dgm:t>
        <a:bodyPr/>
        <a:lstStyle/>
        <a:p>
          <a:endParaRPr lang="en-US"/>
        </a:p>
      </dgm:t>
    </dgm:pt>
    <dgm:pt modelId="{37272042-9002-485C-877D-2AA8510D259B}">
      <dgm:prSet/>
      <dgm:spPr/>
      <dgm:t>
        <a:bodyPr/>
        <a:lstStyle/>
        <a:p>
          <a:r>
            <a:rPr lang="en-US" dirty="0"/>
            <a:t>Clarity in roles for child placing agencies and child welfare agencies</a:t>
          </a:r>
        </a:p>
      </dgm:t>
    </dgm:pt>
    <dgm:pt modelId="{5594E38B-4446-4601-B241-CDB847D762C1}" type="parTrans" cxnId="{DE22B9B0-4DF7-41D9-A638-F8B6F12995CE}">
      <dgm:prSet/>
      <dgm:spPr/>
      <dgm:t>
        <a:bodyPr/>
        <a:lstStyle/>
        <a:p>
          <a:endParaRPr lang="en-US"/>
        </a:p>
      </dgm:t>
    </dgm:pt>
    <dgm:pt modelId="{EF0D29C1-82A4-4212-8549-F90D7DF4CD62}" type="sibTrans" cxnId="{DE22B9B0-4DF7-41D9-A638-F8B6F12995CE}">
      <dgm:prSet/>
      <dgm:spPr/>
      <dgm:t>
        <a:bodyPr/>
        <a:lstStyle/>
        <a:p>
          <a:endParaRPr lang="en-US"/>
        </a:p>
      </dgm:t>
    </dgm:pt>
    <dgm:pt modelId="{43150296-BBFE-4D3F-9316-6231007D9397}" type="pres">
      <dgm:prSet presAssocID="{925FCCFF-77FD-4672-A8EC-9039DE12E472}" presName="Name0" presStyleCnt="0">
        <dgm:presLayoutVars>
          <dgm:dir/>
          <dgm:animLvl val="lvl"/>
          <dgm:resizeHandles val="exact"/>
        </dgm:presLayoutVars>
      </dgm:prSet>
      <dgm:spPr/>
    </dgm:pt>
    <dgm:pt modelId="{CCBEC958-60D9-461E-B438-758CC72786E2}" type="pres">
      <dgm:prSet presAssocID="{86F4263A-F400-4300-98BE-8D04DAAB82C7}" presName="linNode" presStyleCnt="0"/>
      <dgm:spPr/>
    </dgm:pt>
    <dgm:pt modelId="{C916B92B-4D84-4ED9-93FD-E0848E363BE4}" type="pres">
      <dgm:prSet presAssocID="{86F4263A-F400-4300-98BE-8D04DAAB82C7}" presName="parentText" presStyleLbl="alignNode1" presStyleIdx="0" presStyleCnt="5">
        <dgm:presLayoutVars>
          <dgm:chMax val="1"/>
          <dgm:bulletEnabled/>
        </dgm:presLayoutVars>
      </dgm:prSet>
      <dgm:spPr/>
    </dgm:pt>
    <dgm:pt modelId="{7F2BF6DA-4AFC-4BE5-A647-38371D2D84D9}" type="pres">
      <dgm:prSet presAssocID="{86F4263A-F400-4300-98BE-8D04DAAB82C7}" presName="descendantText" presStyleLbl="alignAccFollowNode1" presStyleIdx="0" presStyleCnt="5">
        <dgm:presLayoutVars>
          <dgm:bulletEnabled/>
        </dgm:presLayoutVars>
      </dgm:prSet>
      <dgm:spPr/>
    </dgm:pt>
    <dgm:pt modelId="{BFFB0321-C622-4830-A01A-4A78AC2548F3}" type="pres">
      <dgm:prSet presAssocID="{1EE809E8-A4B1-40EE-BFA3-C6D677ADE050}" presName="sp" presStyleCnt="0"/>
      <dgm:spPr/>
    </dgm:pt>
    <dgm:pt modelId="{F20BC3ED-116A-44F0-9BF0-7B51CE327B0D}" type="pres">
      <dgm:prSet presAssocID="{F3F82B70-2B7E-42AB-BAB1-5E16F028F131}" presName="linNode" presStyleCnt="0"/>
      <dgm:spPr/>
    </dgm:pt>
    <dgm:pt modelId="{4C4826D1-7F40-414A-91DD-049812B333D4}" type="pres">
      <dgm:prSet presAssocID="{F3F82B70-2B7E-42AB-BAB1-5E16F028F131}" presName="parentText" presStyleLbl="alignNode1" presStyleIdx="1" presStyleCnt="5">
        <dgm:presLayoutVars>
          <dgm:chMax val="1"/>
          <dgm:bulletEnabled/>
        </dgm:presLayoutVars>
      </dgm:prSet>
      <dgm:spPr/>
    </dgm:pt>
    <dgm:pt modelId="{4CB5FC6A-845A-4AC5-94D8-476A75407099}" type="pres">
      <dgm:prSet presAssocID="{F3F82B70-2B7E-42AB-BAB1-5E16F028F131}" presName="descendantText" presStyleLbl="alignAccFollowNode1" presStyleIdx="1" presStyleCnt="5">
        <dgm:presLayoutVars>
          <dgm:bulletEnabled/>
        </dgm:presLayoutVars>
      </dgm:prSet>
      <dgm:spPr/>
    </dgm:pt>
    <dgm:pt modelId="{FC6A3479-F079-4615-8BD1-D2CFC9B8A33C}" type="pres">
      <dgm:prSet presAssocID="{841329D3-B628-407F-AB76-B78DC99265C2}" presName="sp" presStyleCnt="0"/>
      <dgm:spPr/>
    </dgm:pt>
    <dgm:pt modelId="{8B101E43-001C-4463-B8F5-33049723DF30}" type="pres">
      <dgm:prSet presAssocID="{A6F41128-CDB4-40EC-8D9C-9A9F7BB6D92D}" presName="linNode" presStyleCnt="0"/>
      <dgm:spPr/>
    </dgm:pt>
    <dgm:pt modelId="{79B94B8D-68B4-4E6A-8DA8-952FDEF32697}" type="pres">
      <dgm:prSet presAssocID="{A6F41128-CDB4-40EC-8D9C-9A9F7BB6D92D}" presName="parentText" presStyleLbl="alignNode1" presStyleIdx="2" presStyleCnt="5">
        <dgm:presLayoutVars>
          <dgm:chMax val="1"/>
          <dgm:bulletEnabled/>
        </dgm:presLayoutVars>
      </dgm:prSet>
      <dgm:spPr/>
    </dgm:pt>
    <dgm:pt modelId="{FCC3E497-B798-4DE2-BD95-20CE2727AF87}" type="pres">
      <dgm:prSet presAssocID="{A6F41128-CDB4-40EC-8D9C-9A9F7BB6D92D}" presName="descendantText" presStyleLbl="alignAccFollowNode1" presStyleIdx="2" presStyleCnt="5">
        <dgm:presLayoutVars>
          <dgm:bulletEnabled/>
        </dgm:presLayoutVars>
      </dgm:prSet>
      <dgm:spPr/>
    </dgm:pt>
    <dgm:pt modelId="{1A0B1B77-6769-4AA9-9324-D71EEDA5F932}" type="pres">
      <dgm:prSet presAssocID="{D8DA5C98-CDFC-4863-AF4D-03CE3F196035}" presName="sp" presStyleCnt="0"/>
      <dgm:spPr/>
    </dgm:pt>
    <dgm:pt modelId="{4F3444C6-419B-4CE9-91E6-43D709FAED47}" type="pres">
      <dgm:prSet presAssocID="{520077EE-7CF3-4D5A-8659-BB84E4886509}" presName="linNode" presStyleCnt="0"/>
      <dgm:spPr/>
    </dgm:pt>
    <dgm:pt modelId="{7D0BD72C-0544-453A-9A11-E8EF645B76C1}" type="pres">
      <dgm:prSet presAssocID="{520077EE-7CF3-4D5A-8659-BB84E4886509}" presName="parentText" presStyleLbl="alignNode1" presStyleIdx="3" presStyleCnt="5">
        <dgm:presLayoutVars>
          <dgm:chMax val="1"/>
          <dgm:bulletEnabled/>
        </dgm:presLayoutVars>
      </dgm:prSet>
      <dgm:spPr/>
    </dgm:pt>
    <dgm:pt modelId="{11F5301B-A0A2-4A6A-B05E-5E5EB3D4FF77}" type="pres">
      <dgm:prSet presAssocID="{520077EE-7CF3-4D5A-8659-BB84E4886509}" presName="descendantText" presStyleLbl="alignAccFollowNode1" presStyleIdx="3" presStyleCnt="5">
        <dgm:presLayoutVars>
          <dgm:bulletEnabled/>
        </dgm:presLayoutVars>
      </dgm:prSet>
      <dgm:spPr/>
    </dgm:pt>
    <dgm:pt modelId="{7336AAB2-B4AC-437A-A22F-ADC37E863D85}" type="pres">
      <dgm:prSet presAssocID="{7F5EBD8B-80A1-4AC5-A9A9-C0B2AEFA482F}" presName="sp" presStyleCnt="0"/>
      <dgm:spPr/>
    </dgm:pt>
    <dgm:pt modelId="{3D5C3BAE-733D-4265-93DC-4375244C1FC9}" type="pres">
      <dgm:prSet presAssocID="{5B880F86-D3A5-47DC-BB30-2D7B4D6208C1}" presName="linNode" presStyleCnt="0"/>
      <dgm:spPr/>
    </dgm:pt>
    <dgm:pt modelId="{53B7E711-833C-4590-9C52-8899B7F5AA3C}" type="pres">
      <dgm:prSet presAssocID="{5B880F86-D3A5-47DC-BB30-2D7B4D6208C1}" presName="parentText" presStyleLbl="alignNode1" presStyleIdx="4" presStyleCnt="5">
        <dgm:presLayoutVars>
          <dgm:chMax val="1"/>
          <dgm:bulletEnabled/>
        </dgm:presLayoutVars>
      </dgm:prSet>
      <dgm:spPr/>
    </dgm:pt>
    <dgm:pt modelId="{9D16F25F-C943-4F5D-A3D0-EF4ECEF94BDC}" type="pres">
      <dgm:prSet presAssocID="{5B880F86-D3A5-47DC-BB30-2D7B4D6208C1}" presName="descendantText" presStyleLbl="alignAccFollowNode1" presStyleIdx="4" presStyleCnt="5">
        <dgm:presLayoutVars>
          <dgm:bulletEnabled/>
        </dgm:presLayoutVars>
      </dgm:prSet>
      <dgm:spPr/>
    </dgm:pt>
  </dgm:ptLst>
  <dgm:cxnLst>
    <dgm:cxn modelId="{17AA1209-6888-4049-9260-8BDE4C958C7A}" srcId="{925FCCFF-77FD-4672-A8EC-9039DE12E472}" destId="{86F4263A-F400-4300-98BE-8D04DAAB82C7}" srcOrd="0" destOrd="0" parTransId="{C6AE802C-7EC1-4F0A-BE51-6204B51240A9}" sibTransId="{1EE809E8-A4B1-40EE-BFA3-C6D677ADE050}"/>
    <dgm:cxn modelId="{73AB7D0A-DF05-493C-9564-9DF0B544CBE0}" srcId="{925FCCFF-77FD-4672-A8EC-9039DE12E472}" destId="{520077EE-7CF3-4D5A-8659-BB84E4886509}" srcOrd="3" destOrd="0" parTransId="{EFA25213-A67E-4027-ADC9-C162369706AA}" sibTransId="{7F5EBD8B-80A1-4AC5-A9A9-C0B2AEFA482F}"/>
    <dgm:cxn modelId="{68093510-C1C5-4EE9-AB77-FD3C8D9621D2}" type="presOf" srcId="{21E86646-FC98-4959-8F05-F73F78C2976A}" destId="{4CB5FC6A-845A-4AC5-94D8-476A75407099}" srcOrd="0" destOrd="0" presId="urn:microsoft.com/office/officeart/2016/7/layout/VerticalSolidActionList"/>
    <dgm:cxn modelId="{ACFEF81C-1AD7-4FA1-A6A8-FA9F81F30516}" srcId="{86F4263A-F400-4300-98BE-8D04DAAB82C7}" destId="{4E032A53-F0A5-49B8-B714-F4F4E4FF0707}" srcOrd="0" destOrd="0" parTransId="{DDD80C5A-4DE9-4C67-A589-9D6558FC7EA0}" sibTransId="{C1F15224-A410-4C2D-B9E4-2E7841B8D014}"/>
    <dgm:cxn modelId="{F9A97E5D-49F9-4F6A-895C-2579DCC69DD7}" type="presOf" srcId="{37272042-9002-485C-877D-2AA8510D259B}" destId="{9D16F25F-C943-4F5D-A3D0-EF4ECEF94BDC}" srcOrd="0" destOrd="0" presId="urn:microsoft.com/office/officeart/2016/7/layout/VerticalSolidActionList"/>
    <dgm:cxn modelId="{B2E9BC5F-E6D8-40AA-A734-754A14DD7159}" type="presOf" srcId="{9B29ED69-8925-46FA-8A52-12DC3039014A}" destId="{11F5301B-A0A2-4A6A-B05E-5E5EB3D4FF77}" srcOrd="0" destOrd="0" presId="urn:microsoft.com/office/officeart/2016/7/layout/VerticalSolidActionList"/>
    <dgm:cxn modelId="{1EC32268-CB5C-49E6-8A63-122893D526BB}" type="presOf" srcId="{925FCCFF-77FD-4672-A8EC-9039DE12E472}" destId="{43150296-BBFE-4D3F-9316-6231007D9397}" srcOrd="0" destOrd="0" presId="urn:microsoft.com/office/officeart/2016/7/layout/VerticalSolidActionList"/>
    <dgm:cxn modelId="{AEA7B449-6AAF-4D24-BB68-131F15AC7CB9}" srcId="{A6F41128-CDB4-40EC-8D9C-9A9F7BB6D92D}" destId="{AE9660F6-B3A3-4A93-97DC-DD440FEA245D}" srcOrd="0" destOrd="0" parTransId="{DF66FD61-607C-4180-B15F-B0F13915D7F5}" sibTransId="{CB0D89F7-6586-4176-A947-0FF58E36CA07}"/>
    <dgm:cxn modelId="{47B68B6F-3710-46C0-A811-A68ACF4C627E}" type="presOf" srcId="{A6F41128-CDB4-40EC-8D9C-9A9F7BB6D92D}" destId="{79B94B8D-68B4-4E6A-8DA8-952FDEF32697}" srcOrd="0" destOrd="0" presId="urn:microsoft.com/office/officeart/2016/7/layout/VerticalSolidActionList"/>
    <dgm:cxn modelId="{E0FC3355-5966-43FC-BB95-44C5E2C3578D}" srcId="{925FCCFF-77FD-4672-A8EC-9039DE12E472}" destId="{5B880F86-D3A5-47DC-BB30-2D7B4D6208C1}" srcOrd="4" destOrd="0" parTransId="{F0094DD1-2510-401C-ABAB-7E79A01E11C1}" sibTransId="{BAF72DBE-7941-4B6B-A668-A9DEE0DAE189}"/>
    <dgm:cxn modelId="{B97F4075-4767-4C4B-B9AB-4C75C5C52FB8}" srcId="{F3F82B70-2B7E-42AB-BAB1-5E16F028F131}" destId="{21E86646-FC98-4959-8F05-F73F78C2976A}" srcOrd="0" destOrd="0" parTransId="{720CEB61-74D6-4953-A7A3-B7ACC2711DDD}" sibTransId="{7EF2CE52-030A-4FF2-890D-8DAB09BEE62F}"/>
    <dgm:cxn modelId="{2563FE56-E628-42B7-A139-F27938281B16}" type="presOf" srcId="{4E032A53-F0A5-49B8-B714-F4F4E4FF0707}" destId="{7F2BF6DA-4AFC-4BE5-A647-38371D2D84D9}" srcOrd="0" destOrd="0" presId="urn:microsoft.com/office/officeart/2016/7/layout/VerticalSolidActionList"/>
    <dgm:cxn modelId="{06D4CB8E-B274-4BA6-BEEA-CC6D9E5F5F0D}" srcId="{925FCCFF-77FD-4672-A8EC-9039DE12E472}" destId="{A6F41128-CDB4-40EC-8D9C-9A9F7BB6D92D}" srcOrd="2" destOrd="0" parTransId="{F2435F83-537E-4313-AF38-DD7219D66677}" sibTransId="{D8DA5C98-CDFC-4863-AF4D-03CE3F196035}"/>
    <dgm:cxn modelId="{DE22B9B0-4DF7-41D9-A638-F8B6F12995CE}" srcId="{5B880F86-D3A5-47DC-BB30-2D7B4D6208C1}" destId="{37272042-9002-485C-877D-2AA8510D259B}" srcOrd="0" destOrd="0" parTransId="{5594E38B-4446-4601-B241-CDB847D762C1}" sibTransId="{EF0D29C1-82A4-4212-8549-F90D7DF4CD62}"/>
    <dgm:cxn modelId="{854708C3-CF5E-4492-8C4B-866B32915055}" type="presOf" srcId="{F3F82B70-2B7E-42AB-BAB1-5E16F028F131}" destId="{4C4826D1-7F40-414A-91DD-049812B333D4}" srcOrd="0" destOrd="0" presId="urn:microsoft.com/office/officeart/2016/7/layout/VerticalSolidActionList"/>
    <dgm:cxn modelId="{C89A24D5-5AF1-419D-9283-9E1D8E45B0EA}" srcId="{925FCCFF-77FD-4672-A8EC-9039DE12E472}" destId="{F3F82B70-2B7E-42AB-BAB1-5E16F028F131}" srcOrd="1" destOrd="0" parTransId="{300224C2-92F3-4C92-B24F-4B3E562D3E5E}" sibTransId="{841329D3-B628-407F-AB76-B78DC99265C2}"/>
    <dgm:cxn modelId="{64456DDE-1F20-4BD3-9D9E-33454ACEB443}" type="presOf" srcId="{520077EE-7CF3-4D5A-8659-BB84E4886509}" destId="{7D0BD72C-0544-453A-9A11-E8EF645B76C1}" srcOrd="0" destOrd="0" presId="urn:microsoft.com/office/officeart/2016/7/layout/VerticalSolidActionList"/>
    <dgm:cxn modelId="{B20A34E4-026A-4324-A4AD-3BD74BC2ADEE}" type="presOf" srcId="{5B880F86-D3A5-47DC-BB30-2D7B4D6208C1}" destId="{53B7E711-833C-4590-9C52-8899B7F5AA3C}" srcOrd="0" destOrd="0" presId="urn:microsoft.com/office/officeart/2016/7/layout/VerticalSolidActionList"/>
    <dgm:cxn modelId="{F773AFEE-FCF0-44C6-81F6-44E709FF7CDB}" srcId="{520077EE-7CF3-4D5A-8659-BB84E4886509}" destId="{9B29ED69-8925-46FA-8A52-12DC3039014A}" srcOrd="0" destOrd="0" parTransId="{CB1B6639-EA0A-4EA1-8D8D-4BAEB5EC0FA8}" sibTransId="{50A856AD-0F5C-472A-9A05-9A506E71FC7E}"/>
    <dgm:cxn modelId="{E31E50F7-EBDA-4BC4-AF02-F9267748C001}" type="presOf" srcId="{86F4263A-F400-4300-98BE-8D04DAAB82C7}" destId="{C916B92B-4D84-4ED9-93FD-E0848E363BE4}" srcOrd="0" destOrd="0" presId="urn:microsoft.com/office/officeart/2016/7/layout/VerticalSolidActionList"/>
    <dgm:cxn modelId="{8E55E4FB-8286-4C2C-86FB-AA5FAA0D676A}" type="presOf" srcId="{AE9660F6-B3A3-4A93-97DC-DD440FEA245D}" destId="{FCC3E497-B798-4DE2-BD95-20CE2727AF87}" srcOrd="0" destOrd="0" presId="urn:microsoft.com/office/officeart/2016/7/layout/VerticalSolidActionList"/>
    <dgm:cxn modelId="{BFD3E370-5622-4066-9DEB-610FBB7C944F}" type="presParOf" srcId="{43150296-BBFE-4D3F-9316-6231007D9397}" destId="{CCBEC958-60D9-461E-B438-758CC72786E2}" srcOrd="0" destOrd="0" presId="urn:microsoft.com/office/officeart/2016/7/layout/VerticalSolidActionList"/>
    <dgm:cxn modelId="{D6092B06-BAAE-4FA8-AB82-0D0D60806537}" type="presParOf" srcId="{CCBEC958-60D9-461E-B438-758CC72786E2}" destId="{C916B92B-4D84-4ED9-93FD-E0848E363BE4}" srcOrd="0" destOrd="0" presId="urn:microsoft.com/office/officeart/2016/7/layout/VerticalSolidActionList"/>
    <dgm:cxn modelId="{53C7E01B-DD4E-454D-B5E3-2F58A45D0489}" type="presParOf" srcId="{CCBEC958-60D9-461E-B438-758CC72786E2}" destId="{7F2BF6DA-4AFC-4BE5-A647-38371D2D84D9}" srcOrd="1" destOrd="0" presId="urn:microsoft.com/office/officeart/2016/7/layout/VerticalSolidActionList"/>
    <dgm:cxn modelId="{3BA126AF-1D18-4C0A-A197-E4D106800F64}" type="presParOf" srcId="{43150296-BBFE-4D3F-9316-6231007D9397}" destId="{BFFB0321-C622-4830-A01A-4A78AC2548F3}" srcOrd="1" destOrd="0" presId="urn:microsoft.com/office/officeart/2016/7/layout/VerticalSolidActionList"/>
    <dgm:cxn modelId="{95131526-DD46-478A-BC06-84D125E4CBE9}" type="presParOf" srcId="{43150296-BBFE-4D3F-9316-6231007D9397}" destId="{F20BC3ED-116A-44F0-9BF0-7B51CE327B0D}" srcOrd="2" destOrd="0" presId="urn:microsoft.com/office/officeart/2016/7/layout/VerticalSolidActionList"/>
    <dgm:cxn modelId="{949B056C-BD2A-42FC-B066-5F3CFC53A854}" type="presParOf" srcId="{F20BC3ED-116A-44F0-9BF0-7B51CE327B0D}" destId="{4C4826D1-7F40-414A-91DD-049812B333D4}" srcOrd="0" destOrd="0" presId="urn:microsoft.com/office/officeart/2016/7/layout/VerticalSolidActionList"/>
    <dgm:cxn modelId="{E800E730-9CCE-4225-9A02-AF7B0FD70AA2}" type="presParOf" srcId="{F20BC3ED-116A-44F0-9BF0-7B51CE327B0D}" destId="{4CB5FC6A-845A-4AC5-94D8-476A75407099}" srcOrd="1" destOrd="0" presId="urn:microsoft.com/office/officeart/2016/7/layout/VerticalSolidActionList"/>
    <dgm:cxn modelId="{070A0A82-6963-4F4D-8325-81FE275F2FA0}" type="presParOf" srcId="{43150296-BBFE-4D3F-9316-6231007D9397}" destId="{FC6A3479-F079-4615-8BD1-D2CFC9B8A33C}" srcOrd="3" destOrd="0" presId="urn:microsoft.com/office/officeart/2016/7/layout/VerticalSolidActionList"/>
    <dgm:cxn modelId="{F7B5FA53-BC23-42D1-89A7-39F48A496CA4}" type="presParOf" srcId="{43150296-BBFE-4D3F-9316-6231007D9397}" destId="{8B101E43-001C-4463-B8F5-33049723DF30}" srcOrd="4" destOrd="0" presId="urn:microsoft.com/office/officeart/2016/7/layout/VerticalSolidActionList"/>
    <dgm:cxn modelId="{E0B7198C-2D45-4133-8B70-DE6A086B25FE}" type="presParOf" srcId="{8B101E43-001C-4463-B8F5-33049723DF30}" destId="{79B94B8D-68B4-4E6A-8DA8-952FDEF32697}" srcOrd="0" destOrd="0" presId="urn:microsoft.com/office/officeart/2016/7/layout/VerticalSolidActionList"/>
    <dgm:cxn modelId="{E382AAEF-B15C-480C-95ED-5C01FDAF7A1A}" type="presParOf" srcId="{8B101E43-001C-4463-B8F5-33049723DF30}" destId="{FCC3E497-B798-4DE2-BD95-20CE2727AF87}" srcOrd="1" destOrd="0" presId="urn:microsoft.com/office/officeart/2016/7/layout/VerticalSolidActionList"/>
    <dgm:cxn modelId="{1039B9C3-2990-4E05-8781-4B60B5217062}" type="presParOf" srcId="{43150296-BBFE-4D3F-9316-6231007D9397}" destId="{1A0B1B77-6769-4AA9-9324-D71EEDA5F932}" srcOrd="5" destOrd="0" presId="urn:microsoft.com/office/officeart/2016/7/layout/VerticalSolidActionList"/>
    <dgm:cxn modelId="{A8B7D05C-6463-4D5D-BFAB-28D42CECAB05}" type="presParOf" srcId="{43150296-BBFE-4D3F-9316-6231007D9397}" destId="{4F3444C6-419B-4CE9-91E6-43D709FAED47}" srcOrd="6" destOrd="0" presId="urn:microsoft.com/office/officeart/2016/7/layout/VerticalSolidActionList"/>
    <dgm:cxn modelId="{B590FE9B-6BCC-4EBD-A631-6ED38278C65D}" type="presParOf" srcId="{4F3444C6-419B-4CE9-91E6-43D709FAED47}" destId="{7D0BD72C-0544-453A-9A11-E8EF645B76C1}" srcOrd="0" destOrd="0" presId="urn:microsoft.com/office/officeart/2016/7/layout/VerticalSolidActionList"/>
    <dgm:cxn modelId="{7F5C2C65-99CD-434D-A727-CB657C5BAD40}" type="presParOf" srcId="{4F3444C6-419B-4CE9-91E6-43D709FAED47}" destId="{11F5301B-A0A2-4A6A-B05E-5E5EB3D4FF77}" srcOrd="1" destOrd="0" presId="urn:microsoft.com/office/officeart/2016/7/layout/VerticalSolidActionList"/>
    <dgm:cxn modelId="{BFE63B48-02A5-4EC7-B42B-4B6F6F371245}" type="presParOf" srcId="{43150296-BBFE-4D3F-9316-6231007D9397}" destId="{7336AAB2-B4AC-437A-A22F-ADC37E863D85}" srcOrd="7" destOrd="0" presId="urn:microsoft.com/office/officeart/2016/7/layout/VerticalSolidActionList"/>
    <dgm:cxn modelId="{1E2D2F60-4591-432F-95C0-686834254A09}" type="presParOf" srcId="{43150296-BBFE-4D3F-9316-6231007D9397}" destId="{3D5C3BAE-733D-4265-93DC-4375244C1FC9}" srcOrd="8" destOrd="0" presId="urn:microsoft.com/office/officeart/2016/7/layout/VerticalSolidActionList"/>
    <dgm:cxn modelId="{CC766BB8-D5B1-4B4A-83FB-707F0AE3A88F}" type="presParOf" srcId="{3D5C3BAE-733D-4265-93DC-4375244C1FC9}" destId="{53B7E711-833C-4590-9C52-8899B7F5AA3C}" srcOrd="0" destOrd="0" presId="urn:microsoft.com/office/officeart/2016/7/layout/VerticalSolidActionList"/>
    <dgm:cxn modelId="{62C58DE0-C6E1-435C-A119-0FAF44D37D0B}" type="presParOf" srcId="{3D5C3BAE-733D-4265-93DC-4375244C1FC9}" destId="{9D16F25F-C943-4F5D-A3D0-EF4ECEF94BDC}"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57A77E-3318-4121-90C2-01F8D70EFACE}" type="doc">
      <dgm:prSet loTypeId="urn:microsoft.com/office/officeart/2005/8/layout/hierarchy3" loCatId="hierarchy" qsTypeId="urn:microsoft.com/office/officeart/2005/8/quickstyle/simple3" qsCatId="simple" csTypeId="urn:microsoft.com/office/officeart/2005/8/colors/colorful1" csCatId="colorful" phldr="1"/>
      <dgm:spPr/>
      <dgm:t>
        <a:bodyPr/>
        <a:lstStyle/>
        <a:p>
          <a:endParaRPr lang="en-US"/>
        </a:p>
      </dgm:t>
    </dgm:pt>
    <dgm:pt modelId="{C6B0B077-131F-4AB3-8E8F-34B96148F5C3}">
      <dgm:prSet/>
      <dgm:spPr/>
      <dgm:t>
        <a:bodyPr/>
        <a:lstStyle/>
        <a:p>
          <a:r>
            <a:rPr lang="en-US" dirty="0"/>
            <a:t>County Child Welfare Agency</a:t>
          </a:r>
        </a:p>
      </dgm:t>
    </dgm:pt>
    <dgm:pt modelId="{E24DA0EF-8A1F-4CB9-A89A-35EBE3E966BB}" type="parTrans" cxnId="{BFF92C6D-B1EE-430A-8934-8489D6BF45E9}">
      <dgm:prSet/>
      <dgm:spPr/>
      <dgm:t>
        <a:bodyPr/>
        <a:lstStyle/>
        <a:p>
          <a:endParaRPr lang="en-US"/>
        </a:p>
      </dgm:t>
    </dgm:pt>
    <dgm:pt modelId="{DF0421EA-08C8-4658-A36B-448D881576ED}" type="sibTrans" cxnId="{BFF92C6D-B1EE-430A-8934-8489D6BF45E9}">
      <dgm:prSet/>
      <dgm:spPr/>
      <dgm:t>
        <a:bodyPr/>
        <a:lstStyle/>
        <a:p>
          <a:endParaRPr lang="en-US"/>
        </a:p>
      </dgm:t>
    </dgm:pt>
    <dgm:pt modelId="{16A142BE-11AC-4D77-AD2F-49B40E2DB068}">
      <dgm:prSet custT="1"/>
      <dgm:spPr/>
      <dgm:t>
        <a:bodyPr/>
        <a:lstStyle/>
        <a:p>
          <a:r>
            <a:rPr lang="en-US" sz="2000" dirty="0"/>
            <a:t>Federal Baseline</a:t>
          </a:r>
        </a:p>
      </dgm:t>
    </dgm:pt>
    <dgm:pt modelId="{E70F0E75-34EB-4027-A716-F5C2A1919A7D}" type="parTrans" cxnId="{97EC7CFF-9C9A-491B-BDFE-846DA98FD9D2}">
      <dgm:prSet/>
      <dgm:spPr/>
      <dgm:t>
        <a:bodyPr/>
        <a:lstStyle/>
        <a:p>
          <a:endParaRPr lang="en-US"/>
        </a:p>
      </dgm:t>
    </dgm:pt>
    <dgm:pt modelId="{C6E3ECDC-0633-49EA-8B8C-3B66F03D53B4}" type="sibTrans" cxnId="{97EC7CFF-9C9A-491B-BDFE-846DA98FD9D2}">
      <dgm:prSet/>
      <dgm:spPr/>
      <dgm:t>
        <a:bodyPr/>
        <a:lstStyle/>
        <a:p>
          <a:endParaRPr lang="en-US"/>
        </a:p>
      </dgm:t>
    </dgm:pt>
    <dgm:pt modelId="{53E2747B-58C9-45EF-9A6D-44DA618F6505}">
      <dgm:prSet custT="1"/>
      <dgm:spPr/>
      <dgm:t>
        <a:bodyPr/>
        <a:lstStyle/>
        <a:p>
          <a:r>
            <a:rPr lang="en-US" sz="2000" dirty="0"/>
            <a:t>Year-End Distribution</a:t>
          </a:r>
        </a:p>
      </dgm:t>
    </dgm:pt>
    <dgm:pt modelId="{274CDFFE-752F-443B-9852-B2A9FC322DEE}" type="parTrans" cxnId="{E279302A-C9AF-4BDC-853C-1AE98715E614}">
      <dgm:prSet/>
      <dgm:spPr/>
      <dgm:t>
        <a:bodyPr/>
        <a:lstStyle/>
        <a:p>
          <a:endParaRPr lang="en-US"/>
        </a:p>
      </dgm:t>
    </dgm:pt>
    <dgm:pt modelId="{427E5058-A299-4BA2-A1D7-1E3AD6C6489B}" type="sibTrans" cxnId="{E279302A-C9AF-4BDC-853C-1AE98715E614}">
      <dgm:prSet/>
      <dgm:spPr/>
      <dgm:t>
        <a:bodyPr/>
        <a:lstStyle/>
        <a:p>
          <a:endParaRPr lang="en-US"/>
        </a:p>
      </dgm:t>
    </dgm:pt>
    <dgm:pt modelId="{123078CA-43C7-42DB-8637-2CDBF799DF08}" type="pres">
      <dgm:prSet presAssocID="{7557A77E-3318-4121-90C2-01F8D70EFACE}" presName="diagram" presStyleCnt="0">
        <dgm:presLayoutVars>
          <dgm:chPref val="1"/>
          <dgm:dir/>
          <dgm:animOne val="branch"/>
          <dgm:animLvl val="lvl"/>
          <dgm:resizeHandles/>
        </dgm:presLayoutVars>
      </dgm:prSet>
      <dgm:spPr/>
    </dgm:pt>
    <dgm:pt modelId="{A8FAC92F-0DF1-48AB-8824-7707E828BC1C}" type="pres">
      <dgm:prSet presAssocID="{C6B0B077-131F-4AB3-8E8F-34B96148F5C3}" presName="root" presStyleCnt="0"/>
      <dgm:spPr/>
    </dgm:pt>
    <dgm:pt modelId="{8594FFFE-4AD4-4182-BC30-0D1C960B8820}" type="pres">
      <dgm:prSet presAssocID="{C6B0B077-131F-4AB3-8E8F-34B96148F5C3}" presName="rootComposite" presStyleCnt="0"/>
      <dgm:spPr/>
    </dgm:pt>
    <dgm:pt modelId="{D4EF70EF-7953-471F-A73B-FD2B2F4A46B3}" type="pres">
      <dgm:prSet presAssocID="{C6B0B077-131F-4AB3-8E8F-34B96148F5C3}" presName="rootText" presStyleLbl="node1" presStyleIdx="0" presStyleCnt="1" custLinFactNeighborX="3144" custLinFactNeighborY="10625"/>
      <dgm:spPr/>
    </dgm:pt>
    <dgm:pt modelId="{C944E31D-DD27-426D-BF6A-7E970AD699D7}" type="pres">
      <dgm:prSet presAssocID="{C6B0B077-131F-4AB3-8E8F-34B96148F5C3}" presName="rootConnector" presStyleLbl="node1" presStyleIdx="0" presStyleCnt="1"/>
      <dgm:spPr/>
    </dgm:pt>
    <dgm:pt modelId="{CEFD1A32-52C7-425F-8BD8-9EDD598AF72C}" type="pres">
      <dgm:prSet presAssocID="{C6B0B077-131F-4AB3-8E8F-34B96148F5C3}" presName="childShape" presStyleCnt="0"/>
      <dgm:spPr/>
    </dgm:pt>
    <dgm:pt modelId="{AC145FB8-8596-481B-B887-14D1B6824D1B}" type="pres">
      <dgm:prSet presAssocID="{E70F0E75-34EB-4027-A716-F5C2A1919A7D}" presName="Name13" presStyleLbl="parChTrans1D2" presStyleIdx="0" presStyleCnt="2"/>
      <dgm:spPr/>
    </dgm:pt>
    <dgm:pt modelId="{E7C8E31E-1FF8-41AF-8F11-69313464D64B}" type="pres">
      <dgm:prSet presAssocID="{16A142BE-11AC-4D77-AD2F-49B40E2DB068}" presName="childText" presStyleLbl="bgAcc1" presStyleIdx="0" presStyleCnt="2">
        <dgm:presLayoutVars>
          <dgm:bulletEnabled val="1"/>
        </dgm:presLayoutVars>
      </dgm:prSet>
      <dgm:spPr/>
    </dgm:pt>
    <dgm:pt modelId="{473A30C6-EBC0-44EF-BC3C-8AAADA90A922}" type="pres">
      <dgm:prSet presAssocID="{274CDFFE-752F-443B-9852-B2A9FC322DEE}" presName="Name13" presStyleLbl="parChTrans1D2" presStyleIdx="1" presStyleCnt="2"/>
      <dgm:spPr/>
    </dgm:pt>
    <dgm:pt modelId="{48933D15-87B4-49EE-9754-FE527D46A14E}" type="pres">
      <dgm:prSet presAssocID="{53E2747B-58C9-45EF-9A6D-44DA618F6505}" presName="childText" presStyleLbl="bgAcc1" presStyleIdx="1" presStyleCnt="2">
        <dgm:presLayoutVars>
          <dgm:bulletEnabled val="1"/>
        </dgm:presLayoutVars>
      </dgm:prSet>
      <dgm:spPr/>
    </dgm:pt>
  </dgm:ptLst>
  <dgm:cxnLst>
    <dgm:cxn modelId="{A9252106-4D6C-49B3-87BE-2950BAE43FF2}" type="presOf" srcId="{E70F0E75-34EB-4027-A716-F5C2A1919A7D}" destId="{AC145FB8-8596-481B-B887-14D1B6824D1B}" srcOrd="0" destOrd="0" presId="urn:microsoft.com/office/officeart/2005/8/layout/hierarchy3"/>
    <dgm:cxn modelId="{9130851C-A6B9-4303-952D-D10DFA468E34}" type="presOf" srcId="{16A142BE-11AC-4D77-AD2F-49B40E2DB068}" destId="{E7C8E31E-1FF8-41AF-8F11-69313464D64B}" srcOrd="0" destOrd="0" presId="urn:microsoft.com/office/officeart/2005/8/layout/hierarchy3"/>
    <dgm:cxn modelId="{E279302A-C9AF-4BDC-853C-1AE98715E614}" srcId="{C6B0B077-131F-4AB3-8E8F-34B96148F5C3}" destId="{53E2747B-58C9-45EF-9A6D-44DA618F6505}" srcOrd="1" destOrd="0" parTransId="{274CDFFE-752F-443B-9852-B2A9FC322DEE}" sibTransId="{427E5058-A299-4BA2-A1D7-1E3AD6C6489B}"/>
    <dgm:cxn modelId="{52C9383A-970D-4808-9E76-C03925DDD23B}" type="presOf" srcId="{C6B0B077-131F-4AB3-8E8F-34B96148F5C3}" destId="{D4EF70EF-7953-471F-A73B-FD2B2F4A46B3}" srcOrd="0" destOrd="0" presId="urn:microsoft.com/office/officeart/2005/8/layout/hierarchy3"/>
    <dgm:cxn modelId="{9486A642-C3A6-44C2-91D5-E605E1F5C886}" type="presOf" srcId="{274CDFFE-752F-443B-9852-B2A9FC322DEE}" destId="{473A30C6-EBC0-44EF-BC3C-8AAADA90A922}" srcOrd="0" destOrd="0" presId="urn:microsoft.com/office/officeart/2005/8/layout/hierarchy3"/>
    <dgm:cxn modelId="{BFF92C6D-B1EE-430A-8934-8489D6BF45E9}" srcId="{7557A77E-3318-4121-90C2-01F8D70EFACE}" destId="{C6B0B077-131F-4AB3-8E8F-34B96148F5C3}" srcOrd="0" destOrd="0" parTransId="{E24DA0EF-8A1F-4CB9-A89A-35EBE3E966BB}" sibTransId="{DF0421EA-08C8-4658-A36B-448D881576ED}"/>
    <dgm:cxn modelId="{459F9770-3E9C-46CA-B59F-57EDEE348C72}" type="presOf" srcId="{C6B0B077-131F-4AB3-8E8F-34B96148F5C3}" destId="{C944E31D-DD27-426D-BF6A-7E970AD699D7}" srcOrd="1" destOrd="0" presId="urn:microsoft.com/office/officeart/2005/8/layout/hierarchy3"/>
    <dgm:cxn modelId="{C6B187BE-389D-4C41-8C47-6D962E2B3D45}" type="presOf" srcId="{53E2747B-58C9-45EF-9A6D-44DA618F6505}" destId="{48933D15-87B4-49EE-9754-FE527D46A14E}" srcOrd="0" destOrd="0" presId="urn:microsoft.com/office/officeart/2005/8/layout/hierarchy3"/>
    <dgm:cxn modelId="{1682ADD9-5DC7-4D14-8F2D-DD0406B9EECC}" type="presOf" srcId="{7557A77E-3318-4121-90C2-01F8D70EFACE}" destId="{123078CA-43C7-42DB-8637-2CDBF799DF08}" srcOrd="0" destOrd="0" presId="urn:microsoft.com/office/officeart/2005/8/layout/hierarchy3"/>
    <dgm:cxn modelId="{97EC7CFF-9C9A-491B-BDFE-846DA98FD9D2}" srcId="{C6B0B077-131F-4AB3-8E8F-34B96148F5C3}" destId="{16A142BE-11AC-4D77-AD2F-49B40E2DB068}" srcOrd="0" destOrd="0" parTransId="{E70F0E75-34EB-4027-A716-F5C2A1919A7D}" sibTransId="{C6E3ECDC-0633-49EA-8B8C-3B66F03D53B4}"/>
    <dgm:cxn modelId="{EA3D7D65-5EA2-4A5B-85EF-009ADF21917A}" type="presParOf" srcId="{123078CA-43C7-42DB-8637-2CDBF799DF08}" destId="{A8FAC92F-0DF1-48AB-8824-7707E828BC1C}" srcOrd="0" destOrd="0" presId="urn:microsoft.com/office/officeart/2005/8/layout/hierarchy3"/>
    <dgm:cxn modelId="{0B5C5B53-D856-4A09-A234-FF07F2E7D086}" type="presParOf" srcId="{A8FAC92F-0DF1-48AB-8824-7707E828BC1C}" destId="{8594FFFE-4AD4-4182-BC30-0D1C960B8820}" srcOrd="0" destOrd="0" presId="urn:microsoft.com/office/officeart/2005/8/layout/hierarchy3"/>
    <dgm:cxn modelId="{CF43C7AF-27D8-412C-A12F-770F25E42459}" type="presParOf" srcId="{8594FFFE-4AD4-4182-BC30-0D1C960B8820}" destId="{D4EF70EF-7953-471F-A73B-FD2B2F4A46B3}" srcOrd="0" destOrd="0" presId="urn:microsoft.com/office/officeart/2005/8/layout/hierarchy3"/>
    <dgm:cxn modelId="{903DB9AB-E3FF-4D18-9C69-FE9F1AD97463}" type="presParOf" srcId="{8594FFFE-4AD4-4182-BC30-0D1C960B8820}" destId="{C944E31D-DD27-426D-BF6A-7E970AD699D7}" srcOrd="1" destOrd="0" presId="urn:microsoft.com/office/officeart/2005/8/layout/hierarchy3"/>
    <dgm:cxn modelId="{9FC3C0C8-01D4-497F-BA4B-AD5FB5BC6B86}" type="presParOf" srcId="{A8FAC92F-0DF1-48AB-8824-7707E828BC1C}" destId="{CEFD1A32-52C7-425F-8BD8-9EDD598AF72C}" srcOrd="1" destOrd="0" presId="urn:microsoft.com/office/officeart/2005/8/layout/hierarchy3"/>
    <dgm:cxn modelId="{6D260D84-3A18-4291-BAA6-5500B6149E9B}" type="presParOf" srcId="{CEFD1A32-52C7-425F-8BD8-9EDD598AF72C}" destId="{AC145FB8-8596-481B-B887-14D1B6824D1B}" srcOrd="0" destOrd="0" presId="urn:microsoft.com/office/officeart/2005/8/layout/hierarchy3"/>
    <dgm:cxn modelId="{B891E627-ADD7-4811-9739-A4BEA7DFA306}" type="presParOf" srcId="{CEFD1A32-52C7-425F-8BD8-9EDD598AF72C}" destId="{E7C8E31E-1FF8-41AF-8F11-69313464D64B}" srcOrd="1" destOrd="0" presId="urn:microsoft.com/office/officeart/2005/8/layout/hierarchy3"/>
    <dgm:cxn modelId="{7BF4B792-5D69-4DB8-B083-B98D8B4C8B77}" type="presParOf" srcId="{CEFD1A32-52C7-425F-8BD8-9EDD598AF72C}" destId="{473A30C6-EBC0-44EF-BC3C-8AAADA90A922}" srcOrd="2" destOrd="0" presId="urn:microsoft.com/office/officeart/2005/8/layout/hierarchy3"/>
    <dgm:cxn modelId="{7BDFD501-EA73-4A96-9B8E-2AA03E6A4ED7}" type="presParOf" srcId="{CEFD1A32-52C7-425F-8BD8-9EDD598AF72C}" destId="{48933D15-87B4-49EE-9754-FE527D46A14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57A77E-3318-4121-90C2-01F8D70EFACE}" type="doc">
      <dgm:prSet loTypeId="urn:microsoft.com/office/officeart/2005/8/layout/hierarchy3" loCatId="hierarchy" qsTypeId="urn:microsoft.com/office/officeart/2005/8/quickstyle/simple3" qsCatId="simple" csTypeId="urn:microsoft.com/office/officeart/2005/8/colors/colorful1" csCatId="colorful" phldr="1"/>
      <dgm:spPr/>
      <dgm:t>
        <a:bodyPr/>
        <a:lstStyle/>
        <a:p>
          <a:endParaRPr lang="en-US"/>
        </a:p>
      </dgm:t>
    </dgm:pt>
    <dgm:pt modelId="{C6B0B077-131F-4AB3-8E8F-34B96148F5C3}">
      <dgm:prSet/>
      <dgm:spPr/>
      <dgm:t>
        <a:bodyPr/>
        <a:lstStyle/>
        <a:p>
          <a:r>
            <a:rPr lang="en-US" dirty="0"/>
            <a:t>Private Child Placing Agency</a:t>
          </a:r>
        </a:p>
      </dgm:t>
    </dgm:pt>
    <dgm:pt modelId="{E24DA0EF-8A1F-4CB9-A89A-35EBE3E966BB}" type="parTrans" cxnId="{BFF92C6D-B1EE-430A-8934-8489D6BF45E9}">
      <dgm:prSet/>
      <dgm:spPr/>
      <dgm:t>
        <a:bodyPr/>
        <a:lstStyle/>
        <a:p>
          <a:endParaRPr lang="en-US"/>
        </a:p>
      </dgm:t>
    </dgm:pt>
    <dgm:pt modelId="{DF0421EA-08C8-4658-A36B-448D881576ED}" type="sibTrans" cxnId="{BFF92C6D-B1EE-430A-8934-8489D6BF45E9}">
      <dgm:prSet/>
      <dgm:spPr/>
      <dgm:t>
        <a:bodyPr/>
        <a:lstStyle/>
        <a:p>
          <a:endParaRPr lang="en-US"/>
        </a:p>
      </dgm:t>
    </dgm:pt>
    <dgm:pt modelId="{16A142BE-11AC-4D77-AD2F-49B40E2DB068}">
      <dgm:prSet custT="1"/>
      <dgm:spPr/>
      <dgm:t>
        <a:bodyPr/>
        <a:lstStyle/>
        <a:p>
          <a:r>
            <a:rPr lang="en-US" sz="2000" dirty="0"/>
            <a:t>Defined Service Areas &amp; Rates</a:t>
          </a:r>
        </a:p>
      </dgm:t>
    </dgm:pt>
    <dgm:pt modelId="{E70F0E75-34EB-4027-A716-F5C2A1919A7D}" type="parTrans" cxnId="{97EC7CFF-9C9A-491B-BDFE-846DA98FD9D2}">
      <dgm:prSet/>
      <dgm:spPr/>
      <dgm:t>
        <a:bodyPr/>
        <a:lstStyle/>
        <a:p>
          <a:endParaRPr lang="en-US"/>
        </a:p>
      </dgm:t>
    </dgm:pt>
    <dgm:pt modelId="{C6E3ECDC-0633-49EA-8B8C-3B66F03D53B4}" type="sibTrans" cxnId="{97EC7CFF-9C9A-491B-BDFE-846DA98FD9D2}">
      <dgm:prSet/>
      <dgm:spPr/>
      <dgm:t>
        <a:bodyPr/>
        <a:lstStyle/>
        <a:p>
          <a:endParaRPr lang="en-US"/>
        </a:p>
      </dgm:t>
    </dgm:pt>
    <dgm:pt modelId="{53E2747B-58C9-45EF-9A6D-44DA618F6505}">
      <dgm:prSet custT="1"/>
      <dgm:spPr/>
      <dgm:t>
        <a:bodyPr/>
        <a:lstStyle/>
        <a:p>
          <a:r>
            <a:rPr lang="en-US" sz="2000" dirty="0"/>
            <a:t>Fee for Service</a:t>
          </a:r>
        </a:p>
      </dgm:t>
    </dgm:pt>
    <dgm:pt modelId="{274CDFFE-752F-443B-9852-B2A9FC322DEE}" type="parTrans" cxnId="{E279302A-C9AF-4BDC-853C-1AE98715E614}">
      <dgm:prSet/>
      <dgm:spPr/>
      <dgm:t>
        <a:bodyPr/>
        <a:lstStyle/>
        <a:p>
          <a:endParaRPr lang="en-US"/>
        </a:p>
      </dgm:t>
    </dgm:pt>
    <dgm:pt modelId="{427E5058-A299-4BA2-A1D7-1E3AD6C6489B}" type="sibTrans" cxnId="{E279302A-C9AF-4BDC-853C-1AE98715E614}">
      <dgm:prSet/>
      <dgm:spPr/>
      <dgm:t>
        <a:bodyPr/>
        <a:lstStyle/>
        <a:p>
          <a:endParaRPr lang="en-US"/>
        </a:p>
      </dgm:t>
    </dgm:pt>
    <dgm:pt modelId="{123078CA-43C7-42DB-8637-2CDBF799DF08}" type="pres">
      <dgm:prSet presAssocID="{7557A77E-3318-4121-90C2-01F8D70EFACE}" presName="diagram" presStyleCnt="0">
        <dgm:presLayoutVars>
          <dgm:chPref val="1"/>
          <dgm:dir/>
          <dgm:animOne val="branch"/>
          <dgm:animLvl val="lvl"/>
          <dgm:resizeHandles/>
        </dgm:presLayoutVars>
      </dgm:prSet>
      <dgm:spPr/>
    </dgm:pt>
    <dgm:pt modelId="{A8FAC92F-0DF1-48AB-8824-7707E828BC1C}" type="pres">
      <dgm:prSet presAssocID="{C6B0B077-131F-4AB3-8E8F-34B96148F5C3}" presName="root" presStyleCnt="0"/>
      <dgm:spPr/>
    </dgm:pt>
    <dgm:pt modelId="{8594FFFE-4AD4-4182-BC30-0D1C960B8820}" type="pres">
      <dgm:prSet presAssocID="{C6B0B077-131F-4AB3-8E8F-34B96148F5C3}" presName="rootComposite" presStyleCnt="0"/>
      <dgm:spPr/>
    </dgm:pt>
    <dgm:pt modelId="{D4EF70EF-7953-471F-A73B-FD2B2F4A46B3}" type="pres">
      <dgm:prSet presAssocID="{C6B0B077-131F-4AB3-8E8F-34B96148F5C3}" presName="rootText" presStyleLbl="node1" presStyleIdx="0" presStyleCnt="1" custLinFactNeighborX="3144" custLinFactNeighborY="10625"/>
      <dgm:spPr/>
    </dgm:pt>
    <dgm:pt modelId="{C944E31D-DD27-426D-BF6A-7E970AD699D7}" type="pres">
      <dgm:prSet presAssocID="{C6B0B077-131F-4AB3-8E8F-34B96148F5C3}" presName="rootConnector" presStyleLbl="node1" presStyleIdx="0" presStyleCnt="1"/>
      <dgm:spPr/>
    </dgm:pt>
    <dgm:pt modelId="{CEFD1A32-52C7-425F-8BD8-9EDD598AF72C}" type="pres">
      <dgm:prSet presAssocID="{C6B0B077-131F-4AB3-8E8F-34B96148F5C3}" presName="childShape" presStyleCnt="0"/>
      <dgm:spPr/>
    </dgm:pt>
    <dgm:pt modelId="{AC145FB8-8596-481B-B887-14D1B6824D1B}" type="pres">
      <dgm:prSet presAssocID="{E70F0E75-34EB-4027-A716-F5C2A1919A7D}" presName="Name13" presStyleLbl="parChTrans1D2" presStyleIdx="0" presStyleCnt="2"/>
      <dgm:spPr/>
    </dgm:pt>
    <dgm:pt modelId="{E7C8E31E-1FF8-41AF-8F11-69313464D64B}" type="pres">
      <dgm:prSet presAssocID="{16A142BE-11AC-4D77-AD2F-49B40E2DB068}" presName="childText" presStyleLbl="bgAcc1" presStyleIdx="0" presStyleCnt="2">
        <dgm:presLayoutVars>
          <dgm:bulletEnabled val="1"/>
        </dgm:presLayoutVars>
      </dgm:prSet>
      <dgm:spPr/>
    </dgm:pt>
    <dgm:pt modelId="{473A30C6-EBC0-44EF-BC3C-8AAADA90A922}" type="pres">
      <dgm:prSet presAssocID="{274CDFFE-752F-443B-9852-B2A9FC322DEE}" presName="Name13" presStyleLbl="parChTrans1D2" presStyleIdx="1" presStyleCnt="2"/>
      <dgm:spPr/>
    </dgm:pt>
    <dgm:pt modelId="{48933D15-87B4-49EE-9754-FE527D46A14E}" type="pres">
      <dgm:prSet presAssocID="{53E2747B-58C9-45EF-9A6D-44DA618F6505}" presName="childText" presStyleLbl="bgAcc1" presStyleIdx="1" presStyleCnt="2">
        <dgm:presLayoutVars>
          <dgm:bulletEnabled val="1"/>
        </dgm:presLayoutVars>
      </dgm:prSet>
      <dgm:spPr/>
    </dgm:pt>
  </dgm:ptLst>
  <dgm:cxnLst>
    <dgm:cxn modelId="{A9252106-4D6C-49B3-87BE-2950BAE43FF2}" type="presOf" srcId="{E70F0E75-34EB-4027-A716-F5C2A1919A7D}" destId="{AC145FB8-8596-481B-B887-14D1B6824D1B}" srcOrd="0" destOrd="0" presId="urn:microsoft.com/office/officeart/2005/8/layout/hierarchy3"/>
    <dgm:cxn modelId="{9130851C-A6B9-4303-952D-D10DFA468E34}" type="presOf" srcId="{16A142BE-11AC-4D77-AD2F-49B40E2DB068}" destId="{E7C8E31E-1FF8-41AF-8F11-69313464D64B}" srcOrd="0" destOrd="0" presId="urn:microsoft.com/office/officeart/2005/8/layout/hierarchy3"/>
    <dgm:cxn modelId="{E279302A-C9AF-4BDC-853C-1AE98715E614}" srcId="{C6B0B077-131F-4AB3-8E8F-34B96148F5C3}" destId="{53E2747B-58C9-45EF-9A6D-44DA618F6505}" srcOrd="1" destOrd="0" parTransId="{274CDFFE-752F-443B-9852-B2A9FC322DEE}" sibTransId="{427E5058-A299-4BA2-A1D7-1E3AD6C6489B}"/>
    <dgm:cxn modelId="{52C9383A-970D-4808-9E76-C03925DDD23B}" type="presOf" srcId="{C6B0B077-131F-4AB3-8E8F-34B96148F5C3}" destId="{D4EF70EF-7953-471F-A73B-FD2B2F4A46B3}" srcOrd="0" destOrd="0" presId="urn:microsoft.com/office/officeart/2005/8/layout/hierarchy3"/>
    <dgm:cxn modelId="{9486A642-C3A6-44C2-91D5-E605E1F5C886}" type="presOf" srcId="{274CDFFE-752F-443B-9852-B2A9FC322DEE}" destId="{473A30C6-EBC0-44EF-BC3C-8AAADA90A922}" srcOrd="0" destOrd="0" presId="urn:microsoft.com/office/officeart/2005/8/layout/hierarchy3"/>
    <dgm:cxn modelId="{BFF92C6D-B1EE-430A-8934-8489D6BF45E9}" srcId="{7557A77E-3318-4121-90C2-01F8D70EFACE}" destId="{C6B0B077-131F-4AB3-8E8F-34B96148F5C3}" srcOrd="0" destOrd="0" parTransId="{E24DA0EF-8A1F-4CB9-A89A-35EBE3E966BB}" sibTransId="{DF0421EA-08C8-4658-A36B-448D881576ED}"/>
    <dgm:cxn modelId="{459F9770-3E9C-46CA-B59F-57EDEE348C72}" type="presOf" srcId="{C6B0B077-131F-4AB3-8E8F-34B96148F5C3}" destId="{C944E31D-DD27-426D-BF6A-7E970AD699D7}" srcOrd="1" destOrd="0" presId="urn:microsoft.com/office/officeart/2005/8/layout/hierarchy3"/>
    <dgm:cxn modelId="{C6B187BE-389D-4C41-8C47-6D962E2B3D45}" type="presOf" srcId="{53E2747B-58C9-45EF-9A6D-44DA618F6505}" destId="{48933D15-87B4-49EE-9754-FE527D46A14E}" srcOrd="0" destOrd="0" presId="urn:microsoft.com/office/officeart/2005/8/layout/hierarchy3"/>
    <dgm:cxn modelId="{1682ADD9-5DC7-4D14-8F2D-DD0406B9EECC}" type="presOf" srcId="{7557A77E-3318-4121-90C2-01F8D70EFACE}" destId="{123078CA-43C7-42DB-8637-2CDBF799DF08}" srcOrd="0" destOrd="0" presId="urn:microsoft.com/office/officeart/2005/8/layout/hierarchy3"/>
    <dgm:cxn modelId="{97EC7CFF-9C9A-491B-BDFE-846DA98FD9D2}" srcId="{C6B0B077-131F-4AB3-8E8F-34B96148F5C3}" destId="{16A142BE-11AC-4D77-AD2F-49B40E2DB068}" srcOrd="0" destOrd="0" parTransId="{E70F0E75-34EB-4027-A716-F5C2A1919A7D}" sibTransId="{C6E3ECDC-0633-49EA-8B8C-3B66F03D53B4}"/>
    <dgm:cxn modelId="{EA3D7D65-5EA2-4A5B-85EF-009ADF21917A}" type="presParOf" srcId="{123078CA-43C7-42DB-8637-2CDBF799DF08}" destId="{A8FAC92F-0DF1-48AB-8824-7707E828BC1C}" srcOrd="0" destOrd="0" presId="urn:microsoft.com/office/officeart/2005/8/layout/hierarchy3"/>
    <dgm:cxn modelId="{0B5C5B53-D856-4A09-A234-FF07F2E7D086}" type="presParOf" srcId="{A8FAC92F-0DF1-48AB-8824-7707E828BC1C}" destId="{8594FFFE-4AD4-4182-BC30-0D1C960B8820}" srcOrd="0" destOrd="0" presId="urn:microsoft.com/office/officeart/2005/8/layout/hierarchy3"/>
    <dgm:cxn modelId="{CF43C7AF-27D8-412C-A12F-770F25E42459}" type="presParOf" srcId="{8594FFFE-4AD4-4182-BC30-0D1C960B8820}" destId="{D4EF70EF-7953-471F-A73B-FD2B2F4A46B3}" srcOrd="0" destOrd="0" presId="urn:microsoft.com/office/officeart/2005/8/layout/hierarchy3"/>
    <dgm:cxn modelId="{903DB9AB-E3FF-4D18-9C69-FE9F1AD97463}" type="presParOf" srcId="{8594FFFE-4AD4-4182-BC30-0D1C960B8820}" destId="{C944E31D-DD27-426D-BF6A-7E970AD699D7}" srcOrd="1" destOrd="0" presId="urn:microsoft.com/office/officeart/2005/8/layout/hierarchy3"/>
    <dgm:cxn modelId="{9FC3C0C8-01D4-497F-BA4B-AD5FB5BC6B86}" type="presParOf" srcId="{A8FAC92F-0DF1-48AB-8824-7707E828BC1C}" destId="{CEFD1A32-52C7-425F-8BD8-9EDD598AF72C}" srcOrd="1" destOrd="0" presId="urn:microsoft.com/office/officeart/2005/8/layout/hierarchy3"/>
    <dgm:cxn modelId="{6D260D84-3A18-4291-BAA6-5500B6149E9B}" type="presParOf" srcId="{CEFD1A32-52C7-425F-8BD8-9EDD598AF72C}" destId="{AC145FB8-8596-481B-B887-14D1B6824D1B}" srcOrd="0" destOrd="0" presId="urn:microsoft.com/office/officeart/2005/8/layout/hierarchy3"/>
    <dgm:cxn modelId="{B891E627-ADD7-4811-9739-A4BEA7DFA306}" type="presParOf" srcId="{CEFD1A32-52C7-425F-8BD8-9EDD598AF72C}" destId="{E7C8E31E-1FF8-41AF-8F11-69313464D64B}" srcOrd="1" destOrd="0" presId="urn:microsoft.com/office/officeart/2005/8/layout/hierarchy3"/>
    <dgm:cxn modelId="{7BF4B792-5D69-4DB8-B083-B98D8B4C8B77}" type="presParOf" srcId="{CEFD1A32-52C7-425F-8BD8-9EDD598AF72C}" destId="{473A30C6-EBC0-44EF-BC3C-8AAADA90A922}" srcOrd="2" destOrd="0" presId="urn:microsoft.com/office/officeart/2005/8/layout/hierarchy3"/>
    <dgm:cxn modelId="{7BDFD501-EA73-4A96-9B8E-2AA03E6A4ED7}" type="presParOf" srcId="{CEFD1A32-52C7-425F-8BD8-9EDD598AF72C}" destId="{48933D15-87B4-49EE-9754-FE527D46A14E}"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819532-567D-4E82-9BF9-6AC028AA1122}" type="doc">
      <dgm:prSet loTypeId="urn:microsoft.com/office/officeart/2005/8/layout/list1" loCatId="list" qsTypeId="urn:microsoft.com/office/officeart/2005/8/quickstyle/simple3" qsCatId="simple" csTypeId="urn:microsoft.com/office/officeart/2005/8/colors/accent1_2" csCatId="accent1"/>
      <dgm:spPr/>
      <dgm:t>
        <a:bodyPr/>
        <a:lstStyle/>
        <a:p>
          <a:endParaRPr lang="en-US"/>
        </a:p>
      </dgm:t>
    </dgm:pt>
    <dgm:pt modelId="{3D01EAE0-3B72-4A26-84A4-306D9355DF09}">
      <dgm:prSet/>
      <dgm:spPr/>
      <dgm:t>
        <a:bodyPr/>
        <a:lstStyle/>
        <a:p>
          <a:r>
            <a:rPr lang="en-US"/>
            <a:t>Adoptive Family Readiness</a:t>
          </a:r>
        </a:p>
      </dgm:t>
    </dgm:pt>
    <dgm:pt modelId="{642C6DFE-A7CC-4DF0-93EF-2A0A8228C5C1}" type="parTrans" cxnId="{50A3C487-1344-4F72-B713-4660631E6B71}">
      <dgm:prSet/>
      <dgm:spPr/>
      <dgm:t>
        <a:bodyPr/>
        <a:lstStyle/>
        <a:p>
          <a:endParaRPr lang="en-US"/>
        </a:p>
      </dgm:t>
    </dgm:pt>
    <dgm:pt modelId="{7E3D6F53-AA81-4C2A-A3B5-8FFECEDEE833}" type="sibTrans" cxnId="{50A3C487-1344-4F72-B713-4660631E6B71}">
      <dgm:prSet/>
      <dgm:spPr/>
      <dgm:t>
        <a:bodyPr/>
        <a:lstStyle/>
        <a:p>
          <a:endParaRPr lang="en-US"/>
        </a:p>
      </dgm:t>
    </dgm:pt>
    <dgm:pt modelId="{FAEDDC4E-DB0B-46FB-B4F7-6AE7C70342F6}">
      <dgm:prSet/>
      <dgm:spPr/>
      <dgm:t>
        <a:bodyPr/>
        <a:lstStyle/>
        <a:p>
          <a:r>
            <a:rPr lang="en-US"/>
            <a:t>Family Post Placement Support</a:t>
          </a:r>
        </a:p>
      </dgm:t>
    </dgm:pt>
    <dgm:pt modelId="{A5ACC4F4-7C2E-489A-A50B-001840C43F67}" type="parTrans" cxnId="{554DAE81-6B51-406C-9756-497BF39A73A4}">
      <dgm:prSet/>
      <dgm:spPr/>
      <dgm:t>
        <a:bodyPr/>
        <a:lstStyle/>
        <a:p>
          <a:endParaRPr lang="en-US"/>
        </a:p>
      </dgm:t>
    </dgm:pt>
    <dgm:pt modelId="{806677D8-237F-4F8B-84DD-197C49584C22}" type="sibTrans" cxnId="{554DAE81-6B51-406C-9756-497BF39A73A4}">
      <dgm:prSet/>
      <dgm:spPr/>
      <dgm:t>
        <a:bodyPr/>
        <a:lstStyle/>
        <a:p>
          <a:endParaRPr lang="en-US"/>
        </a:p>
      </dgm:t>
    </dgm:pt>
    <dgm:pt modelId="{4B908203-06B3-451E-A40D-91AD38E621DF}">
      <dgm:prSet/>
      <dgm:spPr/>
      <dgm:t>
        <a:bodyPr/>
        <a:lstStyle/>
        <a:p>
          <a:r>
            <a:rPr lang="en-US"/>
            <a:t>Child Post Placement Support</a:t>
          </a:r>
        </a:p>
      </dgm:t>
    </dgm:pt>
    <dgm:pt modelId="{919C7B58-63D9-4C4A-95E2-18145758FCBE}" type="parTrans" cxnId="{3637DACC-EA1E-4F97-A33E-98962BDD312D}">
      <dgm:prSet/>
      <dgm:spPr/>
      <dgm:t>
        <a:bodyPr/>
        <a:lstStyle/>
        <a:p>
          <a:endParaRPr lang="en-US"/>
        </a:p>
      </dgm:t>
    </dgm:pt>
    <dgm:pt modelId="{83FB3EBA-9A33-44BB-BB7B-3A88A88AA120}" type="sibTrans" cxnId="{3637DACC-EA1E-4F97-A33E-98962BDD312D}">
      <dgm:prSet/>
      <dgm:spPr/>
      <dgm:t>
        <a:bodyPr/>
        <a:lstStyle/>
        <a:p>
          <a:endParaRPr lang="en-US"/>
        </a:p>
      </dgm:t>
    </dgm:pt>
    <dgm:pt modelId="{2C24A89D-09A1-42CF-A2DB-09DB74A16FFA}">
      <dgm:prSet/>
      <dgm:spPr/>
      <dgm:t>
        <a:bodyPr/>
        <a:lstStyle/>
        <a:p>
          <a:r>
            <a:rPr lang="en-US"/>
            <a:t>Legal Services</a:t>
          </a:r>
        </a:p>
      </dgm:t>
    </dgm:pt>
    <dgm:pt modelId="{60EA57CD-9C97-43F6-9F01-066F328889D4}" type="parTrans" cxnId="{677260E7-4F52-4AA6-A9EA-743C01E5F345}">
      <dgm:prSet/>
      <dgm:spPr/>
      <dgm:t>
        <a:bodyPr/>
        <a:lstStyle/>
        <a:p>
          <a:endParaRPr lang="en-US"/>
        </a:p>
      </dgm:t>
    </dgm:pt>
    <dgm:pt modelId="{E12E4DCB-6EF5-44B2-9A7A-679FEF9747AA}" type="sibTrans" cxnId="{677260E7-4F52-4AA6-A9EA-743C01E5F345}">
      <dgm:prSet/>
      <dgm:spPr/>
      <dgm:t>
        <a:bodyPr/>
        <a:lstStyle/>
        <a:p>
          <a:endParaRPr lang="en-US"/>
        </a:p>
      </dgm:t>
    </dgm:pt>
    <dgm:pt modelId="{6E43DD6E-734F-4267-9D8E-835C79C0DA9A}" type="pres">
      <dgm:prSet presAssocID="{DD819532-567D-4E82-9BF9-6AC028AA1122}" presName="linear" presStyleCnt="0">
        <dgm:presLayoutVars>
          <dgm:dir/>
          <dgm:animLvl val="lvl"/>
          <dgm:resizeHandles val="exact"/>
        </dgm:presLayoutVars>
      </dgm:prSet>
      <dgm:spPr/>
    </dgm:pt>
    <dgm:pt modelId="{75DF4032-24BE-4E6B-A01D-73BE65A684A3}" type="pres">
      <dgm:prSet presAssocID="{3D01EAE0-3B72-4A26-84A4-306D9355DF09}" presName="parentLin" presStyleCnt="0"/>
      <dgm:spPr/>
    </dgm:pt>
    <dgm:pt modelId="{0B6EAE81-9817-41FA-88CD-26A443A4E3B3}" type="pres">
      <dgm:prSet presAssocID="{3D01EAE0-3B72-4A26-84A4-306D9355DF09}" presName="parentLeftMargin" presStyleLbl="node1" presStyleIdx="0" presStyleCnt="4"/>
      <dgm:spPr/>
    </dgm:pt>
    <dgm:pt modelId="{EE4ADA62-2B72-414D-BD80-3566BC9AB286}" type="pres">
      <dgm:prSet presAssocID="{3D01EAE0-3B72-4A26-84A4-306D9355DF09}" presName="parentText" presStyleLbl="node1" presStyleIdx="0" presStyleCnt="4">
        <dgm:presLayoutVars>
          <dgm:chMax val="0"/>
          <dgm:bulletEnabled val="1"/>
        </dgm:presLayoutVars>
      </dgm:prSet>
      <dgm:spPr/>
    </dgm:pt>
    <dgm:pt modelId="{96722D03-C79B-428F-872B-4FED48F1833F}" type="pres">
      <dgm:prSet presAssocID="{3D01EAE0-3B72-4A26-84A4-306D9355DF09}" presName="negativeSpace" presStyleCnt="0"/>
      <dgm:spPr/>
    </dgm:pt>
    <dgm:pt modelId="{47C90B0F-16F4-4EE6-9F71-F3582DDC977D}" type="pres">
      <dgm:prSet presAssocID="{3D01EAE0-3B72-4A26-84A4-306D9355DF09}" presName="childText" presStyleLbl="conFgAcc1" presStyleIdx="0" presStyleCnt="4">
        <dgm:presLayoutVars>
          <dgm:bulletEnabled val="1"/>
        </dgm:presLayoutVars>
      </dgm:prSet>
      <dgm:spPr/>
    </dgm:pt>
    <dgm:pt modelId="{6B26BD86-3DD5-412E-B83A-B981A8BE17FB}" type="pres">
      <dgm:prSet presAssocID="{7E3D6F53-AA81-4C2A-A3B5-8FFECEDEE833}" presName="spaceBetweenRectangles" presStyleCnt="0"/>
      <dgm:spPr/>
    </dgm:pt>
    <dgm:pt modelId="{10C83DB6-84FF-46CB-AAD0-27434201FBF8}" type="pres">
      <dgm:prSet presAssocID="{FAEDDC4E-DB0B-46FB-B4F7-6AE7C70342F6}" presName="parentLin" presStyleCnt="0"/>
      <dgm:spPr/>
    </dgm:pt>
    <dgm:pt modelId="{9A97B7DB-C6EA-47C5-B397-EF2D97B477F4}" type="pres">
      <dgm:prSet presAssocID="{FAEDDC4E-DB0B-46FB-B4F7-6AE7C70342F6}" presName="parentLeftMargin" presStyleLbl="node1" presStyleIdx="0" presStyleCnt="4"/>
      <dgm:spPr/>
    </dgm:pt>
    <dgm:pt modelId="{F26CE0C5-24AA-4A8C-9B6A-9A68375548E3}" type="pres">
      <dgm:prSet presAssocID="{FAEDDC4E-DB0B-46FB-B4F7-6AE7C70342F6}" presName="parentText" presStyleLbl="node1" presStyleIdx="1" presStyleCnt="4">
        <dgm:presLayoutVars>
          <dgm:chMax val="0"/>
          <dgm:bulletEnabled val="1"/>
        </dgm:presLayoutVars>
      </dgm:prSet>
      <dgm:spPr/>
    </dgm:pt>
    <dgm:pt modelId="{A99D2583-B7DF-4444-8884-45AF16538C82}" type="pres">
      <dgm:prSet presAssocID="{FAEDDC4E-DB0B-46FB-B4F7-6AE7C70342F6}" presName="negativeSpace" presStyleCnt="0"/>
      <dgm:spPr/>
    </dgm:pt>
    <dgm:pt modelId="{DB8C3AD6-B891-4CC2-86E8-239636E46A36}" type="pres">
      <dgm:prSet presAssocID="{FAEDDC4E-DB0B-46FB-B4F7-6AE7C70342F6}" presName="childText" presStyleLbl="conFgAcc1" presStyleIdx="1" presStyleCnt="4">
        <dgm:presLayoutVars>
          <dgm:bulletEnabled val="1"/>
        </dgm:presLayoutVars>
      </dgm:prSet>
      <dgm:spPr/>
    </dgm:pt>
    <dgm:pt modelId="{832D05BC-BFA5-49CB-B36A-82F96383A350}" type="pres">
      <dgm:prSet presAssocID="{806677D8-237F-4F8B-84DD-197C49584C22}" presName="spaceBetweenRectangles" presStyleCnt="0"/>
      <dgm:spPr/>
    </dgm:pt>
    <dgm:pt modelId="{A420B957-2385-4764-B078-8B9BEB67BA53}" type="pres">
      <dgm:prSet presAssocID="{4B908203-06B3-451E-A40D-91AD38E621DF}" presName="parentLin" presStyleCnt="0"/>
      <dgm:spPr/>
    </dgm:pt>
    <dgm:pt modelId="{B83BF92C-8FFC-47C0-898B-3CEABDE117F0}" type="pres">
      <dgm:prSet presAssocID="{4B908203-06B3-451E-A40D-91AD38E621DF}" presName="parentLeftMargin" presStyleLbl="node1" presStyleIdx="1" presStyleCnt="4"/>
      <dgm:spPr/>
    </dgm:pt>
    <dgm:pt modelId="{5E8DC294-7945-42CB-8F38-37F9F3424A6E}" type="pres">
      <dgm:prSet presAssocID="{4B908203-06B3-451E-A40D-91AD38E621DF}" presName="parentText" presStyleLbl="node1" presStyleIdx="2" presStyleCnt="4">
        <dgm:presLayoutVars>
          <dgm:chMax val="0"/>
          <dgm:bulletEnabled val="1"/>
        </dgm:presLayoutVars>
      </dgm:prSet>
      <dgm:spPr/>
    </dgm:pt>
    <dgm:pt modelId="{E195AFEC-02A4-46BC-B619-AA51478E1A2E}" type="pres">
      <dgm:prSet presAssocID="{4B908203-06B3-451E-A40D-91AD38E621DF}" presName="negativeSpace" presStyleCnt="0"/>
      <dgm:spPr/>
    </dgm:pt>
    <dgm:pt modelId="{B21393B6-6DE8-4089-9B90-9014387F52B3}" type="pres">
      <dgm:prSet presAssocID="{4B908203-06B3-451E-A40D-91AD38E621DF}" presName="childText" presStyleLbl="conFgAcc1" presStyleIdx="2" presStyleCnt="4">
        <dgm:presLayoutVars>
          <dgm:bulletEnabled val="1"/>
        </dgm:presLayoutVars>
      </dgm:prSet>
      <dgm:spPr/>
    </dgm:pt>
    <dgm:pt modelId="{2344E4B0-B3EC-4A2E-908F-0E0AAFFC42B1}" type="pres">
      <dgm:prSet presAssocID="{83FB3EBA-9A33-44BB-BB7B-3A88A88AA120}" presName="spaceBetweenRectangles" presStyleCnt="0"/>
      <dgm:spPr/>
    </dgm:pt>
    <dgm:pt modelId="{75BAE9B8-490C-4C0A-872A-2614CEB7671E}" type="pres">
      <dgm:prSet presAssocID="{2C24A89D-09A1-42CF-A2DB-09DB74A16FFA}" presName="parentLin" presStyleCnt="0"/>
      <dgm:spPr/>
    </dgm:pt>
    <dgm:pt modelId="{D8372C98-75B6-445F-A46E-2EBE7F3E8836}" type="pres">
      <dgm:prSet presAssocID="{2C24A89D-09A1-42CF-A2DB-09DB74A16FFA}" presName="parentLeftMargin" presStyleLbl="node1" presStyleIdx="2" presStyleCnt="4"/>
      <dgm:spPr/>
    </dgm:pt>
    <dgm:pt modelId="{3964C5E5-9DF6-4224-8EB8-D7BD546C352D}" type="pres">
      <dgm:prSet presAssocID="{2C24A89D-09A1-42CF-A2DB-09DB74A16FFA}" presName="parentText" presStyleLbl="node1" presStyleIdx="3" presStyleCnt="4">
        <dgm:presLayoutVars>
          <dgm:chMax val="0"/>
          <dgm:bulletEnabled val="1"/>
        </dgm:presLayoutVars>
      </dgm:prSet>
      <dgm:spPr/>
    </dgm:pt>
    <dgm:pt modelId="{9C0BB75F-15E4-4948-84C9-1A5827FC4C3D}" type="pres">
      <dgm:prSet presAssocID="{2C24A89D-09A1-42CF-A2DB-09DB74A16FFA}" presName="negativeSpace" presStyleCnt="0"/>
      <dgm:spPr/>
    </dgm:pt>
    <dgm:pt modelId="{0F0F95DD-0F7C-4089-B7A0-D7E708260E9F}" type="pres">
      <dgm:prSet presAssocID="{2C24A89D-09A1-42CF-A2DB-09DB74A16FFA}" presName="childText" presStyleLbl="conFgAcc1" presStyleIdx="3" presStyleCnt="4">
        <dgm:presLayoutVars>
          <dgm:bulletEnabled val="1"/>
        </dgm:presLayoutVars>
      </dgm:prSet>
      <dgm:spPr/>
    </dgm:pt>
  </dgm:ptLst>
  <dgm:cxnLst>
    <dgm:cxn modelId="{68F1B419-B140-40B9-A64B-690C60233C79}" type="presOf" srcId="{3D01EAE0-3B72-4A26-84A4-306D9355DF09}" destId="{EE4ADA62-2B72-414D-BD80-3566BC9AB286}" srcOrd="1" destOrd="0" presId="urn:microsoft.com/office/officeart/2005/8/layout/list1"/>
    <dgm:cxn modelId="{44CA723C-EA5B-4930-9FEA-B613F1A2EAF4}" type="presOf" srcId="{2C24A89D-09A1-42CF-A2DB-09DB74A16FFA}" destId="{D8372C98-75B6-445F-A46E-2EBE7F3E8836}" srcOrd="0" destOrd="0" presId="urn:microsoft.com/office/officeart/2005/8/layout/list1"/>
    <dgm:cxn modelId="{E1761452-C991-4B36-909B-81332AA65800}" type="presOf" srcId="{4B908203-06B3-451E-A40D-91AD38E621DF}" destId="{B83BF92C-8FFC-47C0-898B-3CEABDE117F0}" srcOrd="0" destOrd="0" presId="urn:microsoft.com/office/officeart/2005/8/layout/list1"/>
    <dgm:cxn modelId="{11F64776-2196-4222-9FD7-996F8B8778B2}" type="presOf" srcId="{FAEDDC4E-DB0B-46FB-B4F7-6AE7C70342F6}" destId="{9A97B7DB-C6EA-47C5-B397-EF2D97B477F4}" srcOrd="0" destOrd="0" presId="urn:microsoft.com/office/officeart/2005/8/layout/list1"/>
    <dgm:cxn modelId="{554DAE81-6B51-406C-9756-497BF39A73A4}" srcId="{DD819532-567D-4E82-9BF9-6AC028AA1122}" destId="{FAEDDC4E-DB0B-46FB-B4F7-6AE7C70342F6}" srcOrd="1" destOrd="0" parTransId="{A5ACC4F4-7C2E-489A-A50B-001840C43F67}" sibTransId="{806677D8-237F-4F8B-84DD-197C49584C22}"/>
    <dgm:cxn modelId="{6291DE86-5825-4942-BB92-08CD41F3C11C}" type="presOf" srcId="{3D01EAE0-3B72-4A26-84A4-306D9355DF09}" destId="{0B6EAE81-9817-41FA-88CD-26A443A4E3B3}" srcOrd="0" destOrd="0" presId="urn:microsoft.com/office/officeart/2005/8/layout/list1"/>
    <dgm:cxn modelId="{50A3C487-1344-4F72-B713-4660631E6B71}" srcId="{DD819532-567D-4E82-9BF9-6AC028AA1122}" destId="{3D01EAE0-3B72-4A26-84A4-306D9355DF09}" srcOrd="0" destOrd="0" parTransId="{642C6DFE-A7CC-4DF0-93EF-2A0A8228C5C1}" sibTransId="{7E3D6F53-AA81-4C2A-A3B5-8FFECEDEE833}"/>
    <dgm:cxn modelId="{DF48D889-7FBF-4FDD-ABF2-B42E7C364EDD}" type="presOf" srcId="{DD819532-567D-4E82-9BF9-6AC028AA1122}" destId="{6E43DD6E-734F-4267-9D8E-835C79C0DA9A}" srcOrd="0" destOrd="0" presId="urn:microsoft.com/office/officeart/2005/8/layout/list1"/>
    <dgm:cxn modelId="{35927D93-1E71-48E5-AAC7-6B4D6D040D2F}" type="presOf" srcId="{2C24A89D-09A1-42CF-A2DB-09DB74A16FFA}" destId="{3964C5E5-9DF6-4224-8EB8-D7BD546C352D}" srcOrd="1" destOrd="0" presId="urn:microsoft.com/office/officeart/2005/8/layout/list1"/>
    <dgm:cxn modelId="{353409AA-19D1-4C31-B4D4-77000BCAD05B}" type="presOf" srcId="{4B908203-06B3-451E-A40D-91AD38E621DF}" destId="{5E8DC294-7945-42CB-8F38-37F9F3424A6E}" srcOrd="1" destOrd="0" presId="urn:microsoft.com/office/officeart/2005/8/layout/list1"/>
    <dgm:cxn modelId="{3637DACC-EA1E-4F97-A33E-98962BDD312D}" srcId="{DD819532-567D-4E82-9BF9-6AC028AA1122}" destId="{4B908203-06B3-451E-A40D-91AD38E621DF}" srcOrd="2" destOrd="0" parTransId="{919C7B58-63D9-4C4A-95E2-18145758FCBE}" sibTransId="{83FB3EBA-9A33-44BB-BB7B-3A88A88AA120}"/>
    <dgm:cxn modelId="{2C58C5DF-8030-4747-8021-B3D821BFF040}" type="presOf" srcId="{FAEDDC4E-DB0B-46FB-B4F7-6AE7C70342F6}" destId="{F26CE0C5-24AA-4A8C-9B6A-9A68375548E3}" srcOrd="1" destOrd="0" presId="urn:microsoft.com/office/officeart/2005/8/layout/list1"/>
    <dgm:cxn modelId="{677260E7-4F52-4AA6-A9EA-743C01E5F345}" srcId="{DD819532-567D-4E82-9BF9-6AC028AA1122}" destId="{2C24A89D-09A1-42CF-A2DB-09DB74A16FFA}" srcOrd="3" destOrd="0" parTransId="{60EA57CD-9C97-43F6-9F01-066F328889D4}" sibTransId="{E12E4DCB-6EF5-44B2-9A7A-679FEF9747AA}"/>
    <dgm:cxn modelId="{01A229D0-744A-44BE-B676-7B506F14085C}" type="presParOf" srcId="{6E43DD6E-734F-4267-9D8E-835C79C0DA9A}" destId="{75DF4032-24BE-4E6B-A01D-73BE65A684A3}" srcOrd="0" destOrd="0" presId="urn:microsoft.com/office/officeart/2005/8/layout/list1"/>
    <dgm:cxn modelId="{FB4BD57D-65A2-4553-8E5A-B5CCC273CEC2}" type="presParOf" srcId="{75DF4032-24BE-4E6B-A01D-73BE65A684A3}" destId="{0B6EAE81-9817-41FA-88CD-26A443A4E3B3}" srcOrd="0" destOrd="0" presId="urn:microsoft.com/office/officeart/2005/8/layout/list1"/>
    <dgm:cxn modelId="{8B386612-E98C-40AC-9953-2B9E1CA2929E}" type="presParOf" srcId="{75DF4032-24BE-4E6B-A01D-73BE65A684A3}" destId="{EE4ADA62-2B72-414D-BD80-3566BC9AB286}" srcOrd="1" destOrd="0" presId="urn:microsoft.com/office/officeart/2005/8/layout/list1"/>
    <dgm:cxn modelId="{EEBF7DEA-C5F9-4005-90DD-B097E94CA839}" type="presParOf" srcId="{6E43DD6E-734F-4267-9D8E-835C79C0DA9A}" destId="{96722D03-C79B-428F-872B-4FED48F1833F}" srcOrd="1" destOrd="0" presId="urn:microsoft.com/office/officeart/2005/8/layout/list1"/>
    <dgm:cxn modelId="{ADCC6BCC-8860-4087-8897-C0FA8C0E8134}" type="presParOf" srcId="{6E43DD6E-734F-4267-9D8E-835C79C0DA9A}" destId="{47C90B0F-16F4-4EE6-9F71-F3582DDC977D}" srcOrd="2" destOrd="0" presId="urn:microsoft.com/office/officeart/2005/8/layout/list1"/>
    <dgm:cxn modelId="{0AC3C17C-29F2-47BE-98D8-32D3A15E3D3D}" type="presParOf" srcId="{6E43DD6E-734F-4267-9D8E-835C79C0DA9A}" destId="{6B26BD86-3DD5-412E-B83A-B981A8BE17FB}" srcOrd="3" destOrd="0" presId="urn:microsoft.com/office/officeart/2005/8/layout/list1"/>
    <dgm:cxn modelId="{32CB2447-E8C7-4F4B-BA7A-D57B38F604A4}" type="presParOf" srcId="{6E43DD6E-734F-4267-9D8E-835C79C0DA9A}" destId="{10C83DB6-84FF-46CB-AAD0-27434201FBF8}" srcOrd="4" destOrd="0" presId="urn:microsoft.com/office/officeart/2005/8/layout/list1"/>
    <dgm:cxn modelId="{1B29ECA0-4F70-4F6C-9737-E3EE61AB08CE}" type="presParOf" srcId="{10C83DB6-84FF-46CB-AAD0-27434201FBF8}" destId="{9A97B7DB-C6EA-47C5-B397-EF2D97B477F4}" srcOrd="0" destOrd="0" presId="urn:microsoft.com/office/officeart/2005/8/layout/list1"/>
    <dgm:cxn modelId="{6069AF04-B438-49D6-AFFA-A50149AA6B08}" type="presParOf" srcId="{10C83DB6-84FF-46CB-AAD0-27434201FBF8}" destId="{F26CE0C5-24AA-4A8C-9B6A-9A68375548E3}" srcOrd="1" destOrd="0" presId="urn:microsoft.com/office/officeart/2005/8/layout/list1"/>
    <dgm:cxn modelId="{72FBE4DF-399C-4043-96A5-D82D5D1BC257}" type="presParOf" srcId="{6E43DD6E-734F-4267-9D8E-835C79C0DA9A}" destId="{A99D2583-B7DF-4444-8884-45AF16538C82}" srcOrd="5" destOrd="0" presId="urn:microsoft.com/office/officeart/2005/8/layout/list1"/>
    <dgm:cxn modelId="{7391ED73-2357-4836-8020-0E6232F0FFEA}" type="presParOf" srcId="{6E43DD6E-734F-4267-9D8E-835C79C0DA9A}" destId="{DB8C3AD6-B891-4CC2-86E8-239636E46A36}" srcOrd="6" destOrd="0" presId="urn:microsoft.com/office/officeart/2005/8/layout/list1"/>
    <dgm:cxn modelId="{B7EE89DD-29A5-4D46-A82D-F15CF47146D5}" type="presParOf" srcId="{6E43DD6E-734F-4267-9D8E-835C79C0DA9A}" destId="{832D05BC-BFA5-49CB-B36A-82F96383A350}" srcOrd="7" destOrd="0" presId="urn:microsoft.com/office/officeart/2005/8/layout/list1"/>
    <dgm:cxn modelId="{2DA578B9-8F50-4D1E-9B25-E60DBD6A145A}" type="presParOf" srcId="{6E43DD6E-734F-4267-9D8E-835C79C0DA9A}" destId="{A420B957-2385-4764-B078-8B9BEB67BA53}" srcOrd="8" destOrd="0" presId="urn:microsoft.com/office/officeart/2005/8/layout/list1"/>
    <dgm:cxn modelId="{C412E809-2F0E-4C24-82A1-0B90ED17C6D8}" type="presParOf" srcId="{A420B957-2385-4764-B078-8B9BEB67BA53}" destId="{B83BF92C-8FFC-47C0-898B-3CEABDE117F0}" srcOrd="0" destOrd="0" presId="urn:microsoft.com/office/officeart/2005/8/layout/list1"/>
    <dgm:cxn modelId="{39630C78-2052-4531-BC20-BDFCB2DFCBC0}" type="presParOf" srcId="{A420B957-2385-4764-B078-8B9BEB67BA53}" destId="{5E8DC294-7945-42CB-8F38-37F9F3424A6E}" srcOrd="1" destOrd="0" presId="urn:microsoft.com/office/officeart/2005/8/layout/list1"/>
    <dgm:cxn modelId="{6C56B5BA-288C-4C4C-800C-203378F1F856}" type="presParOf" srcId="{6E43DD6E-734F-4267-9D8E-835C79C0DA9A}" destId="{E195AFEC-02A4-46BC-B619-AA51478E1A2E}" srcOrd="9" destOrd="0" presId="urn:microsoft.com/office/officeart/2005/8/layout/list1"/>
    <dgm:cxn modelId="{A8583304-81AC-4B76-8593-8D26EB0B5B3E}" type="presParOf" srcId="{6E43DD6E-734F-4267-9D8E-835C79C0DA9A}" destId="{B21393B6-6DE8-4089-9B90-9014387F52B3}" srcOrd="10" destOrd="0" presId="urn:microsoft.com/office/officeart/2005/8/layout/list1"/>
    <dgm:cxn modelId="{4EE658D1-D140-4117-B19D-0981B057D5E1}" type="presParOf" srcId="{6E43DD6E-734F-4267-9D8E-835C79C0DA9A}" destId="{2344E4B0-B3EC-4A2E-908F-0E0AAFFC42B1}" srcOrd="11" destOrd="0" presId="urn:microsoft.com/office/officeart/2005/8/layout/list1"/>
    <dgm:cxn modelId="{FDB4F992-138B-4005-BB12-529E2E2D9C84}" type="presParOf" srcId="{6E43DD6E-734F-4267-9D8E-835C79C0DA9A}" destId="{75BAE9B8-490C-4C0A-872A-2614CEB7671E}" srcOrd="12" destOrd="0" presId="urn:microsoft.com/office/officeart/2005/8/layout/list1"/>
    <dgm:cxn modelId="{9ECBEB24-FAAE-4D30-B58B-3AA0C9E8DBFD}" type="presParOf" srcId="{75BAE9B8-490C-4C0A-872A-2614CEB7671E}" destId="{D8372C98-75B6-445F-A46E-2EBE7F3E8836}" srcOrd="0" destOrd="0" presId="urn:microsoft.com/office/officeart/2005/8/layout/list1"/>
    <dgm:cxn modelId="{B47176DC-0129-42CD-ABAF-28755D9DF064}" type="presParOf" srcId="{75BAE9B8-490C-4C0A-872A-2614CEB7671E}" destId="{3964C5E5-9DF6-4224-8EB8-D7BD546C352D}" srcOrd="1" destOrd="0" presId="urn:microsoft.com/office/officeart/2005/8/layout/list1"/>
    <dgm:cxn modelId="{068E37E0-D1C5-4727-872B-13FD708E0E59}" type="presParOf" srcId="{6E43DD6E-734F-4267-9D8E-835C79C0DA9A}" destId="{9C0BB75F-15E4-4948-84C9-1A5827FC4C3D}" srcOrd="13" destOrd="0" presId="urn:microsoft.com/office/officeart/2005/8/layout/list1"/>
    <dgm:cxn modelId="{4C3ABC49-2A1B-459F-9AB6-C1695CD28623}" type="presParOf" srcId="{6E43DD6E-734F-4267-9D8E-835C79C0DA9A}" destId="{0F0F95DD-0F7C-4089-B7A0-D7E708260E9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01ADA1-EA74-48D2-937D-49ACE1A3D0B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AC956CD-BBBE-45C5-AD59-8D07E9EFCEDE}">
      <dgm:prSet/>
      <dgm:spPr/>
      <dgm:t>
        <a:bodyPr/>
        <a:lstStyle/>
        <a:p>
          <a:r>
            <a:rPr lang="en-US" dirty="0"/>
            <a:t>1</a:t>
          </a:r>
          <a:r>
            <a:rPr lang="en-US" b="0" dirty="0"/>
            <a:t>. Submit the DSS-5320 on required due dates:</a:t>
          </a:r>
          <a:endParaRPr lang="en-US" dirty="0"/>
        </a:p>
      </dgm:t>
    </dgm:pt>
    <dgm:pt modelId="{4CB390C0-0D03-4697-BBEA-E8479BD9F482}" type="parTrans" cxnId="{96DF7936-AE66-4EA8-A9CF-EE53CC95B34F}">
      <dgm:prSet/>
      <dgm:spPr/>
      <dgm:t>
        <a:bodyPr/>
        <a:lstStyle/>
        <a:p>
          <a:endParaRPr lang="en-US"/>
        </a:p>
      </dgm:t>
    </dgm:pt>
    <dgm:pt modelId="{6F60DAE1-BE27-4304-933C-A7F807E0EB0E}" type="sibTrans" cxnId="{96DF7936-AE66-4EA8-A9CF-EE53CC95B34F}">
      <dgm:prSet/>
      <dgm:spPr/>
      <dgm:t>
        <a:bodyPr/>
        <a:lstStyle/>
        <a:p>
          <a:endParaRPr lang="en-US"/>
        </a:p>
      </dgm:t>
    </dgm:pt>
    <dgm:pt modelId="{C6EC6772-6442-431B-B58F-EE788997474F}">
      <dgm:prSet/>
      <dgm:spPr/>
      <dgm:t>
        <a:bodyPr/>
        <a:lstStyle/>
        <a:p>
          <a:r>
            <a:rPr lang="en-US" b="0" dirty="0"/>
            <a:t>December 10</a:t>
          </a:r>
          <a:r>
            <a:rPr lang="en-US" b="0" baseline="30000" dirty="0"/>
            <a:t>th                              </a:t>
          </a:r>
          <a:r>
            <a:rPr lang="en-US" b="0" dirty="0"/>
            <a:t> (July 1 – Nov 30   adoptions)</a:t>
          </a:r>
          <a:endParaRPr lang="en-US" dirty="0"/>
        </a:p>
      </dgm:t>
    </dgm:pt>
    <dgm:pt modelId="{AE2F2673-E09C-432F-BA60-89A57C8D85E0}" type="parTrans" cxnId="{80E8C47C-B7C1-4279-984D-8D1372555004}">
      <dgm:prSet/>
      <dgm:spPr/>
      <dgm:t>
        <a:bodyPr/>
        <a:lstStyle/>
        <a:p>
          <a:endParaRPr lang="en-US"/>
        </a:p>
      </dgm:t>
    </dgm:pt>
    <dgm:pt modelId="{EB6EC102-61E0-4F00-BE70-4C5EB7B42D2F}" type="sibTrans" cxnId="{80E8C47C-B7C1-4279-984D-8D1372555004}">
      <dgm:prSet/>
      <dgm:spPr/>
      <dgm:t>
        <a:bodyPr/>
        <a:lstStyle/>
        <a:p>
          <a:endParaRPr lang="en-US"/>
        </a:p>
      </dgm:t>
    </dgm:pt>
    <dgm:pt modelId="{4B452994-A2B9-4692-B154-9258CA6BD987}">
      <dgm:prSet/>
      <dgm:spPr/>
      <dgm:t>
        <a:bodyPr/>
        <a:lstStyle/>
        <a:p>
          <a:r>
            <a:rPr lang="en-US" b="0" dirty="0"/>
            <a:t>March 10</a:t>
          </a:r>
          <a:r>
            <a:rPr lang="en-US" b="0" baseline="30000" dirty="0"/>
            <a:t>th</a:t>
          </a:r>
          <a:r>
            <a:rPr lang="en-US" b="0" dirty="0"/>
            <a:t>                     (Dec 1 – Feb 28   adoptions)</a:t>
          </a:r>
          <a:endParaRPr lang="en-US" dirty="0"/>
        </a:p>
      </dgm:t>
    </dgm:pt>
    <dgm:pt modelId="{BD4A9502-F895-4C98-8D7A-C52EAB581108}" type="parTrans" cxnId="{7EFC2448-16AF-488D-B2A8-A4F6CE448325}">
      <dgm:prSet/>
      <dgm:spPr/>
      <dgm:t>
        <a:bodyPr/>
        <a:lstStyle/>
        <a:p>
          <a:endParaRPr lang="en-US"/>
        </a:p>
      </dgm:t>
    </dgm:pt>
    <dgm:pt modelId="{EE2358B7-7899-4539-9F68-77D2D4BBEABD}" type="sibTrans" cxnId="{7EFC2448-16AF-488D-B2A8-A4F6CE448325}">
      <dgm:prSet/>
      <dgm:spPr/>
      <dgm:t>
        <a:bodyPr/>
        <a:lstStyle/>
        <a:p>
          <a:endParaRPr lang="en-US"/>
        </a:p>
      </dgm:t>
    </dgm:pt>
    <dgm:pt modelId="{E55C88D0-401A-44C2-A954-52B1F74D7EC7}">
      <dgm:prSet/>
      <dgm:spPr/>
      <dgm:t>
        <a:bodyPr/>
        <a:lstStyle/>
        <a:p>
          <a:r>
            <a:rPr lang="en-US" u="sng" dirty="0"/>
            <a:t>No later than June 3</a:t>
          </a:r>
          <a:r>
            <a:rPr lang="en-US" u="sng" baseline="30000" dirty="0"/>
            <a:t>rd</a:t>
          </a:r>
          <a:r>
            <a:rPr lang="en-US" u="sng" dirty="0"/>
            <a:t>    </a:t>
          </a:r>
          <a:r>
            <a:rPr lang="en-US" b="0" dirty="0"/>
            <a:t>(Mar 1 – May 31             adoptions)</a:t>
          </a:r>
          <a:endParaRPr lang="en-US" dirty="0"/>
        </a:p>
      </dgm:t>
    </dgm:pt>
    <dgm:pt modelId="{B67A43BD-85FA-4E9D-AC06-EA26B91230BE}" type="parTrans" cxnId="{B601F7AA-C0A2-486C-82C9-1B089169B479}">
      <dgm:prSet/>
      <dgm:spPr/>
      <dgm:t>
        <a:bodyPr/>
        <a:lstStyle/>
        <a:p>
          <a:endParaRPr lang="en-US"/>
        </a:p>
      </dgm:t>
    </dgm:pt>
    <dgm:pt modelId="{06F517E4-E67E-42AB-9FC3-F75C96A51180}" type="sibTrans" cxnId="{B601F7AA-C0A2-486C-82C9-1B089169B479}">
      <dgm:prSet/>
      <dgm:spPr/>
      <dgm:t>
        <a:bodyPr/>
        <a:lstStyle/>
        <a:p>
          <a:endParaRPr lang="en-US"/>
        </a:p>
      </dgm:t>
    </dgm:pt>
    <dgm:pt modelId="{B2F45129-CEEF-43DC-B1D3-E0202B208F54}">
      <dgm:prSet/>
      <dgm:spPr/>
      <dgm:t>
        <a:bodyPr/>
        <a:lstStyle/>
        <a:p>
          <a:r>
            <a:rPr lang="en-US" b="0" dirty="0"/>
            <a:t>2. DSS-5320 must be submitted via email             to Kim Best at kimberly.best@dhhs.nc.gov </a:t>
          </a:r>
          <a:endParaRPr lang="en-US" dirty="0"/>
        </a:p>
      </dgm:t>
    </dgm:pt>
    <dgm:pt modelId="{B6E0BE7B-EECF-43AB-B7A4-291C70ACDE3F}" type="parTrans" cxnId="{8B18F568-2C09-4ABF-9572-6F08A1656AB6}">
      <dgm:prSet/>
      <dgm:spPr/>
      <dgm:t>
        <a:bodyPr/>
        <a:lstStyle/>
        <a:p>
          <a:endParaRPr lang="en-US"/>
        </a:p>
      </dgm:t>
    </dgm:pt>
    <dgm:pt modelId="{A01B3C62-BFC0-4A82-911C-623244DB4988}" type="sibTrans" cxnId="{8B18F568-2C09-4ABF-9572-6F08A1656AB6}">
      <dgm:prSet/>
      <dgm:spPr/>
      <dgm:t>
        <a:bodyPr/>
        <a:lstStyle/>
        <a:p>
          <a:endParaRPr lang="en-US"/>
        </a:p>
      </dgm:t>
    </dgm:pt>
    <dgm:pt modelId="{AAD21263-3CFE-46DB-8C06-B7BF01C6A449}">
      <dgm:prSet/>
      <dgm:spPr/>
      <dgm:t>
        <a:bodyPr/>
        <a:lstStyle/>
        <a:p>
          <a:r>
            <a:rPr lang="en-US" b="0" dirty="0"/>
            <a:t>3. DSS-5320 must be password protected. </a:t>
          </a:r>
          <a:endParaRPr lang="en-US" dirty="0"/>
        </a:p>
      </dgm:t>
    </dgm:pt>
    <dgm:pt modelId="{BC1D1372-7D42-413E-9C3F-EF03B750EF8D}" type="parTrans" cxnId="{3E1A05FC-3E7D-4B05-BC4D-5C46FD1017F1}">
      <dgm:prSet/>
      <dgm:spPr/>
      <dgm:t>
        <a:bodyPr/>
        <a:lstStyle/>
        <a:p>
          <a:endParaRPr lang="en-US"/>
        </a:p>
      </dgm:t>
    </dgm:pt>
    <dgm:pt modelId="{6C802D3D-6EB5-4350-9E4C-CD8DF78EC70D}" type="sibTrans" cxnId="{3E1A05FC-3E7D-4B05-BC4D-5C46FD1017F1}">
      <dgm:prSet/>
      <dgm:spPr/>
      <dgm:t>
        <a:bodyPr/>
        <a:lstStyle/>
        <a:p>
          <a:endParaRPr lang="en-US"/>
        </a:p>
      </dgm:t>
    </dgm:pt>
    <dgm:pt modelId="{AEBAEF87-800C-4571-BE51-CAA733EDD09D}">
      <dgm:prSet/>
      <dgm:spPr/>
      <dgm:t>
        <a:bodyPr/>
        <a:lstStyle/>
        <a:p>
          <a:r>
            <a:rPr lang="en-US" b="0" dirty="0"/>
            <a:t>4. 5094s must be closed using the code for Adoption and 5095s opened for adoption assistance benefits.   </a:t>
          </a:r>
          <a:endParaRPr lang="en-US" dirty="0"/>
        </a:p>
      </dgm:t>
    </dgm:pt>
    <dgm:pt modelId="{E6B025EA-1B94-4DA9-A81F-84D115F98250}" type="parTrans" cxnId="{DF8625A7-39CD-42D9-8C40-D7FF6309A8D4}">
      <dgm:prSet/>
      <dgm:spPr/>
      <dgm:t>
        <a:bodyPr/>
        <a:lstStyle/>
        <a:p>
          <a:endParaRPr lang="en-US"/>
        </a:p>
      </dgm:t>
    </dgm:pt>
    <dgm:pt modelId="{7590C54D-682B-4641-9634-50C84C4833C8}" type="sibTrans" cxnId="{DF8625A7-39CD-42D9-8C40-D7FF6309A8D4}">
      <dgm:prSet/>
      <dgm:spPr/>
      <dgm:t>
        <a:bodyPr/>
        <a:lstStyle/>
        <a:p>
          <a:endParaRPr lang="en-US"/>
        </a:p>
      </dgm:t>
    </dgm:pt>
    <dgm:pt modelId="{642D2541-4541-4BBF-902C-D0A6BFF003FD}" type="pres">
      <dgm:prSet presAssocID="{5201ADA1-EA74-48D2-937D-49ACE1A3D0B7}" presName="diagram" presStyleCnt="0">
        <dgm:presLayoutVars>
          <dgm:chPref val="1"/>
          <dgm:dir/>
          <dgm:animOne val="branch"/>
          <dgm:animLvl val="lvl"/>
          <dgm:resizeHandles val="exact"/>
        </dgm:presLayoutVars>
      </dgm:prSet>
      <dgm:spPr/>
    </dgm:pt>
    <dgm:pt modelId="{B232A5DC-D1E6-4244-AD3A-1440CDA1CE79}" type="pres">
      <dgm:prSet presAssocID="{3AC956CD-BBBE-45C5-AD59-8D07E9EFCEDE}" presName="root1" presStyleCnt="0"/>
      <dgm:spPr/>
    </dgm:pt>
    <dgm:pt modelId="{E068B1F6-BB4B-42B1-9C00-CBE427EF9793}" type="pres">
      <dgm:prSet presAssocID="{3AC956CD-BBBE-45C5-AD59-8D07E9EFCEDE}" presName="LevelOneTextNode" presStyleLbl="node0" presStyleIdx="0" presStyleCnt="4">
        <dgm:presLayoutVars>
          <dgm:chPref val="3"/>
        </dgm:presLayoutVars>
      </dgm:prSet>
      <dgm:spPr/>
    </dgm:pt>
    <dgm:pt modelId="{D425FEA0-1490-433A-BB06-73CEA6BE614D}" type="pres">
      <dgm:prSet presAssocID="{3AC956CD-BBBE-45C5-AD59-8D07E9EFCEDE}" presName="level2hierChild" presStyleCnt="0"/>
      <dgm:spPr/>
    </dgm:pt>
    <dgm:pt modelId="{8C0B67D9-15AD-459B-897E-9CD429D6E357}" type="pres">
      <dgm:prSet presAssocID="{AE2F2673-E09C-432F-BA60-89A57C8D85E0}" presName="conn2-1" presStyleLbl="parChTrans1D2" presStyleIdx="0" presStyleCnt="3"/>
      <dgm:spPr/>
    </dgm:pt>
    <dgm:pt modelId="{F9D96A57-438F-4B52-A677-95FD6D5C5526}" type="pres">
      <dgm:prSet presAssocID="{AE2F2673-E09C-432F-BA60-89A57C8D85E0}" presName="connTx" presStyleLbl="parChTrans1D2" presStyleIdx="0" presStyleCnt="3"/>
      <dgm:spPr/>
    </dgm:pt>
    <dgm:pt modelId="{FC1A89A9-E728-42DE-AAE2-EDDB373A9021}" type="pres">
      <dgm:prSet presAssocID="{C6EC6772-6442-431B-B58F-EE788997474F}" presName="root2" presStyleCnt="0"/>
      <dgm:spPr/>
    </dgm:pt>
    <dgm:pt modelId="{49CBCC24-AF98-4B42-A99A-94F547DFAD1B}" type="pres">
      <dgm:prSet presAssocID="{C6EC6772-6442-431B-B58F-EE788997474F}" presName="LevelTwoTextNode" presStyleLbl="node2" presStyleIdx="0" presStyleCnt="3">
        <dgm:presLayoutVars>
          <dgm:chPref val="3"/>
        </dgm:presLayoutVars>
      </dgm:prSet>
      <dgm:spPr/>
    </dgm:pt>
    <dgm:pt modelId="{EFEF6718-3DCB-455B-AF34-87C7C01E9E09}" type="pres">
      <dgm:prSet presAssocID="{C6EC6772-6442-431B-B58F-EE788997474F}" presName="level3hierChild" presStyleCnt="0"/>
      <dgm:spPr/>
    </dgm:pt>
    <dgm:pt modelId="{23548F8F-F16C-4133-81B7-6221D2771A84}" type="pres">
      <dgm:prSet presAssocID="{BD4A9502-F895-4C98-8D7A-C52EAB581108}" presName="conn2-1" presStyleLbl="parChTrans1D2" presStyleIdx="1" presStyleCnt="3"/>
      <dgm:spPr/>
    </dgm:pt>
    <dgm:pt modelId="{8D9DB2E5-4FB2-4793-8061-9B8E64E7FFBF}" type="pres">
      <dgm:prSet presAssocID="{BD4A9502-F895-4C98-8D7A-C52EAB581108}" presName="connTx" presStyleLbl="parChTrans1D2" presStyleIdx="1" presStyleCnt="3"/>
      <dgm:spPr/>
    </dgm:pt>
    <dgm:pt modelId="{F06EA979-2D26-4079-8293-FDD82673155F}" type="pres">
      <dgm:prSet presAssocID="{4B452994-A2B9-4692-B154-9258CA6BD987}" presName="root2" presStyleCnt="0"/>
      <dgm:spPr/>
    </dgm:pt>
    <dgm:pt modelId="{B58CA2A3-37AE-4F15-83AB-09E5630CD534}" type="pres">
      <dgm:prSet presAssocID="{4B452994-A2B9-4692-B154-9258CA6BD987}" presName="LevelTwoTextNode" presStyleLbl="node2" presStyleIdx="1" presStyleCnt="3">
        <dgm:presLayoutVars>
          <dgm:chPref val="3"/>
        </dgm:presLayoutVars>
      </dgm:prSet>
      <dgm:spPr/>
    </dgm:pt>
    <dgm:pt modelId="{01F0626B-69F1-4CB8-BC8B-44D7B3BD1206}" type="pres">
      <dgm:prSet presAssocID="{4B452994-A2B9-4692-B154-9258CA6BD987}" presName="level3hierChild" presStyleCnt="0"/>
      <dgm:spPr/>
    </dgm:pt>
    <dgm:pt modelId="{181CCEF4-3275-434F-A0AF-A41741DED7B4}" type="pres">
      <dgm:prSet presAssocID="{B67A43BD-85FA-4E9D-AC06-EA26B91230BE}" presName="conn2-1" presStyleLbl="parChTrans1D2" presStyleIdx="2" presStyleCnt="3"/>
      <dgm:spPr/>
    </dgm:pt>
    <dgm:pt modelId="{8CDD8C66-7E3B-4640-A236-771002E58731}" type="pres">
      <dgm:prSet presAssocID="{B67A43BD-85FA-4E9D-AC06-EA26B91230BE}" presName="connTx" presStyleLbl="parChTrans1D2" presStyleIdx="2" presStyleCnt="3"/>
      <dgm:spPr/>
    </dgm:pt>
    <dgm:pt modelId="{5F04DE0A-69FE-49B4-91B3-93E893C83D18}" type="pres">
      <dgm:prSet presAssocID="{E55C88D0-401A-44C2-A954-52B1F74D7EC7}" presName="root2" presStyleCnt="0"/>
      <dgm:spPr/>
    </dgm:pt>
    <dgm:pt modelId="{FB59E63B-3BD0-457A-BCF4-1E290C90D1AD}" type="pres">
      <dgm:prSet presAssocID="{E55C88D0-401A-44C2-A954-52B1F74D7EC7}" presName="LevelTwoTextNode" presStyleLbl="node2" presStyleIdx="2" presStyleCnt="3">
        <dgm:presLayoutVars>
          <dgm:chPref val="3"/>
        </dgm:presLayoutVars>
      </dgm:prSet>
      <dgm:spPr/>
    </dgm:pt>
    <dgm:pt modelId="{4B077D24-BB62-4D4B-92FC-3A23EB9647D0}" type="pres">
      <dgm:prSet presAssocID="{E55C88D0-401A-44C2-A954-52B1F74D7EC7}" presName="level3hierChild" presStyleCnt="0"/>
      <dgm:spPr/>
    </dgm:pt>
    <dgm:pt modelId="{56B4A6FC-F9C1-43EB-A534-9EEAA46229BC}" type="pres">
      <dgm:prSet presAssocID="{B2F45129-CEEF-43DC-B1D3-E0202B208F54}" presName="root1" presStyleCnt="0"/>
      <dgm:spPr/>
    </dgm:pt>
    <dgm:pt modelId="{0BFCF163-3116-423A-918B-24A0E23E664E}" type="pres">
      <dgm:prSet presAssocID="{B2F45129-CEEF-43DC-B1D3-E0202B208F54}" presName="LevelOneTextNode" presStyleLbl="node0" presStyleIdx="1" presStyleCnt="4">
        <dgm:presLayoutVars>
          <dgm:chPref val="3"/>
        </dgm:presLayoutVars>
      </dgm:prSet>
      <dgm:spPr/>
    </dgm:pt>
    <dgm:pt modelId="{502D8EB3-AC94-4284-BC5D-DB6A2A6D8FBA}" type="pres">
      <dgm:prSet presAssocID="{B2F45129-CEEF-43DC-B1D3-E0202B208F54}" presName="level2hierChild" presStyleCnt="0"/>
      <dgm:spPr/>
    </dgm:pt>
    <dgm:pt modelId="{714C5715-B3A1-4C6C-AC7D-4731A8C85101}" type="pres">
      <dgm:prSet presAssocID="{AAD21263-3CFE-46DB-8C06-B7BF01C6A449}" presName="root1" presStyleCnt="0"/>
      <dgm:spPr/>
    </dgm:pt>
    <dgm:pt modelId="{5D4F3761-EEC3-40B1-A4F7-7ED31FB21A49}" type="pres">
      <dgm:prSet presAssocID="{AAD21263-3CFE-46DB-8C06-B7BF01C6A449}" presName="LevelOneTextNode" presStyleLbl="node0" presStyleIdx="2" presStyleCnt="4">
        <dgm:presLayoutVars>
          <dgm:chPref val="3"/>
        </dgm:presLayoutVars>
      </dgm:prSet>
      <dgm:spPr/>
    </dgm:pt>
    <dgm:pt modelId="{44B26572-38EA-4586-9CCA-4CE443134222}" type="pres">
      <dgm:prSet presAssocID="{AAD21263-3CFE-46DB-8C06-B7BF01C6A449}" presName="level2hierChild" presStyleCnt="0"/>
      <dgm:spPr/>
    </dgm:pt>
    <dgm:pt modelId="{12714DFB-03B7-4DE5-81C7-2DAF16A2FC50}" type="pres">
      <dgm:prSet presAssocID="{AEBAEF87-800C-4571-BE51-CAA733EDD09D}" presName="root1" presStyleCnt="0"/>
      <dgm:spPr/>
    </dgm:pt>
    <dgm:pt modelId="{7BD0B7BB-D92E-43EB-8734-C49306855776}" type="pres">
      <dgm:prSet presAssocID="{AEBAEF87-800C-4571-BE51-CAA733EDD09D}" presName="LevelOneTextNode" presStyleLbl="node0" presStyleIdx="3" presStyleCnt="4">
        <dgm:presLayoutVars>
          <dgm:chPref val="3"/>
        </dgm:presLayoutVars>
      </dgm:prSet>
      <dgm:spPr/>
    </dgm:pt>
    <dgm:pt modelId="{796700F7-A108-4222-8EF5-F75262539618}" type="pres">
      <dgm:prSet presAssocID="{AEBAEF87-800C-4571-BE51-CAA733EDD09D}" presName="level2hierChild" presStyleCnt="0"/>
      <dgm:spPr/>
    </dgm:pt>
  </dgm:ptLst>
  <dgm:cxnLst>
    <dgm:cxn modelId="{34894718-6616-4A08-A9A5-AE06E04170E6}" type="presOf" srcId="{AE2F2673-E09C-432F-BA60-89A57C8D85E0}" destId="{F9D96A57-438F-4B52-A677-95FD6D5C5526}" srcOrd="1" destOrd="0" presId="urn:microsoft.com/office/officeart/2005/8/layout/hierarchy2"/>
    <dgm:cxn modelId="{89CC4D2D-26DE-4CD6-A07F-E231438D750F}" type="presOf" srcId="{3AC956CD-BBBE-45C5-AD59-8D07E9EFCEDE}" destId="{E068B1F6-BB4B-42B1-9C00-CBE427EF9793}" srcOrd="0" destOrd="0" presId="urn:microsoft.com/office/officeart/2005/8/layout/hierarchy2"/>
    <dgm:cxn modelId="{96DF7936-AE66-4EA8-A9CF-EE53CC95B34F}" srcId="{5201ADA1-EA74-48D2-937D-49ACE1A3D0B7}" destId="{3AC956CD-BBBE-45C5-AD59-8D07E9EFCEDE}" srcOrd="0" destOrd="0" parTransId="{4CB390C0-0D03-4697-BBEA-E8479BD9F482}" sibTransId="{6F60DAE1-BE27-4304-933C-A7F807E0EB0E}"/>
    <dgm:cxn modelId="{7EFC2448-16AF-488D-B2A8-A4F6CE448325}" srcId="{3AC956CD-BBBE-45C5-AD59-8D07E9EFCEDE}" destId="{4B452994-A2B9-4692-B154-9258CA6BD987}" srcOrd="1" destOrd="0" parTransId="{BD4A9502-F895-4C98-8D7A-C52EAB581108}" sibTransId="{EE2358B7-7899-4539-9F68-77D2D4BBEABD}"/>
    <dgm:cxn modelId="{8B18F568-2C09-4ABF-9572-6F08A1656AB6}" srcId="{5201ADA1-EA74-48D2-937D-49ACE1A3D0B7}" destId="{B2F45129-CEEF-43DC-B1D3-E0202B208F54}" srcOrd="1" destOrd="0" parTransId="{B6E0BE7B-EECF-43AB-B7A4-291C70ACDE3F}" sibTransId="{A01B3C62-BFC0-4A82-911C-623244DB4988}"/>
    <dgm:cxn modelId="{DC146553-E983-45B9-A9E2-3612576D43A9}" type="presOf" srcId="{5201ADA1-EA74-48D2-937D-49ACE1A3D0B7}" destId="{642D2541-4541-4BBF-902C-D0A6BFF003FD}" srcOrd="0" destOrd="0" presId="urn:microsoft.com/office/officeart/2005/8/layout/hierarchy2"/>
    <dgm:cxn modelId="{EF68E953-658D-47E2-890D-3FBFA66DD44A}" type="presOf" srcId="{BD4A9502-F895-4C98-8D7A-C52EAB581108}" destId="{8D9DB2E5-4FB2-4793-8061-9B8E64E7FFBF}" srcOrd="1" destOrd="0" presId="urn:microsoft.com/office/officeart/2005/8/layout/hierarchy2"/>
    <dgm:cxn modelId="{026C7978-7D8C-4509-8420-302D01FD20A1}" type="presOf" srcId="{AE2F2673-E09C-432F-BA60-89A57C8D85E0}" destId="{8C0B67D9-15AD-459B-897E-9CD429D6E357}" srcOrd="0" destOrd="0" presId="urn:microsoft.com/office/officeart/2005/8/layout/hierarchy2"/>
    <dgm:cxn modelId="{80E8C47C-B7C1-4279-984D-8D1372555004}" srcId="{3AC956CD-BBBE-45C5-AD59-8D07E9EFCEDE}" destId="{C6EC6772-6442-431B-B58F-EE788997474F}" srcOrd="0" destOrd="0" parTransId="{AE2F2673-E09C-432F-BA60-89A57C8D85E0}" sibTransId="{EB6EC102-61E0-4F00-BE70-4C5EB7B42D2F}"/>
    <dgm:cxn modelId="{38C3A18C-6ECD-4AAB-9D48-3B86E609F995}" type="presOf" srcId="{B67A43BD-85FA-4E9D-AC06-EA26B91230BE}" destId="{8CDD8C66-7E3B-4640-A236-771002E58731}" srcOrd="1" destOrd="0" presId="urn:microsoft.com/office/officeart/2005/8/layout/hierarchy2"/>
    <dgm:cxn modelId="{DF8625A7-39CD-42D9-8C40-D7FF6309A8D4}" srcId="{5201ADA1-EA74-48D2-937D-49ACE1A3D0B7}" destId="{AEBAEF87-800C-4571-BE51-CAA733EDD09D}" srcOrd="3" destOrd="0" parTransId="{E6B025EA-1B94-4DA9-A81F-84D115F98250}" sibTransId="{7590C54D-682B-4641-9634-50C84C4833C8}"/>
    <dgm:cxn modelId="{6801D5A8-5C7B-4FFD-B472-3A2DB3A78909}" type="presOf" srcId="{4B452994-A2B9-4692-B154-9258CA6BD987}" destId="{B58CA2A3-37AE-4F15-83AB-09E5630CD534}" srcOrd="0" destOrd="0" presId="urn:microsoft.com/office/officeart/2005/8/layout/hierarchy2"/>
    <dgm:cxn modelId="{B601F7AA-C0A2-486C-82C9-1B089169B479}" srcId="{3AC956CD-BBBE-45C5-AD59-8D07E9EFCEDE}" destId="{E55C88D0-401A-44C2-A954-52B1F74D7EC7}" srcOrd="2" destOrd="0" parTransId="{B67A43BD-85FA-4E9D-AC06-EA26B91230BE}" sibTransId="{06F517E4-E67E-42AB-9FC3-F75C96A51180}"/>
    <dgm:cxn modelId="{710761AB-B0F3-47DA-B87C-45A74FFEF7D3}" type="presOf" srcId="{B2F45129-CEEF-43DC-B1D3-E0202B208F54}" destId="{0BFCF163-3116-423A-918B-24A0E23E664E}" srcOrd="0" destOrd="0" presId="urn:microsoft.com/office/officeart/2005/8/layout/hierarchy2"/>
    <dgm:cxn modelId="{E590A0AB-FA70-4662-A231-3200527CADE6}" type="presOf" srcId="{AAD21263-3CFE-46DB-8C06-B7BF01C6A449}" destId="{5D4F3761-EEC3-40B1-A4F7-7ED31FB21A49}" srcOrd="0" destOrd="0" presId="urn:microsoft.com/office/officeart/2005/8/layout/hierarchy2"/>
    <dgm:cxn modelId="{92A742AD-0207-4390-9939-D2A983E1233F}" type="presOf" srcId="{C6EC6772-6442-431B-B58F-EE788997474F}" destId="{49CBCC24-AF98-4B42-A99A-94F547DFAD1B}" srcOrd="0" destOrd="0" presId="urn:microsoft.com/office/officeart/2005/8/layout/hierarchy2"/>
    <dgm:cxn modelId="{3891EAC5-AC73-4165-920A-CCF5193A9326}" type="presOf" srcId="{B67A43BD-85FA-4E9D-AC06-EA26B91230BE}" destId="{181CCEF4-3275-434F-A0AF-A41741DED7B4}" srcOrd="0" destOrd="0" presId="urn:microsoft.com/office/officeart/2005/8/layout/hierarchy2"/>
    <dgm:cxn modelId="{509253CF-7009-4470-83F9-B1F643CA29B8}" type="presOf" srcId="{AEBAEF87-800C-4571-BE51-CAA733EDD09D}" destId="{7BD0B7BB-D92E-43EB-8734-C49306855776}" srcOrd="0" destOrd="0" presId="urn:microsoft.com/office/officeart/2005/8/layout/hierarchy2"/>
    <dgm:cxn modelId="{9CA95DDE-AD2B-430C-A358-9EEEAE0FC86E}" type="presOf" srcId="{E55C88D0-401A-44C2-A954-52B1F74D7EC7}" destId="{FB59E63B-3BD0-457A-BCF4-1E290C90D1AD}" srcOrd="0" destOrd="0" presId="urn:microsoft.com/office/officeart/2005/8/layout/hierarchy2"/>
    <dgm:cxn modelId="{3E1A05FC-3E7D-4B05-BC4D-5C46FD1017F1}" srcId="{5201ADA1-EA74-48D2-937D-49ACE1A3D0B7}" destId="{AAD21263-3CFE-46DB-8C06-B7BF01C6A449}" srcOrd="2" destOrd="0" parTransId="{BC1D1372-7D42-413E-9C3F-EF03B750EF8D}" sibTransId="{6C802D3D-6EB5-4350-9E4C-CD8DF78EC70D}"/>
    <dgm:cxn modelId="{4C554EFD-7287-452C-8008-7806E233E7E7}" type="presOf" srcId="{BD4A9502-F895-4C98-8D7A-C52EAB581108}" destId="{23548F8F-F16C-4133-81B7-6221D2771A84}" srcOrd="0" destOrd="0" presId="urn:microsoft.com/office/officeart/2005/8/layout/hierarchy2"/>
    <dgm:cxn modelId="{8E339F87-5F8C-4658-9D9D-1E0DFAB26220}" type="presParOf" srcId="{642D2541-4541-4BBF-902C-D0A6BFF003FD}" destId="{B232A5DC-D1E6-4244-AD3A-1440CDA1CE79}" srcOrd="0" destOrd="0" presId="urn:microsoft.com/office/officeart/2005/8/layout/hierarchy2"/>
    <dgm:cxn modelId="{BD42BE69-4103-4ECC-AE49-51AED130D64D}" type="presParOf" srcId="{B232A5DC-D1E6-4244-AD3A-1440CDA1CE79}" destId="{E068B1F6-BB4B-42B1-9C00-CBE427EF9793}" srcOrd="0" destOrd="0" presId="urn:microsoft.com/office/officeart/2005/8/layout/hierarchy2"/>
    <dgm:cxn modelId="{29A4F900-14E3-4800-9E6E-4BE3BFFE626D}" type="presParOf" srcId="{B232A5DC-D1E6-4244-AD3A-1440CDA1CE79}" destId="{D425FEA0-1490-433A-BB06-73CEA6BE614D}" srcOrd="1" destOrd="0" presId="urn:microsoft.com/office/officeart/2005/8/layout/hierarchy2"/>
    <dgm:cxn modelId="{E9BC85C0-5BA4-41B5-889D-AD200783BE76}" type="presParOf" srcId="{D425FEA0-1490-433A-BB06-73CEA6BE614D}" destId="{8C0B67D9-15AD-459B-897E-9CD429D6E357}" srcOrd="0" destOrd="0" presId="urn:microsoft.com/office/officeart/2005/8/layout/hierarchy2"/>
    <dgm:cxn modelId="{9B357621-0401-4261-A25E-2858660A280C}" type="presParOf" srcId="{8C0B67D9-15AD-459B-897E-9CD429D6E357}" destId="{F9D96A57-438F-4B52-A677-95FD6D5C5526}" srcOrd="0" destOrd="0" presId="urn:microsoft.com/office/officeart/2005/8/layout/hierarchy2"/>
    <dgm:cxn modelId="{DD011DEA-7100-4299-99BC-C3F40FA9A5BA}" type="presParOf" srcId="{D425FEA0-1490-433A-BB06-73CEA6BE614D}" destId="{FC1A89A9-E728-42DE-AAE2-EDDB373A9021}" srcOrd="1" destOrd="0" presId="urn:microsoft.com/office/officeart/2005/8/layout/hierarchy2"/>
    <dgm:cxn modelId="{DC3CAE6C-DDC6-46AC-B51C-F25FD078FFBE}" type="presParOf" srcId="{FC1A89A9-E728-42DE-AAE2-EDDB373A9021}" destId="{49CBCC24-AF98-4B42-A99A-94F547DFAD1B}" srcOrd="0" destOrd="0" presId="urn:microsoft.com/office/officeart/2005/8/layout/hierarchy2"/>
    <dgm:cxn modelId="{2C5E6247-8EFE-4EA3-B917-01CFA08127B2}" type="presParOf" srcId="{FC1A89A9-E728-42DE-AAE2-EDDB373A9021}" destId="{EFEF6718-3DCB-455B-AF34-87C7C01E9E09}" srcOrd="1" destOrd="0" presId="urn:microsoft.com/office/officeart/2005/8/layout/hierarchy2"/>
    <dgm:cxn modelId="{D051DEC0-E158-4EEA-88BD-F8618AFE9122}" type="presParOf" srcId="{D425FEA0-1490-433A-BB06-73CEA6BE614D}" destId="{23548F8F-F16C-4133-81B7-6221D2771A84}" srcOrd="2" destOrd="0" presId="urn:microsoft.com/office/officeart/2005/8/layout/hierarchy2"/>
    <dgm:cxn modelId="{3AED9A91-DFE2-4BF3-A14E-B506FAF3F946}" type="presParOf" srcId="{23548F8F-F16C-4133-81B7-6221D2771A84}" destId="{8D9DB2E5-4FB2-4793-8061-9B8E64E7FFBF}" srcOrd="0" destOrd="0" presId="urn:microsoft.com/office/officeart/2005/8/layout/hierarchy2"/>
    <dgm:cxn modelId="{F914C04F-B529-48F6-99E9-5D2FA9989645}" type="presParOf" srcId="{D425FEA0-1490-433A-BB06-73CEA6BE614D}" destId="{F06EA979-2D26-4079-8293-FDD82673155F}" srcOrd="3" destOrd="0" presId="urn:microsoft.com/office/officeart/2005/8/layout/hierarchy2"/>
    <dgm:cxn modelId="{DD1682BE-2A75-4C23-8CBA-D61F8713CB16}" type="presParOf" srcId="{F06EA979-2D26-4079-8293-FDD82673155F}" destId="{B58CA2A3-37AE-4F15-83AB-09E5630CD534}" srcOrd="0" destOrd="0" presId="urn:microsoft.com/office/officeart/2005/8/layout/hierarchy2"/>
    <dgm:cxn modelId="{29A87306-EDC1-48DF-948D-CBBCFD2123A2}" type="presParOf" srcId="{F06EA979-2D26-4079-8293-FDD82673155F}" destId="{01F0626B-69F1-4CB8-BC8B-44D7B3BD1206}" srcOrd="1" destOrd="0" presId="urn:microsoft.com/office/officeart/2005/8/layout/hierarchy2"/>
    <dgm:cxn modelId="{9DE16906-88C6-4FDA-A180-6D18039C18B7}" type="presParOf" srcId="{D425FEA0-1490-433A-BB06-73CEA6BE614D}" destId="{181CCEF4-3275-434F-A0AF-A41741DED7B4}" srcOrd="4" destOrd="0" presId="urn:microsoft.com/office/officeart/2005/8/layout/hierarchy2"/>
    <dgm:cxn modelId="{788B8FC2-FD30-4E8B-B4C0-A60B61E8CAFA}" type="presParOf" srcId="{181CCEF4-3275-434F-A0AF-A41741DED7B4}" destId="{8CDD8C66-7E3B-4640-A236-771002E58731}" srcOrd="0" destOrd="0" presId="urn:microsoft.com/office/officeart/2005/8/layout/hierarchy2"/>
    <dgm:cxn modelId="{1B202D1C-FC3D-4177-8E57-51CCF3863A20}" type="presParOf" srcId="{D425FEA0-1490-433A-BB06-73CEA6BE614D}" destId="{5F04DE0A-69FE-49B4-91B3-93E893C83D18}" srcOrd="5" destOrd="0" presId="urn:microsoft.com/office/officeart/2005/8/layout/hierarchy2"/>
    <dgm:cxn modelId="{A4F00580-55D2-4CC7-8005-EE1CF122A364}" type="presParOf" srcId="{5F04DE0A-69FE-49B4-91B3-93E893C83D18}" destId="{FB59E63B-3BD0-457A-BCF4-1E290C90D1AD}" srcOrd="0" destOrd="0" presId="urn:microsoft.com/office/officeart/2005/8/layout/hierarchy2"/>
    <dgm:cxn modelId="{2E44AEB7-3B47-43CC-980B-0FB30E82047F}" type="presParOf" srcId="{5F04DE0A-69FE-49B4-91B3-93E893C83D18}" destId="{4B077D24-BB62-4D4B-92FC-3A23EB9647D0}" srcOrd="1" destOrd="0" presId="urn:microsoft.com/office/officeart/2005/8/layout/hierarchy2"/>
    <dgm:cxn modelId="{550224C0-79A1-4931-9F09-C8861437FF31}" type="presParOf" srcId="{642D2541-4541-4BBF-902C-D0A6BFF003FD}" destId="{56B4A6FC-F9C1-43EB-A534-9EEAA46229BC}" srcOrd="1" destOrd="0" presId="urn:microsoft.com/office/officeart/2005/8/layout/hierarchy2"/>
    <dgm:cxn modelId="{7332938B-7806-4BAC-9CF7-76681D662AF1}" type="presParOf" srcId="{56B4A6FC-F9C1-43EB-A534-9EEAA46229BC}" destId="{0BFCF163-3116-423A-918B-24A0E23E664E}" srcOrd="0" destOrd="0" presId="urn:microsoft.com/office/officeart/2005/8/layout/hierarchy2"/>
    <dgm:cxn modelId="{D097CF8F-EF3E-46F2-A29E-1A897CDC733E}" type="presParOf" srcId="{56B4A6FC-F9C1-43EB-A534-9EEAA46229BC}" destId="{502D8EB3-AC94-4284-BC5D-DB6A2A6D8FBA}" srcOrd="1" destOrd="0" presId="urn:microsoft.com/office/officeart/2005/8/layout/hierarchy2"/>
    <dgm:cxn modelId="{F3F8111E-2AAF-45E3-8A79-D95160A890F7}" type="presParOf" srcId="{642D2541-4541-4BBF-902C-D0A6BFF003FD}" destId="{714C5715-B3A1-4C6C-AC7D-4731A8C85101}" srcOrd="2" destOrd="0" presId="urn:microsoft.com/office/officeart/2005/8/layout/hierarchy2"/>
    <dgm:cxn modelId="{7063B8E6-00F0-4ABC-8C74-2D73FA3ABF73}" type="presParOf" srcId="{714C5715-B3A1-4C6C-AC7D-4731A8C85101}" destId="{5D4F3761-EEC3-40B1-A4F7-7ED31FB21A49}" srcOrd="0" destOrd="0" presId="urn:microsoft.com/office/officeart/2005/8/layout/hierarchy2"/>
    <dgm:cxn modelId="{52CD9158-838D-4D5B-8F7D-34F7E2B9027A}" type="presParOf" srcId="{714C5715-B3A1-4C6C-AC7D-4731A8C85101}" destId="{44B26572-38EA-4586-9CCA-4CE443134222}" srcOrd="1" destOrd="0" presId="urn:microsoft.com/office/officeart/2005/8/layout/hierarchy2"/>
    <dgm:cxn modelId="{18A185BE-7F8A-4D23-8CC4-322A1A3D0535}" type="presParOf" srcId="{642D2541-4541-4BBF-902C-D0A6BFF003FD}" destId="{12714DFB-03B7-4DE5-81C7-2DAF16A2FC50}" srcOrd="3" destOrd="0" presId="urn:microsoft.com/office/officeart/2005/8/layout/hierarchy2"/>
    <dgm:cxn modelId="{ED183A99-4B06-43EC-B344-D3B8DE25E4C6}" type="presParOf" srcId="{12714DFB-03B7-4DE5-81C7-2DAF16A2FC50}" destId="{7BD0B7BB-D92E-43EB-8734-C49306855776}" srcOrd="0" destOrd="0" presId="urn:microsoft.com/office/officeart/2005/8/layout/hierarchy2"/>
    <dgm:cxn modelId="{005B4927-BFDA-438F-8243-7F522E3784C5}" type="presParOf" srcId="{12714DFB-03B7-4DE5-81C7-2DAF16A2FC50}" destId="{796700F7-A108-4222-8EF5-F7526253961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BF6DA-4AFC-4BE5-A647-38371D2D84D9}">
      <dsp:nvSpPr>
        <dsp:cNvPr id="0" name=""/>
        <dsp:cNvSpPr/>
      </dsp:nvSpPr>
      <dsp:spPr>
        <a:xfrm>
          <a:off x="1577340" y="1890"/>
          <a:ext cx="6309360" cy="82968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2419" tIns="210740" rIns="122419" bIns="210740" numCol="1" spcCol="1270" anchor="ctr" anchorCtr="0">
          <a:noAutofit/>
        </a:bodyPr>
        <a:lstStyle/>
        <a:p>
          <a:pPr marL="0" lvl="0" indent="0" algn="l" defTabSz="666750">
            <a:lnSpc>
              <a:spcPct val="90000"/>
            </a:lnSpc>
            <a:spcBef>
              <a:spcPct val="0"/>
            </a:spcBef>
            <a:spcAft>
              <a:spcPct val="35000"/>
            </a:spcAft>
            <a:buNone/>
          </a:pPr>
          <a:r>
            <a:rPr lang="en-US" sz="1500" kern="1200"/>
            <a:t>Incentivize the adoption of more children</a:t>
          </a:r>
        </a:p>
      </dsp:txBody>
      <dsp:txXfrm>
        <a:off x="1577340" y="1890"/>
        <a:ext cx="6309360" cy="829686"/>
      </dsp:txXfrm>
    </dsp:sp>
    <dsp:sp modelId="{C916B92B-4D84-4ED9-93FD-E0848E363BE4}">
      <dsp:nvSpPr>
        <dsp:cNvPr id="0" name=""/>
        <dsp:cNvSpPr/>
      </dsp:nvSpPr>
      <dsp:spPr>
        <a:xfrm>
          <a:off x="0" y="1890"/>
          <a:ext cx="1577340" cy="829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3468" tIns="81955" rIns="83468" bIns="81955" numCol="1" spcCol="1270" anchor="ctr" anchorCtr="0">
          <a:noAutofit/>
        </a:bodyPr>
        <a:lstStyle/>
        <a:p>
          <a:pPr marL="0" lvl="0" indent="0" algn="ctr" defTabSz="844550">
            <a:lnSpc>
              <a:spcPct val="90000"/>
            </a:lnSpc>
            <a:spcBef>
              <a:spcPct val="0"/>
            </a:spcBef>
            <a:spcAft>
              <a:spcPct val="35000"/>
            </a:spcAft>
            <a:buNone/>
          </a:pPr>
          <a:r>
            <a:rPr lang="en-US" sz="1900" kern="1200"/>
            <a:t>Incentivize</a:t>
          </a:r>
        </a:p>
      </dsp:txBody>
      <dsp:txXfrm>
        <a:off x="0" y="1890"/>
        <a:ext cx="1577340" cy="829686"/>
      </dsp:txXfrm>
    </dsp:sp>
    <dsp:sp modelId="{4CB5FC6A-845A-4AC5-94D8-476A75407099}">
      <dsp:nvSpPr>
        <dsp:cNvPr id="0" name=""/>
        <dsp:cNvSpPr/>
      </dsp:nvSpPr>
      <dsp:spPr>
        <a:xfrm>
          <a:off x="1577340" y="881358"/>
          <a:ext cx="6309360" cy="82968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2419" tIns="210740" rIns="122419" bIns="210740" numCol="1" spcCol="1270" anchor="ctr" anchorCtr="0">
          <a:noAutofit/>
        </a:bodyPr>
        <a:lstStyle/>
        <a:p>
          <a:pPr marL="0" lvl="0" indent="0" algn="l" defTabSz="666750">
            <a:lnSpc>
              <a:spcPct val="90000"/>
            </a:lnSpc>
            <a:spcBef>
              <a:spcPct val="0"/>
            </a:spcBef>
            <a:spcAft>
              <a:spcPct val="35000"/>
            </a:spcAft>
            <a:buNone/>
          </a:pPr>
          <a:r>
            <a:rPr lang="en-US" sz="1500" kern="1200"/>
            <a:t>Establish clear fee-for-service payment rates for child placing agencies</a:t>
          </a:r>
        </a:p>
      </dsp:txBody>
      <dsp:txXfrm>
        <a:off x="1577340" y="881358"/>
        <a:ext cx="6309360" cy="829686"/>
      </dsp:txXfrm>
    </dsp:sp>
    <dsp:sp modelId="{4C4826D1-7F40-414A-91DD-049812B333D4}">
      <dsp:nvSpPr>
        <dsp:cNvPr id="0" name=""/>
        <dsp:cNvSpPr/>
      </dsp:nvSpPr>
      <dsp:spPr>
        <a:xfrm>
          <a:off x="0" y="881358"/>
          <a:ext cx="1577340" cy="829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3468" tIns="81955" rIns="83468" bIns="81955" numCol="1" spcCol="1270" anchor="ctr" anchorCtr="0">
          <a:noAutofit/>
        </a:bodyPr>
        <a:lstStyle/>
        <a:p>
          <a:pPr marL="0" lvl="0" indent="0" algn="ctr" defTabSz="844550">
            <a:lnSpc>
              <a:spcPct val="90000"/>
            </a:lnSpc>
            <a:spcBef>
              <a:spcPct val="0"/>
            </a:spcBef>
            <a:spcAft>
              <a:spcPct val="35000"/>
            </a:spcAft>
            <a:buNone/>
          </a:pPr>
          <a:r>
            <a:rPr lang="en-US" sz="1900" kern="1200"/>
            <a:t>Establish</a:t>
          </a:r>
        </a:p>
      </dsp:txBody>
      <dsp:txXfrm>
        <a:off x="0" y="881358"/>
        <a:ext cx="1577340" cy="829686"/>
      </dsp:txXfrm>
    </dsp:sp>
    <dsp:sp modelId="{FCC3E497-B798-4DE2-BD95-20CE2727AF87}">
      <dsp:nvSpPr>
        <dsp:cNvPr id="0" name=""/>
        <dsp:cNvSpPr/>
      </dsp:nvSpPr>
      <dsp:spPr>
        <a:xfrm>
          <a:off x="1577340" y="1760825"/>
          <a:ext cx="6309360" cy="82968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2419" tIns="210740" rIns="122419" bIns="210740" numCol="1" spcCol="1270" anchor="ctr" anchorCtr="0">
          <a:noAutofit/>
        </a:bodyPr>
        <a:lstStyle/>
        <a:p>
          <a:pPr marL="0" lvl="0" indent="0" algn="l" defTabSz="666750">
            <a:lnSpc>
              <a:spcPct val="90000"/>
            </a:lnSpc>
            <a:spcBef>
              <a:spcPct val="0"/>
            </a:spcBef>
            <a:spcAft>
              <a:spcPct val="35000"/>
            </a:spcAft>
            <a:buNone/>
          </a:pPr>
          <a:r>
            <a:rPr lang="en-US" sz="1500" kern="1200" dirty="0"/>
            <a:t>Develop separate funding pools for private agencies and county child welfare agencies</a:t>
          </a:r>
        </a:p>
      </dsp:txBody>
      <dsp:txXfrm>
        <a:off x="1577340" y="1760825"/>
        <a:ext cx="6309360" cy="829686"/>
      </dsp:txXfrm>
    </dsp:sp>
    <dsp:sp modelId="{79B94B8D-68B4-4E6A-8DA8-952FDEF32697}">
      <dsp:nvSpPr>
        <dsp:cNvPr id="0" name=""/>
        <dsp:cNvSpPr/>
      </dsp:nvSpPr>
      <dsp:spPr>
        <a:xfrm>
          <a:off x="0" y="1760825"/>
          <a:ext cx="1577340" cy="829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3468" tIns="81955" rIns="83468" bIns="81955" numCol="1" spcCol="1270" anchor="ctr" anchorCtr="0">
          <a:noAutofit/>
        </a:bodyPr>
        <a:lstStyle/>
        <a:p>
          <a:pPr marL="0" lvl="0" indent="0" algn="ctr" defTabSz="844550">
            <a:lnSpc>
              <a:spcPct val="90000"/>
            </a:lnSpc>
            <a:spcBef>
              <a:spcPct val="0"/>
            </a:spcBef>
            <a:spcAft>
              <a:spcPct val="35000"/>
            </a:spcAft>
            <a:buNone/>
          </a:pPr>
          <a:r>
            <a:rPr lang="en-US" sz="1900" kern="1200" dirty="0"/>
            <a:t>Develop</a:t>
          </a:r>
        </a:p>
      </dsp:txBody>
      <dsp:txXfrm>
        <a:off x="0" y="1760825"/>
        <a:ext cx="1577340" cy="829686"/>
      </dsp:txXfrm>
    </dsp:sp>
    <dsp:sp modelId="{11F5301B-A0A2-4A6A-B05E-5E5EB3D4FF77}">
      <dsp:nvSpPr>
        <dsp:cNvPr id="0" name=""/>
        <dsp:cNvSpPr/>
      </dsp:nvSpPr>
      <dsp:spPr>
        <a:xfrm>
          <a:off x="1577340" y="2640293"/>
          <a:ext cx="6309360" cy="82968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2419" tIns="210740" rIns="122419" bIns="210740" numCol="1" spcCol="1270" anchor="ctr" anchorCtr="0">
          <a:noAutofit/>
        </a:bodyPr>
        <a:lstStyle/>
        <a:p>
          <a:pPr marL="0" lvl="0" indent="0" algn="l" defTabSz="666750">
            <a:lnSpc>
              <a:spcPct val="90000"/>
            </a:lnSpc>
            <a:spcBef>
              <a:spcPct val="0"/>
            </a:spcBef>
            <a:spcAft>
              <a:spcPct val="35000"/>
            </a:spcAft>
            <a:buNone/>
          </a:pPr>
          <a:r>
            <a:rPr lang="en-US" sz="1500" kern="1200"/>
            <a:t>Create more predictable funding across years</a:t>
          </a:r>
        </a:p>
      </dsp:txBody>
      <dsp:txXfrm>
        <a:off x="1577340" y="2640293"/>
        <a:ext cx="6309360" cy="829686"/>
      </dsp:txXfrm>
    </dsp:sp>
    <dsp:sp modelId="{7D0BD72C-0544-453A-9A11-E8EF645B76C1}">
      <dsp:nvSpPr>
        <dsp:cNvPr id="0" name=""/>
        <dsp:cNvSpPr/>
      </dsp:nvSpPr>
      <dsp:spPr>
        <a:xfrm>
          <a:off x="0" y="2640293"/>
          <a:ext cx="1577340" cy="829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3468" tIns="81955" rIns="83468" bIns="81955" numCol="1" spcCol="1270" anchor="ctr" anchorCtr="0">
          <a:noAutofit/>
        </a:bodyPr>
        <a:lstStyle/>
        <a:p>
          <a:pPr marL="0" lvl="0" indent="0" algn="ctr" defTabSz="844550">
            <a:lnSpc>
              <a:spcPct val="90000"/>
            </a:lnSpc>
            <a:spcBef>
              <a:spcPct val="0"/>
            </a:spcBef>
            <a:spcAft>
              <a:spcPct val="35000"/>
            </a:spcAft>
            <a:buNone/>
          </a:pPr>
          <a:r>
            <a:rPr lang="en-US" sz="1900" kern="1200"/>
            <a:t>Create</a:t>
          </a:r>
        </a:p>
      </dsp:txBody>
      <dsp:txXfrm>
        <a:off x="0" y="2640293"/>
        <a:ext cx="1577340" cy="829686"/>
      </dsp:txXfrm>
    </dsp:sp>
    <dsp:sp modelId="{9D16F25F-C943-4F5D-A3D0-EF4ECEF94BDC}">
      <dsp:nvSpPr>
        <dsp:cNvPr id="0" name=""/>
        <dsp:cNvSpPr/>
      </dsp:nvSpPr>
      <dsp:spPr>
        <a:xfrm>
          <a:off x="1577340" y="3519760"/>
          <a:ext cx="6309360" cy="82968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2419" tIns="210740" rIns="122419" bIns="210740" numCol="1" spcCol="1270" anchor="ctr" anchorCtr="0">
          <a:noAutofit/>
        </a:bodyPr>
        <a:lstStyle/>
        <a:p>
          <a:pPr marL="0" lvl="0" indent="0" algn="l" defTabSz="666750">
            <a:lnSpc>
              <a:spcPct val="90000"/>
            </a:lnSpc>
            <a:spcBef>
              <a:spcPct val="0"/>
            </a:spcBef>
            <a:spcAft>
              <a:spcPct val="35000"/>
            </a:spcAft>
            <a:buNone/>
          </a:pPr>
          <a:r>
            <a:rPr lang="en-US" sz="1500" kern="1200" dirty="0"/>
            <a:t>Clarity in roles for child placing agencies and child welfare agencies</a:t>
          </a:r>
        </a:p>
      </dsp:txBody>
      <dsp:txXfrm>
        <a:off x="1577340" y="3519760"/>
        <a:ext cx="6309360" cy="829686"/>
      </dsp:txXfrm>
    </dsp:sp>
    <dsp:sp modelId="{53B7E711-833C-4590-9C52-8899B7F5AA3C}">
      <dsp:nvSpPr>
        <dsp:cNvPr id="0" name=""/>
        <dsp:cNvSpPr/>
      </dsp:nvSpPr>
      <dsp:spPr>
        <a:xfrm>
          <a:off x="0" y="3519760"/>
          <a:ext cx="1577340" cy="82968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3468" tIns="81955" rIns="83468" bIns="81955" numCol="1" spcCol="1270" anchor="ctr" anchorCtr="0">
          <a:noAutofit/>
        </a:bodyPr>
        <a:lstStyle/>
        <a:p>
          <a:pPr marL="0" lvl="0" indent="0" algn="ctr" defTabSz="844550">
            <a:lnSpc>
              <a:spcPct val="90000"/>
            </a:lnSpc>
            <a:spcBef>
              <a:spcPct val="0"/>
            </a:spcBef>
            <a:spcAft>
              <a:spcPct val="35000"/>
            </a:spcAft>
            <a:buNone/>
          </a:pPr>
          <a:r>
            <a:rPr lang="en-US" sz="1900" kern="1200" dirty="0"/>
            <a:t>Clarity</a:t>
          </a:r>
        </a:p>
      </dsp:txBody>
      <dsp:txXfrm>
        <a:off x="0" y="3519760"/>
        <a:ext cx="1577340" cy="829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70EF-7953-471F-A73B-FD2B2F4A46B3}">
      <dsp:nvSpPr>
        <dsp:cNvPr id="0" name=""/>
        <dsp:cNvSpPr/>
      </dsp:nvSpPr>
      <dsp:spPr>
        <a:xfrm>
          <a:off x="1503250" y="116634"/>
          <a:ext cx="2162712" cy="108135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County Child Welfare Agency</a:t>
          </a:r>
        </a:p>
      </dsp:txBody>
      <dsp:txXfrm>
        <a:off x="1534922" y="148306"/>
        <a:ext cx="2099368" cy="1018012"/>
      </dsp:txXfrm>
    </dsp:sp>
    <dsp:sp modelId="{AC145FB8-8596-481B-B887-14D1B6824D1B}">
      <dsp:nvSpPr>
        <dsp:cNvPr id="0" name=""/>
        <dsp:cNvSpPr/>
      </dsp:nvSpPr>
      <dsp:spPr>
        <a:xfrm>
          <a:off x="1719521" y="1197990"/>
          <a:ext cx="148275" cy="696122"/>
        </a:xfrm>
        <a:custGeom>
          <a:avLst/>
          <a:gdLst/>
          <a:ahLst/>
          <a:cxnLst/>
          <a:rect l="0" t="0" r="0" b="0"/>
          <a:pathLst>
            <a:path>
              <a:moveTo>
                <a:pt x="0" y="0"/>
              </a:moveTo>
              <a:lnTo>
                <a:pt x="0" y="696122"/>
              </a:lnTo>
              <a:lnTo>
                <a:pt x="148275" y="69612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C8E31E-1FF8-41AF-8F11-69313464D64B}">
      <dsp:nvSpPr>
        <dsp:cNvPr id="0" name=""/>
        <dsp:cNvSpPr/>
      </dsp:nvSpPr>
      <dsp:spPr>
        <a:xfrm>
          <a:off x="1867796" y="1353435"/>
          <a:ext cx="1730169" cy="108135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Federal Baseline</a:t>
          </a:r>
        </a:p>
      </dsp:txBody>
      <dsp:txXfrm>
        <a:off x="1899468" y="1385107"/>
        <a:ext cx="1666825" cy="1018012"/>
      </dsp:txXfrm>
    </dsp:sp>
    <dsp:sp modelId="{473A30C6-EBC0-44EF-BC3C-8AAADA90A922}">
      <dsp:nvSpPr>
        <dsp:cNvPr id="0" name=""/>
        <dsp:cNvSpPr/>
      </dsp:nvSpPr>
      <dsp:spPr>
        <a:xfrm>
          <a:off x="1719521" y="1197990"/>
          <a:ext cx="148275" cy="2047818"/>
        </a:xfrm>
        <a:custGeom>
          <a:avLst/>
          <a:gdLst/>
          <a:ahLst/>
          <a:cxnLst/>
          <a:rect l="0" t="0" r="0" b="0"/>
          <a:pathLst>
            <a:path>
              <a:moveTo>
                <a:pt x="0" y="0"/>
              </a:moveTo>
              <a:lnTo>
                <a:pt x="0" y="2047818"/>
              </a:lnTo>
              <a:lnTo>
                <a:pt x="148275" y="20478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933D15-87B4-49EE-9754-FE527D46A14E}">
      <dsp:nvSpPr>
        <dsp:cNvPr id="0" name=""/>
        <dsp:cNvSpPr/>
      </dsp:nvSpPr>
      <dsp:spPr>
        <a:xfrm>
          <a:off x="1867796" y="2705130"/>
          <a:ext cx="1730169" cy="108135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Year-End Distribution</a:t>
          </a:r>
        </a:p>
      </dsp:txBody>
      <dsp:txXfrm>
        <a:off x="1899468" y="2736802"/>
        <a:ext cx="1666825" cy="1018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F70EF-7953-471F-A73B-FD2B2F4A46B3}">
      <dsp:nvSpPr>
        <dsp:cNvPr id="0" name=""/>
        <dsp:cNvSpPr/>
      </dsp:nvSpPr>
      <dsp:spPr>
        <a:xfrm>
          <a:off x="1503250" y="116634"/>
          <a:ext cx="2162712" cy="108135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Private Child Placing Agency</a:t>
          </a:r>
        </a:p>
      </dsp:txBody>
      <dsp:txXfrm>
        <a:off x="1534922" y="148306"/>
        <a:ext cx="2099368" cy="1018012"/>
      </dsp:txXfrm>
    </dsp:sp>
    <dsp:sp modelId="{AC145FB8-8596-481B-B887-14D1B6824D1B}">
      <dsp:nvSpPr>
        <dsp:cNvPr id="0" name=""/>
        <dsp:cNvSpPr/>
      </dsp:nvSpPr>
      <dsp:spPr>
        <a:xfrm>
          <a:off x="1719521" y="1197990"/>
          <a:ext cx="148275" cy="696122"/>
        </a:xfrm>
        <a:custGeom>
          <a:avLst/>
          <a:gdLst/>
          <a:ahLst/>
          <a:cxnLst/>
          <a:rect l="0" t="0" r="0" b="0"/>
          <a:pathLst>
            <a:path>
              <a:moveTo>
                <a:pt x="0" y="0"/>
              </a:moveTo>
              <a:lnTo>
                <a:pt x="0" y="696122"/>
              </a:lnTo>
              <a:lnTo>
                <a:pt x="148275" y="69612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C8E31E-1FF8-41AF-8F11-69313464D64B}">
      <dsp:nvSpPr>
        <dsp:cNvPr id="0" name=""/>
        <dsp:cNvSpPr/>
      </dsp:nvSpPr>
      <dsp:spPr>
        <a:xfrm>
          <a:off x="1867796" y="1353435"/>
          <a:ext cx="1730169" cy="108135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Defined Service Areas &amp; Rates</a:t>
          </a:r>
        </a:p>
      </dsp:txBody>
      <dsp:txXfrm>
        <a:off x="1899468" y="1385107"/>
        <a:ext cx="1666825" cy="1018012"/>
      </dsp:txXfrm>
    </dsp:sp>
    <dsp:sp modelId="{473A30C6-EBC0-44EF-BC3C-8AAADA90A922}">
      <dsp:nvSpPr>
        <dsp:cNvPr id="0" name=""/>
        <dsp:cNvSpPr/>
      </dsp:nvSpPr>
      <dsp:spPr>
        <a:xfrm>
          <a:off x="1719521" y="1197990"/>
          <a:ext cx="148275" cy="2047818"/>
        </a:xfrm>
        <a:custGeom>
          <a:avLst/>
          <a:gdLst/>
          <a:ahLst/>
          <a:cxnLst/>
          <a:rect l="0" t="0" r="0" b="0"/>
          <a:pathLst>
            <a:path>
              <a:moveTo>
                <a:pt x="0" y="0"/>
              </a:moveTo>
              <a:lnTo>
                <a:pt x="0" y="2047818"/>
              </a:lnTo>
              <a:lnTo>
                <a:pt x="148275" y="204781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933D15-87B4-49EE-9754-FE527D46A14E}">
      <dsp:nvSpPr>
        <dsp:cNvPr id="0" name=""/>
        <dsp:cNvSpPr/>
      </dsp:nvSpPr>
      <dsp:spPr>
        <a:xfrm>
          <a:off x="1867796" y="2705130"/>
          <a:ext cx="1730169" cy="108135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Fee for Service</a:t>
          </a:r>
        </a:p>
      </dsp:txBody>
      <dsp:txXfrm>
        <a:off x="1899468" y="2736802"/>
        <a:ext cx="1666825" cy="1018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90B0F-16F4-4EE6-9F71-F3582DDC977D}">
      <dsp:nvSpPr>
        <dsp:cNvPr id="0" name=""/>
        <dsp:cNvSpPr/>
      </dsp:nvSpPr>
      <dsp:spPr>
        <a:xfrm>
          <a:off x="0" y="417429"/>
          <a:ext cx="7886700" cy="604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E4ADA62-2B72-414D-BD80-3566BC9AB286}">
      <dsp:nvSpPr>
        <dsp:cNvPr id="0" name=""/>
        <dsp:cNvSpPr/>
      </dsp:nvSpPr>
      <dsp:spPr>
        <a:xfrm>
          <a:off x="394335" y="63189"/>
          <a:ext cx="5520690" cy="7084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a:t>Adoptive Family Readiness</a:t>
          </a:r>
        </a:p>
      </dsp:txBody>
      <dsp:txXfrm>
        <a:off x="428920" y="97774"/>
        <a:ext cx="5451520" cy="639310"/>
      </dsp:txXfrm>
    </dsp:sp>
    <dsp:sp modelId="{DB8C3AD6-B891-4CC2-86E8-239636E46A36}">
      <dsp:nvSpPr>
        <dsp:cNvPr id="0" name=""/>
        <dsp:cNvSpPr/>
      </dsp:nvSpPr>
      <dsp:spPr>
        <a:xfrm>
          <a:off x="0" y="1506069"/>
          <a:ext cx="7886700" cy="604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26CE0C5-24AA-4A8C-9B6A-9A68375548E3}">
      <dsp:nvSpPr>
        <dsp:cNvPr id="0" name=""/>
        <dsp:cNvSpPr/>
      </dsp:nvSpPr>
      <dsp:spPr>
        <a:xfrm>
          <a:off x="394335" y="1151829"/>
          <a:ext cx="5520690" cy="7084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a:t>Family Post Placement Support</a:t>
          </a:r>
        </a:p>
      </dsp:txBody>
      <dsp:txXfrm>
        <a:off x="428920" y="1186414"/>
        <a:ext cx="5451520" cy="639310"/>
      </dsp:txXfrm>
    </dsp:sp>
    <dsp:sp modelId="{B21393B6-6DE8-4089-9B90-9014387F52B3}">
      <dsp:nvSpPr>
        <dsp:cNvPr id="0" name=""/>
        <dsp:cNvSpPr/>
      </dsp:nvSpPr>
      <dsp:spPr>
        <a:xfrm>
          <a:off x="0" y="2594709"/>
          <a:ext cx="7886700" cy="604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E8DC294-7945-42CB-8F38-37F9F3424A6E}">
      <dsp:nvSpPr>
        <dsp:cNvPr id="0" name=""/>
        <dsp:cNvSpPr/>
      </dsp:nvSpPr>
      <dsp:spPr>
        <a:xfrm>
          <a:off x="394335" y="2240469"/>
          <a:ext cx="5520690" cy="7084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a:t>Child Post Placement Support</a:t>
          </a:r>
        </a:p>
      </dsp:txBody>
      <dsp:txXfrm>
        <a:off x="428920" y="2275054"/>
        <a:ext cx="5451520" cy="639310"/>
      </dsp:txXfrm>
    </dsp:sp>
    <dsp:sp modelId="{0F0F95DD-0F7C-4089-B7A0-D7E708260E9F}">
      <dsp:nvSpPr>
        <dsp:cNvPr id="0" name=""/>
        <dsp:cNvSpPr/>
      </dsp:nvSpPr>
      <dsp:spPr>
        <a:xfrm>
          <a:off x="0" y="3683349"/>
          <a:ext cx="7886700" cy="604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964C5E5-9DF6-4224-8EB8-D7BD546C352D}">
      <dsp:nvSpPr>
        <dsp:cNvPr id="0" name=""/>
        <dsp:cNvSpPr/>
      </dsp:nvSpPr>
      <dsp:spPr>
        <a:xfrm>
          <a:off x="394335" y="3329109"/>
          <a:ext cx="5520690" cy="70848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a:t>Legal Services</a:t>
          </a:r>
        </a:p>
      </dsp:txBody>
      <dsp:txXfrm>
        <a:off x="428920" y="3363694"/>
        <a:ext cx="5451520"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B1F6-BB4B-42B1-9C00-CBE427EF9793}">
      <dsp:nvSpPr>
        <dsp:cNvPr id="0" name=""/>
        <dsp:cNvSpPr/>
      </dsp:nvSpPr>
      <dsp:spPr>
        <a:xfrm>
          <a:off x="2116038" y="1242085"/>
          <a:ext cx="2157069" cy="1078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1</a:t>
          </a:r>
          <a:r>
            <a:rPr lang="en-US" sz="1300" b="0" kern="1200" dirty="0"/>
            <a:t>. Submit the DSS-5320 on required due dates:</a:t>
          </a:r>
          <a:endParaRPr lang="en-US" sz="1300" kern="1200" dirty="0"/>
        </a:p>
      </dsp:txBody>
      <dsp:txXfrm>
        <a:off x="2147627" y="1273674"/>
        <a:ext cx="2093891" cy="1015356"/>
      </dsp:txXfrm>
    </dsp:sp>
    <dsp:sp modelId="{8C0B67D9-15AD-459B-897E-9CD429D6E357}">
      <dsp:nvSpPr>
        <dsp:cNvPr id="0" name=""/>
        <dsp:cNvSpPr/>
      </dsp:nvSpPr>
      <dsp:spPr>
        <a:xfrm rot="18289469">
          <a:off x="3949066" y="1145133"/>
          <a:ext cx="1510911" cy="32124"/>
        </a:xfrm>
        <a:custGeom>
          <a:avLst/>
          <a:gdLst/>
          <a:ahLst/>
          <a:cxnLst/>
          <a:rect l="0" t="0" r="0" b="0"/>
          <a:pathLst>
            <a:path>
              <a:moveTo>
                <a:pt x="0" y="16062"/>
              </a:moveTo>
              <a:lnTo>
                <a:pt x="1510911"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66749" y="1123422"/>
        <a:ext cx="75545" cy="75545"/>
      </dsp:txXfrm>
    </dsp:sp>
    <dsp:sp modelId="{49CBCC24-AF98-4B42-A99A-94F547DFAD1B}">
      <dsp:nvSpPr>
        <dsp:cNvPr id="0" name=""/>
        <dsp:cNvSpPr/>
      </dsp:nvSpPr>
      <dsp:spPr>
        <a:xfrm>
          <a:off x="5135935" y="1770"/>
          <a:ext cx="2157069" cy="1078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December 10</a:t>
          </a:r>
          <a:r>
            <a:rPr lang="en-US" sz="1300" b="0" kern="1200" baseline="30000" dirty="0"/>
            <a:t>th                              </a:t>
          </a:r>
          <a:r>
            <a:rPr lang="en-US" sz="1300" b="0" kern="1200" dirty="0"/>
            <a:t> (July 1 – Nov 30   adoptions)</a:t>
          </a:r>
          <a:endParaRPr lang="en-US" sz="1300" kern="1200" dirty="0"/>
        </a:p>
      </dsp:txBody>
      <dsp:txXfrm>
        <a:off x="5167524" y="33359"/>
        <a:ext cx="2093891" cy="1015356"/>
      </dsp:txXfrm>
    </dsp:sp>
    <dsp:sp modelId="{23548F8F-F16C-4133-81B7-6221D2771A84}">
      <dsp:nvSpPr>
        <dsp:cNvPr id="0" name=""/>
        <dsp:cNvSpPr/>
      </dsp:nvSpPr>
      <dsp:spPr>
        <a:xfrm>
          <a:off x="4273108" y="1765291"/>
          <a:ext cx="862827" cy="32124"/>
        </a:xfrm>
        <a:custGeom>
          <a:avLst/>
          <a:gdLst/>
          <a:ahLst/>
          <a:cxnLst/>
          <a:rect l="0" t="0" r="0" b="0"/>
          <a:pathLst>
            <a:path>
              <a:moveTo>
                <a:pt x="0" y="16062"/>
              </a:moveTo>
              <a:lnTo>
                <a:pt x="862827"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82951" y="1759782"/>
        <a:ext cx="43141" cy="43141"/>
      </dsp:txXfrm>
    </dsp:sp>
    <dsp:sp modelId="{B58CA2A3-37AE-4F15-83AB-09E5630CD534}">
      <dsp:nvSpPr>
        <dsp:cNvPr id="0" name=""/>
        <dsp:cNvSpPr/>
      </dsp:nvSpPr>
      <dsp:spPr>
        <a:xfrm>
          <a:off x="5135935" y="1242085"/>
          <a:ext cx="2157069" cy="1078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March 10</a:t>
          </a:r>
          <a:r>
            <a:rPr lang="en-US" sz="1300" b="0" kern="1200" baseline="30000" dirty="0"/>
            <a:t>th</a:t>
          </a:r>
          <a:r>
            <a:rPr lang="en-US" sz="1300" b="0" kern="1200" dirty="0"/>
            <a:t>                     (Dec 1 – Feb 28   adoptions)</a:t>
          </a:r>
          <a:endParaRPr lang="en-US" sz="1300" kern="1200" dirty="0"/>
        </a:p>
      </dsp:txBody>
      <dsp:txXfrm>
        <a:off x="5167524" y="1273674"/>
        <a:ext cx="2093891" cy="1015356"/>
      </dsp:txXfrm>
    </dsp:sp>
    <dsp:sp modelId="{181CCEF4-3275-434F-A0AF-A41741DED7B4}">
      <dsp:nvSpPr>
        <dsp:cNvPr id="0" name=""/>
        <dsp:cNvSpPr/>
      </dsp:nvSpPr>
      <dsp:spPr>
        <a:xfrm rot="3310531">
          <a:off x="3949066" y="2385448"/>
          <a:ext cx="1510911" cy="32124"/>
        </a:xfrm>
        <a:custGeom>
          <a:avLst/>
          <a:gdLst/>
          <a:ahLst/>
          <a:cxnLst/>
          <a:rect l="0" t="0" r="0" b="0"/>
          <a:pathLst>
            <a:path>
              <a:moveTo>
                <a:pt x="0" y="16062"/>
              </a:moveTo>
              <a:lnTo>
                <a:pt x="1510911"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66749" y="2363738"/>
        <a:ext cx="75545" cy="75545"/>
      </dsp:txXfrm>
    </dsp:sp>
    <dsp:sp modelId="{FB59E63B-3BD0-457A-BCF4-1E290C90D1AD}">
      <dsp:nvSpPr>
        <dsp:cNvPr id="0" name=""/>
        <dsp:cNvSpPr/>
      </dsp:nvSpPr>
      <dsp:spPr>
        <a:xfrm>
          <a:off x="5135935" y="2482401"/>
          <a:ext cx="2157069" cy="1078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u="sng" kern="1200" dirty="0"/>
            <a:t>No later than June 3</a:t>
          </a:r>
          <a:r>
            <a:rPr lang="en-US" sz="1300" u="sng" kern="1200" baseline="30000" dirty="0"/>
            <a:t>rd</a:t>
          </a:r>
          <a:r>
            <a:rPr lang="en-US" sz="1300" u="sng" kern="1200" dirty="0"/>
            <a:t>    </a:t>
          </a:r>
          <a:r>
            <a:rPr lang="en-US" sz="1300" b="0" kern="1200" dirty="0"/>
            <a:t>(Mar 1 – May 31             adoptions)</a:t>
          </a:r>
          <a:endParaRPr lang="en-US" sz="1300" kern="1200" dirty="0"/>
        </a:p>
      </dsp:txBody>
      <dsp:txXfrm>
        <a:off x="5167524" y="2513990"/>
        <a:ext cx="2093891" cy="1015356"/>
      </dsp:txXfrm>
    </dsp:sp>
    <dsp:sp modelId="{0BFCF163-3116-423A-918B-24A0E23E664E}">
      <dsp:nvSpPr>
        <dsp:cNvPr id="0" name=""/>
        <dsp:cNvSpPr/>
      </dsp:nvSpPr>
      <dsp:spPr>
        <a:xfrm>
          <a:off x="2116038" y="2482401"/>
          <a:ext cx="2157069" cy="1078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2. DSS-5320 must be submitted via email             to Kim Best at kimberly.best@dhhs.nc.gov </a:t>
          </a:r>
          <a:endParaRPr lang="en-US" sz="1300" kern="1200" dirty="0"/>
        </a:p>
      </dsp:txBody>
      <dsp:txXfrm>
        <a:off x="2147627" y="2513990"/>
        <a:ext cx="2093891" cy="1015356"/>
      </dsp:txXfrm>
    </dsp:sp>
    <dsp:sp modelId="{5D4F3761-EEC3-40B1-A4F7-7ED31FB21A49}">
      <dsp:nvSpPr>
        <dsp:cNvPr id="0" name=""/>
        <dsp:cNvSpPr/>
      </dsp:nvSpPr>
      <dsp:spPr>
        <a:xfrm>
          <a:off x="2116038" y="3722716"/>
          <a:ext cx="2157069" cy="1078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3. DSS-5320 must be password protected. </a:t>
          </a:r>
          <a:endParaRPr lang="en-US" sz="1300" kern="1200" dirty="0"/>
        </a:p>
      </dsp:txBody>
      <dsp:txXfrm>
        <a:off x="2147627" y="3754305"/>
        <a:ext cx="2093891" cy="1015356"/>
      </dsp:txXfrm>
    </dsp:sp>
    <dsp:sp modelId="{7BD0B7BB-D92E-43EB-8734-C49306855776}">
      <dsp:nvSpPr>
        <dsp:cNvPr id="0" name=""/>
        <dsp:cNvSpPr/>
      </dsp:nvSpPr>
      <dsp:spPr>
        <a:xfrm>
          <a:off x="2116038" y="4963031"/>
          <a:ext cx="2157069" cy="1078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t>4. 5094s must be closed using the code for Adoption and 5095s opened for adoption assistance benefits.   </a:t>
          </a:r>
          <a:endParaRPr lang="en-US" sz="1300" kern="1200" dirty="0"/>
        </a:p>
      </dsp:txBody>
      <dsp:txXfrm>
        <a:off x="2147627" y="4994620"/>
        <a:ext cx="2093891" cy="101535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0"/>
            <a:ext cx="3170583" cy="481876"/>
          </a:xfrm>
          <a:prstGeom prst="rect">
            <a:avLst/>
          </a:prstGeom>
        </p:spPr>
        <p:txBody>
          <a:bodyPr vert="horz" lIns="95182" tIns="47591" rIns="95182" bIns="47591" rtlCol="0"/>
          <a:lstStyle>
            <a:lvl1pPr algn="l">
              <a:defRPr sz="1200"/>
            </a:lvl1pPr>
          </a:lstStyle>
          <a:p>
            <a:endParaRPr lang="en-US" dirty="0"/>
          </a:p>
        </p:txBody>
      </p:sp>
      <p:sp>
        <p:nvSpPr>
          <p:cNvPr id="3" name="Date Placeholder 2"/>
          <p:cNvSpPr>
            <a:spLocks noGrp="1"/>
          </p:cNvSpPr>
          <p:nvPr>
            <p:ph type="dt" sz="quarter" idx="1"/>
          </p:nvPr>
        </p:nvSpPr>
        <p:spPr>
          <a:xfrm>
            <a:off x="4142970" y="0"/>
            <a:ext cx="3170583" cy="481876"/>
          </a:xfrm>
          <a:prstGeom prst="rect">
            <a:avLst/>
          </a:prstGeom>
        </p:spPr>
        <p:txBody>
          <a:bodyPr vert="horz" lIns="95182" tIns="47591" rIns="95182" bIns="47591" rtlCol="0"/>
          <a:lstStyle>
            <a:lvl1pPr algn="r">
              <a:defRPr sz="1200"/>
            </a:lvl1pPr>
          </a:lstStyle>
          <a:p>
            <a:fld id="{A9B734D9-FBB7-4B85-86A2-24E15EDE55E0}" type="datetimeFigureOut">
              <a:rPr lang="en-US" smtClean="0"/>
              <a:t>12/4/2018</a:t>
            </a:fld>
            <a:endParaRPr lang="en-US" dirty="0"/>
          </a:p>
        </p:txBody>
      </p:sp>
      <p:sp>
        <p:nvSpPr>
          <p:cNvPr id="4" name="Footer Placeholder 3"/>
          <p:cNvSpPr>
            <a:spLocks noGrp="1"/>
          </p:cNvSpPr>
          <p:nvPr>
            <p:ph type="ftr" sz="quarter" idx="2"/>
          </p:nvPr>
        </p:nvSpPr>
        <p:spPr>
          <a:xfrm>
            <a:off x="11" y="9119325"/>
            <a:ext cx="3170583" cy="481876"/>
          </a:xfrm>
          <a:prstGeom prst="rect">
            <a:avLst/>
          </a:prstGeom>
        </p:spPr>
        <p:txBody>
          <a:bodyPr vert="horz" lIns="95182" tIns="47591" rIns="95182" bIns="4759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70" y="9119325"/>
            <a:ext cx="3170583" cy="481876"/>
          </a:xfrm>
          <a:prstGeom prst="rect">
            <a:avLst/>
          </a:prstGeom>
        </p:spPr>
        <p:txBody>
          <a:bodyPr vert="horz" lIns="95182" tIns="47591" rIns="95182" bIns="47591"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8"/>
            <a:ext cx="3169920" cy="481728"/>
          </a:xfrm>
          <a:prstGeom prst="rect">
            <a:avLst/>
          </a:prstGeom>
        </p:spPr>
        <p:txBody>
          <a:bodyPr vert="horz" lIns="96630" tIns="48313" rIns="96630" bIns="48313" rtlCol="0"/>
          <a:lstStyle>
            <a:lvl1pPr algn="l">
              <a:defRPr sz="1200"/>
            </a:lvl1pPr>
          </a:lstStyle>
          <a:p>
            <a:endParaRPr lang="en-US" dirty="0"/>
          </a:p>
        </p:txBody>
      </p:sp>
      <p:sp>
        <p:nvSpPr>
          <p:cNvPr id="3" name="Date Placeholder 2"/>
          <p:cNvSpPr>
            <a:spLocks noGrp="1"/>
          </p:cNvSpPr>
          <p:nvPr>
            <p:ph type="dt" idx="1"/>
          </p:nvPr>
        </p:nvSpPr>
        <p:spPr>
          <a:xfrm>
            <a:off x="4143589" y="8"/>
            <a:ext cx="3169920" cy="481728"/>
          </a:xfrm>
          <a:prstGeom prst="rect">
            <a:avLst/>
          </a:prstGeom>
        </p:spPr>
        <p:txBody>
          <a:bodyPr vert="horz" lIns="96630" tIns="48313" rIns="96630" bIns="48313" rtlCol="0"/>
          <a:lstStyle>
            <a:lvl1pPr algn="r">
              <a:defRPr sz="1200"/>
            </a:lvl1pPr>
          </a:lstStyle>
          <a:p>
            <a:fld id="{E3FD6F98-055A-4837-90F2-8E5F6821A1BB}" type="datetimeFigureOut">
              <a:rPr lang="en-US" smtClean="0"/>
              <a:t>12/4/2018</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30" tIns="48313" rIns="96630" bIns="48313" rtlCol="0" anchor="ctr"/>
          <a:lstStyle/>
          <a:p>
            <a:endParaRPr lang="en-US" dirty="0"/>
          </a:p>
        </p:txBody>
      </p:sp>
      <p:sp>
        <p:nvSpPr>
          <p:cNvPr id="5" name="Notes Placeholder 4"/>
          <p:cNvSpPr>
            <a:spLocks noGrp="1"/>
          </p:cNvSpPr>
          <p:nvPr>
            <p:ph type="body" sz="quarter" idx="3"/>
          </p:nvPr>
        </p:nvSpPr>
        <p:spPr>
          <a:xfrm>
            <a:off x="731520" y="4620585"/>
            <a:ext cx="5852160" cy="3780473"/>
          </a:xfrm>
          <a:prstGeom prst="rect">
            <a:avLst/>
          </a:prstGeom>
        </p:spPr>
        <p:txBody>
          <a:bodyPr vert="horz" lIns="96630" tIns="48313" rIns="96630" bIns="483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83"/>
            <a:ext cx="3169920" cy="481727"/>
          </a:xfrm>
          <a:prstGeom prst="rect">
            <a:avLst/>
          </a:prstGeom>
        </p:spPr>
        <p:txBody>
          <a:bodyPr vert="horz" lIns="96630" tIns="48313" rIns="96630" bIns="483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83"/>
            <a:ext cx="3169920" cy="481727"/>
          </a:xfrm>
          <a:prstGeom prst="rect">
            <a:avLst/>
          </a:prstGeom>
        </p:spPr>
        <p:txBody>
          <a:bodyPr vert="horz" lIns="96630" tIns="48313" rIns="96630" bIns="48313"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2179759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424426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3987980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1812850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20952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1108946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218162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3607205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176336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3346595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401311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5153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2327111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Explain that item 12 is broken into three components, and point out that it is the parent component that is often the lowest score.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3414208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important to understand that assessment of needs and provision of services; assessment of success of case plan, and contact with children and families is essential for success of achieving and or maintaining permanency.</a:t>
            </a:r>
          </a:p>
          <a:p>
            <a:r>
              <a:rPr lang="en-US" dirty="0"/>
              <a:t>Please WRITE about efforts in case documentation.  Interactions with children and families should be purposeful, and designed for goal achievement or support to actions necessary to protect children.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173195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25</a:t>
            </a:fld>
            <a:endParaRPr lang="en-US" dirty="0"/>
          </a:p>
        </p:txBody>
      </p:sp>
    </p:spTree>
    <p:extLst>
      <p:ext uri="{BB962C8B-B14F-4D97-AF65-F5344CB8AC3E}">
        <p14:creationId xmlns:p14="http://schemas.microsoft.com/office/powerpoint/2010/main" val="1607975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4246800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2572442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8169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0090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692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107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2648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8011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9793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592">
              <a:defRPr/>
            </a:pPr>
            <a:endParaRPr lang="en-US" dirty="0"/>
          </a:p>
        </p:txBody>
      </p:sp>
    </p:spTree>
    <p:extLst>
      <p:ext uri="{BB962C8B-B14F-4D97-AF65-F5344CB8AC3E}">
        <p14:creationId xmlns:p14="http://schemas.microsoft.com/office/powerpoint/2010/main" val="282652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0410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4475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1995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7147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9909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2703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262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6425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20368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9471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Law Changes</a:t>
            </a:r>
          </a:p>
          <a:p>
            <a:endParaRPr lang="en-US" dirty="0"/>
          </a:p>
          <a:p>
            <a:pPr marL="177845" indent="-177845">
              <a:buFontTx/>
              <a:buChar char="-"/>
            </a:pPr>
            <a:r>
              <a:rPr lang="en-US" dirty="0"/>
              <a:t>This year, the North Carolina General Assembly passed human trafficking legislation that amended our state statutes relevant to child welfare. Both HB 776 and SB 162 amended the definitions of Abused Juvenile and Neglected Juvenile under Chapter 7B.</a:t>
            </a:r>
            <a:br>
              <a:rPr lang="en-US" dirty="0"/>
            </a:br>
            <a:endParaRPr lang="en-US" dirty="0"/>
          </a:p>
          <a:p>
            <a:pPr marL="177845" indent="-177845">
              <a:buFontTx/>
              <a:buChar char="-"/>
            </a:pPr>
            <a:r>
              <a:rPr lang="en-US" dirty="0"/>
              <a:t>Together, these statutory changes have a big impact on how we screen reports of child trafficking during child welfare intake. Now, any child who is found to be a minor victim of human trafficking, regardless of the relationship to the perpetrator, is considered an abused and neglected juvenile. This means child welfare agencies can accept reports of human trafficking whether or not the parent, guardian, custodian, or caretaker was involved in the trafficking.</a:t>
            </a:r>
            <a:br>
              <a:rPr lang="en-US" dirty="0"/>
            </a:br>
            <a:endParaRPr lang="en-US" dirty="0"/>
          </a:p>
          <a:p>
            <a:pPr marL="177845" indent="-177845">
              <a:buFontTx/>
              <a:buChar char="-"/>
            </a:pPr>
            <a:r>
              <a:rPr lang="en-US" dirty="0"/>
              <a:t>This reflects a significant change in policy and practice in regards to how we establish jurisdiction in </a:t>
            </a:r>
            <a:r>
              <a:rPr lang="en-US" b="1" dirty="0"/>
              <a:t>these</a:t>
            </a:r>
            <a:r>
              <a:rPr lang="en-US" dirty="0"/>
              <a:t> cases and our authority to intervene. However, it does not change our definition of caretaker. </a:t>
            </a:r>
          </a:p>
          <a:p>
            <a:pPr marL="177845" indent="-177845">
              <a:buFontTx/>
              <a:buChar char="-"/>
            </a:pPr>
            <a:endParaRPr lang="en-US" dirty="0"/>
          </a:p>
          <a:p>
            <a:pPr marL="177845" indent="-177845">
              <a:buFontTx/>
              <a:buChar char="-"/>
            </a:pPr>
            <a:r>
              <a:rPr lang="en-US" dirty="0"/>
              <a:t>Let’s first remind ourselves what we mean by human trafficking… </a:t>
            </a:r>
          </a:p>
          <a:p>
            <a:pPr marL="177845" indent="-177845">
              <a:buFontTx/>
              <a:buChar char="-"/>
            </a:pPr>
            <a:endParaRPr lang="en-US" dirty="0"/>
          </a:p>
          <a:p>
            <a:pPr marL="181225" indent="-181225">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44</a:t>
            </a:fld>
            <a:endParaRPr lang="en-US" dirty="0"/>
          </a:p>
        </p:txBody>
      </p:sp>
    </p:spTree>
    <p:extLst>
      <p:ext uri="{BB962C8B-B14F-4D97-AF65-F5344CB8AC3E}">
        <p14:creationId xmlns:p14="http://schemas.microsoft.com/office/powerpoint/2010/main" val="2597392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Take-Aways from the New Policy</a:t>
            </a:r>
          </a:p>
          <a:p>
            <a:endParaRPr lang="en-US" dirty="0"/>
          </a:p>
          <a:p>
            <a:pPr marL="177845" indent="-177845">
              <a:buFontTx/>
              <a:buChar char="-"/>
            </a:pPr>
            <a:r>
              <a:rPr lang="en-US" dirty="0"/>
              <a:t>The definitions of abused and neglected juvenile have changed.</a:t>
            </a:r>
          </a:p>
          <a:p>
            <a:pPr marL="177845" indent="-177845">
              <a:buFontTx/>
              <a:buChar char="-"/>
            </a:pPr>
            <a:r>
              <a:rPr lang="en-US" dirty="0"/>
              <a:t>The definition of caretaker has not changed.</a:t>
            </a:r>
          </a:p>
          <a:p>
            <a:pPr marL="177845" indent="-177845">
              <a:buFontTx/>
              <a:buChar char="-"/>
            </a:pPr>
            <a:r>
              <a:rPr lang="en-US" dirty="0"/>
              <a:t>Someone under 18 cannot, by law, consent to their participation in sex trafficking. A 16 year old is NOT a prostitute, as they cannot consent to their participation – they are a victim of human trafficking.</a:t>
            </a:r>
          </a:p>
        </p:txBody>
      </p:sp>
      <p:sp>
        <p:nvSpPr>
          <p:cNvPr id="4" name="Slide Number Placeholder 3"/>
          <p:cNvSpPr>
            <a:spLocks noGrp="1"/>
          </p:cNvSpPr>
          <p:nvPr>
            <p:ph type="sldNum" sz="quarter" idx="10"/>
          </p:nvPr>
        </p:nvSpPr>
        <p:spPr/>
        <p:txBody>
          <a:bodyPr/>
          <a:lstStyle/>
          <a:p>
            <a:fld id="{3E736039-2D0F-4023-877C-6B7988FCAB32}" type="slidenum">
              <a:rPr lang="en-US" smtClean="0"/>
              <a:t>46</a:t>
            </a:fld>
            <a:endParaRPr lang="en-US"/>
          </a:p>
        </p:txBody>
      </p:sp>
    </p:spTree>
    <p:extLst>
      <p:ext uri="{BB962C8B-B14F-4D97-AF65-F5344CB8AC3E}">
        <p14:creationId xmlns:p14="http://schemas.microsoft.com/office/powerpoint/2010/main" val="8818918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CPS Intake</a:t>
            </a:r>
          </a:p>
          <a:p>
            <a:endParaRPr lang="en-US" dirty="0"/>
          </a:p>
          <a:p>
            <a:pPr marL="177845" indent="-177845">
              <a:buFontTx/>
              <a:buChar char="-"/>
            </a:pPr>
            <a:r>
              <a:rPr lang="en-US" dirty="0"/>
              <a:t>Engaging the Reporter: When a reporter or the intake worker suspects human trafficking, the intake worker must complete the Human Trafficking portion of the CPS Structured Intake Report Form (DSS-1402). When the perpetrator is NOT a parent, guardian, custodian, or caretaker, the intake worker must obtain information about the parent’s protective capacity, willingness to take protective action, and role in the trafficking.</a:t>
            </a:r>
          </a:p>
          <a:p>
            <a:pPr marL="177845" indent="-177845">
              <a:buFontTx/>
              <a:buChar char="-"/>
            </a:pPr>
            <a:endParaRPr lang="en-US" dirty="0"/>
          </a:p>
          <a:p>
            <a:pPr marL="177845" indent="-177845">
              <a:buFontTx/>
              <a:buChar char="-"/>
            </a:pPr>
            <a:r>
              <a:rPr lang="en-US" dirty="0"/>
              <a:t>Authority to Intervene: Reports that do not involve the maltreatment of a child by a parent, guardian, custodian, or caretaker must be screened out, except for those alleging human trafficking. A child who is a victim of human trafficking is an abused and neglected child, regardless of their relationship with the perpetrator. Reports that meet the statutory definition of human trafficking must be screened in and accepted for assessment, even when the alleged perpetrator is not a parent or caretaker or is unknown.</a:t>
            </a:r>
          </a:p>
          <a:p>
            <a:pPr marL="177845" indent="-177845">
              <a:buFontTx/>
              <a:buChar char="-"/>
            </a:pPr>
            <a:endParaRPr lang="en-US" dirty="0"/>
          </a:p>
          <a:p>
            <a:pPr marL="177845" indent="-177845">
              <a:buFontTx/>
              <a:buChar char="-"/>
            </a:pPr>
            <a:r>
              <a:rPr lang="en-US" dirty="0"/>
              <a:t>Maltreatment Screening Tool: The maltreatment screening tool for human trafficking has been modified to prompt the intake worker to consider the allegations in terms of the TYPEs of trafficking which are defined in North Carolina Criminal Statutes as “involuntary servitude” and “sexual servitude”.</a:t>
            </a:r>
          </a:p>
          <a:p>
            <a:pPr marL="177845" indent="-177845">
              <a:buFontTx/>
              <a:buChar char="-"/>
            </a:pPr>
            <a:endParaRPr lang="en-US" dirty="0"/>
          </a:p>
          <a:p>
            <a:pPr marL="177845" indent="-177845">
              <a:buFontTx/>
              <a:buChar char="-"/>
            </a:pPr>
            <a:r>
              <a:rPr lang="en-US" dirty="0"/>
              <a:t>Screening Decisions: Again, if the allegations meet the statutory criteria for human trafficking, the referral must be accepted as abuse and neglect, regardless of the relationship between the perpetrator and the child. Response priorities have not changed, so the same timeframes apply.</a:t>
            </a:r>
          </a:p>
          <a:p>
            <a:pPr marL="177845" indent="-177845">
              <a:buFontTx/>
              <a:buChar char="-"/>
            </a:pPr>
            <a:endParaRPr lang="en-US" dirty="0"/>
          </a:p>
          <a:p>
            <a:pPr marL="177845" indent="-177845">
              <a:buFontTx/>
              <a:buChar char="-"/>
            </a:pPr>
            <a:r>
              <a:rPr lang="en-US" dirty="0"/>
              <a:t>Reporter Notification: The reporter notification must contain information and resources about human trafficking if the report is screened out.</a:t>
            </a:r>
            <a:br>
              <a:rPr lang="en-US" dirty="0"/>
            </a:br>
            <a:endParaRPr lang="en-US" dirty="0"/>
          </a:p>
          <a:p>
            <a:pPr marL="177845" indent="-177845">
              <a:buFontTx/>
              <a:buChar char="-"/>
            </a:pPr>
            <a:r>
              <a:rPr lang="en-US" dirty="0"/>
              <a:t>Practice Guidance includes, but is not limited to, information intake workers should gather from the reporter when the child has moved from another country to the United States without a family member or is traveling with an adult to whom they are not related or with whom the relationship is unclear.</a:t>
            </a:r>
          </a:p>
          <a:p>
            <a:endParaRPr lang="en-US" dirty="0"/>
          </a:p>
          <a:p>
            <a:r>
              <a:rPr lang="en-US" dirty="0"/>
              <a:t>CPS Assessments:</a:t>
            </a:r>
          </a:p>
          <a:p>
            <a:endParaRPr lang="en-US" dirty="0"/>
          </a:p>
          <a:p>
            <a:pPr marL="177845" indent="-177845">
              <a:buFontTx/>
              <a:buChar char="-"/>
            </a:pPr>
            <a:r>
              <a:rPr lang="en-US" dirty="0"/>
              <a:t>Conducting the Assessment: Current policies and requirements for completing a thorough CPS Assessment are still in place. The North Carolina Safety Assessment and assessment tools are only completed with parents, guardians, custodians, or caretakers. These tools must not be completed with perpetrators who are not parents, guardians, custodians, or caretakers. Additional protocol and guidance is also provided on assessing cases of human trafficking, such as the role the parent may have played in the trafficking.</a:t>
            </a:r>
          </a:p>
          <a:p>
            <a:endParaRPr lang="en-US" dirty="0"/>
          </a:p>
          <a:p>
            <a:pPr marL="177845" indent="-177845">
              <a:buFontTx/>
              <a:buChar char="-"/>
            </a:pPr>
            <a:r>
              <a:rPr lang="en-US" dirty="0"/>
              <a:t>Making the Case Decision: Because a child victim of trafficking is by law an abused or neglected child regardless of perpetrator relationship, an agency’s decision to substantiate maltreatment in these cases is based only on the child’s status or experience. Additional protocol and guidance is also provided relative to making the case decision, such as the parent’s responsibility or role played, and when the agency must make a finding of abuse and neglect and/or sexual abuse.</a:t>
            </a:r>
          </a:p>
          <a:p>
            <a:endParaRPr lang="en-US" dirty="0"/>
          </a:p>
        </p:txBody>
      </p:sp>
      <p:sp>
        <p:nvSpPr>
          <p:cNvPr id="4" name="Slide Number Placeholder 3"/>
          <p:cNvSpPr>
            <a:spLocks noGrp="1"/>
          </p:cNvSpPr>
          <p:nvPr>
            <p:ph type="sldNum" sz="quarter" idx="10"/>
          </p:nvPr>
        </p:nvSpPr>
        <p:spPr/>
        <p:txBody>
          <a:bodyPr/>
          <a:lstStyle/>
          <a:p>
            <a:fld id="{3E736039-2D0F-4023-877C-6B7988FCAB32}" type="slidenum">
              <a:rPr lang="en-US" smtClean="0"/>
              <a:t>47</a:t>
            </a:fld>
            <a:endParaRPr lang="en-US"/>
          </a:p>
        </p:txBody>
      </p:sp>
    </p:spTree>
    <p:extLst>
      <p:ext uri="{BB962C8B-B14F-4D97-AF65-F5344CB8AC3E}">
        <p14:creationId xmlns:p14="http://schemas.microsoft.com/office/powerpoint/2010/main" val="25744618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Cross-Function Topic</a:t>
            </a:r>
          </a:p>
          <a:p>
            <a:endParaRPr lang="en-US" dirty="0"/>
          </a:p>
          <a:p>
            <a:pPr marL="177845" indent="-177845">
              <a:buFontTx/>
              <a:buChar char="-"/>
            </a:pPr>
            <a:r>
              <a:rPr lang="en-US" dirty="0"/>
              <a:t>Identifying a Victim of Human Trafficking: The cross-function topic provides some guidance regarding the risk factors and indicators associated with human trafficking.</a:t>
            </a:r>
          </a:p>
          <a:p>
            <a:pPr marL="177845" indent="-177845">
              <a:buFontTx/>
              <a:buChar char="-"/>
            </a:pPr>
            <a:endParaRPr lang="en-US" dirty="0"/>
          </a:p>
          <a:p>
            <a:pPr marL="177845" indent="-177845">
              <a:buFontTx/>
              <a:buChar char="-"/>
            </a:pPr>
            <a:r>
              <a:rPr lang="en-US" dirty="0"/>
              <a:t>Notifications and Verifications: Once the child is identified as a trafficking victim – either through a report or during the course of a CPS Assessment, In-Home Services, or Permanency Planning services – within 24 hours the child welfare agency must make certain notifications and verifications including checking with the National Center for Missing and Exploited Children, North Carolina Center for Missing Persons, and the appropriate local law enforcement agency to see if the child or youth has been reported missing, and notify the U.S. Department of Health and Human Services, Office on Trafficking in Persons to facilitate the provision of interim assistance if the child is a foreign national.</a:t>
            </a:r>
          </a:p>
          <a:p>
            <a:pPr marL="177845" indent="-177845">
              <a:buFontTx/>
              <a:buChar char="-"/>
            </a:pPr>
            <a:endParaRPr lang="en-US" dirty="0"/>
          </a:p>
          <a:p>
            <a:pPr marL="177845" indent="-177845">
              <a:buFontTx/>
              <a:buChar char="-"/>
            </a:pPr>
            <a:r>
              <a:rPr lang="en-US" dirty="0"/>
              <a:t>Safety Considerations: The child welfare worker must consider immediate safety issues and make decisions on behalf of the child in the context of the unique circumstances created by the trafficking. Child welfare workers must also provide resources to families which also can help the worker navigate considerations about placement, healthcare, visibility in the community, visitation with family members and releasing information.</a:t>
            </a:r>
          </a:p>
          <a:p>
            <a:pPr marL="177845" indent="-177845">
              <a:buFontTx/>
              <a:buChar char="-"/>
            </a:pPr>
            <a:endParaRPr lang="en-US" dirty="0"/>
          </a:p>
          <a:p>
            <a:pPr marL="177845" indent="-177845">
              <a:buFontTx/>
              <a:buChar char="-"/>
            </a:pPr>
            <a:r>
              <a:rPr lang="en-US" dirty="0"/>
              <a:t>Resources: If there is an open CPS Assessment, In-Home Services, or Permanency Planning case where trafficking is suspected or confirmed, a county child welfare agency must provide appropriate information and resources to the family.</a:t>
            </a:r>
          </a:p>
          <a:p>
            <a:pPr marL="177845" indent="-177845">
              <a:buFontTx/>
              <a:buChar char="-"/>
            </a:pPr>
            <a:endParaRPr lang="en-US" dirty="0"/>
          </a:p>
          <a:p>
            <a:pPr marL="177845" indent="-177845">
              <a:buFontTx/>
              <a:buChar char="-"/>
            </a:pPr>
            <a:r>
              <a:rPr lang="en-US" dirty="0"/>
              <a:t>Role of Parent, Guardian, Custodian, or Caretaker: In cases where the perpetrator of the human trafficking is not the parent, guardian, custodian, or caretaker, the County child welfare worker must assess and address the parent’s ability/willingness to keep the child safe.</a:t>
            </a:r>
          </a:p>
        </p:txBody>
      </p:sp>
      <p:sp>
        <p:nvSpPr>
          <p:cNvPr id="4" name="Slide Number Placeholder 3"/>
          <p:cNvSpPr>
            <a:spLocks noGrp="1"/>
          </p:cNvSpPr>
          <p:nvPr>
            <p:ph type="sldNum" sz="quarter" idx="10"/>
          </p:nvPr>
        </p:nvSpPr>
        <p:spPr/>
        <p:txBody>
          <a:bodyPr/>
          <a:lstStyle/>
          <a:p>
            <a:fld id="{3E736039-2D0F-4023-877C-6B7988FCAB32}" type="slidenum">
              <a:rPr lang="en-US" smtClean="0"/>
              <a:t>48</a:t>
            </a:fld>
            <a:endParaRPr lang="en-US"/>
          </a:p>
        </p:txBody>
      </p:sp>
    </p:spTree>
    <p:extLst>
      <p:ext uri="{BB962C8B-B14F-4D97-AF65-F5344CB8AC3E}">
        <p14:creationId xmlns:p14="http://schemas.microsoft.com/office/powerpoint/2010/main" val="24443090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26621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policy change was the result of a reevaluation of the application of Administrative Rule 10A NCAC 70E .1112 EXTERIOR SETTING AND SAFETY regarding Foster Home licensing and water hazards around the home.  </a:t>
            </a:r>
          </a:p>
          <a:p>
            <a:endParaRPr lang="en-US" dirty="0"/>
          </a:p>
          <a:p>
            <a:r>
              <a:rPr lang="en-US" dirty="0"/>
              <a:t>The policy was revised to allow Supervising Agencies more discretion in the evaluation of the exterior hazards around the home and the ability of the foster family to provide a safe environment for children placed in the home where a water hazard exists.</a:t>
            </a:r>
          </a:p>
          <a:p>
            <a:endParaRPr lang="en-US" dirty="0"/>
          </a:p>
        </p:txBody>
      </p:sp>
    </p:spTree>
    <p:extLst>
      <p:ext uri="{BB962C8B-B14F-4D97-AF65-F5344CB8AC3E}">
        <p14:creationId xmlns:p14="http://schemas.microsoft.com/office/powerpoint/2010/main" val="12646858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Tx/>
              <a:buChar char="-"/>
            </a:pPr>
            <a:endParaRPr lang="en-US" dirty="0"/>
          </a:p>
          <a:p>
            <a:pPr marL="181225" indent="-181225">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51</a:t>
            </a:fld>
            <a:endParaRPr lang="en-US" dirty="0"/>
          </a:p>
        </p:txBody>
      </p:sp>
    </p:spTree>
    <p:extLst>
      <p:ext uri="{BB962C8B-B14F-4D97-AF65-F5344CB8AC3E}">
        <p14:creationId xmlns:p14="http://schemas.microsoft.com/office/powerpoint/2010/main" val="2202735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36039-2D0F-4023-877C-6B7988FCAB32}" type="slidenum">
              <a:rPr lang="en-US" smtClean="0"/>
              <a:t>52</a:t>
            </a:fld>
            <a:endParaRPr lang="en-US"/>
          </a:p>
        </p:txBody>
      </p:sp>
    </p:spTree>
    <p:extLst>
      <p:ext uri="{BB962C8B-B14F-4D97-AF65-F5344CB8AC3E}">
        <p14:creationId xmlns:p14="http://schemas.microsoft.com/office/powerpoint/2010/main" val="185063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4803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36039-2D0F-4023-877C-6B7988FCAB32}" type="slidenum">
              <a:rPr lang="en-US" smtClean="0"/>
              <a:t>53</a:t>
            </a:fld>
            <a:endParaRPr lang="en-US"/>
          </a:p>
        </p:txBody>
      </p:sp>
    </p:spTree>
    <p:extLst>
      <p:ext uri="{BB962C8B-B14F-4D97-AF65-F5344CB8AC3E}">
        <p14:creationId xmlns:p14="http://schemas.microsoft.com/office/powerpoint/2010/main" val="1091801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36039-2D0F-4023-877C-6B7988FCAB32}" type="slidenum">
              <a:rPr lang="en-US" smtClean="0"/>
              <a:t>54</a:t>
            </a:fld>
            <a:endParaRPr lang="en-US"/>
          </a:p>
        </p:txBody>
      </p:sp>
    </p:spTree>
    <p:extLst>
      <p:ext uri="{BB962C8B-B14F-4D97-AF65-F5344CB8AC3E}">
        <p14:creationId xmlns:p14="http://schemas.microsoft.com/office/powerpoint/2010/main" val="188823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36039-2D0F-4023-877C-6B7988FCAB32}" type="slidenum">
              <a:rPr lang="en-US" smtClean="0"/>
              <a:t>55</a:t>
            </a:fld>
            <a:endParaRPr lang="en-US"/>
          </a:p>
        </p:txBody>
      </p:sp>
    </p:spTree>
    <p:extLst>
      <p:ext uri="{BB962C8B-B14F-4D97-AF65-F5344CB8AC3E}">
        <p14:creationId xmlns:p14="http://schemas.microsoft.com/office/powerpoint/2010/main" val="2121113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36039-2D0F-4023-877C-6B7988FCAB32}" type="slidenum">
              <a:rPr lang="en-US" smtClean="0"/>
              <a:t>56</a:t>
            </a:fld>
            <a:endParaRPr lang="en-US"/>
          </a:p>
        </p:txBody>
      </p:sp>
    </p:spTree>
    <p:extLst>
      <p:ext uri="{BB962C8B-B14F-4D97-AF65-F5344CB8AC3E}">
        <p14:creationId xmlns:p14="http://schemas.microsoft.com/office/powerpoint/2010/main" val="205241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36039-2D0F-4023-877C-6B7988FCAB32}" type="slidenum">
              <a:rPr lang="en-US" smtClean="0"/>
              <a:t>57</a:t>
            </a:fld>
            <a:endParaRPr lang="en-US"/>
          </a:p>
        </p:txBody>
      </p:sp>
    </p:spTree>
    <p:extLst>
      <p:ext uri="{BB962C8B-B14F-4D97-AF65-F5344CB8AC3E}">
        <p14:creationId xmlns:p14="http://schemas.microsoft.com/office/powerpoint/2010/main" val="7931973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36039-2D0F-4023-877C-6B7988FCAB32}" type="slidenum">
              <a:rPr lang="en-US" smtClean="0"/>
              <a:t>58</a:t>
            </a:fld>
            <a:endParaRPr lang="en-US"/>
          </a:p>
        </p:txBody>
      </p:sp>
    </p:spTree>
    <p:extLst>
      <p:ext uri="{BB962C8B-B14F-4D97-AF65-F5344CB8AC3E}">
        <p14:creationId xmlns:p14="http://schemas.microsoft.com/office/powerpoint/2010/main" val="24413400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016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691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298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347465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4006032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BECF-FC32-4916-B90C-62FA076B3DE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CD652D-0A97-45BC-BF18-A76CFDD17F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9469379-AABA-48F4-8AFF-4E44D3AD36D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ADD363-AB5B-4062-9D25-C948C060143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C06DC2F-7DFB-4D89-9D6E-450A339F0E7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1958AB-188F-441F-9111-0DA5E24C3FFB}"/>
              </a:ext>
            </a:extLst>
          </p:cNvPr>
          <p:cNvSpPr>
            <a:spLocks noGrp="1"/>
          </p:cNvSpPr>
          <p:nvPr>
            <p:ph type="dt" sz="half" idx="10"/>
          </p:nvPr>
        </p:nvSpPr>
        <p:spPr/>
        <p:txBody>
          <a:bodyPr/>
          <a:lstStyle/>
          <a:p>
            <a:fld id="{188F1C1D-D655-4CBC-837C-EB04BA78B30E}" type="datetimeFigureOut">
              <a:rPr lang="en-US" smtClean="0"/>
              <a:t>12/4/2018</a:t>
            </a:fld>
            <a:endParaRPr lang="en-US"/>
          </a:p>
        </p:txBody>
      </p:sp>
      <p:sp>
        <p:nvSpPr>
          <p:cNvPr id="8" name="Footer Placeholder 7">
            <a:extLst>
              <a:ext uri="{FF2B5EF4-FFF2-40B4-BE49-F238E27FC236}">
                <a16:creationId xmlns:a16="http://schemas.microsoft.com/office/drawing/2014/main" id="{22489B07-FA25-440A-9A82-1E94BFBDED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F42840-676B-477A-90E6-C289F2C2D4CE}"/>
              </a:ext>
            </a:extLst>
          </p:cNvPr>
          <p:cNvSpPr>
            <a:spLocks noGrp="1"/>
          </p:cNvSpPr>
          <p:nvPr>
            <p:ph type="sldNum" sz="quarter" idx="12"/>
          </p:nvPr>
        </p:nvSpPr>
        <p:spPr/>
        <p:txBody>
          <a:bodyPr/>
          <a:lstStyle/>
          <a:p>
            <a:fld id="{92F68EFE-D27D-4F50-8A86-1E8A2AE2CB06}" type="slidenum">
              <a:rPr lang="en-US" smtClean="0"/>
              <a:t>‹#›</a:t>
            </a:fld>
            <a:endParaRPr lang="en-US"/>
          </a:p>
        </p:txBody>
      </p:sp>
    </p:spTree>
    <p:extLst>
      <p:ext uri="{BB962C8B-B14F-4D97-AF65-F5344CB8AC3E}">
        <p14:creationId xmlns:p14="http://schemas.microsoft.com/office/powerpoint/2010/main" val="1355246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31D67-36AB-47FE-A0C7-33DD1D47E0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D64D1A-EE6D-4085-AE9A-A33E21F3E5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8ECA6-FC80-48A1-BFF9-8907A618F418}"/>
              </a:ext>
            </a:extLst>
          </p:cNvPr>
          <p:cNvSpPr>
            <a:spLocks noGrp="1"/>
          </p:cNvSpPr>
          <p:nvPr>
            <p:ph type="dt" sz="half" idx="10"/>
          </p:nvPr>
        </p:nvSpPr>
        <p:spPr/>
        <p:txBody>
          <a:bodyPr/>
          <a:lstStyle/>
          <a:p>
            <a:fld id="{188F1C1D-D655-4CBC-837C-EB04BA78B30E}" type="datetimeFigureOut">
              <a:rPr lang="en-US" smtClean="0"/>
              <a:t>12/4/2018</a:t>
            </a:fld>
            <a:endParaRPr lang="en-US"/>
          </a:p>
        </p:txBody>
      </p:sp>
      <p:sp>
        <p:nvSpPr>
          <p:cNvPr id="5" name="Footer Placeholder 4">
            <a:extLst>
              <a:ext uri="{FF2B5EF4-FFF2-40B4-BE49-F238E27FC236}">
                <a16:creationId xmlns:a16="http://schemas.microsoft.com/office/drawing/2014/main" id="{42757C8E-755B-4DF8-9D9C-7367C70A8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79866-193B-4550-939A-B33B67A4791B}"/>
              </a:ext>
            </a:extLst>
          </p:cNvPr>
          <p:cNvSpPr>
            <a:spLocks noGrp="1"/>
          </p:cNvSpPr>
          <p:nvPr>
            <p:ph type="sldNum" sz="quarter" idx="12"/>
          </p:nvPr>
        </p:nvSpPr>
        <p:spPr/>
        <p:txBody>
          <a:bodyPr/>
          <a:lstStyle/>
          <a:p>
            <a:fld id="{92F68EFE-D27D-4F50-8A86-1E8A2AE2CB06}" type="slidenum">
              <a:rPr lang="en-US" smtClean="0"/>
              <a:t>‹#›</a:t>
            </a:fld>
            <a:endParaRPr lang="en-US"/>
          </a:p>
        </p:txBody>
      </p:sp>
    </p:spTree>
    <p:extLst>
      <p:ext uri="{BB962C8B-B14F-4D97-AF65-F5344CB8AC3E}">
        <p14:creationId xmlns:p14="http://schemas.microsoft.com/office/powerpoint/2010/main" val="370499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28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Social Services | Children’s Services Committee| December 5, 2018</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 id="2147483698" r:id="rId11"/>
    <p:sldLayoutId id="2147483699" r:id="rId12"/>
    <p:sldLayoutId id="2147483700" r:id="rId13"/>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6.xml"/><Relationship Id="rId7" Type="http://schemas.openxmlformats.org/officeDocument/2006/relationships/image" Target="../media/image16.e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5.emf"/><Relationship Id="rId4" Type="http://schemas.openxmlformats.org/officeDocument/2006/relationships/oleObject" Target="../embeddings/oleObject4.bin"/><Relationship Id="rId9"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0.xml"/><Relationship Id="rId7" Type="http://schemas.openxmlformats.org/officeDocument/2006/relationships/image" Target="../media/image20.e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1.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act.hhs.gov/programs/cb/monitoring/child-family-services-reviews"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https://www.ncswlearn.org/" TargetMode="External"/><Relationship Id="rId4" Type="http://schemas.openxmlformats.org/officeDocument/2006/relationships/hyperlink" Target="https://www.childwelfare.gov/pubs/usermanual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cynthia.obriant@dhhs.nc.gov"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26.sv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hyperlink" Target="https://www2.ncdhhs.gov/dss/training/childwelfare.htm" TargetMode="External"/><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Kimberly.best@dhhs.nc.gov"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2.ncdhhs.gov/dss/training/childwelfare.htm" TargetMode="External"/><Relationship Id="rId2" Type="http://schemas.openxmlformats.org/officeDocument/2006/relationships/hyperlink" Target="https://www2.ncdhhs.gov/dss/dcdl/2018.htm"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mailto:Erin.Conner@dhhs.nc.gov"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mailto:Terri.Reichert@dhhs.nc.gov"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68595" y="2519333"/>
            <a:ext cx="6176621" cy="1211420"/>
          </a:xfrm>
        </p:spPr>
        <p:txBody>
          <a:bodyPr/>
          <a:lstStyle/>
          <a:p>
            <a:r>
              <a:rPr lang="en-US" sz="1800" dirty="0">
                <a:latin typeface="Gotham Light" pitchFamily="50" charset="0"/>
                <a:cs typeface="Arial"/>
              </a:rPr>
              <a:t>NC Department of Health and Human Services </a:t>
            </a:r>
          </a:p>
          <a:p>
            <a:r>
              <a:rPr lang="en-US" dirty="0"/>
              <a:t>Children’s Services Committee</a:t>
            </a:r>
            <a:endParaRPr lang="en-US" sz="1600" dirty="0"/>
          </a:p>
        </p:txBody>
      </p:sp>
      <p:sp>
        <p:nvSpPr>
          <p:cNvPr id="10" name="Text Placeholder 9"/>
          <p:cNvSpPr>
            <a:spLocks noGrp="1"/>
          </p:cNvSpPr>
          <p:nvPr>
            <p:ph type="body" sz="quarter" idx="12"/>
          </p:nvPr>
        </p:nvSpPr>
        <p:spPr>
          <a:xfrm>
            <a:off x="2768595" y="5716979"/>
            <a:ext cx="4772122" cy="488226"/>
          </a:xfrm>
        </p:spPr>
        <p:txBody>
          <a:bodyPr>
            <a:normAutofit/>
          </a:bodyPr>
          <a:lstStyle/>
          <a:p>
            <a:r>
              <a:rPr lang="en-US" sz="2000" dirty="0"/>
              <a:t>December 5, 2018</a:t>
            </a:r>
          </a:p>
        </p:txBody>
      </p:sp>
      <p:sp>
        <p:nvSpPr>
          <p:cNvPr id="7" name="Text Placeholder 8">
            <a:extLst>
              <a:ext uri="{FF2B5EF4-FFF2-40B4-BE49-F238E27FC236}">
                <a16:creationId xmlns:a16="http://schemas.microsoft.com/office/drawing/2014/main" id="{95FD065D-644E-4F84-86F7-0646936DE62B}"/>
              </a:ext>
            </a:extLst>
          </p:cNvPr>
          <p:cNvSpPr>
            <a:spLocks noGrp="1"/>
          </p:cNvSpPr>
          <p:nvPr>
            <p:ph type="body" sz="quarter" idx="11"/>
          </p:nvPr>
        </p:nvSpPr>
        <p:spPr>
          <a:xfrm>
            <a:off x="2768596" y="4768227"/>
            <a:ext cx="5911578" cy="948752"/>
          </a:xfrm>
        </p:spPr>
        <p:txBody>
          <a:bodyPr/>
          <a:lstStyle/>
          <a:p>
            <a:r>
              <a:rPr lang="en-US" dirty="0"/>
              <a:t>DSS Child Welfare Services Team</a:t>
            </a:r>
            <a:endParaRPr lang="en-US" sz="2400" dirty="0"/>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535967" y="663810"/>
            <a:ext cx="7843267" cy="548640"/>
          </a:xfrm>
        </p:spPr>
        <p:txBody>
          <a:bodyPr/>
          <a:lstStyle/>
          <a:p>
            <a:r>
              <a:rPr lang="en-US" dirty="0"/>
              <a:t>CFRS/OSRI</a:t>
            </a:r>
          </a:p>
        </p:txBody>
      </p:sp>
      <p:sp>
        <p:nvSpPr>
          <p:cNvPr id="3" name="Text Placeholder 2">
            <a:extLst>
              <a:ext uri="{FF2B5EF4-FFF2-40B4-BE49-F238E27FC236}">
                <a16:creationId xmlns:a16="http://schemas.microsoft.com/office/drawing/2014/main" id="{55FD513F-D550-4FAE-A2D4-954A16B0D15B}"/>
              </a:ext>
            </a:extLst>
          </p:cNvPr>
          <p:cNvSpPr>
            <a:spLocks noGrp="1"/>
          </p:cNvSpPr>
          <p:nvPr>
            <p:ph type="body" sz="quarter" idx="10"/>
          </p:nvPr>
        </p:nvSpPr>
        <p:spPr>
          <a:xfrm>
            <a:off x="535967" y="1382922"/>
            <a:ext cx="8263476" cy="4092156"/>
          </a:xfrm>
        </p:spPr>
        <p:txBody>
          <a:bodyPr/>
          <a:lstStyle/>
          <a:p>
            <a:pPr marL="0" indent="0">
              <a:buNone/>
            </a:pPr>
            <a:r>
              <a:rPr lang="en-US" sz="2800" b="0" u="sng" dirty="0"/>
              <a:t>Where We Are</a:t>
            </a:r>
          </a:p>
          <a:p>
            <a:r>
              <a:rPr lang="en-US" sz="2800" b="0" dirty="0"/>
              <a:t>Meeting many of our PIP goals </a:t>
            </a:r>
          </a:p>
          <a:p>
            <a:r>
              <a:rPr lang="en-US" sz="2800" b="0" dirty="0"/>
              <a:t>Abundance of activities aiding in improvement</a:t>
            </a:r>
          </a:p>
          <a:p>
            <a:r>
              <a:rPr lang="en-US" sz="2800" b="0" dirty="0"/>
              <a:t>OSRI is one measurement tool for quality assurance</a:t>
            </a:r>
          </a:p>
          <a:p>
            <a:endParaRPr lang="en-US" sz="2800" b="0" dirty="0"/>
          </a:p>
          <a:p>
            <a:pPr marL="0" indent="0">
              <a:buNone/>
            </a:pPr>
            <a:r>
              <a:rPr lang="en-US" sz="2800" b="0" u="sng" dirty="0"/>
              <a:t>Where We’re Going</a:t>
            </a:r>
          </a:p>
          <a:p>
            <a:r>
              <a:rPr lang="en-US" sz="2800" b="0" dirty="0"/>
              <a:t>Keep Improving/CQI</a:t>
            </a:r>
          </a:p>
          <a:p>
            <a:r>
              <a:rPr lang="en-US" sz="2800" b="0" dirty="0"/>
              <a:t>Long-term vision is to continue to improve to 95%</a:t>
            </a:r>
          </a:p>
          <a:p>
            <a:endParaRPr lang="en-US" sz="2800" b="0" dirty="0"/>
          </a:p>
          <a:p>
            <a:pPr marL="0" indent="0">
              <a:buNone/>
            </a:pPr>
            <a:r>
              <a:rPr lang="en-US" sz="2800" b="0" u="sng" dirty="0"/>
              <a:t>How to Get There</a:t>
            </a:r>
            <a:r>
              <a:rPr lang="en-US" sz="2800" b="0" dirty="0"/>
              <a:t> -  </a:t>
            </a:r>
            <a:r>
              <a:rPr lang="en-US" sz="2800" dirty="0">
                <a:solidFill>
                  <a:schemeClr val="tx2">
                    <a:lumMod val="75000"/>
                  </a:schemeClr>
                </a:solidFill>
              </a:rPr>
              <a:t>TOGETHER! </a:t>
            </a:r>
          </a:p>
          <a:p>
            <a:endParaRPr lang="en-US" sz="2800" b="0" dirty="0"/>
          </a:p>
        </p:txBody>
      </p:sp>
    </p:spTree>
    <p:extLst>
      <p:ext uri="{BB962C8B-B14F-4D97-AF65-F5344CB8AC3E}">
        <p14:creationId xmlns:p14="http://schemas.microsoft.com/office/powerpoint/2010/main" val="2849865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403445" y="663810"/>
            <a:ext cx="7843267" cy="548640"/>
          </a:xfrm>
        </p:spPr>
        <p:txBody>
          <a:bodyPr/>
          <a:lstStyle/>
          <a:p>
            <a:r>
              <a:rPr lang="en-US" dirty="0"/>
              <a:t>New Resources Coming!</a:t>
            </a:r>
          </a:p>
        </p:txBody>
      </p:sp>
      <p:sp>
        <p:nvSpPr>
          <p:cNvPr id="6" name="Text Placeholder 2">
            <a:extLst>
              <a:ext uri="{FF2B5EF4-FFF2-40B4-BE49-F238E27FC236}">
                <a16:creationId xmlns:a16="http://schemas.microsoft.com/office/drawing/2014/main" id="{88AE8184-03D6-4474-B9B9-49FBD17D4576}"/>
              </a:ext>
            </a:extLst>
          </p:cNvPr>
          <p:cNvSpPr>
            <a:spLocks noGrp="1"/>
          </p:cNvSpPr>
          <p:nvPr>
            <p:ph type="body" sz="quarter" idx="10"/>
          </p:nvPr>
        </p:nvSpPr>
        <p:spPr>
          <a:xfrm>
            <a:off x="2152072" y="1397980"/>
            <a:ext cx="4636655" cy="735620"/>
          </a:xfrm>
        </p:spPr>
        <p:txBody>
          <a:bodyPr/>
          <a:lstStyle/>
          <a:p>
            <a:pPr marL="0" lvl="0" indent="0">
              <a:lnSpc>
                <a:spcPct val="150000"/>
              </a:lnSpc>
              <a:buNone/>
            </a:pPr>
            <a:r>
              <a:rPr lang="en-US" sz="2800" dirty="0"/>
              <a:t>State Results At-A-Glance</a:t>
            </a:r>
          </a:p>
          <a:p>
            <a:pPr marL="0" indent="0">
              <a:buNone/>
            </a:pPr>
            <a:endParaRPr lang="en-US" sz="2800" dirty="0"/>
          </a:p>
        </p:txBody>
      </p:sp>
      <p:pic>
        <p:nvPicPr>
          <p:cNvPr id="7" name="Picture 6">
            <a:extLst>
              <a:ext uri="{FF2B5EF4-FFF2-40B4-BE49-F238E27FC236}">
                <a16:creationId xmlns:a16="http://schemas.microsoft.com/office/drawing/2014/main" id="{C9D45E97-0115-4407-9858-ED4F9EBE3BB3}"/>
              </a:ext>
            </a:extLst>
          </p:cNvPr>
          <p:cNvPicPr>
            <a:picLocks noChangeAspect="1"/>
          </p:cNvPicPr>
          <p:nvPr/>
        </p:nvPicPr>
        <p:blipFill rotWithShape="1">
          <a:blip r:embed="rId3"/>
          <a:srcRect l="14515" t="58383" r="17604" b="14589"/>
          <a:stretch/>
        </p:blipFill>
        <p:spPr>
          <a:xfrm>
            <a:off x="132521" y="2319130"/>
            <a:ext cx="9011479" cy="2870422"/>
          </a:xfrm>
          <a:prstGeom prst="rect">
            <a:avLst/>
          </a:prstGeom>
          <a:ln>
            <a:solidFill>
              <a:schemeClr val="tx1"/>
            </a:solidFill>
          </a:ln>
        </p:spPr>
      </p:pic>
    </p:spTree>
    <p:extLst>
      <p:ext uri="{BB962C8B-B14F-4D97-AF65-F5344CB8AC3E}">
        <p14:creationId xmlns:p14="http://schemas.microsoft.com/office/powerpoint/2010/main" val="230342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275618" y="663810"/>
            <a:ext cx="7843267" cy="548640"/>
          </a:xfrm>
        </p:spPr>
        <p:txBody>
          <a:bodyPr/>
          <a:lstStyle/>
          <a:p>
            <a:r>
              <a:rPr lang="en-US" dirty="0"/>
              <a:t>New Resources Coming!</a:t>
            </a:r>
          </a:p>
        </p:txBody>
      </p:sp>
      <p:sp>
        <p:nvSpPr>
          <p:cNvPr id="6" name="Text Placeholder 2">
            <a:extLst>
              <a:ext uri="{FF2B5EF4-FFF2-40B4-BE49-F238E27FC236}">
                <a16:creationId xmlns:a16="http://schemas.microsoft.com/office/drawing/2014/main" id="{88AE8184-03D6-4474-B9B9-49FBD17D4576}"/>
              </a:ext>
            </a:extLst>
          </p:cNvPr>
          <p:cNvSpPr>
            <a:spLocks noGrp="1"/>
          </p:cNvSpPr>
          <p:nvPr>
            <p:ph type="body" sz="quarter" idx="10"/>
          </p:nvPr>
        </p:nvSpPr>
        <p:spPr>
          <a:xfrm>
            <a:off x="2484037" y="1212450"/>
            <a:ext cx="4645632" cy="735620"/>
          </a:xfrm>
        </p:spPr>
        <p:txBody>
          <a:bodyPr/>
          <a:lstStyle/>
          <a:p>
            <a:pPr marL="0" lvl="0" indent="0">
              <a:lnSpc>
                <a:spcPct val="150000"/>
              </a:lnSpc>
              <a:buNone/>
            </a:pPr>
            <a:r>
              <a:rPr lang="en-US" sz="2800" dirty="0"/>
              <a:t>Case Review Summary</a:t>
            </a:r>
          </a:p>
          <a:p>
            <a:pPr marL="0" indent="0">
              <a:buNone/>
            </a:pPr>
            <a:endParaRPr lang="en-US" sz="2800" dirty="0"/>
          </a:p>
        </p:txBody>
      </p:sp>
      <p:pic>
        <p:nvPicPr>
          <p:cNvPr id="3" name="Picture 2">
            <a:extLst>
              <a:ext uri="{FF2B5EF4-FFF2-40B4-BE49-F238E27FC236}">
                <a16:creationId xmlns:a16="http://schemas.microsoft.com/office/drawing/2014/main" id="{C5018E55-734B-49DE-9D12-F77F88755936}"/>
              </a:ext>
            </a:extLst>
          </p:cNvPr>
          <p:cNvPicPr>
            <a:picLocks noChangeAspect="1"/>
          </p:cNvPicPr>
          <p:nvPr/>
        </p:nvPicPr>
        <p:blipFill rotWithShape="1">
          <a:blip r:embed="rId3"/>
          <a:srcRect l="2696" t="42705" r="13825" b="20386"/>
          <a:stretch/>
        </p:blipFill>
        <p:spPr>
          <a:xfrm>
            <a:off x="172277" y="1948070"/>
            <a:ext cx="8827193" cy="3122212"/>
          </a:xfrm>
          <a:prstGeom prst="rect">
            <a:avLst/>
          </a:prstGeom>
          <a:ln>
            <a:solidFill>
              <a:schemeClr val="tx1"/>
            </a:solidFill>
          </a:ln>
        </p:spPr>
      </p:pic>
      <p:pic>
        <p:nvPicPr>
          <p:cNvPr id="4" name="Picture 3">
            <a:extLst>
              <a:ext uri="{FF2B5EF4-FFF2-40B4-BE49-F238E27FC236}">
                <a16:creationId xmlns:a16="http://schemas.microsoft.com/office/drawing/2014/main" id="{D3DD5335-CAA5-4B8C-9112-5288549A65A9}"/>
              </a:ext>
            </a:extLst>
          </p:cNvPr>
          <p:cNvPicPr>
            <a:picLocks noChangeAspect="1"/>
          </p:cNvPicPr>
          <p:nvPr/>
        </p:nvPicPr>
        <p:blipFill rotWithShape="1">
          <a:blip r:embed="rId4"/>
          <a:srcRect l="2228" t="70648" r="64222" b="17679"/>
          <a:stretch/>
        </p:blipFill>
        <p:spPr>
          <a:xfrm>
            <a:off x="1179442" y="5267349"/>
            <a:ext cx="3869635" cy="1077106"/>
          </a:xfrm>
          <a:prstGeom prst="rect">
            <a:avLst/>
          </a:prstGeom>
        </p:spPr>
      </p:pic>
    </p:spTree>
    <p:extLst>
      <p:ext uri="{BB962C8B-B14F-4D97-AF65-F5344CB8AC3E}">
        <p14:creationId xmlns:p14="http://schemas.microsoft.com/office/powerpoint/2010/main" val="1340225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535967" y="663810"/>
            <a:ext cx="7843267" cy="548640"/>
          </a:xfrm>
        </p:spPr>
        <p:txBody>
          <a:bodyPr/>
          <a:lstStyle/>
          <a:p>
            <a:r>
              <a:rPr lang="en-US" dirty="0"/>
              <a:t>Safety Outcome 1</a:t>
            </a:r>
          </a:p>
        </p:txBody>
      </p:sp>
      <p:graphicFrame>
        <p:nvGraphicFramePr>
          <p:cNvPr id="8" name="Table 7">
            <a:extLst>
              <a:ext uri="{FF2B5EF4-FFF2-40B4-BE49-F238E27FC236}">
                <a16:creationId xmlns:a16="http://schemas.microsoft.com/office/drawing/2014/main" id="{0DF8905C-6579-414A-A5CA-26A6F2FF4CD8}"/>
              </a:ext>
            </a:extLst>
          </p:cNvPr>
          <p:cNvGraphicFramePr>
            <a:graphicFrameLocks noGrp="1"/>
          </p:cNvGraphicFramePr>
          <p:nvPr>
            <p:extLst>
              <p:ext uri="{D42A27DB-BD31-4B8C-83A1-F6EECF244321}">
                <p14:modId xmlns:p14="http://schemas.microsoft.com/office/powerpoint/2010/main" val="2707590370"/>
              </p:ext>
            </p:extLst>
          </p:nvPr>
        </p:nvGraphicFramePr>
        <p:xfrm>
          <a:off x="535967" y="1397000"/>
          <a:ext cx="8144207" cy="3489960"/>
        </p:xfrm>
        <a:graphic>
          <a:graphicData uri="http://schemas.openxmlformats.org/drawingml/2006/table">
            <a:tbl>
              <a:tblPr firstRow="1" bandRow="1">
                <a:tableStyleId>{5C22544A-7EE6-4342-B048-85BDC9FD1C3A}</a:tableStyleId>
              </a:tblPr>
              <a:tblGrid>
                <a:gridCol w="8144207">
                  <a:extLst>
                    <a:ext uri="{9D8B030D-6E8A-4147-A177-3AD203B41FA5}">
                      <a16:colId xmlns:a16="http://schemas.microsoft.com/office/drawing/2014/main" val="1266714148"/>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t>Children are, first and foremost, protected from abuse and neglect. (One Item)</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205051"/>
                  </a:ext>
                </a:extLst>
              </a:tr>
              <a:tr h="0">
                <a:tc>
                  <a:txBody>
                    <a:bodyPr/>
                    <a:lstStyle/>
                    <a:p>
                      <a:pPr marL="0" indent="0">
                        <a:spcBef>
                          <a:spcPts val="600"/>
                        </a:spcBef>
                        <a:spcAft>
                          <a:spcPts val="600"/>
                        </a:spcAft>
                        <a:buNone/>
                      </a:pPr>
                      <a:r>
                        <a:rPr lang="en-US" sz="2400" dirty="0"/>
                        <a:t>Item 1:  Timeliness of initiation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92898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PIP IMPROVEMENT GOAL:  76.7%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8969935"/>
                  </a:ext>
                </a:extLst>
              </a:tr>
              <a:tr h="370840">
                <a:tc>
                  <a:txBody>
                    <a:bodyPr/>
                    <a:lstStyle/>
                    <a:p>
                      <a:pPr marL="0" indent="0">
                        <a:spcBef>
                          <a:spcPts val="600"/>
                        </a:spcBef>
                        <a:spcAft>
                          <a:spcPts val="600"/>
                        </a:spcAft>
                        <a:buNone/>
                      </a:pPr>
                      <a:r>
                        <a:rPr lang="en-US" sz="2400" dirty="0"/>
                        <a:t>To be rated a strength…</a:t>
                      </a:r>
                    </a:p>
                    <a:p>
                      <a:pPr lvl="1"/>
                      <a:r>
                        <a:rPr lang="en-US" sz="2400" dirty="0"/>
                        <a:t>Reports must be initiated within timeframes. </a:t>
                      </a:r>
                    </a:p>
                    <a:p>
                      <a:pPr lvl="1"/>
                      <a:r>
                        <a:rPr lang="en-US" sz="2400" dirty="0"/>
                        <a:t>All children seen face to face at initiation.</a:t>
                      </a:r>
                    </a:p>
                    <a:p>
                      <a:pPr lvl="1"/>
                      <a:r>
                        <a:rPr lang="en-US" sz="2400" dirty="0"/>
                        <a:t>Includes cross-jurisdiction assist requests.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9703256"/>
                  </a:ext>
                </a:extLst>
              </a:tr>
            </a:tbl>
          </a:graphicData>
        </a:graphic>
      </p:graphicFrame>
      <p:graphicFrame>
        <p:nvGraphicFramePr>
          <p:cNvPr id="12" name="Object 11">
            <a:extLst>
              <a:ext uri="{FF2B5EF4-FFF2-40B4-BE49-F238E27FC236}">
                <a16:creationId xmlns:a16="http://schemas.microsoft.com/office/drawing/2014/main" id="{FB41C9BA-D29E-40D0-9777-6F4F7D6BC663}"/>
              </a:ext>
            </a:extLst>
          </p:cNvPr>
          <p:cNvGraphicFramePr>
            <a:graphicFrameLocks noChangeAspect="1"/>
          </p:cNvGraphicFramePr>
          <p:nvPr>
            <p:extLst>
              <p:ext uri="{D42A27DB-BD31-4B8C-83A1-F6EECF244321}">
                <p14:modId xmlns:p14="http://schemas.microsoft.com/office/powerpoint/2010/main" val="1703054324"/>
              </p:ext>
            </p:extLst>
          </p:nvPr>
        </p:nvGraphicFramePr>
        <p:xfrm>
          <a:off x="7655533" y="2837368"/>
          <a:ext cx="952500" cy="388937"/>
        </p:xfrm>
        <a:graphic>
          <a:graphicData uri="http://schemas.openxmlformats.org/presentationml/2006/ole">
            <mc:AlternateContent xmlns:mc="http://schemas.openxmlformats.org/markup-compatibility/2006">
              <mc:Choice xmlns:v="urn:schemas-microsoft-com:vml" Requires="v">
                <p:oleObj spid="_x0000_s8225" name="Worksheet" r:id="rId4" imgW="952487" imgH="388631" progId="Excel.Sheet.12">
                  <p:embed/>
                </p:oleObj>
              </mc:Choice>
              <mc:Fallback>
                <p:oleObj name="Worksheet" r:id="rId4" imgW="952487" imgH="388631" progId="Excel.Sheet.12">
                  <p:embed/>
                  <p:pic>
                    <p:nvPicPr>
                      <p:cNvPr id="3" name="Object 2">
                        <a:extLst>
                          <a:ext uri="{FF2B5EF4-FFF2-40B4-BE49-F238E27FC236}">
                            <a16:creationId xmlns:a16="http://schemas.microsoft.com/office/drawing/2014/main" id="{71FAC532-5827-483B-9E35-1B254F72406B}"/>
                          </a:ext>
                        </a:extLst>
                      </p:cNvPr>
                      <p:cNvPicPr/>
                      <p:nvPr/>
                    </p:nvPicPr>
                    <p:blipFill>
                      <a:blip r:embed="rId5"/>
                      <a:stretch>
                        <a:fillRect/>
                      </a:stretch>
                    </p:blipFill>
                    <p:spPr>
                      <a:xfrm>
                        <a:off x="7655533" y="2837368"/>
                        <a:ext cx="952500" cy="388937"/>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1C3545DE-A535-449C-97AF-A796E6F19C35}"/>
              </a:ext>
            </a:extLst>
          </p:cNvPr>
          <p:cNvSpPr txBox="1"/>
          <p:nvPr/>
        </p:nvSpPr>
        <p:spPr>
          <a:xfrm rot="20899404">
            <a:off x="3013161" y="5380311"/>
            <a:ext cx="3117678" cy="646331"/>
          </a:xfrm>
          <a:prstGeom prst="rect">
            <a:avLst/>
          </a:prstGeom>
          <a:noFill/>
        </p:spPr>
        <p:txBody>
          <a:bodyPr wrap="square" rtlCol="0">
            <a:spAutoFit/>
          </a:bodyPr>
          <a:lstStyle/>
          <a:p>
            <a:r>
              <a:rPr lang="en-US" dirty="0"/>
              <a:t>Be sure to document </a:t>
            </a:r>
            <a:r>
              <a:rPr lang="en-US" u="sng" dirty="0"/>
              <a:t>why</a:t>
            </a:r>
            <a:r>
              <a:rPr lang="en-US" dirty="0"/>
              <a:t> if unable to initiate on time… </a:t>
            </a:r>
          </a:p>
        </p:txBody>
      </p:sp>
    </p:spTree>
    <p:extLst>
      <p:ext uri="{BB962C8B-B14F-4D97-AF65-F5344CB8AC3E}">
        <p14:creationId xmlns:p14="http://schemas.microsoft.com/office/powerpoint/2010/main" val="147129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304801" y="677062"/>
            <a:ext cx="7843267" cy="548640"/>
          </a:xfrm>
        </p:spPr>
        <p:txBody>
          <a:bodyPr/>
          <a:lstStyle/>
          <a:p>
            <a:r>
              <a:rPr lang="en-US" dirty="0"/>
              <a:t>Safety Outcome 2</a:t>
            </a:r>
          </a:p>
        </p:txBody>
      </p:sp>
      <p:graphicFrame>
        <p:nvGraphicFramePr>
          <p:cNvPr id="8" name="Table 7">
            <a:extLst>
              <a:ext uri="{FF2B5EF4-FFF2-40B4-BE49-F238E27FC236}">
                <a16:creationId xmlns:a16="http://schemas.microsoft.com/office/drawing/2014/main" id="{0DF8905C-6579-414A-A5CA-26A6F2FF4CD8}"/>
              </a:ext>
            </a:extLst>
          </p:cNvPr>
          <p:cNvGraphicFramePr>
            <a:graphicFrameLocks noGrp="1"/>
          </p:cNvGraphicFramePr>
          <p:nvPr>
            <p:extLst>
              <p:ext uri="{D42A27DB-BD31-4B8C-83A1-F6EECF244321}">
                <p14:modId xmlns:p14="http://schemas.microsoft.com/office/powerpoint/2010/main" val="3854313775"/>
              </p:ext>
            </p:extLst>
          </p:nvPr>
        </p:nvGraphicFramePr>
        <p:xfrm>
          <a:off x="304801" y="1397000"/>
          <a:ext cx="8375374" cy="3505200"/>
        </p:xfrm>
        <a:graphic>
          <a:graphicData uri="http://schemas.openxmlformats.org/drawingml/2006/table">
            <a:tbl>
              <a:tblPr firstRow="1" bandRow="1">
                <a:tableStyleId>{5C22544A-7EE6-4342-B048-85BDC9FD1C3A}</a:tableStyleId>
              </a:tblPr>
              <a:tblGrid>
                <a:gridCol w="8375374">
                  <a:extLst>
                    <a:ext uri="{9D8B030D-6E8A-4147-A177-3AD203B41FA5}">
                      <a16:colId xmlns:a16="http://schemas.microsoft.com/office/drawing/2014/main" val="1266714148"/>
                    </a:ext>
                  </a:extLst>
                </a:gridCol>
              </a:tblGrid>
              <a:tr h="370840">
                <a:tc>
                  <a:txBody>
                    <a:bodyPr/>
                    <a:lstStyle/>
                    <a:p>
                      <a:pPr marL="0" indent="-4763" algn="l">
                        <a:buNone/>
                      </a:pPr>
                      <a:r>
                        <a:rPr lang="en-US" sz="2800" dirty="0"/>
                        <a:t>Children are safely maintained in their homes whenever possible and appropriate. (Two Items)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205051"/>
                  </a:ext>
                </a:extLst>
              </a:tr>
              <a:tr h="0">
                <a:tc>
                  <a:txBody>
                    <a:bodyPr/>
                    <a:lstStyle/>
                    <a:p>
                      <a:pPr>
                        <a:spcBef>
                          <a:spcPts val="600"/>
                        </a:spcBef>
                        <a:spcAft>
                          <a:spcPts val="600"/>
                        </a:spcAft>
                      </a:pPr>
                      <a:r>
                        <a:rPr lang="en-US" sz="2400" dirty="0"/>
                        <a:t>Item 2:  Assessing for and providing services to prevent entry or re-entry into foster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92898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PIP IMPROVEMENT GOAL:  66.4%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8969935"/>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US" sz="2400" dirty="0"/>
                        <a:t>Item 3:  Assessing and managing risk and safety throughout the life of the case.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9703256"/>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US" sz="2400" dirty="0"/>
                        <a:t>PIP IMPROVEMENT GOAL:  62.2%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466497"/>
                  </a:ext>
                </a:extLst>
              </a:tr>
            </a:tbl>
          </a:graphicData>
        </a:graphic>
      </p:graphicFrame>
      <p:graphicFrame>
        <p:nvGraphicFramePr>
          <p:cNvPr id="6" name="Object 5">
            <a:extLst>
              <a:ext uri="{FF2B5EF4-FFF2-40B4-BE49-F238E27FC236}">
                <a16:creationId xmlns:a16="http://schemas.microsoft.com/office/drawing/2014/main" id="{483B3993-0BBF-4134-8631-539DE469BDD9}"/>
              </a:ext>
            </a:extLst>
          </p:cNvPr>
          <p:cNvGraphicFramePr>
            <a:graphicFrameLocks noChangeAspect="1"/>
          </p:cNvGraphicFramePr>
          <p:nvPr>
            <p:extLst>
              <p:ext uri="{D42A27DB-BD31-4B8C-83A1-F6EECF244321}">
                <p14:modId xmlns:p14="http://schemas.microsoft.com/office/powerpoint/2010/main" val="3425210908"/>
              </p:ext>
            </p:extLst>
          </p:nvPr>
        </p:nvGraphicFramePr>
        <p:xfrm>
          <a:off x="7648126" y="3234531"/>
          <a:ext cx="952500" cy="388937"/>
        </p:xfrm>
        <a:graphic>
          <a:graphicData uri="http://schemas.openxmlformats.org/presentationml/2006/ole">
            <mc:AlternateContent xmlns:mc="http://schemas.openxmlformats.org/markup-compatibility/2006">
              <mc:Choice xmlns:v="urn:schemas-microsoft-com:vml" Requires="v">
                <p:oleObj spid="_x0000_s9280" name="Worksheet" r:id="rId4" imgW="952487" imgH="388631" progId="Excel.Sheet.12">
                  <p:embed/>
                </p:oleObj>
              </mc:Choice>
              <mc:Fallback>
                <p:oleObj name="Worksheet" r:id="rId4" imgW="952487" imgH="388631" progId="Excel.Sheet.12">
                  <p:embed/>
                  <p:pic>
                    <p:nvPicPr>
                      <p:cNvPr id="0" name=""/>
                      <p:cNvPicPr/>
                      <p:nvPr/>
                    </p:nvPicPr>
                    <p:blipFill>
                      <a:blip r:embed="rId5"/>
                      <a:stretch>
                        <a:fillRect/>
                      </a:stretch>
                    </p:blipFill>
                    <p:spPr>
                      <a:xfrm>
                        <a:off x="7648126" y="3234531"/>
                        <a:ext cx="952500" cy="388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6D86692E-1E44-49CE-9689-938DA36A9AF5}"/>
              </a:ext>
            </a:extLst>
          </p:cNvPr>
          <p:cNvGraphicFramePr>
            <a:graphicFrameLocks noChangeAspect="1"/>
          </p:cNvGraphicFramePr>
          <p:nvPr>
            <p:extLst>
              <p:ext uri="{D42A27DB-BD31-4B8C-83A1-F6EECF244321}">
                <p14:modId xmlns:p14="http://schemas.microsoft.com/office/powerpoint/2010/main" val="979748133"/>
              </p:ext>
            </p:extLst>
          </p:nvPr>
        </p:nvGraphicFramePr>
        <p:xfrm>
          <a:off x="7666598" y="4471409"/>
          <a:ext cx="952500" cy="388937"/>
        </p:xfrm>
        <a:graphic>
          <a:graphicData uri="http://schemas.openxmlformats.org/presentationml/2006/ole">
            <mc:AlternateContent xmlns:mc="http://schemas.openxmlformats.org/markup-compatibility/2006">
              <mc:Choice xmlns:v="urn:schemas-microsoft-com:vml" Requires="v">
                <p:oleObj spid="_x0000_s9281" name="Worksheet" r:id="rId6" imgW="952487" imgH="388631" progId="Excel.Sheet.12">
                  <p:embed/>
                </p:oleObj>
              </mc:Choice>
              <mc:Fallback>
                <p:oleObj name="Worksheet" r:id="rId6" imgW="952487" imgH="388631" progId="Excel.Sheet.12">
                  <p:embed/>
                  <p:pic>
                    <p:nvPicPr>
                      <p:cNvPr id="0" name=""/>
                      <p:cNvPicPr/>
                      <p:nvPr/>
                    </p:nvPicPr>
                    <p:blipFill>
                      <a:blip r:embed="rId7"/>
                      <a:stretch>
                        <a:fillRect/>
                      </a:stretch>
                    </p:blipFill>
                    <p:spPr>
                      <a:xfrm>
                        <a:off x="7666598" y="4471409"/>
                        <a:ext cx="952500" cy="388937"/>
                      </a:xfrm>
                      <a:prstGeom prst="rect">
                        <a:avLst/>
                      </a:prstGeom>
                    </p:spPr>
                  </p:pic>
                </p:oleObj>
              </mc:Fallback>
            </mc:AlternateContent>
          </a:graphicData>
        </a:graphic>
      </p:graphicFrame>
    </p:spTree>
    <p:extLst>
      <p:ext uri="{BB962C8B-B14F-4D97-AF65-F5344CB8AC3E}">
        <p14:creationId xmlns:p14="http://schemas.microsoft.com/office/powerpoint/2010/main" val="34293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304801" y="677062"/>
            <a:ext cx="7843267" cy="548640"/>
          </a:xfrm>
        </p:spPr>
        <p:txBody>
          <a:bodyPr/>
          <a:lstStyle/>
          <a:p>
            <a:r>
              <a:rPr lang="en-US" dirty="0"/>
              <a:t>Safety Outcome 2 </a:t>
            </a:r>
            <a:r>
              <a:rPr lang="en-US" sz="2800" dirty="0"/>
              <a:t>(continued)</a:t>
            </a:r>
            <a:endParaRPr lang="en-US" dirty="0"/>
          </a:p>
        </p:txBody>
      </p:sp>
      <p:graphicFrame>
        <p:nvGraphicFramePr>
          <p:cNvPr id="8" name="Table 7">
            <a:extLst>
              <a:ext uri="{FF2B5EF4-FFF2-40B4-BE49-F238E27FC236}">
                <a16:creationId xmlns:a16="http://schemas.microsoft.com/office/drawing/2014/main" id="{0DF8905C-6579-414A-A5CA-26A6F2FF4CD8}"/>
              </a:ext>
            </a:extLst>
          </p:cNvPr>
          <p:cNvGraphicFramePr>
            <a:graphicFrameLocks noGrp="1"/>
          </p:cNvGraphicFramePr>
          <p:nvPr>
            <p:extLst>
              <p:ext uri="{D42A27DB-BD31-4B8C-83A1-F6EECF244321}">
                <p14:modId xmlns:p14="http://schemas.microsoft.com/office/powerpoint/2010/main" val="4168666858"/>
              </p:ext>
            </p:extLst>
          </p:nvPr>
        </p:nvGraphicFramePr>
        <p:xfrm>
          <a:off x="304801" y="1225702"/>
          <a:ext cx="8375374" cy="4798060"/>
        </p:xfrm>
        <a:graphic>
          <a:graphicData uri="http://schemas.openxmlformats.org/drawingml/2006/table">
            <a:tbl>
              <a:tblPr firstRow="1" bandRow="1">
                <a:tableStyleId>{5C22544A-7EE6-4342-B048-85BDC9FD1C3A}</a:tableStyleId>
              </a:tblPr>
              <a:tblGrid>
                <a:gridCol w="8375374">
                  <a:extLst>
                    <a:ext uri="{9D8B030D-6E8A-4147-A177-3AD203B41FA5}">
                      <a16:colId xmlns:a16="http://schemas.microsoft.com/office/drawing/2014/main" val="1266714148"/>
                    </a:ext>
                  </a:extLst>
                </a:gridCol>
              </a:tblGrid>
              <a:tr h="370840">
                <a:tc>
                  <a:txBody>
                    <a:bodyPr/>
                    <a:lstStyle/>
                    <a:p>
                      <a:pPr marL="0" indent="-4763" algn="l">
                        <a:buNone/>
                      </a:pPr>
                      <a:r>
                        <a:rPr lang="en-US" sz="2800" dirty="0"/>
                        <a:t>Children are safely maintained in their homes whenever possible and appropriate. (Two Items)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205051"/>
                  </a:ext>
                </a:extLst>
              </a:tr>
              <a:tr h="0">
                <a:tc>
                  <a:txBody>
                    <a:bodyPr/>
                    <a:lstStyle/>
                    <a:p>
                      <a:pPr marL="0" indent="0">
                        <a:spcAft>
                          <a:spcPts val="1200"/>
                        </a:spcAft>
                        <a:buNone/>
                      </a:pPr>
                      <a:r>
                        <a:rPr lang="en-US" sz="2400" dirty="0"/>
                        <a:t>To be rated a strength…  </a:t>
                      </a:r>
                    </a:p>
                    <a:p>
                      <a:pPr lvl="1"/>
                      <a:r>
                        <a:rPr lang="en-US" sz="2400" dirty="0"/>
                        <a:t>Agency efforts need to:  </a:t>
                      </a:r>
                    </a:p>
                    <a:p>
                      <a:pPr lvl="2">
                        <a:spcBef>
                          <a:spcPts val="400"/>
                        </a:spcBef>
                        <a:spcAft>
                          <a:spcPts val="400"/>
                        </a:spcAft>
                      </a:pPr>
                      <a:r>
                        <a:rPr lang="en-US" sz="2400" dirty="0"/>
                        <a:t>Identify and provide appropriate services that address immediate safety needs and prevent foster care</a:t>
                      </a:r>
                    </a:p>
                    <a:p>
                      <a:pPr lvl="2">
                        <a:spcBef>
                          <a:spcPts val="400"/>
                        </a:spcBef>
                        <a:spcAft>
                          <a:spcPts val="400"/>
                        </a:spcAft>
                      </a:pPr>
                      <a:r>
                        <a:rPr lang="en-US" sz="2400" dirty="0"/>
                        <a:t>Show that safety and risk are being assessed and monitored throughout the life of the case, in all programs. </a:t>
                      </a:r>
                    </a:p>
                    <a:p>
                      <a:pPr lvl="2">
                        <a:spcBef>
                          <a:spcPts val="900"/>
                        </a:spcBef>
                        <a:spcAft>
                          <a:spcPts val="900"/>
                        </a:spcAft>
                      </a:pPr>
                      <a:r>
                        <a:rPr lang="en-US" sz="2400" dirty="0"/>
                        <a:t>Identify and provide appropriate services that are intended to reduce risk of future harm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928982"/>
                  </a:ext>
                </a:extLst>
              </a:tr>
            </a:tbl>
          </a:graphicData>
        </a:graphic>
      </p:graphicFrame>
    </p:spTree>
    <p:extLst>
      <p:ext uri="{BB962C8B-B14F-4D97-AF65-F5344CB8AC3E}">
        <p14:creationId xmlns:p14="http://schemas.microsoft.com/office/powerpoint/2010/main" val="375853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304801" y="677062"/>
            <a:ext cx="7843267" cy="548640"/>
          </a:xfrm>
        </p:spPr>
        <p:txBody>
          <a:bodyPr/>
          <a:lstStyle/>
          <a:p>
            <a:r>
              <a:rPr lang="en-US" dirty="0"/>
              <a:t>Safety Outcome 2 (continued)</a:t>
            </a:r>
          </a:p>
        </p:txBody>
      </p:sp>
      <p:graphicFrame>
        <p:nvGraphicFramePr>
          <p:cNvPr id="8" name="Table 7">
            <a:extLst>
              <a:ext uri="{FF2B5EF4-FFF2-40B4-BE49-F238E27FC236}">
                <a16:creationId xmlns:a16="http://schemas.microsoft.com/office/drawing/2014/main" id="{0DF8905C-6579-414A-A5CA-26A6F2FF4CD8}"/>
              </a:ext>
            </a:extLst>
          </p:cNvPr>
          <p:cNvGraphicFramePr>
            <a:graphicFrameLocks noGrp="1"/>
          </p:cNvGraphicFramePr>
          <p:nvPr>
            <p:extLst>
              <p:ext uri="{D42A27DB-BD31-4B8C-83A1-F6EECF244321}">
                <p14:modId xmlns:p14="http://schemas.microsoft.com/office/powerpoint/2010/main" val="3830517269"/>
              </p:ext>
            </p:extLst>
          </p:nvPr>
        </p:nvGraphicFramePr>
        <p:xfrm>
          <a:off x="304801" y="1225702"/>
          <a:ext cx="8534398" cy="3576320"/>
        </p:xfrm>
        <a:graphic>
          <a:graphicData uri="http://schemas.openxmlformats.org/drawingml/2006/table">
            <a:tbl>
              <a:tblPr firstRow="1" bandRow="1">
                <a:tableStyleId>{5C22544A-7EE6-4342-B048-85BDC9FD1C3A}</a:tableStyleId>
              </a:tblPr>
              <a:tblGrid>
                <a:gridCol w="8534398">
                  <a:extLst>
                    <a:ext uri="{9D8B030D-6E8A-4147-A177-3AD203B41FA5}">
                      <a16:colId xmlns:a16="http://schemas.microsoft.com/office/drawing/2014/main" val="1266714148"/>
                    </a:ext>
                  </a:extLst>
                </a:gridCol>
              </a:tblGrid>
              <a:tr h="370840">
                <a:tc>
                  <a:txBody>
                    <a:bodyPr/>
                    <a:lstStyle/>
                    <a:p>
                      <a:pPr marL="0" indent="-4763" algn="l">
                        <a:buNone/>
                      </a:pPr>
                      <a:r>
                        <a:rPr lang="en-US" sz="2800" dirty="0"/>
                        <a:t>Children are safely maintained in their homes whenever possible and appropriate. (Two Items)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205051"/>
                  </a:ext>
                </a:extLst>
              </a:tr>
              <a:tr h="0">
                <a:tc>
                  <a:txBody>
                    <a:bodyPr/>
                    <a:lstStyle/>
                    <a:p>
                      <a:pPr marL="0" indent="0">
                        <a:spcAft>
                          <a:spcPts val="1200"/>
                        </a:spcAft>
                        <a:buNone/>
                      </a:pPr>
                      <a:r>
                        <a:rPr lang="en-US" sz="2400" dirty="0"/>
                        <a:t>To be rated a strength…  </a:t>
                      </a:r>
                    </a:p>
                    <a:p>
                      <a:pPr lvl="1">
                        <a:spcBef>
                          <a:spcPts val="1200"/>
                        </a:spcBef>
                        <a:spcAft>
                          <a:spcPts val="1200"/>
                        </a:spcAft>
                      </a:pPr>
                      <a:r>
                        <a:rPr lang="en-US" sz="2400" dirty="0"/>
                        <a:t>Safety plans are </a:t>
                      </a:r>
                    </a:p>
                    <a:p>
                      <a:pPr lvl="2">
                        <a:spcBef>
                          <a:spcPts val="400"/>
                        </a:spcBef>
                        <a:spcAft>
                          <a:spcPts val="400"/>
                        </a:spcAft>
                      </a:pPr>
                      <a:r>
                        <a:rPr lang="en-US" sz="2400" dirty="0"/>
                        <a:t>Appropriate for the situation and child</a:t>
                      </a:r>
                    </a:p>
                    <a:p>
                      <a:pPr lvl="2">
                        <a:spcBef>
                          <a:spcPts val="400"/>
                        </a:spcBef>
                        <a:spcAft>
                          <a:spcPts val="400"/>
                        </a:spcAft>
                      </a:pPr>
                      <a:r>
                        <a:rPr lang="en-US" sz="2400" dirty="0"/>
                        <a:t>Current, and </a:t>
                      </a:r>
                    </a:p>
                    <a:p>
                      <a:pPr lvl="2">
                        <a:spcBef>
                          <a:spcPts val="400"/>
                        </a:spcBef>
                        <a:spcAft>
                          <a:spcPts val="400"/>
                        </a:spcAft>
                      </a:pPr>
                      <a:r>
                        <a:rPr lang="en-US" sz="2400" dirty="0"/>
                        <a:t>Family engagement in safety-related services monitored.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928982"/>
                  </a:ext>
                </a:extLst>
              </a:tr>
            </a:tbl>
          </a:graphicData>
        </a:graphic>
      </p:graphicFrame>
    </p:spTree>
    <p:extLst>
      <p:ext uri="{BB962C8B-B14F-4D97-AF65-F5344CB8AC3E}">
        <p14:creationId xmlns:p14="http://schemas.microsoft.com/office/powerpoint/2010/main" val="771007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304801" y="677062"/>
            <a:ext cx="7843267" cy="548640"/>
          </a:xfrm>
        </p:spPr>
        <p:txBody>
          <a:bodyPr/>
          <a:lstStyle/>
          <a:p>
            <a:r>
              <a:rPr lang="en-US" dirty="0"/>
              <a:t>Safety Outcome 2 (continued)</a:t>
            </a:r>
          </a:p>
        </p:txBody>
      </p:sp>
      <p:graphicFrame>
        <p:nvGraphicFramePr>
          <p:cNvPr id="8" name="Table 7">
            <a:extLst>
              <a:ext uri="{FF2B5EF4-FFF2-40B4-BE49-F238E27FC236}">
                <a16:creationId xmlns:a16="http://schemas.microsoft.com/office/drawing/2014/main" id="{0DF8905C-6579-414A-A5CA-26A6F2FF4CD8}"/>
              </a:ext>
            </a:extLst>
          </p:cNvPr>
          <p:cNvGraphicFramePr>
            <a:graphicFrameLocks noGrp="1"/>
          </p:cNvGraphicFramePr>
          <p:nvPr>
            <p:extLst>
              <p:ext uri="{D42A27DB-BD31-4B8C-83A1-F6EECF244321}">
                <p14:modId xmlns:p14="http://schemas.microsoft.com/office/powerpoint/2010/main" val="4180411586"/>
              </p:ext>
            </p:extLst>
          </p:nvPr>
        </p:nvGraphicFramePr>
        <p:xfrm>
          <a:off x="304801" y="1640840"/>
          <a:ext cx="8534398" cy="3383280"/>
        </p:xfrm>
        <a:graphic>
          <a:graphicData uri="http://schemas.openxmlformats.org/drawingml/2006/table">
            <a:tbl>
              <a:tblPr firstRow="1" bandRow="1">
                <a:tableStyleId>{5C22544A-7EE6-4342-B048-85BDC9FD1C3A}</a:tableStyleId>
              </a:tblPr>
              <a:tblGrid>
                <a:gridCol w="8534398">
                  <a:extLst>
                    <a:ext uri="{9D8B030D-6E8A-4147-A177-3AD203B41FA5}">
                      <a16:colId xmlns:a16="http://schemas.microsoft.com/office/drawing/2014/main" val="1266714148"/>
                    </a:ext>
                  </a:extLst>
                </a:gridCol>
              </a:tblGrid>
              <a:tr h="370840">
                <a:tc>
                  <a:txBody>
                    <a:bodyPr/>
                    <a:lstStyle/>
                    <a:p>
                      <a:pPr marL="0" indent="-4763" algn="l">
                        <a:buNone/>
                      </a:pPr>
                      <a:r>
                        <a:rPr lang="en-US" sz="2800" dirty="0"/>
                        <a:t>Children are safely maintained in their homes whenever possible and appropriate. (Two Items)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205051"/>
                  </a:ext>
                </a:extLst>
              </a:tr>
              <a:tr h="0">
                <a:tc>
                  <a:txBody>
                    <a:bodyPr/>
                    <a:lstStyle/>
                    <a:p>
                      <a:pPr marL="0" indent="0">
                        <a:spcAft>
                          <a:spcPts val="1200"/>
                        </a:spcAft>
                        <a:buNone/>
                      </a:pPr>
                      <a:r>
                        <a:rPr lang="en-US" sz="2400" dirty="0"/>
                        <a:t>To be rated a strength…  </a:t>
                      </a:r>
                    </a:p>
                    <a:p>
                      <a:pPr lvl="1"/>
                      <a:r>
                        <a:rPr lang="en-US" sz="2400" dirty="0"/>
                        <a:t>All assessments and reassessments should be timely and throughout the life of the case.  </a:t>
                      </a:r>
                    </a:p>
                    <a:p>
                      <a:pPr lvl="1"/>
                      <a:endParaRPr lang="en-US" sz="2400" dirty="0"/>
                    </a:p>
                    <a:p>
                      <a:pPr lvl="1"/>
                      <a:r>
                        <a:rPr lang="en-US" sz="2400" dirty="0"/>
                        <a:t>The rule of thumb is to reassess at critical points in the life of the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928982"/>
                  </a:ext>
                </a:extLst>
              </a:tr>
            </a:tbl>
          </a:graphicData>
        </a:graphic>
      </p:graphicFrame>
    </p:spTree>
    <p:extLst>
      <p:ext uri="{BB962C8B-B14F-4D97-AF65-F5344CB8AC3E}">
        <p14:creationId xmlns:p14="http://schemas.microsoft.com/office/powerpoint/2010/main" val="2695599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304801" y="677062"/>
            <a:ext cx="7843267" cy="548640"/>
          </a:xfrm>
        </p:spPr>
        <p:txBody>
          <a:bodyPr/>
          <a:lstStyle/>
          <a:p>
            <a:r>
              <a:rPr lang="en-US" dirty="0"/>
              <a:t>Permanency Outcome 1</a:t>
            </a:r>
          </a:p>
        </p:txBody>
      </p:sp>
      <p:graphicFrame>
        <p:nvGraphicFramePr>
          <p:cNvPr id="8" name="Table 7">
            <a:extLst>
              <a:ext uri="{FF2B5EF4-FFF2-40B4-BE49-F238E27FC236}">
                <a16:creationId xmlns:a16="http://schemas.microsoft.com/office/drawing/2014/main" id="{0DF8905C-6579-414A-A5CA-26A6F2FF4CD8}"/>
              </a:ext>
            </a:extLst>
          </p:cNvPr>
          <p:cNvGraphicFramePr>
            <a:graphicFrameLocks noGrp="1"/>
          </p:cNvGraphicFramePr>
          <p:nvPr>
            <p:extLst>
              <p:ext uri="{D42A27DB-BD31-4B8C-83A1-F6EECF244321}">
                <p14:modId xmlns:p14="http://schemas.microsoft.com/office/powerpoint/2010/main" val="316367346"/>
              </p:ext>
            </p:extLst>
          </p:nvPr>
        </p:nvGraphicFramePr>
        <p:xfrm>
          <a:off x="304801" y="1397000"/>
          <a:ext cx="8375374" cy="3688080"/>
        </p:xfrm>
        <a:graphic>
          <a:graphicData uri="http://schemas.openxmlformats.org/drawingml/2006/table">
            <a:tbl>
              <a:tblPr firstRow="1" bandRow="1">
                <a:tableStyleId>{5C22544A-7EE6-4342-B048-85BDC9FD1C3A}</a:tableStyleId>
              </a:tblPr>
              <a:tblGrid>
                <a:gridCol w="8375374">
                  <a:extLst>
                    <a:ext uri="{9D8B030D-6E8A-4147-A177-3AD203B41FA5}">
                      <a16:colId xmlns:a16="http://schemas.microsoft.com/office/drawing/2014/main" val="1266714148"/>
                    </a:ext>
                  </a:extLst>
                </a:gridCol>
              </a:tblGrid>
              <a:tr h="370840">
                <a:tc>
                  <a:txBody>
                    <a:bodyPr/>
                    <a:lstStyle/>
                    <a:p>
                      <a:pPr marL="0" indent="-4763" algn="l">
                        <a:buNone/>
                      </a:pPr>
                      <a:r>
                        <a:rPr lang="en-US" sz="2800" dirty="0"/>
                        <a:t>Children have permanency and stability in their living situations. </a:t>
                      </a:r>
                      <a:r>
                        <a:rPr lang="en-US" sz="2000" dirty="0"/>
                        <a:t>(Three Items) </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205051"/>
                  </a:ext>
                </a:extLst>
              </a:tr>
              <a:tr h="0">
                <a:tc>
                  <a:txBody>
                    <a:bodyPr/>
                    <a:lstStyle/>
                    <a:p>
                      <a:r>
                        <a:rPr lang="en-US" sz="2400" dirty="0"/>
                        <a:t>Item 4:  Stability of Placement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92898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PIP IMPROVEMENT GOAL:  70.6%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8969935"/>
                  </a:ext>
                </a:extLst>
              </a:tr>
              <a:tr h="370840">
                <a:tc>
                  <a:txBody>
                    <a:bodyPr/>
                    <a:lstStyle/>
                    <a:p>
                      <a:r>
                        <a:rPr lang="en-US" sz="2400" dirty="0"/>
                        <a:t>Item 5:  Permanency goal for the child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9703256"/>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US" sz="2400" dirty="0"/>
                        <a:t>PIP IMPROVEMENT GOAL:  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466497"/>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US" sz="2400" dirty="0"/>
                        <a:t>Item 6:  Achievement of Permanency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1214924"/>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US" sz="2400" dirty="0"/>
                        <a:t>PIP IMPROVEMENT GOAL:  48.3%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170717"/>
                  </a:ext>
                </a:extLst>
              </a:tr>
            </a:tbl>
          </a:graphicData>
        </a:graphic>
      </p:graphicFrame>
      <p:graphicFrame>
        <p:nvGraphicFramePr>
          <p:cNvPr id="3" name="Object 2">
            <a:extLst>
              <a:ext uri="{FF2B5EF4-FFF2-40B4-BE49-F238E27FC236}">
                <a16:creationId xmlns:a16="http://schemas.microsoft.com/office/drawing/2014/main" id="{94EAA52F-0512-433D-96B9-F831E3678115}"/>
              </a:ext>
            </a:extLst>
          </p:cNvPr>
          <p:cNvGraphicFramePr>
            <a:graphicFrameLocks noChangeAspect="1"/>
          </p:cNvGraphicFramePr>
          <p:nvPr>
            <p:extLst>
              <p:ext uri="{D42A27DB-BD31-4B8C-83A1-F6EECF244321}">
                <p14:modId xmlns:p14="http://schemas.microsoft.com/office/powerpoint/2010/main" val="3940801789"/>
              </p:ext>
            </p:extLst>
          </p:nvPr>
        </p:nvGraphicFramePr>
        <p:xfrm>
          <a:off x="7671818" y="2852103"/>
          <a:ext cx="952500" cy="388937"/>
        </p:xfrm>
        <a:graphic>
          <a:graphicData uri="http://schemas.openxmlformats.org/presentationml/2006/ole">
            <mc:AlternateContent xmlns:mc="http://schemas.openxmlformats.org/markup-compatibility/2006">
              <mc:Choice xmlns:v="urn:schemas-microsoft-com:vml" Requires="v">
                <p:oleObj spid="_x0000_s10335" name="Worksheet" r:id="rId4" imgW="952487" imgH="388631" progId="Excel.Sheet.12">
                  <p:embed/>
                </p:oleObj>
              </mc:Choice>
              <mc:Fallback>
                <p:oleObj name="Worksheet" r:id="rId4" imgW="952487" imgH="388631" progId="Excel.Sheet.12">
                  <p:embed/>
                  <p:pic>
                    <p:nvPicPr>
                      <p:cNvPr id="0" name=""/>
                      <p:cNvPicPr/>
                      <p:nvPr/>
                    </p:nvPicPr>
                    <p:blipFill>
                      <a:blip r:embed="rId5"/>
                      <a:stretch>
                        <a:fillRect/>
                      </a:stretch>
                    </p:blipFill>
                    <p:spPr>
                      <a:xfrm>
                        <a:off x="7671818" y="2852103"/>
                        <a:ext cx="952500" cy="3889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C4A7E28-928F-4FCE-8D62-096A7FA82709}"/>
              </a:ext>
            </a:extLst>
          </p:cNvPr>
          <p:cNvGraphicFramePr>
            <a:graphicFrameLocks noChangeAspect="1"/>
          </p:cNvGraphicFramePr>
          <p:nvPr>
            <p:extLst>
              <p:ext uri="{D42A27DB-BD31-4B8C-83A1-F6EECF244321}">
                <p14:modId xmlns:p14="http://schemas.microsoft.com/office/powerpoint/2010/main" val="353522894"/>
              </p:ext>
            </p:extLst>
          </p:nvPr>
        </p:nvGraphicFramePr>
        <p:xfrm>
          <a:off x="7671818" y="3774122"/>
          <a:ext cx="952500" cy="388937"/>
        </p:xfrm>
        <a:graphic>
          <a:graphicData uri="http://schemas.openxmlformats.org/presentationml/2006/ole">
            <mc:AlternateContent xmlns:mc="http://schemas.openxmlformats.org/markup-compatibility/2006">
              <mc:Choice xmlns:v="urn:schemas-microsoft-com:vml" Requires="v">
                <p:oleObj spid="_x0000_s10336" name="Worksheet" r:id="rId6" imgW="952487" imgH="388631" progId="Excel.Sheet.12">
                  <p:embed/>
                </p:oleObj>
              </mc:Choice>
              <mc:Fallback>
                <p:oleObj name="Worksheet" r:id="rId6" imgW="952487" imgH="388631" progId="Excel.Sheet.12">
                  <p:embed/>
                  <p:pic>
                    <p:nvPicPr>
                      <p:cNvPr id="0" name=""/>
                      <p:cNvPicPr/>
                      <p:nvPr/>
                    </p:nvPicPr>
                    <p:blipFill>
                      <a:blip r:embed="rId7"/>
                      <a:stretch>
                        <a:fillRect/>
                      </a:stretch>
                    </p:blipFill>
                    <p:spPr>
                      <a:xfrm>
                        <a:off x="7671818" y="3774122"/>
                        <a:ext cx="952500" cy="388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1D4BAD8-6890-4789-97F8-EC12A508310D}"/>
              </a:ext>
            </a:extLst>
          </p:cNvPr>
          <p:cNvGraphicFramePr>
            <a:graphicFrameLocks noChangeAspect="1"/>
          </p:cNvGraphicFramePr>
          <p:nvPr>
            <p:extLst>
              <p:ext uri="{D42A27DB-BD31-4B8C-83A1-F6EECF244321}">
                <p14:modId xmlns:p14="http://schemas.microsoft.com/office/powerpoint/2010/main" val="3967953108"/>
              </p:ext>
            </p:extLst>
          </p:nvPr>
        </p:nvGraphicFramePr>
        <p:xfrm>
          <a:off x="7671818" y="4696141"/>
          <a:ext cx="952500" cy="388937"/>
        </p:xfrm>
        <a:graphic>
          <a:graphicData uri="http://schemas.openxmlformats.org/presentationml/2006/ole">
            <mc:AlternateContent xmlns:mc="http://schemas.openxmlformats.org/markup-compatibility/2006">
              <mc:Choice xmlns:v="urn:schemas-microsoft-com:vml" Requires="v">
                <p:oleObj spid="_x0000_s10337" name="Worksheet" r:id="rId8" imgW="952487" imgH="388631" progId="Excel.Sheet.12">
                  <p:embed/>
                </p:oleObj>
              </mc:Choice>
              <mc:Fallback>
                <p:oleObj name="Worksheet" r:id="rId8" imgW="952487" imgH="388631" progId="Excel.Sheet.12">
                  <p:embed/>
                  <p:pic>
                    <p:nvPicPr>
                      <p:cNvPr id="0" name=""/>
                      <p:cNvPicPr/>
                      <p:nvPr/>
                    </p:nvPicPr>
                    <p:blipFill>
                      <a:blip r:embed="rId9"/>
                      <a:stretch>
                        <a:fillRect/>
                      </a:stretch>
                    </p:blipFill>
                    <p:spPr>
                      <a:xfrm>
                        <a:off x="7671818" y="4696141"/>
                        <a:ext cx="952500" cy="388937"/>
                      </a:xfrm>
                      <a:prstGeom prst="rect">
                        <a:avLst/>
                      </a:prstGeom>
                    </p:spPr>
                  </p:pic>
                </p:oleObj>
              </mc:Fallback>
            </mc:AlternateContent>
          </a:graphicData>
        </a:graphic>
      </p:graphicFrame>
    </p:spTree>
    <p:extLst>
      <p:ext uri="{BB962C8B-B14F-4D97-AF65-F5344CB8AC3E}">
        <p14:creationId xmlns:p14="http://schemas.microsoft.com/office/powerpoint/2010/main" val="4120278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384313" y="951382"/>
            <a:ext cx="7843267" cy="548640"/>
          </a:xfrm>
        </p:spPr>
        <p:txBody>
          <a:bodyPr/>
          <a:lstStyle/>
          <a:p>
            <a:r>
              <a:rPr lang="en-US" dirty="0"/>
              <a:t>Permanency Outcome 1</a:t>
            </a:r>
            <a:br>
              <a:rPr lang="en-US" dirty="0"/>
            </a:br>
            <a:r>
              <a:rPr lang="en-US" dirty="0"/>
              <a:t>(continued)</a:t>
            </a:r>
          </a:p>
        </p:txBody>
      </p:sp>
      <p:graphicFrame>
        <p:nvGraphicFramePr>
          <p:cNvPr id="8" name="Table 7">
            <a:extLst>
              <a:ext uri="{FF2B5EF4-FFF2-40B4-BE49-F238E27FC236}">
                <a16:creationId xmlns:a16="http://schemas.microsoft.com/office/drawing/2014/main" id="{0DF8905C-6579-414A-A5CA-26A6F2FF4CD8}"/>
              </a:ext>
            </a:extLst>
          </p:cNvPr>
          <p:cNvGraphicFramePr>
            <a:graphicFrameLocks noGrp="1"/>
          </p:cNvGraphicFramePr>
          <p:nvPr>
            <p:extLst>
              <p:ext uri="{D42A27DB-BD31-4B8C-83A1-F6EECF244321}">
                <p14:modId xmlns:p14="http://schemas.microsoft.com/office/powerpoint/2010/main" val="1856524928"/>
              </p:ext>
            </p:extLst>
          </p:nvPr>
        </p:nvGraphicFramePr>
        <p:xfrm>
          <a:off x="384313" y="1923472"/>
          <a:ext cx="8375374" cy="4373880"/>
        </p:xfrm>
        <a:graphic>
          <a:graphicData uri="http://schemas.openxmlformats.org/drawingml/2006/table">
            <a:tbl>
              <a:tblPr firstRow="1" bandRow="1">
                <a:tableStyleId>{5C22544A-7EE6-4342-B048-85BDC9FD1C3A}</a:tableStyleId>
              </a:tblPr>
              <a:tblGrid>
                <a:gridCol w="8375374">
                  <a:extLst>
                    <a:ext uri="{9D8B030D-6E8A-4147-A177-3AD203B41FA5}">
                      <a16:colId xmlns:a16="http://schemas.microsoft.com/office/drawing/2014/main" val="1266714148"/>
                    </a:ext>
                  </a:extLst>
                </a:gridCol>
              </a:tblGrid>
              <a:tr h="370840">
                <a:tc>
                  <a:txBody>
                    <a:bodyPr/>
                    <a:lstStyle/>
                    <a:p>
                      <a:pPr marL="0" indent="-4763" algn="l">
                        <a:buNone/>
                      </a:pPr>
                      <a:r>
                        <a:rPr lang="en-US" sz="2800" dirty="0"/>
                        <a:t>Children have permanency and stability in their living situations. </a:t>
                      </a:r>
                      <a:r>
                        <a:rPr lang="en-US" sz="2000" dirty="0"/>
                        <a:t>(Three Items) </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205051"/>
                  </a:ext>
                </a:extLst>
              </a:tr>
              <a:tr h="0">
                <a:tc>
                  <a:txBody>
                    <a:bodyPr/>
                    <a:lstStyle/>
                    <a:p>
                      <a:pPr marL="0" indent="0">
                        <a:spcBef>
                          <a:spcPts val="0"/>
                        </a:spcBef>
                        <a:spcAft>
                          <a:spcPts val="1200"/>
                        </a:spcAft>
                        <a:buNone/>
                      </a:pPr>
                      <a:r>
                        <a:rPr lang="en-US" sz="2400" dirty="0"/>
                        <a:t>To be rated as a strength:</a:t>
                      </a:r>
                    </a:p>
                    <a:p>
                      <a:pPr lvl="1">
                        <a:spcBef>
                          <a:spcPts val="600"/>
                        </a:spcBef>
                        <a:spcAft>
                          <a:spcPts val="600"/>
                        </a:spcAft>
                      </a:pPr>
                      <a:r>
                        <a:rPr lang="en-US" sz="2000" dirty="0"/>
                        <a:t>The child’s placement AND permanency goal are appropriate.</a:t>
                      </a:r>
                    </a:p>
                    <a:p>
                      <a:pPr lvl="1">
                        <a:spcBef>
                          <a:spcPts val="600"/>
                        </a:spcBef>
                        <a:spcAft>
                          <a:spcPts val="600"/>
                        </a:spcAft>
                      </a:pPr>
                      <a:r>
                        <a:rPr lang="en-US" sz="2000" dirty="0"/>
                        <a:t>Any placement change reflects agency efforts to achieve case plan goals.  </a:t>
                      </a:r>
                    </a:p>
                    <a:p>
                      <a:pPr lvl="1"/>
                      <a:r>
                        <a:rPr lang="en-US" sz="2000" dirty="0"/>
                        <a:t>The permanency goal was established timely:  </a:t>
                      </a:r>
                    </a:p>
                    <a:p>
                      <a:pPr lvl="2"/>
                      <a:r>
                        <a:rPr lang="en-US" sz="1800" dirty="0"/>
                        <a:t>when the child entered foster care or </a:t>
                      </a:r>
                    </a:p>
                    <a:p>
                      <a:pPr lvl="2">
                        <a:spcAft>
                          <a:spcPts val="600"/>
                        </a:spcAft>
                      </a:pPr>
                      <a:r>
                        <a:rPr lang="en-US" sz="1800" dirty="0"/>
                        <a:t>if the permanency goal is changed.</a:t>
                      </a:r>
                    </a:p>
                    <a:p>
                      <a:pPr lvl="1"/>
                      <a:r>
                        <a:rPr lang="en-US" sz="2000" dirty="0"/>
                        <a:t>The permanency goal was achieved timely.</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928982"/>
                  </a:ext>
                </a:extLst>
              </a:tr>
            </a:tbl>
          </a:graphicData>
        </a:graphic>
      </p:graphicFrame>
      <p:pic>
        <p:nvPicPr>
          <p:cNvPr id="5" name="Picture 4">
            <a:extLst>
              <a:ext uri="{FF2B5EF4-FFF2-40B4-BE49-F238E27FC236}">
                <a16:creationId xmlns:a16="http://schemas.microsoft.com/office/drawing/2014/main" id="{00029645-0383-4A13-A081-0F718F8D4D18}"/>
              </a:ext>
            </a:extLst>
          </p:cNvPr>
          <p:cNvPicPr>
            <a:picLocks noChangeAspect="1"/>
          </p:cNvPicPr>
          <p:nvPr/>
        </p:nvPicPr>
        <p:blipFill>
          <a:blip r:embed="rId3"/>
          <a:stretch>
            <a:fillRect/>
          </a:stretch>
        </p:blipFill>
        <p:spPr>
          <a:xfrm>
            <a:off x="5329382" y="650480"/>
            <a:ext cx="3332320" cy="1150444"/>
          </a:xfrm>
          <a:prstGeom prst="rect">
            <a:avLst/>
          </a:prstGeom>
          <a:ln>
            <a:solidFill>
              <a:schemeClr val="tx1"/>
            </a:solidFill>
          </a:ln>
        </p:spPr>
      </p:pic>
    </p:spTree>
    <p:extLst>
      <p:ext uri="{BB962C8B-B14F-4D97-AF65-F5344CB8AC3E}">
        <p14:creationId xmlns:p14="http://schemas.microsoft.com/office/powerpoint/2010/main" val="69798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p:txBody>
          <a:bodyPr/>
          <a:lstStyle/>
          <a:p>
            <a:r>
              <a:rPr lang="en-US" dirty="0"/>
              <a:t>Child Welfare Updates</a:t>
            </a:r>
          </a:p>
        </p:txBody>
      </p:sp>
      <p:sp>
        <p:nvSpPr>
          <p:cNvPr id="3" name="Text Placeholder 2">
            <a:extLst>
              <a:ext uri="{FF2B5EF4-FFF2-40B4-BE49-F238E27FC236}">
                <a16:creationId xmlns:a16="http://schemas.microsoft.com/office/drawing/2014/main" id="{55FD513F-D550-4FAE-A2D4-954A16B0D15B}"/>
              </a:ext>
            </a:extLst>
          </p:cNvPr>
          <p:cNvSpPr>
            <a:spLocks noGrp="1"/>
          </p:cNvSpPr>
          <p:nvPr>
            <p:ph type="body" sz="quarter" idx="10"/>
          </p:nvPr>
        </p:nvSpPr>
        <p:spPr>
          <a:xfrm>
            <a:off x="627856" y="1513514"/>
            <a:ext cx="7888288" cy="4092156"/>
          </a:xfrm>
        </p:spPr>
        <p:txBody>
          <a:bodyPr/>
          <a:lstStyle/>
          <a:p>
            <a:pPr marL="0" indent="0">
              <a:lnSpc>
                <a:spcPct val="150000"/>
              </a:lnSpc>
              <a:buNone/>
            </a:pPr>
            <a:r>
              <a:rPr lang="en-US" sz="2800" dirty="0"/>
              <a:t>Family First Prevention Services Act</a:t>
            </a:r>
          </a:p>
          <a:p>
            <a:pPr marL="0" indent="0">
              <a:lnSpc>
                <a:spcPct val="150000"/>
              </a:lnSpc>
              <a:buNone/>
            </a:pPr>
            <a:r>
              <a:rPr lang="en-US" sz="2800" dirty="0"/>
              <a:t>Modified Manual</a:t>
            </a:r>
          </a:p>
          <a:p>
            <a:pPr marL="0" indent="0">
              <a:lnSpc>
                <a:spcPct val="150000"/>
              </a:lnSpc>
              <a:buNone/>
            </a:pPr>
            <a:r>
              <a:rPr lang="en-US" sz="2800" dirty="0"/>
              <a:t>Child &amp; Family Services Review (CFSR)</a:t>
            </a:r>
          </a:p>
          <a:p>
            <a:pPr marL="0" indent="0">
              <a:lnSpc>
                <a:spcPct val="150000"/>
              </a:lnSpc>
              <a:buNone/>
            </a:pPr>
            <a:r>
              <a:rPr lang="en-US" sz="2800" dirty="0"/>
              <a:t>Adoption Promotion</a:t>
            </a:r>
          </a:p>
          <a:p>
            <a:pPr marL="0" indent="0">
              <a:lnSpc>
                <a:spcPct val="150000"/>
              </a:lnSpc>
              <a:buNone/>
            </a:pPr>
            <a:r>
              <a:rPr lang="en-US" sz="2800" dirty="0"/>
              <a:t>Wendy’s Wonderful Kids</a:t>
            </a:r>
          </a:p>
          <a:p>
            <a:pPr marL="0" indent="0">
              <a:lnSpc>
                <a:spcPct val="150000"/>
              </a:lnSpc>
              <a:buNone/>
            </a:pPr>
            <a:r>
              <a:rPr lang="en-US" sz="2800" dirty="0"/>
              <a:t>Human Trafficking Policy</a:t>
            </a:r>
          </a:p>
          <a:p>
            <a:pPr marL="0" indent="0">
              <a:lnSpc>
                <a:spcPct val="150000"/>
              </a:lnSpc>
              <a:buNone/>
            </a:pPr>
            <a:r>
              <a:rPr lang="en-US" sz="2800" dirty="0"/>
              <a:t>Water Hazard Safety Policy</a:t>
            </a:r>
          </a:p>
          <a:p>
            <a:pPr marL="0" indent="0">
              <a:buNone/>
            </a:pPr>
            <a:endParaRPr lang="en-US" sz="2800" dirty="0"/>
          </a:p>
        </p:txBody>
      </p:sp>
    </p:spTree>
    <p:extLst>
      <p:ext uri="{BB962C8B-B14F-4D97-AF65-F5344CB8AC3E}">
        <p14:creationId xmlns:p14="http://schemas.microsoft.com/office/powerpoint/2010/main" val="2203342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384313" y="712646"/>
            <a:ext cx="7843267" cy="548640"/>
          </a:xfrm>
        </p:spPr>
        <p:txBody>
          <a:bodyPr/>
          <a:lstStyle/>
          <a:p>
            <a:r>
              <a:rPr lang="en-US" dirty="0"/>
              <a:t>Permanency Outcome 2</a:t>
            </a:r>
          </a:p>
        </p:txBody>
      </p:sp>
      <p:graphicFrame>
        <p:nvGraphicFramePr>
          <p:cNvPr id="8" name="Table 7">
            <a:extLst>
              <a:ext uri="{FF2B5EF4-FFF2-40B4-BE49-F238E27FC236}">
                <a16:creationId xmlns:a16="http://schemas.microsoft.com/office/drawing/2014/main" id="{0DF8905C-6579-414A-A5CA-26A6F2FF4CD8}"/>
              </a:ext>
            </a:extLst>
          </p:cNvPr>
          <p:cNvGraphicFramePr>
            <a:graphicFrameLocks noGrp="1"/>
          </p:cNvGraphicFramePr>
          <p:nvPr>
            <p:extLst>
              <p:ext uri="{D42A27DB-BD31-4B8C-83A1-F6EECF244321}">
                <p14:modId xmlns:p14="http://schemas.microsoft.com/office/powerpoint/2010/main" val="1501623688"/>
              </p:ext>
            </p:extLst>
          </p:nvPr>
        </p:nvGraphicFramePr>
        <p:xfrm>
          <a:off x="384313" y="1445953"/>
          <a:ext cx="8375374" cy="3784905"/>
        </p:xfrm>
        <a:graphic>
          <a:graphicData uri="http://schemas.openxmlformats.org/drawingml/2006/table">
            <a:tbl>
              <a:tblPr firstRow="1" bandRow="1">
                <a:tableStyleId>{5C22544A-7EE6-4342-B048-85BDC9FD1C3A}</a:tableStyleId>
              </a:tblPr>
              <a:tblGrid>
                <a:gridCol w="8375374">
                  <a:extLst>
                    <a:ext uri="{9D8B030D-6E8A-4147-A177-3AD203B41FA5}">
                      <a16:colId xmlns:a16="http://schemas.microsoft.com/office/drawing/2014/main" val="1266714148"/>
                    </a:ext>
                  </a:extLst>
                </a:gridCol>
              </a:tblGrid>
              <a:tr h="787608">
                <a:tc>
                  <a:txBody>
                    <a:bodyPr/>
                    <a:lstStyle/>
                    <a:p>
                      <a:pPr marL="0" indent="0" algn="l">
                        <a:buNone/>
                      </a:pPr>
                      <a:r>
                        <a:rPr lang="en-US" sz="2800" dirty="0"/>
                        <a:t>Continuity of family relationships and connections is preserved for children. </a:t>
                      </a:r>
                      <a:r>
                        <a:rPr lang="en-US" sz="2000" dirty="0"/>
                        <a:t>(Five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205051"/>
                  </a:ext>
                </a:extLst>
              </a:tr>
              <a:tr h="5680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ITEM 7:  Placement with Siblings</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928982"/>
                  </a:ext>
                </a:extLst>
              </a:tr>
              <a:tr h="5680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ITEM 8: Visiting with Parents &amp; Siblings in Foster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7850182"/>
                  </a:ext>
                </a:extLst>
              </a:tr>
              <a:tr h="5680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ITEM 9: Preserving Connections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2733291"/>
                  </a:ext>
                </a:extLst>
              </a:tr>
              <a:tr h="5680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ITEM 10: Relative Placement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1891603"/>
                  </a:ext>
                </a:extLst>
              </a:tr>
              <a:tr h="5680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ITEM 11: Relationship of Child in Care with Parents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780944"/>
                  </a:ext>
                </a:extLst>
              </a:tr>
            </a:tbl>
          </a:graphicData>
        </a:graphic>
      </p:graphicFrame>
      <p:sp>
        <p:nvSpPr>
          <p:cNvPr id="3" name="TextBox 2">
            <a:extLst>
              <a:ext uri="{FF2B5EF4-FFF2-40B4-BE49-F238E27FC236}">
                <a16:creationId xmlns:a16="http://schemas.microsoft.com/office/drawing/2014/main" id="{D3F5678B-A101-4340-8517-14B24741CAAA}"/>
              </a:ext>
            </a:extLst>
          </p:cNvPr>
          <p:cNvSpPr txBox="1"/>
          <p:nvPr/>
        </p:nvSpPr>
        <p:spPr>
          <a:xfrm>
            <a:off x="6304834" y="1076620"/>
            <a:ext cx="2454853" cy="369332"/>
          </a:xfrm>
          <a:prstGeom prst="rect">
            <a:avLst/>
          </a:prstGeom>
          <a:noFill/>
        </p:spPr>
        <p:txBody>
          <a:bodyPr wrap="square" rtlCol="0">
            <a:spAutoFit/>
          </a:bodyPr>
          <a:lstStyle/>
          <a:p>
            <a:r>
              <a:rPr lang="en-US" i="1" dirty="0"/>
              <a:t>No PIP Goal attached</a:t>
            </a:r>
          </a:p>
        </p:txBody>
      </p:sp>
    </p:spTree>
    <p:extLst>
      <p:ext uri="{BB962C8B-B14F-4D97-AF65-F5344CB8AC3E}">
        <p14:creationId xmlns:p14="http://schemas.microsoft.com/office/powerpoint/2010/main" val="206068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384313" y="712646"/>
            <a:ext cx="7843267" cy="548640"/>
          </a:xfrm>
        </p:spPr>
        <p:txBody>
          <a:bodyPr/>
          <a:lstStyle/>
          <a:p>
            <a:r>
              <a:rPr lang="en-US" dirty="0"/>
              <a:t>Permanency Outcome 2</a:t>
            </a:r>
          </a:p>
        </p:txBody>
      </p:sp>
      <p:graphicFrame>
        <p:nvGraphicFramePr>
          <p:cNvPr id="8" name="Table 7">
            <a:extLst>
              <a:ext uri="{FF2B5EF4-FFF2-40B4-BE49-F238E27FC236}">
                <a16:creationId xmlns:a16="http://schemas.microsoft.com/office/drawing/2014/main" id="{0DF8905C-6579-414A-A5CA-26A6F2FF4CD8}"/>
              </a:ext>
            </a:extLst>
          </p:cNvPr>
          <p:cNvGraphicFramePr>
            <a:graphicFrameLocks noGrp="1"/>
          </p:cNvGraphicFramePr>
          <p:nvPr>
            <p:extLst>
              <p:ext uri="{D42A27DB-BD31-4B8C-83A1-F6EECF244321}">
                <p14:modId xmlns:p14="http://schemas.microsoft.com/office/powerpoint/2010/main" val="3649377730"/>
              </p:ext>
            </p:extLst>
          </p:nvPr>
        </p:nvGraphicFramePr>
        <p:xfrm>
          <a:off x="384313" y="1720272"/>
          <a:ext cx="8375374" cy="4526280"/>
        </p:xfrm>
        <a:graphic>
          <a:graphicData uri="http://schemas.openxmlformats.org/drawingml/2006/table">
            <a:tbl>
              <a:tblPr firstRow="1" bandRow="1">
                <a:tableStyleId>{5C22544A-7EE6-4342-B048-85BDC9FD1C3A}</a:tableStyleId>
              </a:tblPr>
              <a:tblGrid>
                <a:gridCol w="8375374">
                  <a:extLst>
                    <a:ext uri="{9D8B030D-6E8A-4147-A177-3AD203B41FA5}">
                      <a16:colId xmlns:a16="http://schemas.microsoft.com/office/drawing/2014/main" val="1266714148"/>
                    </a:ext>
                  </a:extLst>
                </a:gridCol>
              </a:tblGrid>
              <a:tr h="370840">
                <a:tc>
                  <a:txBody>
                    <a:bodyPr/>
                    <a:lstStyle/>
                    <a:p>
                      <a:pPr marL="0" indent="0" algn="l">
                        <a:buNone/>
                      </a:pPr>
                      <a:r>
                        <a:rPr lang="en-US" sz="2800" dirty="0"/>
                        <a:t>Continuity of family relationships and connections is preserved for children. </a:t>
                      </a:r>
                      <a:r>
                        <a:rPr lang="en-US" sz="2000" dirty="0"/>
                        <a:t>(Five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205051"/>
                  </a:ext>
                </a:extLst>
              </a:tr>
              <a:tr h="0">
                <a:tc>
                  <a:txBody>
                    <a:bodyPr/>
                    <a:lstStyle/>
                    <a:p>
                      <a:pPr marL="0" indent="0">
                        <a:buNone/>
                      </a:pPr>
                      <a:r>
                        <a:rPr lang="en-US" sz="2400" dirty="0"/>
                        <a:t>To be rated as a strength:</a:t>
                      </a:r>
                    </a:p>
                    <a:p>
                      <a:pPr lvl="1">
                        <a:spcBef>
                          <a:spcPts val="600"/>
                        </a:spcBef>
                        <a:spcAft>
                          <a:spcPts val="600"/>
                        </a:spcAft>
                      </a:pPr>
                      <a:r>
                        <a:rPr lang="en-US" sz="2000" dirty="0"/>
                        <a:t>Siblings are placed together (including large groups)</a:t>
                      </a:r>
                    </a:p>
                    <a:p>
                      <a:pPr lvl="1">
                        <a:spcAft>
                          <a:spcPts val="600"/>
                        </a:spcAft>
                      </a:pPr>
                      <a:r>
                        <a:rPr lang="en-US" sz="2000" dirty="0"/>
                        <a:t>Efforts made to maximize frequent and consistent visitation between children in care and their parents and siblings</a:t>
                      </a:r>
                    </a:p>
                    <a:p>
                      <a:pPr lvl="1">
                        <a:spcAft>
                          <a:spcPts val="600"/>
                        </a:spcAft>
                      </a:pPr>
                      <a:r>
                        <a:rPr lang="en-US" sz="2000" dirty="0"/>
                        <a:t>Support a child’s important connections</a:t>
                      </a:r>
                    </a:p>
                    <a:p>
                      <a:pPr lvl="1">
                        <a:spcAft>
                          <a:spcPts val="600"/>
                        </a:spcAft>
                      </a:pPr>
                      <a:r>
                        <a:rPr lang="en-US" sz="2000" dirty="0"/>
                        <a:t>Ongoing efforts to contact relatives and support relative placement</a:t>
                      </a:r>
                    </a:p>
                    <a:p>
                      <a:pPr lvl="1"/>
                      <a:r>
                        <a:rPr lang="en-US" sz="2000" dirty="0"/>
                        <a:t>Actively involving the parents in the case</a:t>
                      </a:r>
                    </a:p>
                    <a:p>
                      <a:pPr lvl="2"/>
                      <a:r>
                        <a:rPr lang="en-US" sz="2000" dirty="0"/>
                        <a:t>Coaching</a:t>
                      </a:r>
                    </a:p>
                    <a:p>
                      <a:pPr lvl="2"/>
                      <a:r>
                        <a:rPr lang="en-US" sz="2000" dirty="0"/>
                        <a:t>Encouraging</a:t>
                      </a:r>
                    </a:p>
                    <a:p>
                      <a:pPr lvl="2"/>
                      <a:r>
                        <a:rPr lang="en-US" sz="2000" dirty="0"/>
                        <a:t>Using shared parenting with foster parent</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928982"/>
                  </a:ext>
                </a:extLst>
              </a:tr>
            </a:tbl>
          </a:graphicData>
        </a:graphic>
      </p:graphicFrame>
      <p:sp>
        <p:nvSpPr>
          <p:cNvPr id="3" name="TextBox 2">
            <a:extLst>
              <a:ext uri="{FF2B5EF4-FFF2-40B4-BE49-F238E27FC236}">
                <a16:creationId xmlns:a16="http://schemas.microsoft.com/office/drawing/2014/main" id="{D3F5678B-A101-4340-8517-14B24741CAAA}"/>
              </a:ext>
            </a:extLst>
          </p:cNvPr>
          <p:cNvSpPr txBox="1"/>
          <p:nvPr/>
        </p:nvSpPr>
        <p:spPr>
          <a:xfrm>
            <a:off x="6382326" y="1350940"/>
            <a:ext cx="2454853" cy="369332"/>
          </a:xfrm>
          <a:prstGeom prst="rect">
            <a:avLst/>
          </a:prstGeom>
          <a:noFill/>
        </p:spPr>
        <p:txBody>
          <a:bodyPr wrap="square" rtlCol="0">
            <a:spAutoFit/>
          </a:bodyPr>
          <a:lstStyle/>
          <a:p>
            <a:r>
              <a:rPr lang="en-US" i="1" dirty="0"/>
              <a:t>No PIP Goal attached</a:t>
            </a:r>
          </a:p>
        </p:txBody>
      </p:sp>
    </p:spTree>
    <p:extLst>
      <p:ext uri="{BB962C8B-B14F-4D97-AF65-F5344CB8AC3E}">
        <p14:creationId xmlns:p14="http://schemas.microsoft.com/office/powerpoint/2010/main" val="4131275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304801" y="677062"/>
            <a:ext cx="7843267" cy="548640"/>
          </a:xfrm>
        </p:spPr>
        <p:txBody>
          <a:bodyPr/>
          <a:lstStyle/>
          <a:p>
            <a:r>
              <a:rPr lang="en-US" dirty="0"/>
              <a:t>Well-Being Outcome 1</a:t>
            </a:r>
          </a:p>
        </p:txBody>
      </p:sp>
      <p:graphicFrame>
        <p:nvGraphicFramePr>
          <p:cNvPr id="8" name="Table 7">
            <a:extLst>
              <a:ext uri="{FF2B5EF4-FFF2-40B4-BE49-F238E27FC236}">
                <a16:creationId xmlns:a16="http://schemas.microsoft.com/office/drawing/2014/main" id="{0DF8905C-6579-414A-A5CA-26A6F2FF4CD8}"/>
              </a:ext>
            </a:extLst>
          </p:cNvPr>
          <p:cNvGraphicFramePr>
            <a:graphicFrameLocks noGrp="1"/>
          </p:cNvGraphicFramePr>
          <p:nvPr>
            <p:extLst>
              <p:ext uri="{D42A27DB-BD31-4B8C-83A1-F6EECF244321}">
                <p14:modId xmlns:p14="http://schemas.microsoft.com/office/powerpoint/2010/main" val="2710999503"/>
              </p:ext>
            </p:extLst>
          </p:nvPr>
        </p:nvGraphicFramePr>
        <p:xfrm>
          <a:off x="304801" y="1225702"/>
          <a:ext cx="8375374" cy="4968240"/>
        </p:xfrm>
        <a:graphic>
          <a:graphicData uri="http://schemas.openxmlformats.org/drawingml/2006/table">
            <a:tbl>
              <a:tblPr firstRow="1" bandRow="1">
                <a:tableStyleId>{5C22544A-7EE6-4342-B048-85BDC9FD1C3A}</a:tableStyleId>
              </a:tblPr>
              <a:tblGrid>
                <a:gridCol w="8375374">
                  <a:extLst>
                    <a:ext uri="{9D8B030D-6E8A-4147-A177-3AD203B41FA5}">
                      <a16:colId xmlns:a16="http://schemas.microsoft.com/office/drawing/2014/main" val="1266714148"/>
                    </a:ext>
                  </a:extLst>
                </a:gridCol>
              </a:tblGrid>
              <a:tr h="370840">
                <a:tc>
                  <a:txBody>
                    <a:bodyPr/>
                    <a:lstStyle/>
                    <a:p>
                      <a:pPr marL="0" indent="0" algn="l">
                        <a:buNone/>
                      </a:pPr>
                      <a:r>
                        <a:rPr lang="en-US" sz="2800" dirty="0"/>
                        <a:t>Families have enhanced capacity to provide for their children’s needs.  </a:t>
                      </a:r>
                      <a:r>
                        <a:rPr lang="en-US" sz="2000" dirty="0"/>
                        <a:t>(Four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205051"/>
                  </a:ext>
                </a:extLst>
              </a:tr>
              <a:tr h="0">
                <a:tc>
                  <a:txBody>
                    <a:bodyPr/>
                    <a:lstStyle/>
                    <a:p>
                      <a:r>
                        <a:rPr lang="en-US" sz="2400" dirty="0"/>
                        <a:t>ITEM 12:  Assessment of Needs and Services for Child, Parents, and Foster parents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92898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PIP IMPROVEMENT GOAL:  48.5%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8969935"/>
                  </a:ext>
                </a:extLst>
              </a:tr>
              <a:tr h="370840">
                <a:tc>
                  <a:txBody>
                    <a:bodyPr/>
                    <a:lstStyle/>
                    <a:p>
                      <a:r>
                        <a:rPr lang="en-US" sz="2400" dirty="0"/>
                        <a:t>ITEM 13:  Involvement of Child &amp; Parents in Case Planning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9703256"/>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US" sz="2400" dirty="0"/>
                        <a:t>PIP IMPROVEMENT GOAL:  52.2%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466497"/>
                  </a:ext>
                </a:extLst>
              </a:tr>
              <a:tr h="370840">
                <a:tc>
                  <a:txBody>
                    <a:bodyPr/>
                    <a:lstStyle/>
                    <a:p>
                      <a:r>
                        <a:rPr lang="en-US" sz="2400" dirty="0"/>
                        <a:t>ITEM 14:  Caseworker Visits with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1214924"/>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US" sz="2400" dirty="0"/>
                        <a:t>PIP IMPROVEMENT GOAL:  65.8%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170717"/>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US" sz="2400" dirty="0"/>
                        <a:t>ITEM 15:  Caseworker visits with Parents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116779"/>
                  </a:ext>
                </a:extLst>
              </a:tr>
              <a:tr h="370840">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US" sz="2400" dirty="0"/>
                        <a:t>PIP IMPROVEMENT GOAL:  46.7%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26382"/>
                  </a:ext>
                </a:extLst>
              </a:tr>
            </a:tbl>
          </a:graphicData>
        </a:graphic>
      </p:graphicFrame>
      <p:graphicFrame>
        <p:nvGraphicFramePr>
          <p:cNvPr id="4" name="Object 3">
            <a:extLst>
              <a:ext uri="{FF2B5EF4-FFF2-40B4-BE49-F238E27FC236}">
                <a16:creationId xmlns:a16="http://schemas.microsoft.com/office/drawing/2014/main" id="{9C1BF9C1-7015-419A-AC0E-CAB29BF5DBBB}"/>
              </a:ext>
            </a:extLst>
          </p:cNvPr>
          <p:cNvGraphicFramePr>
            <a:graphicFrameLocks noChangeAspect="1"/>
          </p:cNvGraphicFramePr>
          <p:nvPr>
            <p:extLst>
              <p:ext uri="{D42A27DB-BD31-4B8C-83A1-F6EECF244321}">
                <p14:modId xmlns:p14="http://schemas.microsoft.com/office/powerpoint/2010/main" val="934758220"/>
              </p:ext>
            </p:extLst>
          </p:nvPr>
        </p:nvGraphicFramePr>
        <p:xfrm>
          <a:off x="7671818" y="3040063"/>
          <a:ext cx="952500" cy="388937"/>
        </p:xfrm>
        <a:graphic>
          <a:graphicData uri="http://schemas.openxmlformats.org/presentationml/2006/ole">
            <mc:AlternateContent xmlns:mc="http://schemas.openxmlformats.org/markup-compatibility/2006">
              <mc:Choice xmlns:v="urn:schemas-microsoft-com:vml" Requires="v">
                <p:oleObj spid="_x0000_s11378" name="Worksheet" r:id="rId4" imgW="952487" imgH="388631" progId="Excel.Sheet.12">
                  <p:embed/>
                </p:oleObj>
              </mc:Choice>
              <mc:Fallback>
                <p:oleObj name="Worksheet" r:id="rId4" imgW="952487" imgH="388631" progId="Excel.Sheet.12">
                  <p:embed/>
                  <p:pic>
                    <p:nvPicPr>
                      <p:cNvPr id="0" name=""/>
                      <p:cNvPicPr/>
                      <p:nvPr/>
                    </p:nvPicPr>
                    <p:blipFill>
                      <a:blip r:embed="rId5"/>
                      <a:stretch>
                        <a:fillRect/>
                      </a:stretch>
                    </p:blipFill>
                    <p:spPr>
                      <a:xfrm>
                        <a:off x="7671818" y="3040063"/>
                        <a:ext cx="952500" cy="3889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BF3EA5A-FF4C-4145-8D45-F4E61CC65ABF}"/>
              </a:ext>
            </a:extLst>
          </p:cNvPr>
          <p:cNvGraphicFramePr>
            <a:graphicFrameLocks noChangeAspect="1"/>
          </p:cNvGraphicFramePr>
          <p:nvPr>
            <p:extLst>
              <p:ext uri="{D42A27DB-BD31-4B8C-83A1-F6EECF244321}">
                <p14:modId xmlns:p14="http://schemas.microsoft.com/office/powerpoint/2010/main" val="1056743354"/>
              </p:ext>
            </p:extLst>
          </p:nvPr>
        </p:nvGraphicFramePr>
        <p:xfrm>
          <a:off x="7671818" y="3977640"/>
          <a:ext cx="952500" cy="388937"/>
        </p:xfrm>
        <a:graphic>
          <a:graphicData uri="http://schemas.openxmlformats.org/presentationml/2006/ole">
            <mc:AlternateContent xmlns:mc="http://schemas.openxmlformats.org/markup-compatibility/2006">
              <mc:Choice xmlns:v="urn:schemas-microsoft-com:vml" Requires="v">
                <p:oleObj spid="_x0000_s11379" name="Worksheet" r:id="rId6" imgW="952487" imgH="388631" progId="Excel.Sheet.12">
                  <p:embed/>
                </p:oleObj>
              </mc:Choice>
              <mc:Fallback>
                <p:oleObj name="Worksheet" r:id="rId6" imgW="952487" imgH="388631" progId="Excel.Sheet.12">
                  <p:embed/>
                  <p:pic>
                    <p:nvPicPr>
                      <p:cNvPr id="0" name=""/>
                      <p:cNvPicPr/>
                      <p:nvPr/>
                    </p:nvPicPr>
                    <p:blipFill>
                      <a:blip r:embed="rId7"/>
                      <a:stretch>
                        <a:fillRect/>
                      </a:stretch>
                    </p:blipFill>
                    <p:spPr>
                      <a:xfrm>
                        <a:off x="7671818" y="3977640"/>
                        <a:ext cx="952500" cy="38893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14C96AD-A546-4355-B212-E8BC29A564BB}"/>
              </a:ext>
            </a:extLst>
          </p:cNvPr>
          <p:cNvGraphicFramePr>
            <a:graphicFrameLocks noChangeAspect="1"/>
          </p:cNvGraphicFramePr>
          <p:nvPr>
            <p:extLst>
              <p:ext uri="{D42A27DB-BD31-4B8C-83A1-F6EECF244321}">
                <p14:modId xmlns:p14="http://schemas.microsoft.com/office/powerpoint/2010/main" val="2464518703"/>
              </p:ext>
            </p:extLst>
          </p:nvPr>
        </p:nvGraphicFramePr>
        <p:xfrm>
          <a:off x="7671818" y="4891322"/>
          <a:ext cx="952500" cy="388937"/>
        </p:xfrm>
        <a:graphic>
          <a:graphicData uri="http://schemas.openxmlformats.org/presentationml/2006/ole">
            <mc:AlternateContent xmlns:mc="http://schemas.openxmlformats.org/markup-compatibility/2006">
              <mc:Choice xmlns:v="urn:schemas-microsoft-com:vml" Requires="v">
                <p:oleObj spid="_x0000_s11380" name="Worksheet" r:id="rId8" imgW="952487" imgH="388631" progId="Excel.Sheet.12">
                  <p:embed/>
                </p:oleObj>
              </mc:Choice>
              <mc:Fallback>
                <p:oleObj name="Worksheet" r:id="rId8" imgW="952487" imgH="388631" progId="Excel.Sheet.12">
                  <p:embed/>
                  <p:pic>
                    <p:nvPicPr>
                      <p:cNvPr id="0" name=""/>
                      <p:cNvPicPr/>
                      <p:nvPr/>
                    </p:nvPicPr>
                    <p:blipFill>
                      <a:blip r:embed="rId9"/>
                      <a:stretch>
                        <a:fillRect/>
                      </a:stretch>
                    </p:blipFill>
                    <p:spPr>
                      <a:xfrm>
                        <a:off x="7671818" y="4891322"/>
                        <a:ext cx="952500" cy="3889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E8E0EDF-DAA4-43A1-B412-69AF483CA6D6}"/>
              </a:ext>
            </a:extLst>
          </p:cNvPr>
          <p:cNvGraphicFramePr>
            <a:graphicFrameLocks noChangeAspect="1"/>
          </p:cNvGraphicFramePr>
          <p:nvPr>
            <p:extLst>
              <p:ext uri="{D42A27DB-BD31-4B8C-83A1-F6EECF244321}">
                <p14:modId xmlns:p14="http://schemas.microsoft.com/office/powerpoint/2010/main" val="3685511590"/>
              </p:ext>
            </p:extLst>
          </p:nvPr>
        </p:nvGraphicFramePr>
        <p:xfrm>
          <a:off x="7671818" y="5788299"/>
          <a:ext cx="952500" cy="388937"/>
        </p:xfrm>
        <a:graphic>
          <a:graphicData uri="http://schemas.openxmlformats.org/presentationml/2006/ole">
            <mc:AlternateContent xmlns:mc="http://schemas.openxmlformats.org/markup-compatibility/2006">
              <mc:Choice xmlns:v="urn:schemas-microsoft-com:vml" Requires="v">
                <p:oleObj spid="_x0000_s11381" name="Worksheet" r:id="rId10" imgW="952487" imgH="388631" progId="Excel.Sheet.12">
                  <p:embed/>
                </p:oleObj>
              </mc:Choice>
              <mc:Fallback>
                <p:oleObj name="Worksheet" r:id="rId10" imgW="952487" imgH="388631" progId="Excel.Sheet.12">
                  <p:embed/>
                  <p:pic>
                    <p:nvPicPr>
                      <p:cNvPr id="0" name=""/>
                      <p:cNvPicPr/>
                      <p:nvPr/>
                    </p:nvPicPr>
                    <p:blipFill>
                      <a:blip r:embed="rId11"/>
                      <a:stretch>
                        <a:fillRect/>
                      </a:stretch>
                    </p:blipFill>
                    <p:spPr>
                      <a:xfrm>
                        <a:off x="7671818" y="5788299"/>
                        <a:ext cx="952500" cy="388937"/>
                      </a:xfrm>
                      <a:prstGeom prst="rect">
                        <a:avLst/>
                      </a:prstGeom>
                    </p:spPr>
                  </p:pic>
                </p:oleObj>
              </mc:Fallback>
            </mc:AlternateContent>
          </a:graphicData>
        </a:graphic>
      </p:graphicFrame>
    </p:spTree>
    <p:extLst>
      <p:ext uri="{BB962C8B-B14F-4D97-AF65-F5344CB8AC3E}">
        <p14:creationId xmlns:p14="http://schemas.microsoft.com/office/powerpoint/2010/main" val="2479966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304801" y="677062"/>
            <a:ext cx="7843267" cy="548640"/>
          </a:xfrm>
        </p:spPr>
        <p:txBody>
          <a:bodyPr/>
          <a:lstStyle/>
          <a:p>
            <a:r>
              <a:rPr lang="en-US" dirty="0"/>
              <a:t>Well-Being Outcome 1 (continued)</a:t>
            </a:r>
          </a:p>
        </p:txBody>
      </p:sp>
      <p:graphicFrame>
        <p:nvGraphicFramePr>
          <p:cNvPr id="8" name="Table 7">
            <a:extLst>
              <a:ext uri="{FF2B5EF4-FFF2-40B4-BE49-F238E27FC236}">
                <a16:creationId xmlns:a16="http://schemas.microsoft.com/office/drawing/2014/main" id="{0DF8905C-6579-414A-A5CA-26A6F2FF4CD8}"/>
              </a:ext>
            </a:extLst>
          </p:cNvPr>
          <p:cNvGraphicFramePr>
            <a:graphicFrameLocks noGrp="1"/>
          </p:cNvGraphicFramePr>
          <p:nvPr>
            <p:extLst>
              <p:ext uri="{D42A27DB-BD31-4B8C-83A1-F6EECF244321}">
                <p14:modId xmlns:p14="http://schemas.microsoft.com/office/powerpoint/2010/main" val="1010379159"/>
              </p:ext>
            </p:extLst>
          </p:nvPr>
        </p:nvGraphicFramePr>
        <p:xfrm>
          <a:off x="304801" y="1225702"/>
          <a:ext cx="8375374" cy="5318760"/>
        </p:xfrm>
        <a:graphic>
          <a:graphicData uri="http://schemas.openxmlformats.org/drawingml/2006/table">
            <a:tbl>
              <a:tblPr firstRow="1" bandRow="1">
                <a:tableStyleId>{5C22544A-7EE6-4342-B048-85BDC9FD1C3A}</a:tableStyleId>
              </a:tblPr>
              <a:tblGrid>
                <a:gridCol w="8375374">
                  <a:extLst>
                    <a:ext uri="{9D8B030D-6E8A-4147-A177-3AD203B41FA5}">
                      <a16:colId xmlns:a16="http://schemas.microsoft.com/office/drawing/2014/main" val="1266714148"/>
                    </a:ext>
                  </a:extLst>
                </a:gridCol>
              </a:tblGrid>
              <a:tr h="370840">
                <a:tc>
                  <a:txBody>
                    <a:bodyPr/>
                    <a:lstStyle/>
                    <a:p>
                      <a:pPr marL="0" indent="0" algn="l">
                        <a:buNone/>
                      </a:pPr>
                      <a:r>
                        <a:rPr lang="en-US" sz="2800" dirty="0"/>
                        <a:t>Families have enhanced capacity to provide for their children’s needs.  </a:t>
                      </a:r>
                      <a:r>
                        <a:rPr lang="en-US" sz="2000" dirty="0"/>
                        <a:t>(Four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205051"/>
                  </a:ext>
                </a:extLst>
              </a:tr>
              <a:tr h="0">
                <a:tc>
                  <a:txBody>
                    <a:bodyPr/>
                    <a:lstStyle/>
                    <a:p>
                      <a:r>
                        <a:rPr lang="en-US" sz="2400" dirty="0"/>
                        <a:t>ITEM 12:  Assessment of Needs and Services for Child, Parents, and Foster parents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928982"/>
                  </a:ext>
                </a:extLst>
              </a:tr>
              <a:tr h="370840">
                <a:tc>
                  <a:txBody>
                    <a:bodyPr/>
                    <a:lstStyle/>
                    <a:p>
                      <a:pPr marL="0" indent="0">
                        <a:buNone/>
                      </a:pPr>
                      <a:r>
                        <a:rPr lang="en-US" sz="2400" dirty="0"/>
                        <a:t>Special Note for Item 12:</a:t>
                      </a:r>
                    </a:p>
                    <a:p>
                      <a:r>
                        <a:rPr lang="en-US" sz="2200" dirty="0"/>
                        <a:t>Examines agency efforts to assess for needs and provide services to meet those needs for:</a:t>
                      </a:r>
                    </a:p>
                    <a:p>
                      <a:pPr lvl="2"/>
                      <a:r>
                        <a:rPr lang="en-US" sz="2200" dirty="0"/>
                        <a:t>Children</a:t>
                      </a:r>
                    </a:p>
                    <a:p>
                      <a:pPr lvl="2"/>
                      <a:r>
                        <a:rPr lang="en-US" sz="2200" dirty="0"/>
                        <a:t>Parents</a:t>
                      </a:r>
                    </a:p>
                    <a:p>
                      <a:pPr lvl="2"/>
                      <a:r>
                        <a:rPr lang="en-US" sz="2200" dirty="0"/>
                        <a:t>Foster Parents</a:t>
                      </a:r>
                    </a:p>
                    <a:p>
                      <a:pPr lvl="1">
                        <a:spcBef>
                          <a:spcPts val="600"/>
                        </a:spcBef>
                      </a:pPr>
                      <a:r>
                        <a:rPr lang="en-US" sz="2200" dirty="0"/>
                        <a:t>Typically, agencies do very well at assessing needs and services for the child and for the foster parents.  </a:t>
                      </a:r>
                    </a:p>
                    <a:p>
                      <a:pPr lvl="1">
                        <a:spcAft>
                          <a:spcPts val="1200"/>
                        </a:spcAft>
                      </a:pPr>
                      <a:r>
                        <a:rPr lang="en-US" sz="2200" dirty="0"/>
                        <a:t>Improvement is needed for parent assessments, particularly for absent and incarcerated parents.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8969935"/>
                  </a:ext>
                </a:extLst>
              </a:tr>
            </a:tbl>
          </a:graphicData>
        </a:graphic>
      </p:graphicFrame>
    </p:spTree>
    <p:extLst>
      <p:ext uri="{BB962C8B-B14F-4D97-AF65-F5344CB8AC3E}">
        <p14:creationId xmlns:p14="http://schemas.microsoft.com/office/powerpoint/2010/main" val="2954400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304801" y="677062"/>
            <a:ext cx="7843267" cy="548640"/>
          </a:xfrm>
        </p:spPr>
        <p:txBody>
          <a:bodyPr/>
          <a:lstStyle/>
          <a:p>
            <a:r>
              <a:rPr lang="en-US" dirty="0"/>
              <a:t>Well-Being Outcome 1 (continued)</a:t>
            </a:r>
          </a:p>
        </p:txBody>
      </p:sp>
      <p:graphicFrame>
        <p:nvGraphicFramePr>
          <p:cNvPr id="8" name="Table 7">
            <a:extLst>
              <a:ext uri="{FF2B5EF4-FFF2-40B4-BE49-F238E27FC236}">
                <a16:creationId xmlns:a16="http://schemas.microsoft.com/office/drawing/2014/main" id="{0DF8905C-6579-414A-A5CA-26A6F2FF4CD8}"/>
              </a:ext>
            </a:extLst>
          </p:cNvPr>
          <p:cNvGraphicFramePr>
            <a:graphicFrameLocks noGrp="1"/>
          </p:cNvGraphicFramePr>
          <p:nvPr>
            <p:extLst>
              <p:ext uri="{D42A27DB-BD31-4B8C-83A1-F6EECF244321}">
                <p14:modId xmlns:p14="http://schemas.microsoft.com/office/powerpoint/2010/main" val="3279018112"/>
              </p:ext>
            </p:extLst>
          </p:nvPr>
        </p:nvGraphicFramePr>
        <p:xfrm>
          <a:off x="304801" y="1225702"/>
          <a:ext cx="8608290" cy="5059680"/>
        </p:xfrm>
        <a:graphic>
          <a:graphicData uri="http://schemas.openxmlformats.org/drawingml/2006/table">
            <a:tbl>
              <a:tblPr firstRow="1" bandRow="1">
                <a:tableStyleId>{5C22544A-7EE6-4342-B048-85BDC9FD1C3A}</a:tableStyleId>
              </a:tblPr>
              <a:tblGrid>
                <a:gridCol w="8608290">
                  <a:extLst>
                    <a:ext uri="{9D8B030D-6E8A-4147-A177-3AD203B41FA5}">
                      <a16:colId xmlns:a16="http://schemas.microsoft.com/office/drawing/2014/main" val="1266714148"/>
                    </a:ext>
                  </a:extLst>
                </a:gridCol>
              </a:tblGrid>
              <a:tr h="370840">
                <a:tc>
                  <a:txBody>
                    <a:bodyPr/>
                    <a:lstStyle/>
                    <a:p>
                      <a:pPr marL="0" indent="0" algn="l">
                        <a:buNone/>
                      </a:pPr>
                      <a:r>
                        <a:rPr lang="en-US" sz="2800" dirty="0"/>
                        <a:t>Families have enhanced capacity to provide for their children’s needs.  </a:t>
                      </a:r>
                      <a:r>
                        <a:rPr lang="en-US" sz="2000" dirty="0"/>
                        <a:t>(Four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205051"/>
                  </a:ext>
                </a:extLst>
              </a:tr>
              <a:tr h="0">
                <a:tc>
                  <a:txBody>
                    <a:bodyPr/>
                    <a:lstStyle/>
                    <a:p>
                      <a:pPr marL="0" indent="0">
                        <a:buNone/>
                      </a:pPr>
                      <a:r>
                        <a:rPr lang="en-US" sz="2400" dirty="0"/>
                        <a:t>To be rated as a strength:</a:t>
                      </a:r>
                    </a:p>
                    <a:p>
                      <a:pPr lvl="1"/>
                      <a:r>
                        <a:rPr lang="en-US" sz="2000" dirty="0"/>
                        <a:t>Needs are assessed at regular intervals throughout the life of the case. </a:t>
                      </a:r>
                    </a:p>
                    <a:p>
                      <a:pPr lvl="1"/>
                      <a:r>
                        <a:rPr lang="en-US" sz="2000" dirty="0"/>
                        <a:t>Appropriate services to address identified needs are provided, monitored, and updated at regular intervals throughout the life of the case.</a:t>
                      </a:r>
                    </a:p>
                    <a:p>
                      <a:pPr lvl="1"/>
                      <a:r>
                        <a:rPr lang="en-US" sz="2000" dirty="0"/>
                        <a:t>Case Plans indicate child and family engagement and understanding. </a:t>
                      </a:r>
                    </a:p>
                    <a:p>
                      <a:pPr lvl="1"/>
                      <a:r>
                        <a:rPr lang="en-US" sz="2000" dirty="0"/>
                        <a:t>Social worker visits are frequent and reflect the safety and risk aspects of the case.  </a:t>
                      </a:r>
                    </a:p>
                    <a:p>
                      <a:pPr lvl="1"/>
                      <a:r>
                        <a:rPr lang="en-US" sz="2000" dirty="0"/>
                        <a:t>The quality of the interaction between social workers, children and families includes:  </a:t>
                      </a:r>
                    </a:p>
                    <a:p>
                      <a:pPr lvl="2"/>
                      <a:r>
                        <a:rPr lang="en-US" sz="2000" dirty="0"/>
                        <a:t>home visits, </a:t>
                      </a:r>
                    </a:p>
                    <a:p>
                      <a:pPr lvl="2"/>
                      <a:r>
                        <a:rPr lang="en-US" sz="2000" dirty="0"/>
                        <a:t>focus on goals and case plan activities, and </a:t>
                      </a:r>
                    </a:p>
                    <a:p>
                      <a:pPr lvl="2"/>
                      <a:r>
                        <a:rPr lang="en-US" sz="2000" dirty="0"/>
                        <a:t>individual time with age and developmentally appropriate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928982"/>
                  </a:ext>
                </a:extLst>
              </a:tr>
            </a:tbl>
          </a:graphicData>
        </a:graphic>
      </p:graphicFrame>
    </p:spTree>
    <p:extLst>
      <p:ext uri="{BB962C8B-B14F-4D97-AF65-F5344CB8AC3E}">
        <p14:creationId xmlns:p14="http://schemas.microsoft.com/office/powerpoint/2010/main" val="1997207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535967" y="663810"/>
            <a:ext cx="7843267" cy="548640"/>
          </a:xfrm>
        </p:spPr>
        <p:txBody>
          <a:bodyPr/>
          <a:lstStyle/>
          <a:p>
            <a:r>
              <a:rPr lang="en-US" dirty="0"/>
              <a:t>Well-Being Outcome 2</a:t>
            </a:r>
          </a:p>
        </p:txBody>
      </p:sp>
      <p:graphicFrame>
        <p:nvGraphicFramePr>
          <p:cNvPr id="8" name="Table 7">
            <a:extLst>
              <a:ext uri="{FF2B5EF4-FFF2-40B4-BE49-F238E27FC236}">
                <a16:creationId xmlns:a16="http://schemas.microsoft.com/office/drawing/2014/main" id="{0DF8905C-6579-414A-A5CA-26A6F2FF4CD8}"/>
              </a:ext>
            </a:extLst>
          </p:cNvPr>
          <p:cNvGraphicFramePr>
            <a:graphicFrameLocks noGrp="1"/>
          </p:cNvGraphicFramePr>
          <p:nvPr>
            <p:extLst>
              <p:ext uri="{D42A27DB-BD31-4B8C-83A1-F6EECF244321}">
                <p14:modId xmlns:p14="http://schemas.microsoft.com/office/powerpoint/2010/main" val="2667069020"/>
              </p:ext>
            </p:extLst>
          </p:nvPr>
        </p:nvGraphicFramePr>
        <p:xfrm>
          <a:off x="535967" y="1397000"/>
          <a:ext cx="8144207" cy="4785360"/>
        </p:xfrm>
        <a:graphic>
          <a:graphicData uri="http://schemas.openxmlformats.org/drawingml/2006/table">
            <a:tbl>
              <a:tblPr firstRow="1" bandRow="1">
                <a:tableStyleId>{5C22544A-7EE6-4342-B048-85BDC9FD1C3A}</a:tableStyleId>
              </a:tblPr>
              <a:tblGrid>
                <a:gridCol w="8144207">
                  <a:extLst>
                    <a:ext uri="{9D8B030D-6E8A-4147-A177-3AD203B41FA5}">
                      <a16:colId xmlns:a16="http://schemas.microsoft.com/office/drawing/2014/main" val="1266714148"/>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t>Children are, first and foremost, protected from abuse and neglect. (One Item)</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205051"/>
                  </a:ext>
                </a:extLst>
              </a:tr>
              <a:tr h="0">
                <a:tc>
                  <a:txBody>
                    <a:bodyPr/>
                    <a:lstStyle/>
                    <a:p>
                      <a:pPr marL="0" indent="0">
                        <a:buNone/>
                      </a:pPr>
                      <a:r>
                        <a:rPr lang="en-US" sz="2400" dirty="0"/>
                        <a:t>Item 16:  The agency assesses and addresses the education needs of the child.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928982"/>
                  </a:ext>
                </a:extLst>
              </a:tr>
              <a:tr h="370840">
                <a:tc>
                  <a:txBody>
                    <a:bodyPr/>
                    <a:lstStyle/>
                    <a:p>
                      <a:pPr marL="0" indent="0">
                        <a:buNone/>
                      </a:pPr>
                      <a:r>
                        <a:rPr lang="en-US" sz="2400" dirty="0"/>
                        <a:t>To be rated as a strength:  </a:t>
                      </a:r>
                    </a:p>
                    <a:p>
                      <a:pPr lvl="1"/>
                      <a:r>
                        <a:rPr lang="en-US" sz="2400" dirty="0"/>
                        <a:t>The agency:  </a:t>
                      </a:r>
                    </a:p>
                    <a:p>
                      <a:pPr lvl="2"/>
                      <a:r>
                        <a:rPr lang="en-US" sz="2400" dirty="0"/>
                        <a:t>made concerted efforts to assess children’s educational needs throughout the life of the case.</a:t>
                      </a:r>
                    </a:p>
                    <a:p>
                      <a:pPr lvl="2"/>
                      <a:r>
                        <a:rPr lang="en-US" sz="2400" dirty="0"/>
                        <a:t>ensured that identified educational needs were appropriately addressed in case activities.</a:t>
                      </a:r>
                    </a:p>
                    <a:p>
                      <a:pPr lvl="1"/>
                      <a:r>
                        <a:rPr lang="en-US" sz="2400" dirty="0"/>
                        <a:t>Educational assessments, including evaluations are included in the case 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8969935"/>
                  </a:ext>
                </a:extLst>
              </a:tr>
            </a:tbl>
          </a:graphicData>
        </a:graphic>
      </p:graphicFrame>
      <p:sp>
        <p:nvSpPr>
          <p:cNvPr id="6" name="TextBox 5">
            <a:extLst>
              <a:ext uri="{FF2B5EF4-FFF2-40B4-BE49-F238E27FC236}">
                <a16:creationId xmlns:a16="http://schemas.microsoft.com/office/drawing/2014/main" id="{8BDBD5CB-CC9E-4A14-861F-8D4404D00BD0}"/>
              </a:ext>
            </a:extLst>
          </p:cNvPr>
          <p:cNvSpPr txBox="1"/>
          <p:nvPr/>
        </p:nvSpPr>
        <p:spPr>
          <a:xfrm>
            <a:off x="6392054" y="938130"/>
            <a:ext cx="2454853" cy="369332"/>
          </a:xfrm>
          <a:prstGeom prst="rect">
            <a:avLst/>
          </a:prstGeom>
          <a:noFill/>
        </p:spPr>
        <p:txBody>
          <a:bodyPr wrap="square" rtlCol="0">
            <a:spAutoFit/>
          </a:bodyPr>
          <a:lstStyle/>
          <a:p>
            <a:r>
              <a:rPr lang="en-US" i="1" dirty="0"/>
              <a:t>No PIP Goal attached</a:t>
            </a:r>
          </a:p>
        </p:txBody>
      </p:sp>
    </p:spTree>
    <p:extLst>
      <p:ext uri="{BB962C8B-B14F-4D97-AF65-F5344CB8AC3E}">
        <p14:creationId xmlns:p14="http://schemas.microsoft.com/office/powerpoint/2010/main" val="2342407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535967" y="663810"/>
            <a:ext cx="7843267" cy="548640"/>
          </a:xfrm>
        </p:spPr>
        <p:txBody>
          <a:bodyPr/>
          <a:lstStyle/>
          <a:p>
            <a:r>
              <a:rPr lang="en-US" dirty="0"/>
              <a:t>Well-Being Outcome 3</a:t>
            </a:r>
          </a:p>
        </p:txBody>
      </p:sp>
      <p:graphicFrame>
        <p:nvGraphicFramePr>
          <p:cNvPr id="8" name="Table 7">
            <a:extLst>
              <a:ext uri="{FF2B5EF4-FFF2-40B4-BE49-F238E27FC236}">
                <a16:creationId xmlns:a16="http://schemas.microsoft.com/office/drawing/2014/main" id="{0DF8905C-6579-414A-A5CA-26A6F2FF4CD8}"/>
              </a:ext>
            </a:extLst>
          </p:cNvPr>
          <p:cNvGraphicFramePr>
            <a:graphicFrameLocks noGrp="1"/>
          </p:cNvGraphicFramePr>
          <p:nvPr>
            <p:extLst>
              <p:ext uri="{D42A27DB-BD31-4B8C-83A1-F6EECF244321}">
                <p14:modId xmlns:p14="http://schemas.microsoft.com/office/powerpoint/2010/main" val="541292743"/>
              </p:ext>
            </p:extLst>
          </p:nvPr>
        </p:nvGraphicFramePr>
        <p:xfrm>
          <a:off x="416530" y="1408830"/>
          <a:ext cx="8310940" cy="4968240"/>
        </p:xfrm>
        <a:graphic>
          <a:graphicData uri="http://schemas.openxmlformats.org/drawingml/2006/table">
            <a:tbl>
              <a:tblPr firstRow="1" bandRow="1">
                <a:tableStyleId>{5C22544A-7EE6-4342-B048-85BDC9FD1C3A}</a:tableStyleId>
              </a:tblPr>
              <a:tblGrid>
                <a:gridCol w="8310940">
                  <a:extLst>
                    <a:ext uri="{9D8B030D-6E8A-4147-A177-3AD203B41FA5}">
                      <a16:colId xmlns:a16="http://schemas.microsoft.com/office/drawing/2014/main" val="1266714148"/>
                    </a:ext>
                  </a:extLst>
                </a:gridCol>
              </a:tblGrid>
              <a:tr h="370840">
                <a:tc>
                  <a:txBody>
                    <a:bodyPr/>
                    <a:lstStyle/>
                    <a:p>
                      <a:pPr marL="0" indent="0" algn="l">
                        <a:buNone/>
                      </a:pPr>
                      <a:r>
                        <a:rPr lang="en-US" sz="2800" dirty="0"/>
                        <a:t>Children receive adequate services to meet their physical and mental health needs </a:t>
                      </a:r>
                      <a:r>
                        <a:rPr lang="en-US" sz="2000" dirty="0"/>
                        <a:t>(Two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205051"/>
                  </a:ext>
                </a:extLst>
              </a:tr>
              <a:tr h="0">
                <a:tc>
                  <a:txBody>
                    <a:bodyPr/>
                    <a:lstStyle/>
                    <a:p>
                      <a:r>
                        <a:rPr lang="en-US" sz="2400" dirty="0"/>
                        <a:t>Item 17:  Physical Health of the Child (including dental)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928982"/>
                  </a:ext>
                </a:extLst>
              </a:tr>
              <a:tr h="370840">
                <a:tc>
                  <a:txBody>
                    <a:bodyPr/>
                    <a:lstStyle/>
                    <a:p>
                      <a:r>
                        <a:rPr lang="en-US" sz="2400" dirty="0"/>
                        <a:t>Item 18:  Mental/Behavioral Health of the Child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8969935"/>
                  </a:ext>
                </a:extLst>
              </a:tr>
              <a:tr h="370840">
                <a:tc>
                  <a:txBody>
                    <a:bodyPr/>
                    <a:lstStyle/>
                    <a:p>
                      <a:pPr marL="0" indent="0">
                        <a:buNone/>
                      </a:pPr>
                      <a:r>
                        <a:rPr lang="en-US" sz="2200" dirty="0"/>
                        <a:t>To be rated a strength:  </a:t>
                      </a:r>
                    </a:p>
                    <a:p>
                      <a:pPr lvl="1"/>
                      <a:r>
                        <a:rPr lang="en-US" sz="2200" dirty="0"/>
                        <a:t>Throughout the life of the case:  </a:t>
                      </a:r>
                    </a:p>
                    <a:p>
                      <a:pPr lvl="2"/>
                      <a:r>
                        <a:rPr lang="en-US" sz="2200" dirty="0"/>
                        <a:t>Assess for physical health and dental health needs</a:t>
                      </a:r>
                    </a:p>
                    <a:p>
                      <a:pPr lvl="2"/>
                      <a:r>
                        <a:rPr lang="en-US" sz="2200" dirty="0"/>
                        <a:t>Assess for mental health and behavioral health needs</a:t>
                      </a:r>
                    </a:p>
                    <a:p>
                      <a:pPr lvl="1"/>
                      <a:r>
                        <a:rPr lang="en-US" sz="2200" dirty="0"/>
                        <a:t>For foster care cases, any medications the child is taking are monitored by a physician</a:t>
                      </a:r>
                    </a:p>
                    <a:p>
                      <a:pPr lvl="1"/>
                      <a:r>
                        <a:rPr lang="en-US" sz="2200" dirty="0"/>
                        <a:t>Included in the record:  </a:t>
                      </a:r>
                    </a:p>
                    <a:p>
                      <a:pPr lvl="2"/>
                      <a:r>
                        <a:rPr lang="en-US" sz="2200" dirty="0"/>
                        <a:t>Medical and dental health records </a:t>
                      </a:r>
                    </a:p>
                    <a:p>
                      <a:pPr lvl="2"/>
                      <a:r>
                        <a:rPr lang="en-US" sz="2200" dirty="0"/>
                        <a:t>Mental and behavioral health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0146741"/>
                  </a:ext>
                </a:extLst>
              </a:tr>
            </a:tbl>
          </a:graphicData>
        </a:graphic>
      </p:graphicFrame>
      <p:sp>
        <p:nvSpPr>
          <p:cNvPr id="6" name="TextBox 5">
            <a:extLst>
              <a:ext uri="{FF2B5EF4-FFF2-40B4-BE49-F238E27FC236}">
                <a16:creationId xmlns:a16="http://schemas.microsoft.com/office/drawing/2014/main" id="{8BDBD5CB-CC9E-4A14-861F-8D4404D00BD0}"/>
              </a:ext>
            </a:extLst>
          </p:cNvPr>
          <p:cNvSpPr txBox="1"/>
          <p:nvPr/>
        </p:nvSpPr>
        <p:spPr>
          <a:xfrm>
            <a:off x="6392054" y="938130"/>
            <a:ext cx="2454853" cy="369332"/>
          </a:xfrm>
          <a:prstGeom prst="rect">
            <a:avLst/>
          </a:prstGeom>
          <a:noFill/>
        </p:spPr>
        <p:txBody>
          <a:bodyPr wrap="square" rtlCol="0">
            <a:spAutoFit/>
          </a:bodyPr>
          <a:lstStyle/>
          <a:p>
            <a:r>
              <a:rPr lang="en-US" i="1" dirty="0"/>
              <a:t>No PIP Goal attached</a:t>
            </a:r>
          </a:p>
        </p:txBody>
      </p:sp>
    </p:spTree>
    <p:extLst>
      <p:ext uri="{BB962C8B-B14F-4D97-AF65-F5344CB8AC3E}">
        <p14:creationId xmlns:p14="http://schemas.microsoft.com/office/powerpoint/2010/main" val="2153519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6052" y="624054"/>
            <a:ext cx="7843267" cy="548640"/>
          </a:xfrm>
        </p:spPr>
        <p:txBody>
          <a:bodyPr/>
          <a:lstStyle/>
          <a:p>
            <a:r>
              <a:rPr lang="en-US" dirty="0"/>
              <a:t>Resources</a:t>
            </a:r>
          </a:p>
        </p:txBody>
      </p:sp>
      <p:sp>
        <p:nvSpPr>
          <p:cNvPr id="6" name="Text Placeholder 5"/>
          <p:cNvSpPr>
            <a:spLocks noGrp="1"/>
          </p:cNvSpPr>
          <p:nvPr>
            <p:ph type="body" sz="quarter" idx="10"/>
          </p:nvPr>
        </p:nvSpPr>
        <p:spPr>
          <a:xfrm>
            <a:off x="266052" y="1431890"/>
            <a:ext cx="8659899" cy="4795307"/>
          </a:xfrm>
        </p:spPr>
        <p:txBody>
          <a:bodyPr/>
          <a:lstStyle/>
          <a:p>
            <a:r>
              <a:rPr lang="en-US" dirty="0"/>
              <a:t>Children’s Bureau Website  </a:t>
            </a:r>
            <a:r>
              <a:rPr lang="en-US" b="0" dirty="0">
                <a:hlinkClick r:id="rId3"/>
              </a:rPr>
              <a:t>http://www.act.hhs.gov/programs/cb/monitoring/child-family-services-reviews</a:t>
            </a:r>
            <a:endParaRPr lang="en-US" b="0" dirty="0"/>
          </a:p>
          <a:p>
            <a:endParaRPr lang="en-US" sz="1000" dirty="0"/>
          </a:p>
          <a:p>
            <a:r>
              <a:rPr lang="en-US" dirty="0"/>
              <a:t>Child Protective Services:  A Guide for Caseworkers 2018; Diane </a:t>
            </a:r>
            <a:r>
              <a:rPr lang="en-US" dirty="0" err="1"/>
              <a:t>DePanfilis</a:t>
            </a:r>
            <a:r>
              <a:rPr lang="en-US" dirty="0"/>
              <a:t>, PhD., MSW  </a:t>
            </a:r>
            <a:r>
              <a:rPr lang="en-US" b="0" dirty="0">
                <a:hlinkClick r:id="rId4"/>
              </a:rPr>
              <a:t>https://www.childwelfare.gov/pubs/usermanuals</a:t>
            </a:r>
            <a:endParaRPr lang="en-US" b="0" dirty="0"/>
          </a:p>
          <a:p>
            <a:endParaRPr lang="en-US" sz="1000" dirty="0"/>
          </a:p>
          <a:p>
            <a:r>
              <a:rPr lang="en-US" dirty="0"/>
              <a:t>On-demand, self-paced, online course:         </a:t>
            </a:r>
            <a:r>
              <a:rPr lang="en-US" i="1" dirty="0"/>
              <a:t>North Carolina’s OSRI/Case Review Process: What to expect </a:t>
            </a:r>
            <a:r>
              <a:rPr lang="en-US" b="0" dirty="0">
                <a:hlinkClick r:id="rId5"/>
              </a:rPr>
              <a:t>https://www.ncswlearn.org/</a:t>
            </a:r>
            <a:endParaRPr lang="en-US" b="0" dirty="0"/>
          </a:p>
          <a:p>
            <a:pPr lvl="2"/>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898942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299F837-E242-49FC-BCD9-5EA2543993B1}"/>
              </a:ext>
            </a:extLst>
          </p:cNvPr>
          <p:cNvSpPr>
            <a:spLocks noGrp="1"/>
          </p:cNvSpPr>
          <p:nvPr>
            <p:ph type="body" sz="quarter" idx="10"/>
          </p:nvPr>
        </p:nvSpPr>
        <p:spPr>
          <a:xfrm>
            <a:off x="643699" y="1943101"/>
            <a:ext cx="7423763" cy="3161081"/>
          </a:xfrm>
        </p:spPr>
        <p:txBody>
          <a:bodyPr vert="horz" lIns="91440" tIns="45720" rIns="91440" bIns="45720" rtlCol="0" anchor="ctr">
            <a:normAutofit/>
          </a:bodyPr>
          <a:lstStyle/>
          <a:p>
            <a:pPr marL="0" defTabSz="914400">
              <a:lnSpc>
                <a:spcPct val="90000"/>
              </a:lnSpc>
            </a:pPr>
            <a:endParaRPr lang="en-US" dirty="0">
              <a:latin typeface="+mn-lt"/>
              <a:ea typeface="+mn-ea"/>
              <a:cs typeface="+mn-cs"/>
            </a:endParaRPr>
          </a:p>
          <a:p>
            <a:pPr marL="744538" lvl="2" indent="0" algn="ctr">
              <a:buNone/>
            </a:pPr>
            <a:r>
              <a:rPr lang="en-US" sz="2800" b="0" dirty="0">
                <a:latin typeface="+mn-lt"/>
              </a:rPr>
              <a:t>Cynthia O’Briant, MSW</a:t>
            </a:r>
          </a:p>
          <a:p>
            <a:pPr marL="744538" lvl="2" indent="0" algn="ctr">
              <a:buNone/>
            </a:pPr>
            <a:r>
              <a:rPr lang="en-US" sz="2800" b="0" dirty="0">
                <a:latin typeface="+mn-lt"/>
              </a:rPr>
              <a:t>Program Manager CFSR/OSRI QA Team</a:t>
            </a:r>
          </a:p>
          <a:p>
            <a:pPr marL="744538" lvl="2" indent="0" algn="ctr">
              <a:buNone/>
            </a:pPr>
            <a:r>
              <a:rPr lang="en-US" sz="2800" b="0" dirty="0">
                <a:latin typeface="+mn-lt"/>
                <a:hlinkClick r:id="rId3"/>
              </a:rPr>
              <a:t>cynthia.obriant@dhhs.nc.gov</a:t>
            </a:r>
            <a:endParaRPr lang="en-US" sz="2800" b="0" dirty="0">
              <a:latin typeface="+mn-lt"/>
            </a:endParaRPr>
          </a:p>
          <a:p>
            <a:pPr marL="744538" lvl="2" indent="0" algn="ctr">
              <a:buNone/>
            </a:pPr>
            <a:r>
              <a:rPr lang="en-US" sz="2800" b="0" dirty="0">
                <a:latin typeface="+mn-lt"/>
              </a:rPr>
              <a:t>(919) 527-6295</a:t>
            </a:r>
          </a:p>
          <a:p>
            <a:pPr marL="0" defTabSz="914400">
              <a:lnSpc>
                <a:spcPct val="90000"/>
              </a:lnSpc>
            </a:pPr>
            <a:endParaRPr lang="en-US" sz="2100" dirty="0">
              <a:latin typeface="+mn-lt"/>
              <a:ea typeface="+mn-ea"/>
              <a:cs typeface="+mn-cs"/>
            </a:endParaRPr>
          </a:p>
        </p:txBody>
      </p:sp>
      <p:sp>
        <p:nvSpPr>
          <p:cNvPr id="6" name="Rectangle 5">
            <a:extLst>
              <a:ext uri="{FF2B5EF4-FFF2-40B4-BE49-F238E27FC236}">
                <a16:creationId xmlns:a16="http://schemas.microsoft.com/office/drawing/2014/main" id="{600A70E1-9E5E-4B32-9F9B-863E66F5AD30}"/>
              </a:ext>
            </a:extLst>
          </p:cNvPr>
          <p:cNvSpPr/>
          <p:nvPr/>
        </p:nvSpPr>
        <p:spPr>
          <a:xfrm>
            <a:off x="3928301" y="3479909"/>
            <a:ext cx="4572000" cy="754053"/>
          </a:xfrm>
          <a:prstGeom prst="rect">
            <a:avLst/>
          </a:prstGeom>
        </p:spPr>
        <p:txBody>
          <a:bodyPr>
            <a:spAutoFit/>
          </a:bodyPr>
          <a:lstStyle/>
          <a:p>
            <a:pPr algn="ctr">
              <a:spcAft>
                <a:spcPts val="600"/>
              </a:spcAft>
            </a:pPr>
            <a:endParaRPr lang="en-US" sz="2000" dirty="0"/>
          </a:p>
          <a:p>
            <a:pPr algn="ctr">
              <a:spcAft>
                <a:spcPts val="600"/>
              </a:spcAft>
            </a:pPr>
            <a:endParaRPr lang="en-US" dirty="0"/>
          </a:p>
        </p:txBody>
      </p:sp>
      <p:sp>
        <p:nvSpPr>
          <p:cNvPr id="3" name="Title 2">
            <a:extLst>
              <a:ext uri="{FF2B5EF4-FFF2-40B4-BE49-F238E27FC236}">
                <a16:creationId xmlns:a16="http://schemas.microsoft.com/office/drawing/2014/main" id="{C0355B5D-6901-4FE8-BDD4-39DDE74EA40B}"/>
              </a:ext>
            </a:extLst>
          </p:cNvPr>
          <p:cNvSpPr>
            <a:spLocks noGrp="1"/>
          </p:cNvSpPr>
          <p:nvPr>
            <p:ph type="title"/>
          </p:nvPr>
        </p:nvSpPr>
        <p:spPr>
          <a:xfrm>
            <a:off x="0" y="1668781"/>
            <a:ext cx="9144000" cy="548640"/>
          </a:xfrm>
        </p:spPr>
        <p:txBody>
          <a:bodyPr/>
          <a:lstStyle/>
          <a:p>
            <a:pPr algn="ctr"/>
            <a:r>
              <a:rPr lang="en-US" dirty="0"/>
              <a:t>OSRI Contact</a:t>
            </a:r>
          </a:p>
        </p:txBody>
      </p:sp>
    </p:spTree>
    <p:extLst>
      <p:ext uri="{BB962C8B-B14F-4D97-AF65-F5344CB8AC3E}">
        <p14:creationId xmlns:p14="http://schemas.microsoft.com/office/powerpoint/2010/main" val="419072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D340-F82E-4DC7-B7A5-1BD9E41D4545}"/>
              </a:ext>
            </a:extLst>
          </p:cNvPr>
          <p:cNvSpPr>
            <a:spLocks noGrp="1"/>
          </p:cNvSpPr>
          <p:nvPr>
            <p:ph type="title"/>
          </p:nvPr>
        </p:nvSpPr>
        <p:spPr>
          <a:xfrm>
            <a:off x="671025" y="2880360"/>
            <a:ext cx="7843267" cy="548640"/>
          </a:xfrm>
        </p:spPr>
        <p:txBody>
          <a:bodyPr/>
          <a:lstStyle/>
          <a:p>
            <a:pPr algn="ctr"/>
            <a:r>
              <a:rPr lang="en-US" dirty="0"/>
              <a:t>Adoption Promotion Program</a:t>
            </a:r>
          </a:p>
        </p:txBody>
      </p:sp>
    </p:spTree>
    <p:extLst>
      <p:ext uri="{BB962C8B-B14F-4D97-AF65-F5344CB8AC3E}">
        <p14:creationId xmlns:p14="http://schemas.microsoft.com/office/powerpoint/2010/main" val="196306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D340-F82E-4DC7-B7A5-1BD9E41D4545}"/>
              </a:ext>
            </a:extLst>
          </p:cNvPr>
          <p:cNvSpPr>
            <a:spLocks noGrp="1"/>
          </p:cNvSpPr>
          <p:nvPr>
            <p:ph type="title"/>
          </p:nvPr>
        </p:nvSpPr>
        <p:spPr>
          <a:xfrm>
            <a:off x="671025" y="2880360"/>
            <a:ext cx="7843267" cy="548640"/>
          </a:xfrm>
        </p:spPr>
        <p:txBody>
          <a:bodyPr/>
          <a:lstStyle/>
          <a:p>
            <a:pPr algn="ctr"/>
            <a:r>
              <a:rPr lang="en-US" dirty="0"/>
              <a:t>Family First Prevention Services Act</a:t>
            </a:r>
          </a:p>
        </p:txBody>
      </p:sp>
    </p:spTree>
    <p:extLst>
      <p:ext uri="{BB962C8B-B14F-4D97-AF65-F5344CB8AC3E}">
        <p14:creationId xmlns:p14="http://schemas.microsoft.com/office/powerpoint/2010/main" val="1246918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161C81-7E28-4D38-ADA0-3EBC4DBF929C}"/>
              </a:ext>
            </a:extLst>
          </p:cNvPr>
          <p:cNvSpPr>
            <a:spLocks noGrp="1"/>
          </p:cNvSpPr>
          <p:nvPr>
            <p:ph type="title"/>
          </p:nvPr>
        </p:nvSpPr>
        <p:spPr>
          <a:xfrm>
            <a:off x="628650" y="500062"/>
            <a:ext cx="7886700" cy="1325563"/>
          </a:xfrm>
        </p:spPr>
        <p:txBody>
          <a:bodyPr vert="horz" lIns="91440" tIns="45720" rIns="91440" bIns="45720" rtlCol="0" anchor="ctr">
            <a:normAutofit/>
          </a:bodyPr>
          <a:lstStyle/>
          <a:p>
            <a:pPr algn="ctr" defTabSz="914400"/>
            <a:r>
              <a:rPr lang="en-US" kern="1200" dirty="0">
                <a:latin typeface="+mn-lt"/>
                <a:ea typeface="+mj-ea"/>
                <a:cs typeface="+mj-cs"/>
              </a:rPr>
              <a:t>Adoption Promotion Program Goals</a:t>
            </a:r>
          </a:p>
        </p:txBody>
      </p:sp>
      <p:graphicFrame>
        <p:nvGraphicFramePr>
          <p:cNvPr id="9" name="Text Placeholder 6">
            <a:extLst>
              <a:ext uri="{FF2B5EF4-FFF2-40B4-BE49-F238E27FC236}">
                <a16:creationId xmlns:a16="http://schemas.microsoft.com/office/drawing/2014/main" id="{30C0848C-A4EE-4E82-B194-B9197D73F7B4}"/>
              </a:ext>
            </a:extLst>
          </p:cNvPr>
          <p:cNvGraphicFramePr/>
          <p:nvPr>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4568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EC9A3A-B956-483B-82B1-C37BCEBB8B88}"/>
              </a:ext>
            </a:extLst>
          </p:cNvPr>
          <p:cNvSpPr>
            <a:spLocks noGrp="1"/>
          </p:cNvSpPr>
          <p:nvPr>
            <p:ph type="title"/>
          </p:nvPr>
        </p:nvSpPr>
        <p:spPr>
          <a:xfrm>
            <a:off x="375590" y="754845"/>
            <a:ext cx="8132306" cy="874275"/>
          </a:xfrm>
        </p:spPr>
        <p:txBody>
          <a:bodyPr vert="horz" lIns="91440" tIns="45720" rIns="91440" bIns="45720" rtlCol="0" anchor="ctr">
            <a:noAutofit/>
          </a:bodyPr>
          <a:lstStyle/>
          <a:p>
            <a:pPr defTabSz="914400"/>
            <a:r>
              <a:rPr lang="en-US" kern="1200" dirty="0">
                <a:latin typeface="+mn-lt"/>
                <a:ea typeface="+mj-ea"/>
                <a:cs typeface="+mj-cs"/>
              </a:rPr>
              <a:t>Adoption Promotion Program Structure</a:t>
            </a:r>
          </a:p>
        </p:txBody>
      </p:sp>
      <p:graphicFrame>
        <p:nvGraphicFramePr>
          <p:cNvPr id="10" name="TextBox 7">
            <a:extLst>
              <a:ext uri="{FF2B5EF4-FFF2-40B4-BE49-F238E27FC236}">
                <a16:creationId xmlns:a16="http://schemas.microsoft.com/office/drawing/2014/main" id="{1E06693D-7BE3-44FE-B1C5-8C35DA90221E}"/>
              </a:ext>
            </a:extLst>
          </p:cNvPr>
          <p:cNvGraphicFramePr/>
          <p:nvPr>
            <p:extLst/>
          </p:nvPr>
        </p:nvGraphicFramePr>
        <p:xfrm>
          <a:off x="-890330" y="1921028"/>
          <a:ext cx="5033221" cy="3788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TextBox 7">
            <a:extLst>
              <a:ext uri="{FF2B5EF4-FFF2-40B4-BE49-F238E27FC236}">
                <a16:creationId xmlns:a16="http://schemas.microsoft.com/office/drawing/2014/main" id="{786611BD-23C7-4115-8AD8-B9A6F09010A4}"/>
              </a:ext>
            </a:extLst>
          </p:cNvPr>
          <p:cNvGraphicFramePr/>
          <p:nvPr>
            <p:extLst/>
          </p:nvPr>
        </p:nvGraphicFramePr>
        <p:xfrm>
          <a:off x="2038910" y="1921027"/>
          <a:ext cx="5033221" cy="37882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a:extLst>
              <a:ext uri="{FF2B5EF4-FFF2-40B4-BE49-F238E27FC236}">
                <a16:creationId xmlns:a16="http://schemas.microsoft.com/office/drawing/2014/main" id="{D16FC217-296F-46E2-84CC-4E62C378DAA1}"/>
              </a:ext>
            </a:extLst>
          </p:cNvPr>
          <p:cNvSpPr txBox="1"/>
          <p:nvPr/>
        </p:nvSpPr>
        <p:spPr>
          <a:xfrm>
            <a:off x="5958168" y="2850454"/>
            <a:ext cx="2462534" cy="1569660"/>
          </a:xfrm>
          <a:prstGeom prst="rect">
            <a:avLst/>
          </a:prstGeom>
          <a:noFill/>
        </p:spPr>
        <p:txBody>
          <a:bodyPr wrap="none" rtlCol="0">
            <a:spAutoFit/>
          </a:bodyPr>
          <a:lstStyle/>
          <a:p>
            <a:pPr algn="ctr"/>
            <a:r>
              <a:rPr lang="en-US" sz="3200" b="1" dirty="0">
                <a:solidFill>
                  <a:schemeClr val="accent1"/>
                </a:solidFill>
              </a:rPr>
              <a:t>Partnership</a:t>
            </a:r>
          </a:p>
          <a:p>
            <a:pPr algn="ctr"/>
            <a:r>
              <a:rPr lang="en-US" sz="3200" b="1" dirty="0">
                <a:solidFill>
                  <a:schemeClr val="accent1"/>
                </a:solidFill>
              </a:rPr>
              <a:t>is </a:t>
            </a:r>
          </a:p>
          <a:p>
            <a:pPr algn="ctr"/>
            <a:r>
              <a:rPr lang="en-US" sz="3200" b="1" dirty="0">
                <a:solidFill>
                  <a:schemeClr val="accent1"/>
                </a:solidFill>
              </a:rPr>
              <a:t>Power</a:t>
            </a:r>
          </a:p>
        </p:txBody>
      </p:sp>
    </p:spTree>
    <p:extLst>
      <p:ext uri="{BB962C8B-B14F-4D97-AF65-F5344CB8AC3E}">
        <p14:creationId xmlns:p14="http://schemas.microsoft.com/office/powerpoint/2010/main" val="638825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A10977-E872-40F7-B8E8-79B043AFF2D5}"/>
              </a:ext>
            </a:extLst>
          </p:cNvPr>
          <p:cNvSpPr>
            <a:spLocks noGrp="1"/>
          </p:cNvSpPr>
          <p:nvPr>
            <p:ph type="title"/>
          </p:nvPr>
        </p:nvSpPr>
        <p:spPr>
          <a:xfrm>
            <a:off x="6159260" y="996950"/>
            <a:ext cx="2498965" cy="5028490"/>
          </a:xfrm>
        </p:spPr>
        <p:txBody>
          <a:bodyPr vert="horz" lIns="91440" tIns="45720" rIns="91440" bIns="45720" rtlCol="0" anchor="ctr">
            <a:normAutofit/>
          </a:bodyPr>
          <a:lstStyle/>
          <a:p>
            <a:pPr defTabSz="914400"/>
            <a:r>
              <a:rPr lang="en-US" sz="4400" kern="1200" dirty="0">
                <a:solidFill>
                  <a:srgbClr val="FFFFFF"/>
                </a:solidFill>
                <a:ea typeface="+mj-ea"/>
              </a:rPr>
              <a:t>Federal Baseline</a:t>
            </a:r>
          </a:p>
        </p:txBody>
      </p:sp>
      <p:sp>
        <p:nvSpPr>
          <p:cNvPr id="6" name="Rectangle 5">
            <a:extLst>
              <a:ext uri="{FF2B5EF4-FFF2-40B4-BE49-F238E27FC236}">
                <a16:creationId xmlns:a16="http://schemas.microsoft.com/office/drawing/2014/main" id="{0476086D-A8EA-4EEB-BB5C-BB5861AF59A2}"/>
              </a:ext>
            </a:extLst>
          </p:cNvPr>
          <p:cNvSpPr/>
          <p:nvPr/>
        </p:nvSpPr>
        <p:spPr>
          <a:xfrm>
            <a:off x="884918" y="3511195"/>
            <a:ext cx="7374164" cy="2862322"/>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a:ea typeface="+mn-ea"/>
                <a:cs typeface="+mn-cs"/>
              </a:rPr>
              <a:t>Data is used from the previous 4 fiscal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a:ea typeface="+mn-ea"/>
                <a:cs typeface="+mn-cs"/>
              </a:rPr>
              <a:t>Determine a county adoption rate by dividing the number of completed adoptions in one year by the number of youth in care the year prior.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a:ea typeface="+mn-ea"/>
                <a:cs typeface="+mn-cs"/>
              </a:rPr>
              <a:t>Determine which adoption rate is lowest – the Year 3 adoption rate or the average of the past 3 years. Multiply the lowest adoption rate by the number of youth in care in Year 3 to determine a county baseline for the current year. </a:t>
            </a:r>
          </a:p>
        </p:txBody>
      </p:sp>
      <p:pic>
        <p:nvPicPr>
          <p:cNvPr id="17" name="Picture 16">
            <a:extLst>
              <a:ext uri="{FF2B5EF4-FFF2-40B4-BE49-F238E27FC236}">
                <a16:creationId xmlns:a16="http://schemas.microsoft.com/office/drawing/2014/main" id="{467411E0-1175-4481-AABC-82E2F8A6C345}"/>
              </a:ext>
            </a:extLst>
          </p:cNvPr>
          <p:cNvPicPr>
            <a:picLocks noChangeAspect="1"/>
          </p:cNvPicPr>
          <p:nvPr/>
        </p:nvPicPr>
        <p:blipFill>
          <a:blip r:embed="rId3"/>
          <a:stretch>
            <a:fillRect/>
          </a:stretch>
        </p:blipFill>
        <p:spPr>
          <a:xfrm>
            <a:off x="1345035" y="1163821"/>
            <a:ext cx="5801924" cy="2182984"/>
          </a:xfrm>
          <a:prstGeom prst="rect">
            <a:avLst/>
          </a:prstGeom>
        </p:spPr>
      </p:pic>
      <p:cxnSp>
        <p:nvCxnSpPr>
          <p:cNvPr id="20" name="Straight Arrow Connector 19">
            <a:extLst>
              <a:ext uri="{FF2B5EF4-FFF2-40B4-BE49-F238E27FC236}">
                <a16:creationId xmlns:a16="http://schemas.microsoft.com/office/drawing/2014/main" id="{38B90B14-4569-46E3-9442-CA34967A936F}"/>
              </a:ext>
            </a:extLst>
          </p:cNvPr>
          <p:cNvCxnSpPr/>
          <p:nvPr/>
        </p:nvCxnSpPr>
        <p:spPr>
          <a:xfrm flipH="1">
            <a:off x="2321781" y="1828800"/>
            <a:ext cx="421419" cy="151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2C0073B-903E-4E79-9B2E-7B00A974F521}"/>
              </a:ext>
            </a:extLst>
          </p:cNvPr>
          <p:cNvCxnSpPr/>
          <p:nvPr/>
        </p:nvCxnSpPr>
        <p:spPr>
          <a:xfrm flipH="1">
            <a:off x="3164619" y="1796995"/>
            <a:ext cx="437322" cy="135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CE5C392-C2AB-40A9-8281-E99EA1983F8A}"/>
              </a:ext>
            </a:extLst>
          </p:cNvPr>
          <p:cNvCxnSpPr/>
          <p:nvPr/>
        </p:nvCxnSpPr>
        <p:spPr>
          <a:xfrm flipH="1">
            <a:off x="3816626" y="1828800"/>
            <a:ext cx="429371" cy="151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5624518-A255-494E-BC59-FB79C3C07453}"/>
              </a:ext>
            </a:extLst>
          </p:cNvPr>
          <p:cNvSpPr txBox="1"/>
          <p:nvPr/>
        </p:nvSpPr>
        <p:spPr>
          <a:xfrm>
            <a:off x="485775" y="446975"/>
            <a:ext cx="7374164" cy="630942"/>
          </a:xfrm>
          <a:prstGeom prst="rect">
            <a:avLst/>
          </a:prstGeom>
          <a:noFill/>
        </p:spPr>
        <p:txBody>
          <a:bodyPr wrap="square" rtlCol="0">
            <a:spAutoFit/>
          </a:bodyPr>
          <a:lstStyle/>
          <a:p>
            <a:r>
              <a:rPr lang="en-US" sz="3500" b="1" dirty="0">
                <a:solidFill>
                  <a:srgbClr val="002060"/>
                </a:solidFill>
              </a:rPr>
              <a:t>Federal Baseline</a:t>
            </a:r>
          </a:p>
        </p:txBody>
      </p:sp>
    </p:spTree>
    <p:extLst>
      <p:ext uri="{BB962C8B-B14F-4D97-AF65-F5344CB8AC3E}">
        <p14:creationId xmlns:p14="http://schemas.microsoft.com/office/powerpoint/2010/main" val="4014165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DA0D68-5581-4B5E-8B0E-4C7F7A6F7B33}"/>
              </a:ext>
            </a:extLst>
          </p:cNvPr>
          <p:cNvSpPr>
            <a:spLocks noGrp="1"/>
          </p:cNvSpPr>
          <p:nvPr>
            <p:ph type="title"/>
          </p:nvPr>
        </p:nvSpPr>
        <p:spPr>
          <a:xfrm>
            <a:off x="588586" y="738183"/>
            <a:ext cx="2743818" cy="4930246"/>
          </a:xfrm>
        </p:spPr>
        <p:txBody>
          <a:bodyPr vert="horz" lIns="91440" tIns="45720" rIns="91440" bIns="45720" rtlCol="0" anchor="ctr">
            <a:normAutofit/>
          </a:bodyPr>
          <a:lstStyle/>
          <a:p>
            <a:pPr algn="ctr" defTabSz="914400"/>
            <a:r>
              <a:rPr lang="en-US" sz="2800" kern="1200" dirty="0">
                <a:latin typeface="+mn-lt"/>
                <a:ea typeface="+mj-ea"/>
                <a:cs typeface="+mj-cs"/>
              </a:rPr>
              <a:t>YEAR-END DISTRIBUTION</a:t>
            </a:r>
          </a:p>
        </p:txBody>
      </p:sp>
      <p:sp>
        <p:nvSpPr>
          <p:cNvPr id="8" name="TextBox 7">
            <a:extLst>
              <a:ext uri="{FF2B5EF4-FFF2-40B4-BE49-F238E27FC236}">
                <a16:creationId xmlns:a16="http://schemas.microsoft.com/office/drawing/2014/main" id="{0E064826-58FB-40CA-9011-A158D0788447}"/>
              </a:ext>
            </a:extLst>
          </p:cNvPr>
          <p:cNvSpPr txBox="1"/>
          <p:nvPr/>
        </p:nvSpPr>
        <p:spPr>
          <a:xfrm>
            <a:off x="3638875" y="576563"/>
            <a:ext cx="5270737" cy="5091866"/>
          </a:xfrm>
          <a:prstGeom prst="rect">
            <a:avLst/>
          </a:prstGeom>
        </p:spPr>
        <p:txBody>
          <a:bodyPr vert="horz" lIns="91440" tIns="45720" rIns="91440" bIns="45720" rtlCol="0" anchor="ctr">
            <a:normAutofit/>
          </a:bodyPr>
          <a:lstStyle/>
          <a:p>
            <a:pPr>
              <a:lnSpc>
                <a:spcPct val="90000"/>
              </a:lnSpc>
              <a:spcAft>
                <a:spcPts val="600"/>
              </a:spcAft>
            </a:pPr>
            <a:r>
              <a:rPr lang="en-US" dirty="0"/>
              <a:t>County child welfare agencies will receive a one-time, year-end funding allocation for eligible adoptions.  </a:t>
            </a:r>
          </a:p>
          <a:p>
            <a:pPr>
              <a:lnSpc>
                <a:spcPct val="90000"/>
              </a:lnSpc>
              <a:spcAft>
                <a:spcPts val="600"/>
              </a:spcAft>
            </a:pPr>
            <a:endParaRPr lang="en-US" dirty="0"/>
          </a:p>
          <a:p>
            <a:pPr>
              <a:lnSpc>
                <a:spcPct val="90000"/>
              </a:lnSpc>
              <a:spcAft>
                <a:spcPts val="600"/>
              </a:spcAft>
            </a:pPr>
            <a:r>
              <a:rPr lang="en-US" dirty="0"/>
              <a:t>The allocation is a proportional share of the total statewide funding ($3.2M) available to all counties based on the </a:t>
            </a:r>
            <a:r>
              <a:rPr lang="en-US" b="1" u="sng" dirty="0"/>
              <a:t>sum</a:t>
            </a:r>
            <a:r>
              <a:rPr lang="en-US" dirty="0"/>
              <a:t> of two factors:</a:t>
            </a:r>
          </a:p>
          <a:p>
            <a:pPr indent="-228600">
              <a:lnSpc>
                <a:spcPct val="90000"/>
              </a:lnSpc>
              <a:spcAft>
                <a:spcPts val="600"/>
              </a:spcAft>
              <a:buFont typeface="Arial" panose="020B0604020202020204" pitchFamily="34" charset="0"/>
              <a:buChar char="•"/>
            </a:pPr>
            <a:endParaRPr lang="en-US" dirty="0"/>
          </a:p>
          <a:p>
            <a:pPr marL="571500" indent="-342900">
              <a:lnSpc>
                <a:spcPct val="90000"/>
              </a:lnSpc>
              <a:spcAft>
                <a:spcPts val="600"/>
              </a:spcAft>
              <a:buFont typeface="+mj-lt"/>
              <a:buAutoNum type="arabicPeriod"/>
            </a:pPr>
            <a:r>
              <a:rPr lang="en-US" dirty="0"/>
              <a:t>The total number of special needs adoptions completed, regardless of age, that </a:t>
            </a:r>
            <a:r>
              <a:rPr lang="en-US" b="1" i="1" dirty="0"/>
              <a:t>exceed</a:t>
            </a:r>
            <a:r>
              <a:rPr lang="en-US" dirty="0"/>
              <a:t> federal adoption baseline targets for each county.</a:t>
            </a:r>
          </a:p>
          <a:p>
            <a:pPr marL="571500" indent="-342900">
              <a:lnSpc>
                <a:spcPct val="90000"/>
              </a:lnSpc>
              <a:spcAft>
                <a:spcPts val="600"/>
              </a:spcAft>
              <a:buFont typeface="+mj-lt"/>
              <a:buAutoNum type="arabicPeriod"/>
            </a:pPr>
            <a:endParaRPr lang="en-US" dirty="0"/>
          </a:p>
          <a:p>
            <a:pPr marL="571500" indent="-342900">
              <a:lnSpc>
                <a:spcPct val="90000"/>
              </a:lnSpc>
              <a:spcAft>
                <a:spcPts val="600"/>
              </a:spcAft>
              <a:buFont typeface="+mj-lt"/>
              <a:buAutoNum type="arabicPeriod"/>
            </a:pPr>
            <a:r>
              <a:rPr lang="en-US" dirty="0"/>
              <a:t>The total number of adoptions completed for children 13 years and older and/or sibling groups of 3+ placed together for adoption, </a:t>
            </a:r>
            <a:r>
              <a:rPr lang="en-US" b="1" i="1" dirty="0"/>
              <a:t>that fall under the federal baseline target.</a:t>
            </a:r>
          </a:p>
          <a:p>
            <a:pPr>
              <a:lnSpc>
                <a:spcPct val="90000"/>
              </a:lnSpc>
              <a:spcAft>
                <a:spcPts val="600"/>
              </a:spcAft>
            </a:pPr>
            <a:endParaRPr lang="en-US" sz="1150" dirty="0"/>
          </a:p>
        </p:txBody>
      </p:sp>
      <p:sp>
        <p:nvSpPr>
          <p:cNvPr id="2" name="TextBox 1">
            <a:extLst>
              <a:ext uri="{FF2B5EF4-FFF2-40B4-BE49-F238E27FC236}">
                <a16:creationId xmlns:a16="http://schemas.microsoft.com/office/drawing/2014/main" id="{63EB1B34-FB76-43DE-817D-B944BA27AA03}"/>
              </a:ext>
            </a:extLst>
          </p:cNvPr>
          <p:cNvSpPr txBox="1"/>
          <p:nvPr/>
        </p:nvSpPr>
        <p:spPr>
          <a:xfrm>
            <a:off x="411487" y="5602750"/>
            <a:ext cx="8321026" cy="738664"/>
          </a:xfrm>
          <a:prstGeom prst="rect">
            <a:avLst/>
          </a:prstGeom>
          <a:noFill/>
        </p:spPr>
        <p:txBody>
          <a:bodyPr wrap="square" rtlCol="0">
            <a:spAutoFit/>
          </a:bodyPr>
          <a:lstStyle/>
          <a:p>
            <a:pPr algn="ctr"/>
            <a:r>
              <a:rPr lang="en-US" sz="1300" b="1" u="sng" dirty="0"/>
              <a:t>FORMULA</a:t>
            </a:r>
          </a:p>
          <a:p>
            <a:pPr algn="ctr"/>
            <a:endParaRPr lang="en-US" sz="1300" b="1" dirty="0"/>
          </a:p>
          <a:p>
            <a:r>
              <a:rPr lang="en-US" sz="1600" dirty="0"/>
              <a:t>(# eligible county adoptions / # eligible statewide adoptions ) X available statewide funding</a:t>
            </a:r>
          </a:p>
        </p:txBody>
      </p:sp>
    </p:spTree>
    <p:extLst>
      <p:ext uri="{BB962C8B-B14F-4D97-AF65-F5344CB8AC3E}">
        <p14:creationId xmlns:p14="http://schemas.microsoft.com/office/powerpoint/2010/main" val="1605294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E9631-2C4F-49FE-BAE6-0B8141AD2BDF}"/>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kern="1200" dirty="0">
                <a:latin typeface="+mn-lt"/>
                <a:ea typeface="+mj-ea"/>
                <a:cs typeface="+mj-cs"/>
              </a:rPr>
              <a:t>Role Clarity – Service Areas</a:t>
            </a:r>
          </a:p>
        </p:txBody>
      </p:sp>
      <p:graphicFrame>
        <p:nvGraphicFramePr>
          <p:cNvPr id="10" name="TextBox 7">
            <a:extLst>
              <a:ext uri="{FF2B5EF4-FFF2-40B4-BE49-F238E27FC236}">
                <a16:creationId xmlns:a16="http://schemas.microsoft.com/office/drawing/2014/main" id="{8199A396-322A-4E17-AF42-BFD7B628A539}"/>
              </a:ext>
            </a:extLst>
          </p:cNvPr>
          <p:cNvGraphicFramePr/>
          <p:nvPr>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8510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432A1B-E249-4E98-9D6B-690D96655F47}"/>
              </a:ext>
            </a:extLst>
          </p:cNvPr>
          <p:cNvSpPr>
            <a:spLocks noGrp="1"/>
          </p:cNvSpPr>
          <p:nvPr>
            <p:ph type="title"/>
          </p:nvPr>
        </p:nvSpPr>
        <p:spPr>
          <a:xfrm>
            <a:off x="768096" y="585216"/>
            <a:ext cx="3796884" cy="1499616"/>
          </a:xfrm>
        </p:spPr>
        <p:txBody>
          <a:bodyPr vert="horz" lIns="91440" tIns="45720" rIns="91440" bIns="45720" rtlCol="0" anchor="ctr">
            <a:normAutofit fontScale="90000"/>
          </a:bodyPr>
          <a:lstStyle/>
          <a:p>
            <a:pPr defTabSz="914400"/>
            <a:r>
              <a:rPr lang="en-US" sz="3400" kern="1200" dirty="0">
                <a:solidFill>
                  <a:srgbClr val="FFFFFF"/>
                </a:solidFill>
                <a:latin typeface="+mn-lt"/>
                <a:ea typeface="+mj-ea"/>
                <a:cs typeface="+mj-cs"/>
              </a:rPr>
              <a:t>Revised Adoption Services Agreement</a:t>
            </a:r>
          </a:p>
        </p:txBody>
      </p:sp>
      <p:sp>
        <p:nvSpPr>
          <p:cNvPr id="4" name="Text Placeholder 3">
            <a:extLst>
              <a:ext uri="{FF2B5EF4-FFF2-40B4-BE49-F238E27FC236}">
                <a16:creationId xmlns:a16="http://schemas.microsoft.com/office/drawing/2014/main" id="{F1535176-796C-47B9-821A-C9FD75B5ADDC}"/>
              </a:ext>
            </a:extLst>
          </p:cNvPr>
          <p:cNvSpPr>
            <a:spLocks noGrp="1"/>
          </p:cNvSpPr>
          <p:nvPr>
            <p:ph type="body" sz="quarter" idx="11"/>
          </p:nvPr>
        </p:nvSpPr>
        <p:spPr>
          <a:xfrm>
            <a:off x="215888" y="822749"/>
            <a:ext cx="4308759" cy="5809162"/>
          </a:xfrm>
        </p:spPr>
        <p:txBody>
          <a:bodyPr vert="horz" lIns="91440" tIns="45720" rIns="91440" bIns="45720" rtlCol="0">
            <a:normAutofit/>
          </a:bodyPr>
          <a:lstStyle/>
          <a:p>
            <a:pPr marL="171450" lvl="0" indent="-171450">
              <a:buFont typeface="Arial" panose="020B0604020202020204" pitchFamily="34" charset="0"/>
              <a:buChar char="•"/>
            </a:pPr>
            <a:r>
              <a:rPr lang="en-US" sz="1600" b="0" dirty="0"/>
              <a:t>The ASA </a:t>
            </a:r>
            <a:r>
              <a:rPr lang="en-US" sz="1600" u="sng" dirty="0"/>
              <a:t>only</a:t>
            </a:r>
            <a:r>
              <a:rPr lang="en-US" sz="1600" dirty="0"/>
              <a:t> </a:t>
            </a:r>
            <a:r>
              <a:rPr lang="en-US" sz="1600" b="0" dirty="0"/>
              <a:t>reflects services the private agency performs for the child welfare agency.</a:t>
            </a:r>
          </a:p>
          <a:p>
            <a:r>
              <a:rPr lang="en-US" sz="1600" b="0" dirty="0"/>
              <a:t> </a:t>
            </a:r>
          </a:p>
          <a:p>
            <a:pPr marL="171450" lvl="0" indent="-171450">
              <a:buFont typeface="Arial" panose="020B0604020202020204" pitchFamily="34" charset="0"/>
              <a:buChar char="•"/>
            </a:pPr>
            <a:r>
              <a:rPr lang="en-US" sz="1600" b="0" dirty="0"/>
              <a:t>The funding amounts listed only pertain to private child placing agencies.</a:t>
            </a:r>
          </a:p>
          <a:p>
            <a:endParaRPr lang="en-US" sz="1600" b="0" dirty="0"/>
          </a:p>
          <a:p>
            <a:pPr marL="171450" lvl="0" indent="-171450">
              <a:buFont typeface="Arial" panose="020B0604020202020204" pitchFamily="34" charset="0"/>
              <a:buChar char="•"/>
            </a:pPr>
            <a:r>
              <a:rPr lang="en-US" sz="1600" b="0" dirty="0"/>
              <a:t>Only private child placing agencies submit the ASA.</a:t>
            </a:r>
          </a:p>
          <a:p>
            <a:endParaRPr lang="en-US" sz="1600" b="0" dirty="0"/>
          </a:p>
          <a:p>
            <a:pPr marL="171450" lvl="0" indent="-171450">
              <a:buFont typeface="Arial" panose="020B0604020202020204" pitchFamily="34" charset="0"/>
              <a:buChar char="•"/>
            </a:pPr>
            <a:r>
              <a:rPr lang="en-US" sz="1600" b="0" dirty="0"/>
              <a:t>Child welfare agencies must sign the form to verify the service was provided.</a:t>
            </a:r>
          </a:p>
          <a:p>
            <a:endParaRPr lang="en-US" sz="1600" b="0" dirty="0"/>
          </a:p>
          <a:p>
            <a:pPr marL="171450" lvl="0" indent="-171450">
              <a:buFont typeface="Arial" panose="020B0604020202020204" pitchFamily="34" charset="0"/>
              <a:buChar char="•"/>
            </a:pPr>
            <a:r>
              <a:rPr lang="en-US" sz="1600" b="0" dirty="0"/>
              <a:t>Pending adoptions not finalized by December 31</a:t>
            </a:r>
            <a:r>
              <a:rPr lang="en-US" sz="1600" b="0" baseline="30000" dirty="0"/>
              <a:t>st  </a:t>
            </a:r>
            <a:r>
              <a:rPr lang="en-US" sz="1600" b="0" dirty="0"/>
              <a:t>must be transitioned to the revised ASA to reflect the new service areas.  Agencies should work together to facilitate this as quickly as possible.  </a:t>
            </a:r>
          </a:p>
          <a:p>
            <a:endParaRPr lang="en-US" sz="1600" b="0" dirty="0"/>
          </a:p>
          <a:p>
            <a:pPr marL="171450" lvl="0" indent="-171450">
              <a:buFont typeface="Arial" panose="020B0604020202020204" pitchFamily="34" charset="0"/>
              <a:buChar char="•"/>
            </a:pPr>
            <a:r>
              <a:rPr lang="en-US" sz="1600" b="0" dirty="0"/>
              <a:t>Any new cases that will not finalize prior to December 31</a:t>
            </a:r>
            <a:r>
              <a:rPr lang="en-US" sz="1600" b="0" baseline="30000" dirty="0"/>
              <a:t>st</a:t>
            </a:r>
            <a:r>
              <a:rPr lang="en-US" sz="1600" b="0" dirty="0"/>
              <a:t> should begin with the Revised ASA.   </a:t>
            </a:r>
          </a:p>
          <a:p>
            <a:pPr indent="-228600" defTabSz="914400">
              <a:lnSpc>
                <a:spcPct val="90000"/>
              </a:lnSpc>
              <a:buFont typeface="Arial" panose="020B0604020202020204" pitchFamily="34" charset="0"/>
              <a:buChar char="•"/>
            </a:pPr>
            <a:endParaRPr lang="en-US" dirty="0">
              <a:solidFill>
                <a:srgbClr val="FFFFFF"/>
              </a:solidFill>
              <a:latin typeface="+mn-lt"/>
              <a:ea typeface="+mn-ea"/>
              <a:cs typeface="+mn-cs"/>
            </a:endParaRPr>
          </a:p>
        </p:txBody>
      </p:sp>
      <p:pic>
        <p:nvPicPr>
          <p:cNvPr id="24" name="Picture 23">
            <a:extLst>
              <a:ext uri="{FF2B5EF4-FFF2-40B4-BE49-F238E27FC236}">
                <a16:creationId xmlns:a16="http://schemas.microsoft.com/office/drawing/2014/main" id="{35F00674-BB84-4D1A-83CC-05A854D8096E}"/>
              </a:ext>
            </a:extLst>
          </p:cNvPr>
          <p:cNvPicPr>
            <a:picLocks noChangeAspect="1"/>
          </p:cNvPicPr>
          <p:nvPr/>
        </p:nvPicPr>
        <p:blipFill>
          <a:blip r:embed="rId3"/>
          <a:stretch>
            <a:fillRect/>
          </a:stretch>
        </p:blipFill>
        <p:spPr>
          <a:xfrm>
            <a:off x="4619353" y="822749"/>
            <a:ext cx="4308759" cy="5212502"/>
          </a:xfrm>
          <a:prstGeom prst="rect">
            <a:avLst/>
          </a:prstGeom>
        </p:spPr>
      </p:pic>
      <p:sp>
        <p:nvSpPr>
          <p:cNvPr id="7" name="TextBox 6">
            <a:extLst>
              <a:ext uri="{FF2B5EF4-FFF2-40B4-BE49-F238E27FC236}">
                <a16:creationId xmlns:a16="http://schemas.microsoft.com/office/drawing/2014/main" id="{A94CF6ED-F472-4C98-879F-105B812079F5}"/>
              </a:ext>
            </a:extLst>
          </p:cNvPr>
          <p:cNvSpPr txBox="1"/>
          <p:nvPr/>
        </p:nvSpPr>
        <p:spPr>
          <a:xfrm>
            <a:off x="201845" y="406120"/>
            <a:ext cx="8645603" cy="477054"/>
          </a:xfrm>
          <a:prstGeom prst="rect">
            <a:avLst/>
          </a:prstGeom>
          <a:noFill/>
        </p:spPr>
        <p:txBody>
          <a:bodyPr wrap="square" rtlCol="0">
            <a:spAutoFit/>
          </a:bodyPr>
          <a:lstStyle/>
          <a:p>
            <a:r>
              <a:rPr lang="en-US" sz="2500" b="1" dirty="0">
                <a:solidFill>
                  <a:srgbClr val="002060"/>
                </a:solidFill>
              </a:rPr>
              <a:t>Revised Adoption Services Agreement</a:t>
            </a:r>
          </a:p>
        </p:txBody>
      </p:sp>
    </p:spTree>
    <p:extLst>
      <p:ext uri="{BB962C8B-B14F-4D97-AF65-F5344CB8AC3E}">
        <p14:creationId xmlns:p14="http://schemas.microsoft.com/office/powerpoint/2010/main" val="3974412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86C704F9-3E31-404A-BC83-AAB5C271DF87}"/>
              </a:ext>
            </a:extLst>
          </p:cNvPr>
          <p:cNvSpPr>
            <a:spLocks noGrp="1"/>
          </p:cNvSpPr>
          <p:nvPr>
            <p:ph type="title"/>
          </p:nvPr>
        </p:nvSpPr>
        <p:spPr>
          <a:xfrm>
            <a:off x="840468" y="1122807"/>
            <a:ext cx="7465832" cy="4297680"/>
          </a:xfrm>
          <a:noFill/>
          <a:ln>
            <a:noFill/>
          </a:ln>
        </p:spPr>
        <p:txBody>
          <a:bodyPr vert="horz" lIns="91440" tIns="45720" rIns="91440" bIns="45720" rtlCol="0" anchor="ctr">
            <a:normAutofit/>
          </a:bodyPr>
          <a:lstStyle/>
          <a:p>
            <a:pPr marL="0" indent="0" algn="ctr" defTabSz="914400"/>
            <a:br>
              <a:rPr lang="en-US" dirty="0">
                <a:latin typeface="+mn-lt"/>
                <a:ea typeface="+mj-ea"/>
                <a:cs typeface="+mj-cs"/>
              </a:rPr>
            </a:br>
            <a:br>
              <a:rPr lang="en-US" dirty="0">
                <a:latin typeface="+mn-lt"/>
                <a:ea typeface="+mj-ea"/>
                <a:cs typeface="+mj-cs"/>
              </a:rPr>
            </a:br>
            <a:br>
              <a:rPr lang="en-US" dirty="0">
                <a:latin typeface="+mn-lt"/>
                <a:ea typeface="+mj-ea"/>
                <a:cs typeface="+mj-cs"/>
              </a:rPr>
            </a:br>
            <a:r>
              <a:rPr lang="en-US" dirty="0">
                <a:latin typeface="+mn-lt"/>
                <a:ea typeface="+mj-ea"/>
                <a:cs typeface="+mj-cs"/>
              </a:rPr>
              <a:t>PAYMENT PROCEDURES </a:t>
            </a:r>
            <a:br>
              <a:rPr lang="en-US" dirty="0">
                <a:latin typeface="+mn-lt"/>
                <a:ea typeface="+mj-ea"/>
                <a:cs typeface="+mj-cs"/>
              </a:rPr>
            </a:br>
            <a:br>
              <a:rPr lang="en-US" dirty="0">
                <a:latin typeface="+mn-lt"/>
                <a:ea typeface="+mj-ea"/>
                <a:cs typeface="+mj-cs"/>
              </a:rPr>
            </a:br>
            <a:br>
              <a:rPr lang="en-US" dirty="0">
                <a:latin typeface="+mn-lt"/>
                <a:ea typeface="+mj-ea"/>
                <a:cs typeface="+mj-cs"/>
              </a:rPr>
            </a:br>
            <a:endParaRPr lang="en-US" dirty="0">
              <a:latin typeface="+mn-lt"/>
              <a:ea typeface="+mj-ea"/>
              <a:cs typeface="+mj-cs"/>
            </a:endParaRPr>
          </a:p>
        </p:txBody>
      </p:sp>
    </p:spTree>
    <p:extLst>
      <p:ext uri="{BB962C8B-B14F-4D97-AF65-F5344CB8AC3E}">
        <p14:creationId xmlns:p14="http://schemas.microsoft.com/office/powerpoint/2010/main" val="289176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4781CC-F949-4576-8129-D13D52E180A7}"/>
              </a:ext>
            </a:extLst>
          </p:cNvPr>
          <p:cNvSpPr>
            <a:spLocks noGrp="1"/>
          </p:cNvSpPr>
          <p:nvPr>
            <p:ph type="title"/>
          </p:nvPr>
        </p:nvSpPr>
        <p:spPr>
          <a:xfrm>
            <a:off x="343078" y="1016803"/>
            <a:ext cx="2520801" cy="1258574"/>
          </a:xfrm>
        </p:spPr>
        <p:txBody>
          <a:bodyPr vert="horz" lIns="91440" tIns="45720" rIns="91440" bIns="45720" rtlCol="0" anchor="ctr">
            <a:normAutofit/>
          </a:bodyPr>
          <a:lstStyle/>
          <a:p>
            <a:pPr algn="ctr" defTabSz="914400"/>
            <a:r>
              <a:rPr lang="en-US" dirty="0">
                <a:latin typeface="+mn-lt"/>
                <a:ea typeface="+mj-ea"/>
                <a:cs typeface="+mj-cs"/>
              </a:rPr>
              <a:t>Fiscal Year Timeframes</a:t>
            </a:r>
          </a:p>
        </p:txBody>
      </p:sp>
      <p:pic>
        <p:nvPicPr>
          <p:cNvPr id="17" name="Graphic 16" descr="Checkmark">
            <a:extLst>
              <a:ext uri="{FF2B5EF4-FFF2-40B4-BE49-F238E27FC236}">
                <a16:creationId xmlns:a16="http://schemas.microsoft.com/office/drawing/2014/main" id="{720BACA9-0ECE-4E32-A155-45079AFF6C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8709" y="2562702"/>
            <a:ext cx="2409541" cy="2409541"/>
          </a:xfrm>
          <a:prstGeom prst="rect">
            <a:avLst/>
          </a:prstGeom>
        </p:spPr>
      </p:pic>
      <p:sp>
        <p:nvSpPr>
          <p:cNvPr id="8" name="TextBox 7">
            <a:extLst>
              <a:ext uri="{FF2B5EF4-FFF2-40B4-BE49-F238E27FC236}">
                <a16:creationId xmlns:a16="http://schemas.microsoft.com/office/drawing/2014/main" id="{3EE77A08-D0F2-48A2-9219-145529EC9E53}"/>
              </a:ext>
            </a:extLst>
          </p:cNvPr>
          <p:cNvSpPr txBox="1"/>
          <p:nvPr/>
        </p:nvSpPr>
        <p:spPr>
          <a:xfrm>
            <a:off x="3339443" y="702365"/>
            <a:ext cx="5405847" cy="5685182"/>
          </a:xfrm>
          <a:prstGeom prst="rect">
            <a:avLst/>
          </a:prstGeom>
        </p:spPr>
        <p:txBody>
          <a:bodyPr vert="horz" lIns="91440" tIns="45720" rIns="91440" bIns="45720" rtlCol="0">
            <a:normAutofit fontScale="92500"/>
          </a:bodyPr>
          <a:lstStyle/>
          <a:p>
            <a:pPr>
              <a:lnSpc>
                <a:spcPct val="90000"/>
              </a:lnSpc>
              <a:spcAft>
                <a:spcPts val="600"/>
              </a:spcAft>
            </a:pPr>
            <a:r>
              <a:rPr lang="en-US" sz="2400" dirty="0"/>
              <a:t>SFY 2018-2019 funds must be distributed to county agencies prior to June 30, 2019.  The following adjustments are in place to assure timeframes are met:</a:t>
            </a:r>
          </a:p>
          <a:p>
            <a:pPr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For SFY 2018-2019, counties will submit adoptions completed between July 1, 2018 – May 31, 2019.</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Beginning in SFY 2019-2020, county agencies will submit adoptions for June 1</a:t>
            </a:r>
            <a:r>
              <a:rPr lang="en-US" sz="2400" baseline="30000" dirty="0"/>
              <a:t>st</a:t>
            </a:r>
            <a:r>
              <a:rPr lang="en-US" sz="2400" dirty="0"/>
              <a:t> – May 31</a:t>
            </a:r>
            <a:r>
              <a:rPr lang="en-US" sz="2400" baseline="30000" dirty="0"/>
              <a:t>st</a:t>
            </a:r>
            <a:r>
              <a:rPr lang="en-US" sz="2400" dirty="0"/>
              <a:t>.</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Final submissions must be made no later than June 3</a:t>
            </a:r>
            <a:r>
              <a:rPr lang="en-US" sz="2400" baseline="30000" dirty="0"/>
              <a:t>rd</a:t>
            </a:r>
            <a:r>
              <a:rPr lang="en-US" sz="2400" dirty="0"/>
              <a:t> to allow ample time for processing.</a:t>
            </a:r>
          </a:p>
          <a:p>
            <a:pPr indent="-228600">
              <a:lnSpc>
                <a:spcPct val="90000"/>
              </a:lnSpc>
              <a:spcAft>
                <a:spcPts val="600"/>
              </a:spcAft>
              <a:buFont typeface="Arial" panose="020B0604020202020204" pitchFamily="34" charset="0"/>
              <a:buChar char="•"/>
            </a:pPr>
            <a:endParaRPr lang="en-US" sz="1300" dirty="0"/>
          </a:p>
        </p:txBody>
      </p:sp>
    </p:spTree>
    <p:extLst>
      <p:ext uri="{BB962C8B-B14F-4D97-AF65-F5344CB8AC3E}">
        <p14:creationId xmlns:p14="http://schemas.microsoft.com/office/powerpoint/2010/main" val="3477918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79F7F-EC3C-4282-B8CA-ADD884491985}"/>
              </a:ext>
            </a:extLst>
          </p:cNvPr>
          <p:cNvSpPr>
            <a:spLocks noGrp="1"/>
          </p:cNvSpPr>
          <p:nvPr>
            <p:ph type="title"/>
          </p:nvPr>
        </p:nvSpPr>
        <p:spPr>
          <a:xfrm>
            <a:off x="127000" y="476733"/>
            <a:ext cx="3837057" cy="1325563"/>
          </a:xfrm>
        </p:spPr>
        <p:txBody>
          <a:bodyPr vert="horz" lIns="91440" tIns="45720" rIns="91440" bIns="45720" rtlCol="0" anchor="ctr">
            <a:normAutofit fontScale="90000"/>
          </a:bodyPr>
          <a:lstStyle/>
          <a:p>
            <a:pPr algn="ctr" defTabSz="914400"/>
            <a:r>
              <a:rPr lang="en-US" kern="1200" dirty="0">
                <a:latin typeface="+mn-lt"/>
                <a:ea typeface="+mj-ea"/>
                <a:cs typeface="+mj-cs"/>
              </a:rPr>
              <a:t>Steps For SFY </a:t>
            </a:r>
            <a:br>
              <a:rPr lang="en-US" kern="1200" dirty="0">
                <a:latin typeface="+mn-lt"/>
                <a:ea typeface="+mj-ea"/>
                <a:cs typeface="+mj-cs"/>
              </a:rPr>
            </a:br>
            <a:r>
              <a:rPr lang="en-US" kern="1200" dirty="0">
                <a:latin typeface="+mn-lt"/>
                <a:ea typeface="+mj-ea"/>
                <a:cs typeface="+mj-cs"/>
              </a:rPr>
              <a:t>18-19 Submissions</a:t>
            </a:r>
          </a:p>
        </p:txBody>
      </p:sp>
      <p:graphicFrame>
        <p:nvGraphicFramePr>
          <p:cNvPr id="11" name="Text Placeholder 8">
            <a:extLst>
              <a:ext uri="{FF2B5EF4-FFF2-40B4-BE49-F238E27FC236}">
                <a16:creationId xmlns:a16="http://schemas.microsoft.com/office/drawing/2014/main" id="{65CEC5E9-7D9E-4E02-B4BE-AA4FE8E7456D}"/>
              </a:ext>
            </a:extLst>
          </p:cNvPr>
          <p:cNvGraphicFramePr/>
          <p:nvPr>
            <p:extLst>
              <p:ext uri="{D42A27DB-BD31-4B8C-83A1-F6EECF244321}">
                <p14:modId xmlns:p14="http://schemas.microsoft.com/office/powerpoint/2010/main" val="3359387058"/>
              </p:ext>
            </p:extLst>
          </p:nvPr>
        </p:nvGraphicFramePr>
        <p:xfrm>
          <a:off x="238539" y="476733"/>
          <a:ext cx="9409044" cy="6043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128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869EF3-6561-4A84-AB51-B6ED0C16A201}"/>
              </a:ext>
            </a:extLst>
          </p:cNvPr>
          <p:cNvSpPr>
            <a:spLocks noGrp="1"/>
          </p:cNvSpPr>
          <p:nvPr>
            <p:ph type="title"/>
          </p:nvPr>
        </p:nvSpPr>
        <p:spPr>
          <a:xfrm>
            <a:off x="430019" y="1476789"/>
            <a:ext cx="3214330" cy="1258574"/>
          </a:xfrm>
        </p:spPr>
        <p:txBody>
          <a:bodyPr vert="horz" lIns="91440" tIns="45720" rIns="91440" bIns="45720" rtlCol="0" anchor="ctr">
            <a:normAutofit/>
          </a:bodyPr>
          <a:lstStyle/>
          <a:p>
            <a:pPr algn="ctr" defTabSz="914400"/>
            <a:r>
              <a:rPr lang="en-US" dirty="0">
                <a:latin typeface="+mn-lt"/>
                <a:ea typeface="+mj-ea"/>
                <a:cs typeface="+mj-cs"/>
              </a:rPr>
              <a:t>Moving Forward</a:t>
            </a:r>
          </a:p>
        </p:txBody>
      </p:sp>
      <p:pic>
        <p:nvPicPr>
          <p:cNvPr id="7" name="Graphic 6" descr="Presentation with Org Chart">
            <a:extLst>
              <a:ext uri="{FF2B5EF4-FFF2-40B4-BE49-F238E27FC236}">
                <a16:creationId xmlns:a16="http://schemas.microsoft.com/office/drawing/2014/main" id="{0E84F335-8BC2-4B8A-824E-46CF99D176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903" y="2839792"/>
            <a:ext cx="2409541" cy="2409541"/>
          </a:xfrm>
          <a:prstGeom prst="rect">
            <a:avLst/>
          </a:prstGeom>
        </p:spPr>
      </p:pic>
      <p:sp>
        <p:nvSpPr>
          <p:cNvPr id="2" name="Text Placeholder 1">
            <a:extLst>
              <a:ext uri="{FF2B5EF4-FFF2-40B4-BE49-F238E27FC236}">
                <a16:creationId xmlns:a16="http://schemas.microsoft.com/office/drawing/2014/main" id="{D6A04454-F99A-4B9C-842C-6CC678B36332}"/>
              </a:ext>
            </a:extLst>
          </p:cNvPr>
          <p:cNvSpPr>
            <a:spLocks noGrp="1"/>
          </p:cNvSpPr>
          <p:nvPr>
            <p:ph type="body" sz="quarter" idx="10"/>
          </p:nvPr>
        </p:nvSpPr>
        <p:spPr>
          <a:xfrm>
            <a:off x="3745293" y="702366"/>
            <a:ext cx="4118529" cy="5989982"/>
          </a:xfrm>
        </p:spPr>
        <p:txBody>
          <a:bodyPr vert="horz" lIns="91440" tIns="45720" rIns="91440" bIns="45720" rtlCol="0">
            <a:normAutofit fontScale="92500" lnSpcReduction="10000"/>
          </a:bodyPr>
          <a:lstStyle/>
          <a:p>
            <a:pPr defTabSz="914400">
              <a:lnSpc>
                <a:spcPct val="90000"/>
              </a:lnSpc>
            </a:pPr>
            <a:r>
              <a:rPr lang="en-US" sz="2400" b="0" dirty="0">
                <a:latin typeface="+mn-lt"/>
                <a:ea typeface="+mn-ea"/>
                <a:cs typeface="+mn-cs"/>
              </a:rPr>
              <a:t>Adoption Promotion Program Criteria and Guidelines will be incorporated into the Child Welfare Services policy manual.  </a:t>
            </a:r>
          </a:p>
          <a:p>
            <a:pPr defTabSz="914400">
              <a:lnSpc>
                <a:spcPct val="90000"/>
              </a:lnSpc>
            </a:pPr>
            <a:endParaRPr lang="en-US" sz="2400" b="0" dirty="0">
              <a:latin typeface="+mn-lt"/>
              <a:ea typeface="+mn-ea"/>
              <a:cs typeface="+mn-cs"/>
            </a:endParaRPr>
          </a:p>
          <a:p>
            <a:pPr defTabSz="914400">
              <a:lnSpc>
                <a:spcPct val="90000"/>
              </a:lnSpc>
            </a:pPr>
            <a:r>
              <a:rPr lang="en-US" sz="2400" b="0" dirty="0">
                <a:latin typeface="+mn-lt"/>
                <a:ea typeface="+mn-ea"/>
                <a:cs typeface="+mn-cs"/>
              </a:rPr>
              <a:t>A webinar will be conducted on December 10</a:t>
            </a:r>
            <a:r>
              <a:rPr lang="en-US" sz="2400" b="0" baseline="30000" dirty="0">
                <a:latin typeface="+mn-lt"/>
                <a:ea typeface="+mn-ea"/>
                <a:cs typeface="+mn-cs"/>
              </a:rPr>
              <a:t>th</a:t>
            </a:r>
            <a:r>
              <a:rPr lang="en-US" sz="2400" b="0" dirty="0">
                <a:latin typeface="+mn-lt"/>
                <a:ea typeface="+mn-ea"/>
                <a:cs typeface="+mn-cs"/>
              </a:rPr>
              <a:t> to provide additional information on the new program structure.  It will be recorded and posted here: </a:t>
            </a:r>
            <a:r>
              <a:rPr lang="en-US" sz="2400" b="0" u="sng" dirty="0">
                <a:latin typeface="+mn-lt"/>
                <a:ea typeface="+mn-ea"/>
                <a:cs typeface="+mn-cs"/>
                <a:hlinkClick r:id="rId5"/>
              </a:rPr>
              <a:t>https://www2.ncdhhs.gov/dss/training/childwelfare.htm</a:t>
            </a:r>
            <a:r>
              <a:rPr lang="en-US" sz="2400" b="0" u="sng" dirty="0">
                <a:latin typeface="+mn-lt"/>
                <a:ea typeface="+mn-ea"/>
                <a:cs typeface="+mn-cs"/>
              </a:rPr>
              <a:t> </a:t>
            </a:r>
          </a:p>
          <a:p>
            <a:pPr defTabSz="914400">
              <a:lnSpc>
                <a:spcPct val="90000"/>
              </a:lnSpc>
            </a:pPr>
            <a:endParaRPr lang="en-US" sz="2400" b="0" u="sng" dirty="0">
              <a:latin typeface="+mn-lt"/>
              <a:ea typeface="+mn-ea"/>
              <a:cs typeface="+mn-cs"/>
            </a:endParaRPr>
          </a:p>
          <a:p>
            <a:pPr defTabSz="914400">
              <a:lnSpc>
                <a:spcPct val="90000"/>
              </a:lnSpc>
            </a:pPr>
            <a:r>
              <a:rPr lang="en-US" sz="2400" b="0" dirty="0">
                <a:latin typeface="+mn-lt"/>
                <a:ea typeface="+mn-ea"/>
                <a:cs typeface="+mn-cs"/>
              </a:rPr>
              <a:t>The Department of Health and Human Services will continue to evaluate the APP to assess for further adjustments.</a:t>
            </a:r>
          </a:p>
        </p:txBody>
      </p:sp>
    </p:spTree>
    <p:extLst>
      <p:ext uri="{BB962C8B-B14F-4D97-AF65-F5344CB8AC3E}">
        <p14:creationId xmlns:p14="http://schemas.microsoft.com/office/powerpoint/2010/main" val="375799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299F837-E242-49FC-BCD9-5EA2543993B1}"/>
              </a:ext>
            </a:extLst>
          </p:cNvPr>
          <p:cNvSpPr>
            <a:spLocks noGrp="1"/>
          </p:cNvSpPr>
          <p:nvPr>
            <p:ph type="body" sz="quarter" idx="10"/>
          </p:nvPr>
        </p:nvSpPr>
        <p:spPr>
          <a:xfrm>
            <a:off x="1457922" y="2349501"/>
            <a:ext cx="6228156" cy="3161081"/>
          </a:xfrm>
        </p:spPr>
        <p:txBody>
          <a:bodyPr vert="horz" lIns="91440" tIns="45720" rIns="91440" bIns="45720" rtlCol="0" anchor="ctr">
            <a:normAutofit/>
          </a:bodyPr>
          <a:lstStyle/>
          <a:p>
            <a:pPr marL="0" defTabSz="914400">
              <a:lnSpc>
                <a:spcPct val="90000"/>
              </a:lnSpc>
            </a:pPr>
            <a:endParaRPr lang="en-US" dirty="0">
              <a:latin typeface="+mn-lt"/>
              <a:ea typeface="+mn-ea"/>
              <a:cs typeface="+mn-cs"/>
            </a:endParaRPr>
          </a:p>
          <a:p>
            <a:pPr marL="0" indent="0" algn="ctr" defTabSz="914400">
              <a:lnSpc>
                <a:spcPct val="90000"/>
              </a:lnSpc>
              <a:buNone/>
            </a:pPr>
            <a:r>
              <a:rPr lang="en-US" sz="2400" dirty="0">
                <a:latin typeface="+mn-lt"/>
                <a:ea typeface="+mn-ea"/>
                <a:cs typeface="+mn-cs"/>
              </a:rPr>
              <a:t>https://www.ncdhhs.gov/divisions/social-services/family-first-prevention-services-act-information</a:t>
            </a:r>
          </a:p>
          <a:p>
            <a:pPr marL="0" indent="0" algn="ctr" defTabSz="914400">
              <a:lnSpc>
                <a:spcPct val="90000"/>
              </a:lnSpc>
              <a:buNone/>
            </a:pPr>
            <a:endParaRPr lang="en-US" sz="2400" dirty="0">
              <a:latin typeface="+mn-lt"/>
              <a:ea typeface="+mn-ea"/>
              <a:cs typeface="+mn-cs"/>
            </a:endParaRPr>
          </a:p>
          <a:p>
            <a:pPr marL="0" indent="0" algn="ctr" defTabSz="914400">
              <a:lnSpc>
                <a:spcPct val="90000"/>
              </a:lnSpc>
              <a:buNone/>
            </a:pPr>
            <a:r>
              <a:rPr lang="en-US" sz="2400" dirty="0">
                <a:latin typeface="+mn-lt"/>
              </a:rPr>
              <a:t>FFPSA@dhhs.nc.gov </a:t>
            </a:r>
            <a:endParaRPr lang="en-US" sz="2400" dirty="0">
              <a:latin typeface="+mn-lt"/>
              <a:ea typeface="+mn-ea"/>
              <a:cs typeface="+mn-cs"/>
            </a:endParaRPr>
          </a:p>
        </p:txBody>
      </p:sp>
      <p:sp>
        <p:nvSpPr>
          <p:cNvPr id="6" name="Rectangle 5">
            <a:extLst>
              <a:ext uri="{FF2B5EF4-FFF2-40B4-BE49-F238E27FC236}">
                <a16:creationId xmlns:a16="http://schemas.microsoft.com/office/drawing/2014/main" id="{600A70E1-9E5E-4B32-9F9B-863E66F5AD30}"/>
              </a:ext>
            </a:extLst>
          </p:cNvPr>
          <p:cNvSpPr/>
          <p:nvPr/>
        </p:nvSpPr>
        <p:spPr>
          <a:xfrm>
            <a:off x="3928301" y="3479909"/>
            <a:ext cx="4572000" cy="754053"/>
          </a:xfrm>
          <a:prstGeom prst="rect">
            <a:avLst/>
          </a:prstGeom>
        </p:spPr>
        <p:txBody>
          <a:bodyPr>
            <a:spAutoFit/>
          </a:bodyPr>
          <a:lstStyle/>
          <a:p>
            <a:pPr algn="ctr">
              <a:spcAft>
                <a:spcPts val="600"/>
              </a:spcAft>
            </a:pPr>
            <a:endParaRPr lang="en-US" sz="2000" dirty="0"/>
          </a:p>
          <a:p>
            <a:pPr algn="ctr">
              <a:spcAft>
                <a:spcPts val="600"/>
              </a:spcAft>
            </a:pPr>
            <a:endParaRPr lang="en-US" dirty="0"/>
          </a:p>
        </p:txBody>
      </p:sp>
      <p:sp>
        <p:nvSpPr>
          <p:cNvPr id="3" name="Title 2">
            <a:extLst>
              <a:ext uri="{FF2B5EF4-FFF2-40B4-BE49-F238E27FC236}">
                <a16:creationId xmlns:a16="http://schemas.microsoft.com/office/drawing/2014/main" id="{C0355B5D-6901-4FE8-BDD4-39DDE74EA40B}"/>
              </a:ext>
            </a:extLst>
          </p:cNvPr>
          <p:cNvSpPr>
            <a:spLocks noGrp="1"/>
          </p:cNvSpPr>
          <p:nvPr>
            <p:ph type="title"/>
          </p:nvPr>
        </p:nvSpPr>
        <p:spPr>
          <a:xfrm>
            <a:off x="0" y="1668781"/>
            <a:ext cx="9144000" cy="548640"/>
          </a:xfrm>
        </p:spPr>
        <p:txBody>
          <a:bodyPr/>
          <a:lstStyle/>
          <a:p>
            <a:pPr algn="ctr"/>
            <a:r>
              <a:rPr lang="en-US" dirty="0"/>
              <a:t>Family First Prevention Services Act</a:t>
            </a:r>
            <a:br>
              <a:rPr lang="en-US" dirty="0"/>
            </a:br>
            <a:r>
              <a:rPr lang="en-US" dirty="0"/>
              <a:t>Contact Information</a:t>
            </a:r>
          </a:p>
        </p:txBody>
      </p:sp>
    </p:spTree>
    <p:extLst>
      <p:ext uri="{BB962C8B-B14F-4D97-AF65-F5344CB8AC3E}">
        <p14:creationId xmlns:p14="http://schemas.microsoft.com/office/powerpoint/2010/main" val="835883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299F837-E242-49FC-BCD9-5EA2543993B1}"/>
              </a:ext>
            </a:extLst>
          </p:cNvPr>
          <p:cNvSpPr>
            <a:spLocks noGrp="1"/>
          </p:cNvSpPr>
          <p:nvPr>
            <p:ph type="body" sz="quarter" idx="10"/>
          </p:nvPr>
        </p:nvSpPr>
        <p:spPr>
          <a:xfrm>
            <a:off x="3732023" y="963877"/>
            <a:ext cx="4783327" cy="4930246"/>
          </a:xfrm>
        </p:spPr>
        <p:txBody>
          <a:bodyPr vert="horz" lIns="91440" tIns="45720" rIns="91440" bIns="45720" rtlCol="0" anchor="ctr">
            <a:normAutofit/>
          </a:bodyPr>
          <a:lstStyle/>
          <a:p>
            <a:pPr marL="0" defTabSz="914400">
              <a:lnSpc>
                <a:spcPct val="90000"/>
              </a:lnSpc>
            </a:pPr>
            <a:endParaRPr lang="en-US" sz="2100" dirty="0">
              <a:latin typeface="+mn-lt"/>
              <a:ea typeface="+mn-ea"/>
              <a:cs typeface="+mn-cs"/>
            </a:endParaRPr>
          </a:p>
          <a:p>
            <a:pPr marL="0" defTabSz="914400">
              <a:lnSpc>
                <a:spcPct val="90000"/>
              </a:lnSpc>
            </a:pPr>
            <a:endParaRPr lang="en-US" sz="2100" dirty="0">
              <a:latin typeface="+mn-lt"/>
              <a:ea typeface="+mn-ea"/>
              <a:cs typeface="+mn-cs"/>
            </a:endParaRPr>
          </a:p>
        </p:txBody>
      </p:sp>
      <p:sp>
        <p:nvSpPr>
          <p:cNvPr id="6" name="Rectangle 5">
            <a:extLst>
              <a:ext uri="{FF2B5EF4-FFF2-40B4-BE49-F238E27FC236}">
                <a16:creationId xmlns:a16="http://schemas.microsoft.com/office/drawing/2014/main" id="{600A70E1-9E5E-4B32-9F9B-863E66F5AD30}"/>
              </a:ext>
            </a:extLst>
          </p:cNvPr>
          <p:cNvSpPr/>
          <p:nvPr/>
        </p:nvSpPr>
        <p:spPr>
          <a:xfrm>
            <a:off x="3928301" y="3479909"/>
            <a:ext cx="4572000" cy="754053"/>
          </a:xfrm>
          <a:prstGeom prst="rect">
            <a:avLst/>
          </a:prstGeom>
        </p:spPr>
        <p:txBody>
          <a:bodyPr>
            <a:spAutoFit/>
          </a:bodyPr>
          <a:lstStyle/>
          <a:p>
            <a:pPr algn="ctr">
              <a:spcAft>
                <a:spcPts val="600"/>
              </a:spcAft>
            </a:pPr>
            <a:endParaRPr lang="en-US" sz="2000" dirty="0"/>
          </a:p>
          <a:p>
            <a:pPr algn="ctr">
              <a:spcAft>
                <a:spcPts val="600"/>
              </a:spcAft>
            </a:pPr>
            <a:endParaRPr lang="en-US" dirty="0"/>
          </a:p>
        </p:txBody>
      </p:sp>
      <p:sp>
        <p:nvSpPr>
          <p:cNvPr id="9" name="TextBox 8">
            <a:extLst>
              <a:ext uri="{FF2B5EF4-FFF2-40B4-BE49-F238E27FC236}">
                <a16:creationId xmlns:a16="http://schemas.microsoft.com/office/drawing/2014/main" id="{11DB551E-8405-40B2-AFDA-298347AD500E}"/>
              </a:ext>
            </a:extLst>
          </p:cNvPr>
          <p:cNvSpPr txBox="1"/>
          <p:nvPr/>
        </p:nvSpPr>
        <p:spPr>
          <a:xfrm>
            <a:off x="2204593" y="2521059"/>
            <a:ext cx="4734814" cy="1815882"/>
          </a:xfrm>
          <a:prstGeom prst="rect">
            <a:avLst/>
          </a:prstGeom>
          <a:noFill/>
        </p:spPr>
        <p:txBody>
          <a:bodyPr wrap="square" rtlCol="0">
            <a:spAutoFit/>
          </a:bodyPr>
          <a:lstStyle/>
          <a:p>
            <a:pPr algn="ctr"/>
            <a:r>
              <a:rPr lang="en-US" sz="2800" dirty="0"/>
              <a:t>Kim Best</a:t>
            </a:r>
          </a:p>
          <a:p>
            <a:pPr algn="ctr"/>
            <a:r>
              <a:rPr lang="en-US" sz="2800" dirty="0"/>
              <a:t>Permanency Coordinator</a:t>
            </a:r>
          </a:p>
          <a:p>
            <a:pPr algn="ctr"/>
            <a:r>
              <a:rPr lang="en-US" sz="2800" dirty="0">
                <a:hlinkClick r:id="rId3"/>
              </a:rPr>
              <a:t>Kimberly.Best@dhhs.nc.gov</a:t>
            </a:r>
            <a:endParaRPr lang="en-US" sz="2800" dirty="0"/>
          </a:p>
          <a:p>
            <a:pPr algn="ctr"/>
            <a:r>
              <a:rPr lang="en-US" sz="2800" dirty="0"/>
              <a:t>919-527-6354</a:t>
            </a:r>
          </a:p>
        </p:txBody>
      </p:sp>
      <p:sp>
        <p:nvSpPr>
          <p:cNvPr id="3" name="Title 2">
            <a:extLst>
              <a:ext uri="{FF2B5EF4-FFF2-40B4-BE49-F238E27FC236}">
                <a16:creationId xmlns:a16="http://schemas.microsoft.com/office/drawing/2014/main" id="{C0355B5D-6901-4FE8-BDD4-39DDE74EA40B}"/>
              </a:ext>
            </a:extLst>
          </p:cNvPr>
          <p:cNvSpPr>
            <a:spLocks noGrp="1"/>
          </p:cNvSpPr>
          <p:nvPr>
            <p:ph type="title"/>
          </p:nvPr>
        </p:nvSpPr>
        <p:spPr>
          <a:xfrm>
            <a:off x="0" y="1673253"/>
            <a:ext cx="9144000" cy="548640"/>
          </a:xfrm>
        </p:spPr>
        <p:txBody>
          <a:bodyPr/>
          <a:lstStyle/>
          <a:p>
            <a:pPr algn="ctr"/>
            <a:r>
              <a:rPr lang="en-US" dirty="0"/>
              <a:t>Adoption Promotion Program Contact </a:t>
            </a:r>
          </a:p>
        </p:txBody>
      </p:sp>
    </p:spTree>
    <p:extLst>
      <p:ext uri="{BB962C8B-B14F-4D97-AF65-F5344CB8AC3E}">
        <p14:creationId xmlns:p14="http://schemas.microsoft.com/office/powerpoint/2010/main" val="3171820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D340-F82E-4DC7-B7A5-1BD9E41D4545}"/>
              </a:ext>
            </a:extLst>
          </p:cNvPr>
          <p:cNvSpPr>
            <a:spLocks noGrp="1"/>
          </p:cNvSpPr>
          <p:nvPr>
            <p:ph type="title"/>
          </p:nvPr>
        </p:nvSpPr>
        <p:spPr>
          <a:xfrm>
            <a:off x="671025" y="2880360"/>
            <a:ext cx="7843267" cy="548640"/>
          </a:xfrm>
        </p:spPr>
        <p:txBody>
          <a:bodyPr/>
          <a:lstStyle/>
          <a:p>
            <a:pPr algn="ctr"/>
            <a:r>
              <a:rPr lang="en-US" dirty="0"/>
              <a:t>Wendy’s Wonderful Kids Program</a:t>
            </a:r>
          </a:p>
        </p:txBody>
      </p:sp>
    </p:spTree>
    <p:extLst>
      <p:ext uri="{BB962C8B-B14F-4D97-AF65-F5344CB8AC3E}">
        <p14:creationId xmlns:p14="http://schemas.microsoft.com/office/powerpoint/2010/main" val="1135662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299F837-E242-49FC-BCD9-5EA2543993B1}"/>
              </a:ext>
            </a:extLst>
          </p:cNvPr>
          <p:cNvSpPr>
            <a:spLocks noGrp="1"/>
          </p:cNvSpPr>
          <p:nvPr>
            <p:ph type="body" sz="quarter" idx="10"/>
          </p:nvPr>
        </p:nvSpPr>
        <p:spPr>
          <a:xfrm>
            <a:off x="3732023" y="963877"/>
            <a:ext cx="4783327" cy="4930246"/>
          </a:xfrm>
        </p:spPr>
        <p:txBody>
          <a:bodyPr vert="horz" lIns="91440" tIns="45720" rIns="91440" bIns="45720" rtlCol="0" anchor="ctr">
            <a:normAutofit/>
          </a:bodyPr>
          <a:lstStyle/>
          <a:p>
            <a:pPr marL="0" defTabSz="914400">
              <a:lnSpc>
                <a:spcPct val="90000"/>
              </a:lnSpc>
            </a:pPr>
            <a:endParaRPr lang="en-US" sz="2100" dirty="0">
              <a:latin typeface="+mn-lt"/>
              <a:ea typeface="+mn-ea"/>
              <a:cs typeface="+mn-cs"/>
            </a:endParaRPr>
          </a:p>
          <a:p>
            <a:pPr marL="0" defTabSz="914400">
              <a:lnSpc>
                <a:spcPct val="90000"/>
              </a:lnSpc>
            </a:pPr>
            <a:endParaRPr lang="en-US" sz="2100" dirty="0">
              <a:latin typeface="+mn-lt"/>
              <a:ea typeface="+mn-ea"/>
              <a:cs typeface="+mn-cs"/>
            </a:endParaRPr>
          </a:p>
        </p:txBody>
      </p:sp>
      <p:sp>
        <p:nvSpPr>
          <p:cNvPr id="6" name="Rectangle 5">
            <a:extLst>
              <a:ext uri="{FF2B5EF4-FFF2-40B4-BE49-F238E27FC236}">
                <a16:creationId xmlns:a16="http://schemas.microsoft.com/office/drawing/2014/main" id="{600A70E1-9E5E-4B32-9F9B-863E66F5AD30}"/>
              </a:ext>
            </a:extLst>
          </p:cNvPr>
          <p:cNvSpPr/>
          <p:nvPr/>
        </p:nvSpPr>
        <p:spPr>
          <a:xfrm>
            <a:off x="3928301" y="3479909"/>
            <a:ext cx="4572000" cy="754053"/>
          </a:xfrm>
          <a:prstGeom prst="rect">
            <a:avLst/>
          </a:prstGeom>
        </p:spPr>
        <p:txBody>
          <a:bodyPr>
            <a:spAutoFit/>
          </a:bodyPr>
          <a:lstStyle/>
          <a:p>
            <a:pPr algn="ctr">
              <a:spcAft>
                <a:spcPts val="600"/>
              </a:spcAft>
            </a:pPr>
            <a:endParaRPr lang="en-US" sz="2000" dirty="0"/>
          </a:p>
          <a:p>
            <a:pPr algn="ctr">
              <a:spcAft>
                <a:spcPts val="600"/>
              </a:spcAft>
            </a:pPr>
            <a:endParaRPr lang="en-US" dirty="0"/>
          </a:p>
        </p:txBody>
      </p:sp>
      <p:sp>
        <p:nvSpPr>
          <p:cNvPr id="9" name="TextBox 8">
            <a:extLst>
              <a:ext uri="{FF2B5EF4-FFF2-40B4-BE49-F238E27FC236}">
                <a16:creationId xmlns:a16="http://schemas.microsoft.com/office/drawing/2014/main" id="{11DB551E-8405-40B2-AFDA-298347AD500E}"/>
              </a:ext>
            </a:extLst>
          </p:cNvPr>
          <p:cNvSpPr txBox="1"/>
          <p:nvPr/>
        </p:nvSpPr>
        <p:spPr>
          <a:xfrm>
            <a:off x="384313" y="2521059"/>
            <a:ext cx="8375373" cy="2246769"/>
          </a:xfrm>
          <a:prstGeom prst="rect">
            <a:avLst/>
          </a:prstGeom>
          <a:noFill/>
        </p:spPr>
        <p:txBody>
          <a:bodyPr wrap="square" rtlCol="0">
            <a:spAutoFit/>
          </a:bodyPr>
          <a:lstStyle/>
          <a:p>
            <a:pPr algn="ctr"/>
            <a:r>
              <a:rPr lang="en-US" sz="2800" dirty="0"/>
              <a:t>Rebecca Starnes, MS</a:t>
            </a:r>
          </a:p>
          <a:p>
            <a:pPr algn="ctr"/>
            <a:r>
              <a:rPr lang="en-US" sz="2800" dirty="0"/>
              <a:t>Vice President, Programs and Quality Improvement</a:t>
            </a:r>
          </a:p>
          <a:p>
            <a:pPr algn="ctr"/>
            <a:r>
              <a:rPr lang="en-US" sz="2800" dirty="0"/>
              <a:t>Children’s Home Society</a:t>
            </a:r>
          </a:p>
          <a:p>
            <a:pPr algn="ctr"/>
            <a:r>
              <a:rPr lang="en-US" sz="2800" dirty="0"/>
              <a:t>rstarnes@chsnc.org</a:t>
            </a:r>
          </a:p>
          <a:p>
            <a:pPr algn="ctr"/>
            <a:r>
              <a:rPr lang="en-US" sz="2800" dirty="0"/>
              <a:t>336-553-9705</a:t>
            </a:r>
          </a:p>
        </p:txBody>
      </p:sp>
      <p:sp>
        <p:nvSpPr>
          <p:cNvPr id="3" name="Title 2">
            <a:extLst>
              <a:ext uri="{FF2B5EF4-FFF2-40B4-BE49-F238E27FC236}">
                <a16:creationId xmlns:a16="http://schemas.microsoft.com/office/drawing/2014/main" id="{C0355B5D-6901-4FE8-BDD4-39DDE74EA40B}"/>
              </a:ext>
            </a:extLst>
          </p:cNvPr>
          <p:cNvSpPr>
            <a:spLocks noGrp="1"/>
          </p:cNvSpPr>
          <p:nvPr>
            <p:ph type="title"/>
          </p:nvPr>
        </p:nvSpPr>
        <p:spPr>
          <a:xfrm>
            <a:off x="0" y="1673253"/>
            <a:ext cx="9144000" cy="548640"/>
          </a:xfrm>
        </p:spPr>
        <p:txBody>
          <a:bodyPr/>
          <a:lstStyle/>
          <a:p>
            <a:pPr algn="ctr"/>
            <a:r>
              <a:rPr lang="en-US" dirty="0"/>
              <a:t>Wendy’s Wonderful Kid Program Contact</a:t>
            </a:r>
          </a:p>
        </p:txBody>
      </p:sp>
    </p:spTree>
    <p:extLst>
      <p:ext uri="{BB962C8B-B14F-4D97-AF65-F5344CB8AC3E}">
        <p14:creationId xmlns:p14="http://schemas.microsoft.com/office/powerpoint/2010/main" val="3816777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D340-F82E-4DC7-B7A5-1BD9E41D4545}"/>
              </a:ext>
            </a:extLst>
          </p:cNvPr>
          <p:cNvSpPr>
            <a:spLocks noGrp="1"/>
          </p:cNvSpPr>
          <p:nvPr>
            <p:ph type="title"/>
          </p:nvPr>
        </p:nvSpPr>
        <p:spPr>
          <a:xfrm>
            <a:off x="671025" y="2880360"/>
            <a:ext cx="7843267" cy="548640"/>
          </a:xfrm>
        </p:spPr>
        <p:txBody>
          <a:bodyPr/>
          <a:lstStyle/>
          <a:p>
            <a:pPr algn="ctr"/>
            <a:r>
              <a:rPr lang="en-US" dirty="0"/>
              <a:t>Human Trafficking Policy</a:t>
            </a:r>
          </a:p>
        </p:txBody>
      </p:sp>
    </p:spTree>
    <p:extLst>
      <p:ext uri="{BB962C8B-B14F-4D97-AF65-F5344CB8AC3E}">
        <p14:creationId xmlns:p14="http://schemas.microsoft.com/office/powerpoint/2010/main" val="600370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A33AEED3-CC35-4EDA-8163-DB080158BFC2}"/>
              </a:ext>
            </a:extLst>
          </p:cNvPr>
          <p:cNvSpPr txBox="1">
            <a:spLocks/>
          </p:cNvSpPr>
          <p:nvPr/>
        </p:nvSpPr>
        <p:spPr>
          <a:xfrm>
            <a:off x="673100" y="777169"/>
            <a:ext cx="7797800" cy="645231"/>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Human Trafficking: State Law Changes </a:t>
            </a:r>
          </a:p>
        </p:txBody>
      </p:sp>
      <p:sp>
        <p:nvSpPr>
          <p:cNvPr id="12" name="Content Placeholder 4">
            <a:extLst>
              <a:ext uri="{FF2B5EF4-FFF2-40B4-BE49-F238E27FC236}">
                <a16:creationId xmlns:a16="http://schemas.microsoft.com/office/drawing/2014/main" id="{0282ED24-5190-4CF8-A84A-F19C536785DD}"/>
              </a:ext>
            </a:extLst>
          </p:cNvPr>
          <p:cNvSpPr txBox="1">
            <a:spLocks/>
          </p:cNvSpPr>
          <p:nvPr/>
        </p:nvSpPr>
        <p:spPr>
          <a:xfrm>
            <a:off x="838200" y="1825625"/>
            <a:ext cx="7380111" cy="4351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latin typeface="+mn-lt"/>
              </a:rPr>
              <a:t>Session Law 2018-68 (House Bill 776)</a:t>
            </a:r>
          </a:p>
          <a:p>
            <a:endParaRPr lang="en-US" sz="2800" dirty="0">
              <a:latin typeface="+mn-lt"/>
            </a:endParaRPr>
          </a:p>
          <a:p>
            <a:r>
              <a:rPr lang="en-US" sz="2800" dirty="0">
                <a:latin typeface="+mn-lt"/>
              </a:rPr>
              <a:t>Session Law 2018-75 (Senate Bill 162)</a:t>
            </a:r>
          </a:p>
          <a:p>
            <a:endParaRPr lang="en-US" sz="2800" dirty="0">
              <a:latin typeface="+mn-lt"/>
            </a:endParaRPr>
          </a:p>
          <a:p>
            <a:r>
              <a:rPr lang="en-US" sz="2800" dirty="0">
                <a:latin typeface="+mn-lt"/>
              </a:rPr>
              <a:t>Human Trafficking = Abuse and Neglect, regardless of the relationship between the perpetrator and child</a:t>
            </a:r>
          </a:p>
        </p:txBody>
      </p:sp>
    </p:spTree>
    <p:extLst>
      <p:ext uri="{BB962C8B-B14F-4D97-AF65-F5344CB8AC3E}">
        <p14:creationId xmlns:p14="http://schemas.microsoft.com/office/powerpoint/2010/main" val="953865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3564-C88D-4CE4-A73D-D96AFF9FFEF4}"/>
              </a:ext>
            </a:extLst>
          </p:cNvPr>
          <p:cNvSpPr>
            <a:spLocks noGrp="1"/>
          </p:cNvSpPr>
          <p:nvPr>
            <p:ph type="title"/>
          </p:nvPr>
        </p:nvSpPr>
        <p:spPr>
          <a:xfrm>
            <a:off x="628650" y="642342"/>
            <a:ext cx="7843267" cy="548640"/>
          </a:xfrm>
          <a:prstGeom prst="rect">
            <a:avLst/>
          </a:prstGeom>
        </p:spPr>
        <p:txBody>
          <a:bodyPr/>
          <a:lstStyle/>
          <a:p>
            <a:r>
              <a:rPr lang="en-US" dirty="0"/>
              <a:t>Resources</a:t>
            </a:r>
          </a:p>
        </p:txBody>
      </p:sp>
      <p:sp>
        <p:nvSpPr>
          <p:cNvPr id="3" name="Content Placeholder 2">
            <a:extLst>
              <a:ext uri="{FF2B5EF4-FFF2-40B4-BE49-F238E27FC236}">
                <a16:creationId xmlns:a16="http://schemas.microsoft.com/office/drawing/2014/main" id="{393AAA25-C68B-4E3D-875B-9403B2BD0FFE}"/>
              </a:ext>
            </a:extLst>
          </p:cNvPr>
          <p:cNvSpPr>
            <a:spLocks noGrp="1"/>
          </p:cNvSpPr>
          <p:nvPr>
            <p:ph type="body" sz="quarter" idx="10"/>
          </p:nvPr>
        </p:nvSpPr>
        <p:spPr>
          <a:xfrm>
            <a:off x="628650" y="1335572"/>
            <a:ext cx="8167878" cy="1212895"/>
          </a:xfrm>
        </p:spPr>
        <p:txBody>
          <a:bodyPr/>
          <a:lstStyle/>
          <a:p>
            <a:pPr marL="0" indent="0">
              <a:buNone/>
            </a:pPr>
            <a:r>
              <a:rPr lang="en-US" sz="2800" dirty="0"/>
              <a:t>Dear County Director Letter, Change Notice, Policy, and Resource List: </a:t>
            </a:r>
            <a:r>
              <a:rPr lang="en-US" sz="2800" b="0" dirty="0">
                <a:hlinkClick r:id="rId2"/>
              </a:rPr>
              <a:t>https://www2.ncdhhs.gov/dss/dcdl/2018.htm</a:t>
            </a:r>
            <a:r>
              <a:rPr lang="en-US" sz="2800" b="0" dirty="0"/>
              <a:t> </a:t>
            </a:r>
          </a:p>
          <a:p>
            <a:pPr lvl="1"/>
            <a:endParaRPr lang="en-US" sz="2400" dirty="0"/>
          </a:p>
          <a:p>
            <a:pPr lvl="1"/>
            <a:r>
              <a:rPr lang="en-US" sz="2400" dirty="0"/>
              <a:t>CWS-40-2018, CWS-CN-05-2018, Human Trafficking Policy, Service Provider and Other Referrals in Human Trafficking Cases by County</a:t>
            </a:r>
          </a:p>
          <a:p>
            <a:pPr lvl="1"/>
            <a:endParaRPr lang="en-US" sz="2800" dirty="0"/>
          </a:p>
          <a:p>
            <a:pPr marL="0" indent="0">
              <a:buNone/>
            </a:pPr>
            <a:r>
              <a:rPr lang="en-US" sz="2800" dirty="0"/>
              <a:t>Link to Webinar: </a:t>
            </a:r>
            <a:r>
              <a:rPr lang="en-US" sz="2400" b="0" dirty="0">
                <a:hlinkClick r:id="rId3"/>
              </a:rPr>
              <a:t>https://www2.ncdhhs.gov/dss/training/childwelfare.htm</a:t>
            </a:r>
            <a:r>
              <a:rPr lang="en-US" sz="2400" b="0" dirty="0"/>
              <a:t> </a:t>
            </a:r>
            <a:endParaRPr lang="en-US" sz="2800" b="0" dirty="0"/>
          </a:p>
        </p:txBody>
      </p:sp>
    </p:spTree>
    <p:extLst>
      <p:ext uri="{BB962C8B-B14F-4D97-AF65-F5344CB8AC3E}">
        <p14:creationId xmlns:p14="http://schemas.microsoft.com/office/powerpoint/2010/main" val="3994598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C6F838F9-03FD-451A-9F56-D8DC6634A127}"/>
              </a:ext>
            </a:extLst>
          </p:cNvPr>
          <p:cNvSpPr>
            <a:spLocks noGrp="1"/>
          </p:cNvSpPr>
          <p:nvPr>
            <p:ph type="title"/>
          </p:nvPr>
        </p:nvSpPr>
        <p:spPr>
          <a:xfrm>
            <a:off x="475488" y="624054"/>
            <a:ext cx="7843267" cy="548640"/>
          </a:xfrm>
        </p:spPr>
        <p:txBody>
          <a:bodyPr/>
          <a:lstStyle/>
          <a:p>
            <a:r>
              <a:rPr lang="en-US" dirty="0"/>
              <a:t>Key Points from the New Policy</a:t>
            </a:r>
          </a:p>
        </p:txBody>
      </p:sp>
      <p:sp>
        <p:nvSpPr>
          <p:cNvPr id="2" name="Rectangle 1">
            <a:extLst>
              <a:ext uri="{FF2B5EF4-FFF2-40B4-BE49-F238E27FC236}">
                <a16:creationId xmlns:a16="http://schemas.microsoft.com/office/drawing/2014/main" id="{A1D7A89F-2438-44D1-86A4-A4096B44B532}"/>
              </a:ext>
            </a:extLst>
          </p:cNvPr>
          <p:cNvSpPr/>
          <p:nvPr/>
        </p:nvSpPr>
        <p:spPr>
          <a:xfrm>
            <a:off x="475488" y="1645920"/>
            <a:ext cx="7754112" cy="3539430"/>
          </a:xfrm>
          <a:prstGeom prst="rect">
            <a:avLst/>
          </a:prstGeom>
        </p:spPr>
        <p:txBody>
          <a:bodyPr wrap="square">
            <a:spAutoFit/>
          </a:bodyPr>
          <a:lstStyle/>
          <a:p>
            <a:r>
              <a:rPr lang="en-US" sz="2800" b="1" dirty="0"/>
              <a:t>The definitions of abused and neglected juvenile under G.S. 7B-101 have changed</a:t>
            </a:r>
          </a:p>
          <a:p>
            <a:endParaRPr lang="en-US" sz="2800" b="1" dirty="0"/>
          </a:p>
          <a:p>
            <a:r>
              <a:rPr lang="en-US" sz="2800" b="1" dirty="0"/>
              <a:t>The definition of caretaker has not changed</a:t>
            </a:r>
          </a:p>
          <a:p>
            <a:endParaRPr lang="en-US" sz="2800" b="1" dirty="0"/>
          </a:p>
          <a:p>
            <a:r>
              <a:rPr lang="en-US" sz="2800" b="1" dirty="0"/>
              <a:t>There does not have to be coercion or deception for a child to be considered a victim of sex trafficking</a:t>
            </a:r>
          </a:p>
        </p:txBody>
      </p:sp>
    </p:spTree>
    <p:extLst>
      <p:ext uri="{BB962C8B-B14F-4D97-AF65-F5344CB8AC3E}">
        <p14:creationId xmlns:p14="http://schemas.microsoft.com/office/powerpoint/2010/main" val="1582524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958E-D68B-4D0C-BAD6-23066072B54A}"/>
              </a:ext>
            </a:extLst>
          </p:cNvPr>
          <p:cNvSpPr>
            <a:spLocks noGrp="1"/>
          </p:cNvSpPr>
          <p:nvPr>
            <p:ph type="title"/>
          </p:nvPr>
        </p:nvSpPr>
        <p:spPr>
          <a:xfrm>
            <a:off x="650366" y="790047"/>
            <a:ext cx="7843267" cy="548640"/>
          </a:xfrm>
        </p:spPr>
        <p:txBody>
          <a:bodyPr/>
          <a:lstStyle/>
          <a:p>
            <a:r>
              <a:rPr lang="en-US" dirty="0"/>
              <a:t>Human Trafficking Policy Changes</a:t>
            </a:r>
          </a:p>
        </p:txBody>
      </p:sp>
      <p:sp>
        <p:nvSpPr>
          <p:cNvPr id="3" name="Content Placeholder 2">
            <a:extLst>
              <a:ext uri="{FF2B5EF4-FFF2-40B4-BE49-F238E27FC236}">
                <a16:creationId xmlns:a16="http://schemas.microsoft.com/office/drawing/2014/main" id="{D0DFCC99-20EB-4F12-8C92-849092551F5F}"/>
              </a:ext>
            </a:extLst>
          </p:cNvPr>
          <p:cNvSpPr>
            <a:spLocks noGrp="1"/>
          </p:cNvSpPr>
          <p:nvPr>
            <p:ph sz="quarter" idx="14"/>
          </p:nvPr>
        </p:nvSpPr>
        <p:spPr>
          <a:xfrm>
            <a:off x="446977" y="1825083"/>
            <a:ext cx="4809236" cy="3694230"/>
          </a:xfrm>
        </p:spPr>
        <p:txBody>
          <a:bodyPr/>
          <a:lstStyle/>
          <a:p>
            <a:pPr algn="l"/>
            <a:r>
              <a:rPr lang="en-US" u="sng" dirty="0"/>
              <a:t>CPS Intake</a:t>
            </a:r>
          </a:p>
          <a:p>
            <a:pPr marL="342900" indent="-342900" algn="l">
              <a:buFont typeface="Arial" panose="020B0604020202020204" pitchFamily="34" charset="0"/>
              <a:buChar char="•"/>
            </a:pPr>
            <a:r>
              <a:rPr lang="en-US" dirty="0"/>
              <a:t>Engaging the Reporter</a:t>
            </a:r>
          </a:p>
          <a:p>
            <a:pPr marL="342900" indent="-342900" algn="l">
              <a:buFont typeface="Arial" panose="020B0604020202020204" pitchFamily="34" charset="0"/>
              <a:buChar char="•"/>
            </a:pPr>
            <a:r>
              <a:rPr lang="en-US" dirty="0"/>
              <a:t>Authority to Intervene</a:t>
            </a:r>
          </a:p>
          <a:p>
            <a:pPr marL="342900" indent="-342900" algn="l">
              <a:buFont typeface="Arial" panose="020B0604020202020204" pitchFamily="34" charset="0"/>
              <a:buChar char="•"/>
            </a:pPr>
            <a:r>
              <a:rPr lang="en-US" dirty="0"/>
              <a:t>Maltreatment Screening Tool</a:t>
            </a:r>
          </a:p>
          <a:p>
            <a:pPr marL="342900" indent="-342900" algn="l">
              <a:buFont typeface="Arial" panose="020B0604020202020204" pitchFamily="34" charset="0"/>
              <a:buChar char="•"/>
            </a:pPr>
            <a:r>
              <a:rPr lang="en-US" dirty="0"/>
              <a:t>Screening Decisions</a:t>
            </a:r>
          </a:p>
          <a:p>
            <a:pPr marL="342900" indent="-342900" algn="l">
              <a:buFont typeface="Arial" panose="020B0604020202020204" pitchFamily="34" charset="0"/>
              <a:buChar char="•"/>
            </a:pPr>
            <a:r>
              <a:rPr lang="en-US" dirty="0"/>
              <a:t>Reporter Notification</a:t>
            </a:r>
          </a:p>
          <a:p>
            <a:pPr marL="342900" indent="-342900" algn="l">
              <a:buFont typeface="Arial" panose="020B0604020202020204" pitchFamily="34" charset="0"/>
              <a:buChar char="•"/>
            </a:pPr>
            <a:r>
              <a:rPr lang="en-US" dirty="0"/>
              <a:t>Practice Guidance</a:t>
            </a:r>
          </a:p>
          <a:p>
            <a:endParaRPr lang="en-US" dirty="0"/>
          </a:p>
        </p:txBody>
      </p:sp>
      <p:sp>
        <p:nvSpPr>
          <p:cNvPr id="6" name="Content Placeholder 5">
            <a:extLst>
              <a:ext uri="{FF2B5EF4-FFF2-40B4-BE49-F238E27FC236}">
                <a16:creationId xmlns:a16="http://schemas.microsoft.com/office/drawing/2014/main" id="{0FBBB1FF-793B-45FA-B263-DE8C8904B52F}"/>
              </a:ext>
            </a:extLst>
          </p:cNvPr>
          <p:cNvSpPr>
            <a:spLocks noGrp="1"/>
          </p:cNvSpPr>
          <p:nvPr>
            <p:ph sz="quarter" idx="4294967295"/>
          </p:nvPr>
        </p:nvSpPr>
        <p:spPr>
          <a:xfrm>
            <a:off x="5256213" y="1825083"/>
            <a:ext cx="3887787" cy="3684588"/>
          </a:xfrm>
        </p:spPr>
        <p:txBody>
          <a:bodyPr/>
          <a:lstStyle/>
          <a:p>
            <a:pPr marL="0" indent="0">
              <a:buNone/>
            </a:pPr>
            <a:r>
              <a:rPr lang="en-US" sz="2400" u="sng" dirty="0">
                <a:latin typeface="+mn-lt"/>
              </a:rPr>
              <a:t>CPS Assessments</a:t>
            </a:r>
          </a:p>
          <a:p>
            <a:r>
              <a:rPr lang="en-US" sz="2400" dirty="0">
                <a:latin typeface="+mn-lt"/>
              </a:rPr>
              <a:t>Conducting the Assessment</a:t>
            </a:r>
          </a:p>
          <a:p>
            <a:r>
              <a:rPr lang="en-US" sz="2400" dirty="0">
                <a:latin typeface="+mn-lt"/>
              </a:rPr>
              <a:t>Making the Case Decision</a:t>
            </a:r>
          </a:p>
        </p:txBody>
      </p:sp>
    </p:spTree>
    <p:extLst>
      <p:ext uri="{BB962C8B-B14F-4D97-AF65-F5344CB8AC3E}">
        <p14:creationId xmlns:p14="http://schemas.microsoft.com/office/powerpoint/2010/main" val="3562725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B34215-4942-4751-A8CC-60DB2D15E427}"/>
              </a:ext>
            </a:extLst>
          </p:cNvPr>
          <p:cNvSpPr>
            <a:spLocks noGrp="1"/>
          </p:cNvSpPr>
          <p:nvPr>
            <p:ph type="title"/>
          </p:nvPr>
        </p:nvSpPr>
        <p:spPr/>
        <p:txBody>
          <a:bodyPr/>
          <a:lstStyle/>
          <a:p>
            <a:r>
              <a:rPr lang="en-US" dirty="0"/>
              <a:t>Human Trafficking Policy Changes</a:t>
            </a:r>
          </a:p>
        </p:txBody>
      </p:sp>
      <p:sp>
        <p:nvSpPr>
          <p:cNvPr id="3" name="Text Placeholder 2">
            <a:extLst>
              <a:ext uri="{FF2B5EF4-FFF2-40B4-BE49-F238E27FC236}">
                <a16:creationId xmlns:a16="http://schemas.microsoft.com/office/drawing/2014/main" id="{88D29A46-8E8C-46D6-9834-BCA8DD9A5098}"/>
              </a:ext>
            </a:extLst>
          </p:cNvPr>
          <p:cNvSpPr>
            <a:spLocks noGrp="1"/>
          </p:cNvSpPr>
          <p:nvPr>
            <p:ph type="body" sz="quarter" idx="11"/>
          </p:nvPr>
        </p:nvSpPr>
        <p:spPr/>
        <p:txBody>
          <a:bodyPr/>
          <a:lstStyle/>
          <a:p>
            <a:endParaRPr lang="en-US"/>
          </a:p>
        </p:txBody>
      </p:sp>
      <p:sp>
        <p:nvSpPr>
          <p:cNvPr id="8" name="Content Placeholder 7">
            <a:extLst>
              <a:ext uri="{FF2B5EF4-FFF2-40B4-BE49-F238E27FC236}">
                <a16:creationId xmlns:a16="http://schemas.microsoft.com/office/drawing/2014/main" id="{164FEECB-39E7-44B2-8CB5-CFE136C9D6F5}"/>
              </a:ext>
            </a:extLst>
          </p:cNvPr>
          <p:cNvSpPr>
            <a:spLocks noGrp="1"/>
          </p:cNvSpPr>
          <p:nvPr>
            <p:ph sz="quarter" idx="14"/>
          </p:nvPr>
        </p:nvSpPr>
        <p:spPr>
          <a:xfrm>
            <a:off x="522287" y="1581885"/>
            <a:ext cx="7894638" cy="3694230"/>
          </a:xfrm>
        </p:spPr>
        <p:txBody>
          <a:bodyPr/>
          <a:lstStyle/>
          <a:p>
            <a:pPr algn="l"/>
            <a:r>
              <a:rPr lang="en-US" sz="2800" dirty="0">
                <a:latin typeface="+mn-lt"/>
              </a:rPr>
              <a:t>Cross-Function Topic</a:t>
            </a:r>
          </a:p>
          <a:p>
            <a:pPr marL="695325" lvl="1" indent="-352425"/>
            <a:r>
              <a:rPr lang="en-US" sz="2800" dirty="0">
                <a:latin typeface="+mn-lt"/>
              </a:rPr>
              <a:t>Identifying a Victim of Human Trafficking</a:t>
            </a:r>
          </a:p>
          <a:p>
            <a:pPr marL="695325" lvl="1" indent="-352425"/>
            <a:r>
              <a:rPr lang="en-US" sz="2800" dirty="0">
                <a:latin typeface="+mn-lt"/>
              </a:rPr>
              <a:t>Notifications and Verifications</a:t>
            </a:r>
          </a:p>
          <a:p>
            <a:pPr marL="695325" lvl="1" indent="-352425"/>
            <a:r>
              <a:rPr lang="en-US" sz="2800" dirty="0">
                <a:latin typeface="+mn-lt"/>
              </a:rPr>
              <a:t>Safety Considerations</a:t>
            </a:r>
          </a:p>
          <a:p>
            <a:pPr marL="695325" lvl="1" indent="-352425"/>
            <a:r>
              <a:rPr lang="en-US" sz="2800" dirty="0">
                <a:latin typeface="+mn-lt"/>
              </a:rPr>
              <a:t>Resources</a:t>
            </a:r>
          </a:p>
          <a:p>
            <a:pPr marL="695325" lvl="1" indent="-352425"/>
            <a:r>
              <a:rPr lang="en-US" sz="2800" dirty="0">
                <a:latin typeface="+mn-lt"/>
              </a:rPr>
              <a:t>Role of Parent, Guardian, Custodian, or Caretaker</a:t>
            </a:r>
          </a:p>
        </p:txBody>
      </p:sp>
    </p:spTree>
    <p:extLst>
      <p:ext uri="{BB962C8B-B14F-4D97-AF65-F5344CB8AC3E}">
        <p14:creationId xmlns:p14="http://schemas.microsoft.com/office/powerpoint/2010/main" val="3930569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299F837-E242-49FC-BCD9-5EA2543993B1}"/>
              </a:ext>
            </a:extLst>
          </p:cNvPr>
          <p:cNvSpPr>
            <a:spLocks noGrp="1"/>
          </p:cNvSpPr>
          <p:nvPr>
            <p:ph type="body" sz="quarter" idx="10"/>
          </p:nvPr>
        </p:nvSpPr>
        <p:spPr>
          <a:xfrm>
            <a:off x="3732023" y="963877"/>
            <a:ext cx="4783327" cy="4930246"/>
          </a:xfrm>
        </p:spPr>
        <p:txBody>
          <a:bodyPr vert="horz" lIns="91440" tIns="45720" rIns="91440" bIns="45720" rtlCol="0" anchor="ctr">
            <a:normAutofit/>
          </a:bodyPr>
          <a:lstStyle/>
          <a:p>
            <a:pPr marL="0" defTabSz="914400">
              <a:lnSpc>
                <a:spcPct val="90000"/>
              </a:lnSpc>
            </a:pPr>
            <a:endParaRPr lang="en-US" sz="2100" dirty="0">
              <a:latin typeface="+mn-lt"/>
              <a:ea typeface="+mn-ea"/>
              <a:cs typeface="+mn-cs"/>
            </a:endParaRPr>
          </a:p>
          <a:p>
            <a:pPr marL="0" defTabSz="914400">
              <a:lnSpc>
                <a:spcPct val="90000"/>
              </a:lnSpc>
            </a:pPr>
            <a:endParaRPr lang="en-US" sz="2100" dirty="0">
              <a:latin typeface="+mn-lt"/>
              <a:ea typeface="+mn-ea"/>
              <a:cs typeface="+mn-cs"/>
            </a:endParaRPr>
          </a:p>
        </p:txBody>
      </p:sp>
      <p:sp>
        <p:nvSpPr>
          <p:cNvPr id="6" name="Rectangle 5">
            <a:extLst>
              <a:ext uri="{FF2B5EF4-FFF2-40B4-BE49-F238E27FC236}">
                <a16:creationId xmlns:a16="http://schemas.microsoft.com/office/drawing/2014/main" id="{600A70E1-9E5E-4B32-9F9B-863E66F5AD30}"/>
              </a:ext>
            </a:extLst>
          </p:cNvPr>
          <p:cNvSpPr/>
          <p:nvPr/>
        </p:nvSpPr>
        <p:spPr>
          <a:xfrm>
            <a:off x="3928301" y="3479909"/>
            <a:ext cx="4572000" cy="754053"/>
          </a:xfrm>
          <a:prstGeom prst="rect">
            <a:avLst/>
          </a:prstGeom>
        </p:spPr>
        <p:txBody>
          <a:bodyPr>
            <a:spAutoFit/>
          </a:bodyPr>
          <a:lstStyle/>
          <a:p>
            <a:pPr algn="ctr">
              <a:spcAft>
                <a:spcPts val="600"/>
              </a:spcAft>
            </a:pPr>
            <a:endParaRPr lang="en-US" sz="2000" dirty="0"/>
          </a:p>
          <a:p>
            <a:pPr algn="ctr">
              <a:spcAft>
                <a:spcPts val="600"/>
              </a:spcAft>
            </a:pPr>
            <a:endParaRPr lang="en-US" dirty="0"/>
          </a:p>
        </p:txBody>
      </p:sp>
      <p:sp>
        <p:nvSpPr>
          <p:cNvPr id="9" name="TextBox 8">
            <a:extLst>
              <a:ext uri="{FF2B5EF4-FFF2-40B4-BE49-F238E27FC236}">
                <a16:creationId xmlns:a16="http://schemas.microsoft.com/office/drawing/2014/main" id="{11DB551E-8405-40B2-AFDA-298347AD500E}"/>
              </a:ext>
            </a:extLst>
          </p:cNvPr>
          <p:cNvSpPr txBox="1"/>
          <p:nvPr/>
        </p:nvSpPr>
        <p:spPr>
          <a:xfrm>
            <a:off x="1338470" y="2521059"/>
            <a:ext cx="6480313" cy="1815882"/>
          </a:xfrm>
          <a:prstGeom prst="rect">
            <a:avLst/>
          </a:prstGeom>
          <a:noFill/>
        </p:spPr>
        <p:txBody>
          <a:bodyPr wrap="square" rtlCol="0">
            <a:spAutoFit/>
          </a:bodyPr>
          <a:lstStyle/>
          <a:p>
            <a:pPr algn="ctr"/>
            <a:r>
              <a:rPr lang="en-US" sz="2800" dirty="0"/>
              <a:t>Erin Conner, MSW</a:t>
            </a:r>
          </a:p>
          <a:p>
            <a:pPr algn="ctr"/>
            <a:r>
              <a:rPr lang="en-US" sz="2800" dirty="0"/>
              <a:t>LINKS Coordinator</a:t>
            </a:r>
          </a:p>
          <a:p>
            <a:pPr algn="ctr"/>
            <a:r>
              <a:rPr lang="en-US" sz="2800" dirty="0">
                <a:hlinkClick r:id="rId3"/>
              </a:rPr>
              <a:t>Erin.Conner@dhhs.nc.gov</a:t>
            </a:r>
            <a:endParaRPr lang="en-US" sz="2800" dirty="0"/>
          </a:p>
          <a:p>
            <a:pPr algn="ctr"/>
            <a:r>
              <a:rPr lang="en-US" sz="2800" dirty="0"/>
              <a:t>919-527-6351</a:t>
            </a:r>
          </a:p>
        </p:txBody>
      </p:sp>
      <p:sp>
        <p:nvSpPr>
          <p:cNvPr id="3" name="Title 2">
            <a:extLst>
              <a:ext uri="{FF2B5EF4-FFF2-40B4-BE49-F238E27FC236}">
                <a16:creationId xmlns:a16="http://schemas.microsoft.com/office/drawing/2014/main" id="{C0355B5D-6901-4FE8-BDD4-39DDE74EA40B}"/>
              </a:ext>
            </a:extLst>
          </p:cNvPr>
          <p:cNvSpPr>
            <a:spLocks noGrp="1"/>
          </p:cNvSpPr>
          <p:nvPr>
            <p:ph type="title"/>
          </p:nvPr>
        </p:nvSpPr>
        <p:spPr>
          <a:xfrm>
            <a:off x="0" y="1673253"/>
            <a:ext cx="9144000" cy="548640"/>
          </a:xfrm>
        </p:spPr>
        <p:txBody>
          <a:bodyPr/>
          <a:lstStyle/>
          <a:p>
            <a:pPr algn="ctr"/>
            <a:r>
              <a:rPr lang="en-US" dirty="0"/>
              <a:t>Human Trafficking Policy Contact</a:t>
            </a:r>
          </a:p>
        </p:txBody>
      </p:sp>
    </p:spTree>
    <p:extLst>
      <p:ext uri="{BB962C8B-B14F-4D97-AF65-F5344CB8AC3E}">
        <p14:creationId xmlns:p14="http://schemas.microsoft.com/office/powerpoint/2010/main" val="127263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D340-F82E-4DC7-B7A5-1BD9E41D4545}"/>
              </a:ext>
            </a:extLst>
          </p:cNvPr>
          <p:cNvSpPr>
            <a:spLocks noGrp="1"/>
          </p:cNvSpPr>
          <p:nvPr>
            <p:ph type="title"/>
          </p:nvPr>
        </p:nvSpPr>
        <p:spPr>
          <a:xfrm>
            <a:off x="671025" y="2880360"/>
            <a:ext cx="7843267" cy="548640"/>
          </a:xfrm>
        </p:spPr>
        <p:txBody>
          <a:bodyPr/>
          <a:lstStyle/>
          <a:p>
            <a:pPr algn="ctr"/>
            <a:r>
              <a:rPr lang="en-US" dirty="0"/>
              <a:t>Modified Manual</a:t>
            </a:r>
          </a:p>
        </p:txBody>
      </p:sp>
    </p:spTree>
    <p:extLst>
      <p:ext uri="{BB962C8B-B14F-4D97-AF65-F5344CB8AC3E}">
        <p14:creationId xmlns:p14="http://schemas.microsoft.com/office/powerpoint/2010/main" val="1075936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D340-F82E-4DC7-B7A5-1BD9E41D4545}"/>
              </a:ext>
            </a:extLst>
          </p:cNvPr>
          <p:cNvSpPr>
            <a:spLocks noGrp="1"/>
          </p:cNvSpPr>
          <p:nvPr>
            <p:ph type="title"/>
          </p:nvPr>
        </p:nvSpPr>
        <p:spPr>
          <a:xfrm>
            <a:off x="671025" y="2880360"/>
            <a:ext cx="7843267" cy="548640"/>
          </a:xfrm>
        </p:spPr>
        <p:txBody>
          <a:bodyPr/>
          <a:lstStyle/>
          <a:p>
            <a:pPr algn="ctr"/>
            <a:r>
              <a:rPr lang="en-US" dirty="0"/>
              <a:t>Water Hazard Safety Policy</a:t>
            </a:r>
          </a:p>
        </p:txBody>
      </p:sp>
    </p:spTree>
    <p:extLst>
      <p:ext uri="{BB962C8B-B14F-4D97-AF65-F5344CB8AC3E}">
        <p14:creationId xmlns:p14="http://schemas.microsoft.com/office/powerpoint/2010/main" val="4270709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A33AEED3-CC35-4EDA-8163-DB080158BFC2}"/>
              </a:ext>
            </a:extLst>
          </p:cNvPr>
          <p:cNvSpPr txBox="1">
            <a:spLocks/>
          </p:cNvSpPr>
          <p:nvPr/>
        </p:nvSpPr>
        <p:spPr>
          <a:xfrm>
            <a:off x="673101" y="765298"/>
            <a:ext cx="6971284" cy="645231"/>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Water Hazard Safety Assessments for Foster Home Licensing</a:t>
            </a:r>
          </a:p>
        </p:txBody>
      </p:sp>
      <p:sp>
        <p:nvSpPr>
          <p:cNvPr id="12" name="Content Placeholder 4">
            <a:extLst>
              <a:ext uri="{FF2B5EF4-FFF2-40B4-BE49-F238E27FC236}">
                <a16:creationId xmlns:a16="http://schemas.microsoft.com/office/drawing/2014/main" id="{0282ED24-5190-4CF8-A84A-F19C536785DD}"/>
              </a:ext>
            </a:extLst>
          </p:cNvPr>
          <p:cNvSpPr txBox="1">
            <a:spLocks/>
          </p:cNvSpPr>
          <p:nvPr/>
        </p:nvSpPr>
        <p:spPr>
          <a:xfrm>
            <a:off x="838200" y="1825625"/>
            <a:ext cx="7380111" cy="4351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800" dirty="0">
              <a:latin typeface="+mn-lt"/>
            </a:endParaRPr>
          </a:p>
        </p:txBody>
      </p:sp>
      <p:sp>
        <p:nvSpPr>
          <p:cNvPr id="2" name="Rectangle 1">
            <a:extLst>
              <a:ext uri="{FF2B5EF4-FFF2-40B4-BE49-F238E27FC236}">
                <a16:creationId xmlns:a16="http://schemas.microsoft.com/office/drawing/2014/main" id="{553D3D11-0DEE-40BC-9D48-16BFD827D043}"/>
              </a:ext>
            </a:extLst>
          </p:cNvPr>
          <p:cNvSpPr/>
          <p:nvPr/>
        </p:nvSpPr>
        <p:spPr>
          <a:xfrm>
            <a:off x="673100" y="2108382"/>
            <a:ext cx="8068563" cy="4805290"/>
          </a:xfrm>
          <a:prstGeom prst="rect">
            <a:avLst/>
          </a:prstGeom>
        </p:spPr>
        <p:txBody>
          <a:bodyPr wrap="square">
            <a:spAutoFit/>
          </a:bodyPr>
          <a:lstStyle/>
          <a:p>
            <a:pPr>
              <a:lnSpc>
                <a:spcPct val="107000"/>
              </a:lnSpc>
              <a:spcAft>
                <a:spcPts val="800"/>
              </a:spcAft>
            </a:pPr>
            <a:r>
              <a:rPr lang="en-US" sz="2800" b="1" dirty="0">
                <a:ea typeface="Calibri" panose="020F0502020204030204" pitchFamily="34" charset="0"/>
                <a:cs typeface="Times New Roman" panose="02020603050405020304" pitchFamily="18" charset="0"/>
              </a:rPr>
              <a:t>Change Notice issued on October 1, 2018</a:t>
            </a:r>
          </a:p>
          <a:p>
            <a:pPr>
              <a:lnSpc>
                <a:spcPct val="107000"/>
              </a:lnSpc>
              <a:spcAft>
                <a:spcPts val="800"/>
              </a:spcAft>
            </a:pPr>
            <a:endParaRPr lang="en-US" sz="2800" b="1" dirty="0">
              <a:ea typeface="Calibri" panose="020F0502020204030204" pitchFamily="34" charset="0"/>
              <a:cs typeface="Times New Roman" panose="02020603050405020304" pitchFamily="18" charset="0"/>
            </a:endParaRPr>
          </a:p>
          <a:p>
            <a:pPr>
              <a:lnSpc>
                <a:spcPct val="107000"/>
              </a:lnSpc>
              <a:spcAft>
                <a:spcPts val="800"/>
              </a:spcAft>
            </a:pPr>
            <a:r>
              <a:rPr lang="en-US" sz="2800" b="1" dirty="0"/>
              <a:t>The revised policy became effective November 1, 2018</a:t>
            </a:r>
          </a:p>
          <a:p>
            <a:endParaRPr lang="en-US" sz="2600" dirty="0"/>
          </a:p>
          <a:p>
            <a:r>
              <a:rPr lang="en-US" sz="2600" dirty="0"/>
              <a:t>New Forms:</a:t>
            </a:r>
          </a:p>
          <a:p>
            <a:r>
              <a:rPr lang="en-US" sz="2600" dirty="0"/>
              <a:t>Water Hazard Safety Assessment Form (DSS-5018)</a:t>
            </a:r>
          </a:p>
          <a:p>
            <a:r>
              <a:rPr lang="en-US" sz="2600" dirty="0"/>
              <a:t>Individual Water Hazard Safety Plan (DSS-5018a)</a:t>
            </a:r>
          </a:p>
          <a:p>
            <a:pPr>
              <a:lnSpc>
                <a:spcPct val="107000"/>
              </a:lnSpc>
              <a:spcAft>
                <a:spcPts val="800"/>
              </a:spcAft>
            </a:pPr>
            <a:endParaRPr lang="en-US" sz="2800" b="1" dirty="0"/>
          </a:p>
          <a:p>
            <a:pPr>
              <a:lnSpc>
                <a:spcPct val="107000"/>
              </a:lnSpc>
              <a:spcAft>
                <a:spcPts val="800"/>
              </a:spcAft>
            </a:pPr>
            <a:endParaRPr lang="en-US" sz="26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367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C6F838F9-03FD-451A-9F56-D8DC6634A127}"/>
              </a:ext>
            </a:extLst>
          </p:cNvPr>
          <p:cNvSpPr>
            <a:spLocks noGrp="1"/>
          </p:cNvSpPr>
          <p:nvPr>
            <p:ph type="title"/>
          </p:nvPr>
        </p:nvSpPr>
        <p:spPr>
          <a:xfrm>
            <a:off x="475488" y="624054"/>
            <a:ext cx="7843267" cy="548640"/>
          </a:xfrm>
        </p:spPr>
        <p:txBody>
          <a:bodyPr/>
          <a:lstStyle/>
          <a:p>
            <a:r>
              <a:rPr lang="en-US" dirty="0"/>
              <a:t>Key Points from the New Policy</a:t>
            </a:r>
          </a:p>
        </p:txBody>
      </p:sp>
      <p:sp>
        <p:nvSpPr>
          <p:cNvPr id="2" name="Rectangle 1">
            <a:extLst>
              <a:ext uri="{FF2B5EF4-FFF2-40B4-BE49-F238E27FC236}">
                <a16:creationId xmlns:a16="http://schemas.microsoft.com/office/drawing/2014/main" id="{A1D7A89F-2438-44D1-86A4-A4096B44B532}"/>
              </a:ext>
            </a:extLst>
          </p:cNvPr>
          <p:cNvSpPr/>
          <p:nvPr/>
        </p:nvSpPr>
        <p:spPr>
          <a:xfrm>
            <a:off x="475488" y="1426464"/>
            <a:ext cx="8321040" cy="5324535"/>
          </a:xfrm>
          <a:prstGeom prst="rect">
            <a:avLst/>
          </a:prstGeom>
        </p:spPr>
        <p:txBody>
          <a:bodyPr wrap="square">
            <a:spAutoFit/>
          </a:bodyPr>
          <a:lstStyle/>
          <a:p>
            <a:pPr marL="285750" indent="-285750">
              <a:buFont typeface="Arial" panose="020B0604020202020204" pitchFamily="34" charset="0"/>
              <a:buChar char="•"/>
            </a:pPr>
            <a:r>
              <a:rPr lang="en-US" sz="2400" dirty="0"/>
              <a:t>A fence around the entire perimeter of the foster home where a water hazard exists on or near the property is no longer required.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Potential water hazards that are not on or directly connected to the property are now to be assessed using the Water Hazard Safety Assessment Form.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Requirement for a foster family who installs a temporary or seasonal swimming pool that will remain in place for more than 24 hours, to either enclose the pool with a fence at least 48” high, or limit access to the pool by a removable ladder or a ladder that locks in place.</a:t>
            </a:r>
          </a:p>
          <a:p>
            <a:endParaRPr lang="en-US" sz="2800" b="1" dirty="0"/>
          </a:p>
        </p:txBody>
      </p:sp>
    </p:spTree>
    <p:extLst>
      <p:ext uri="{BB962C8B-B14F-4D97-AF65-F5344CB8AC3E}">
        <p14:creationId xmlns:p14="http://schemas.microsoft.com/office/powerpoint/2010/main" val="154621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C6F838F9-03FD-451A-9F56-D8DC6634A127}"/>
              </a:ext>
            </a:extLst>
          </p:cNvPr>
          <p:cNvSpPr>
            <a:spLocks noGrp="1"/>
          </p:cNvSpPr>
          <p:nvPr>
            <p:ph type="title"/>
          </p:nvPr>
        </p:nvSpPr>
        <p:spPr>
          <a:xfrm>
            <a:off x="475488" y="624054"/>
            <a:ext cx="7843267" cy="548640"/>
          </a:xfrm>
        </p:spPr>
        <p:txBody>
          <a:bodyPr/>
          <a:lstStyle/>
          <a:p>
            <a:r>
              <a:rPr lang="en-US" dirty="0"/>
              <a:t>Key Points from the New Policy </a:t>
            </a:r>
            <a:r>
              <a:rPr lang="en-US" sz="2000" dirty="0"/>
              <a:t>(continued)</a:t>
            </a:r>
            <a:endParaRPr lang="en-US" dirty="0"/>
          </a:p>
        </p:txBody>
      </p:sp>
      <p:sp>
        <p:nvSpPr>
          <p:cNvPr id="2" name="Rectangle 1">
            <a:extLst>
              <a:ext uri="{FF2B5EF4-FFF2-40B4-BE49-F238E27FC236}">
                <a16:creationId xmlns:a16="http://schemas.microsoft.com/office/drawing/2014/main" id="{A1D7A89F-2438-44D1-86A4-A4096B44B532}"/>
              </a:ext>
            </a:extLst>
          </p:cNvPr>
          <p:cNvSpPr/>
          <p:nvPr/>
        </p:nvSpPr>
        <p:spPr>
          <a:xfrm>
            <a:off x="475488" y="1426464"/>
            <a:ext cx="7754112" cy="4216539"/>
          </a:xfrm>
          <a:prstGeom prst="rect">
            <a:avLst/>
          </a:prstGeom>
        </p:spPr>
        <p:txBody>
          <a:bodyPr wrap="square">
            <a:spAutoFit/>
          </a:bodyPr>
          <a:lstStyle/>
          <a:p>
            <a:pPr marL="342900" indent="-342900">
              <a:buFont typeface="Arial" panose="020B0604020202020204" pitchFamily="34" charset="0"/>
              <a:buChar char="•"/>
            </a:pPr>
            <a:r>
              <a:rPr lang="en-US" sz="2400" dirty="0"/>
              <a:t>Completion of the Water Hazard Safety Assessment form (DSS-5018) by the Supervising Agency Licensing Worker during every initial licensure process and at every license renewal.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Completion of the Individual Water Hazard Safety Plan (DSS-5018a) by the foster parent(s) and reviewed with the Social Worker at the initial visit, for every child placed in a home where a water hazard exists.</a:t>
            </a:r>
          </a:p>
          <a:p>
            <a:endParaRPr lang="en-US" sz="2800" b="1" dirty="0"/>
          </a:p>
        </p:txBody>
      </p:sp>
    </p:spTree>
    <p:extLst>
      <p:ext uri="{BB962C8B-B14F-4D97-AF65-F5344CB8AC3E}">
        <p14:creationId xmlns:p14="http://schemas.microsoft.com/office/powerpoint/2010/main" val="111931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C6F838F9-03FD-451A-9F56-D8DC6634A127}"/>
              </a:ext>
            </a:extLst>
          </p:cNvPr>
          <p:cNvSpPr>
            <a:spLocks noGrp="1"/>
          </p:cNvSpPr>
          <p:nvPr>
            <p:ph type="title"/>
          </p:nvPr>
        </p:nvSpPr>
        <p:spPr>
          <a:xfrm>
            <a:off x="475488" y="624054"/>
            <a:ext cx="7843267" cy="548640"/>
          </a:xfrm>
        </p:spPr>
        <p:txBody>
          <a:bodyPr/>
          <a:lstStyle/>
          <a:p>
            <a:r>
              <a:rPr lang="en-US" dirty="0"/>
              <a:t>Deeper Dive on Policy</a:t>
            </a:r>
          </a:p>
        </p:txBody>
      </p:sp>
      <p:sp>
        <p:nvSpPr>
          <p:cNvPr id="2" name="Rectangle 1">
            <a:extLst>
              <a:ext uri="{FF2B5EF4-FFF2-40B4-BE49-F238E27FC236}">
                <a16:creationId xmlns:a16="http://schemas.microsoft.com/office/drawing/2014/main" id="{A1D7A89F-2438-44D1-86A4-A4096B44B532}"/>
              </a:ext>
            </a:extLst>
          </p:cNvPr>
          <p:cNvSpPr/>
          <p:nvPr/>
        </p:nvSpPr>
        <p:spPr>
          <a:xfrm>
            <a:off x="475488" y="1172694"/>
            <a:ext cx="8390216" cy="5693866"/>
          </a:xfrm>
          <a:prstGeom prst="rect">
            <a:avLst/>
          </a:prstGeom>
        </p:spPr>
        <p:txBody>
          <a:bodyPr wrap="square">
            <a:spAutoFit/>
          </a:bodyPr>
          <a:lstStyle/>
          <a:p>
            <a:r>
              <a:rPr lang="en-US" sz="2800" dirty="0"/>
              <a:t>As part of the initial licensure process, and every relicensing process thereafter, the supervising agency must complete the Water Hazard Safety Assessment form (DSS-5018) with every family.  Photos of the property and the water hazard are now required.</a:t>
            </a:r>
          </a:p>
          <a:p>
            <a:r>
              <a:rPr lang="en-US" sz="2800" dirty="0"/>
              <a:t> </a:t>
            </a:r>
          </a:p>
          <a:p>
            <a:r>
              <a:rPr lang="en-US" sz="2800" dirty="0"/>
              <a:t>The Supervising Agency licensing worker is responsible for assessing hazards in and around the foster home. The licensing worker is responsible for making this assessment; this responsibility may not be delegated.</a:t>
            </a:r>
          </a:p>
          <a:p>
            <a:endParaRPr lang="en-US" sz="2800" b="1" dirty="0"/>
          </a:p>
        </p:txBody>
      </p:sp>
    </p:spTree>
    <p:extLst>
      <p:ext uri="{BB962C8B-B14F-4D97-AF65-F5344CB8AC3E}">
        <p14:creationId xmlns:p14="http://schemas.microsoft.com/office/powerpoint/2010/main" val="33095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C6F838F9-03FD-451A-9F56-D8DC6634A127}"/>
              </a:ext>
            </a:extLst>
          </p:cNvPr>
          <p:cNvSpPr>
            <a:spLocks noGrp="1"/>
          </p:cNvSpPr>
          <p:nvPr>
            <p:ph type="title"/>
          </p:nvPr>
        </p:nvSpPr>
        <p:spPr>
          <a:xfrm>
            <a:off x="475488" y="624054"/>
            <a:ext cx="7843267" cy="548640"/>
          </a:xfrm>
        </p:spPr>
        <p:txBody>
          <a:bodyPr/>
          <a:lstStyle/>
          <a:p>
            <a:r>
              <a:rPr lang="en-US" dirty="0"/>
              <a:t>Deeper Dive on Policy (continued)</a:t>
            </a:r>
          </a:p>
        </p:txBody>
      </p:sp>
      <p:sp>
        <p:nvSpPr>
          <p:cNvPr id="2" name="Rectangle 1">
            <a:extLst>
              <a:ext uri="{FF2B5EF4-FFF2-40B4-BE49-F238E27FC236}">
                <a16:creationId xmlns:a16="http://schemas.microsoft.com/office/drawing/2014/main" id="{A1D7A89F-2438-44D1-86A4-A4096B44B532}"/>
              </a:ext>
            </a:extLst>
          </p:cNvPr>
          <p:cNvSpPr/>
          <p:nvPr/>
        </p:nvSpPr>
        <p:spPr>
          <a:xfrm>
            <a:off x="376892" y="1623268"/>
            <a:ext cx="8390216" cy="4401205"/>
          </a:xfrm>
          <a:prstGeom prst="rect">
            <a:avLst/>
          </a:prstGeom>
        </p:spPr>
        <p:txBody>
          <a:bodyPr wrap="square">
            <a:spAutoFit/>
          </a:bodyPr>
          <a:lstStyle/>
          <a:p>
            <a:r>
              <a:rPr lang="en-US" sz="2800" dirty="0"/>
              <a:t>In-ground swimming pools on the property of the foster home must be enclosed by a fence at least 48 inches high with a locked gate. </a:t>
            </a:r>
          </a:p>
          <a:p>
            <a:r>
              <a:rPr lang="en-US" sz="2800" dirty="0"/>
              <a:t> </a:t>
            </a:r>
          </a:p>
          <a:p>
            <a:r>
              <a:rPr lang="en-US" sz="2800" dirty="0"/>
              <a:t>Access to water in above ground swimming pools will be prevented by locking and securing the ladder in place or storing the ladder in a place inaccessible to the children.</a:t>
            </a:r>
          </a:p>
          <a:p>
            <a:endParaRPr lang="en-US" sz="2800" dirty="0"/>
          </a:p>
          <a:p>
            <a:endParaRPr lang="en-US" sz="2800" b="1" dirty="0"/>
          </a:p>
        </p:txBody>
      </p:sp>
    </p:spTree>
    <p:extLst>
      <p:ext uri="{BB962C8B-B14F-4D97-AF65-F5344CB8AC3E}">
        <p14:creationId xmlns:p14="http://schemas.microsoft.com/office/powerpoint/2010/main" val="317181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C6F838F9-03FD-451A-9F56-D8DC6634A127}"/>
              </a:ext>
            </a:extLst>
          </p:cNvPr>
          <p:cNvSpPr>
            <a:spLocks noGrp="1"/>
          </p:cNvSpPr>
          <p:nvPr>
            <p:ph type="title"/>
          </p:nvPr>
        </p:nvSpPr>
        <p:spPr>
          <a:xfrm>
            <a:off x="475488" y="624054"/>
            <a:ext cx="7843267" cy="548640"/>
          </a:xfrm>
        </p:spPr>
        <p:txBody>
          <a:bodyPr/>
          <a:lstStyle/>
          <a:p>
            <a:r>
              <a:rPr lang="en-US" dirty="0"/>
              <a:t>Deeper Dive on Policy (continued)</a:t>
            </a:r>
          </a:p>
        </p:txBody>
      </p:sp>
      <p:sp>
        <p:nvSpPr>
          <p:cNvPr id="2" name="Rectangle 1">
            <a:extLst>
              <a:ext uri="{FF2B5EF4-FFF2-40B4-BE49-F238E27FC236}">
                <a16:creationId xmlns:a16="http://schemas.microsoft.com/office/drawing/2014/main" id="{A1D7A89F-2438-44D1-86A4-A4096B44B532}"/>
              </a:ext>
            </a:extLst>
          </p:cNvPr>
          <p:cNvSpPr/>
          <p:nvPr/>
        </p:nvSpPr>
        <p:spPr>
          <a:xfrm>
            <a:off x="376892" y="1623268"/>
            <a:ext cx="8390216" cy="3108543"/>
          </a:xfrm>
          <a:prstGeom prst="rect">
            <a:avLst/>
          </a:prstGeom>
        </p:spPr>
        <p:txBody>
          <a:bodyPr wrap="square">
            <a:spAutoFit/>
          </a:bodyPr>
          <a:lstStyle/>
          <a:p>
            <a:r>
              <a:rPr lang="en-US" sz="2800" dirty="0"/>
              <a:t>If a foster family installs a temporary or seasonal swimming pool that will remain in place for more than 24 hours it must either be enclosed by a fence at least 48” high, or access must be prevented by a removable ladder or a ladder that locks in place.</a:t>
            </a:r>
          </a:p>
          <a:p>
            <a:endParaRPr lang="en-US" sz="2800" dirty="0"/>
          </a:p>
          <a:p>
            <a:endParaRPr lang="en-US" sz="2800" b="1" dirty="0"/>
          </a:p>
        </p:txBody>
      </p:sp>
    </p:spTree>
    <p:extLst>
      <p:ext uri="{BB962C8B-B14F-4D97-AF65-F5344CB8AC3E}">
        <p14:creationId xmlns:p14="http://schemas.microsoft.com/office/powerpoint/2010/main" val="3245556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C6F838F9-03FD-451A-9F56-D8DC6634A127}"/>
              </a:ext>
            </a:extLst>
          </p:cNvPr>
          <p:cNvSpPr>
            <a:spLocks noGrp="1"/>
          </p:cNvSpPr>
          <p:nvPr>
            <p:ph type="title"/>
          </p:nvPr>
        </p:nvSpPr>
        <p:spPr>
          <a:xfrm>
            <a:off x="475488" y="624054"/>
            <a:ext cx="7843267" cy="548640"/>
          </a:xfrm>
        </p:spPr>
        <p:txBody>
          <a:bodyPr/>
          <a:lstStyle/>
          <a:p>
            <a:r>
              <a:rPr lang="en-US" dirty="0"/>
              <a:t>Deeper Dive on Policy (continued)</a:t>
            </a:r>
          </a:p>
        </p:txBody>
      </p:sp>
      <p:sp>
        <p:nvSpPr>
          <p:cNvPr id="2" name="Rectangle 1">
            <a:extLst>
              <a:ext uri="{FF2B5EF4-FFF2-40B4-BE49-F238E27FC236}">
                <a16:creationId xmlns:a16="http://schemas.microsoft.com/office/drawing/2014/main" id="{A1D7A89F-2438-44D1-86A4-A4096B44B532}"/>
              </a:ext>
            </a:extLst>
          </p:cNvPr>
          <p:cNvSpPr/>
          <p:nvPr/>
        </p:nvSpPr>
        <p:spPr>
          <a:xfrm>
            <a:off x="376892" y="1623268"/>
            <a:ext cx="8390216" cy="5262979"/>
          </a:xfrm>
          <a:prstGeom prst="rect">
            <a:avLst/>
          </a:prstGeom>
        </p:spPr>
        <p:txBody>
          <a:bodyPr wrap="square">
            <a:spAutoFit/>
          </a:bodyPr>
          <a:lstStyle/>
          <a:p>
            <a:r>
              <a:rPr lang="en-US" sz="2800" dirty="0"/>
              <a:t>A foster child must be protected from access to potential water hazards such as ponds, beaches, rivers, lakes, streams, etc. </a:t>
            </a:r>
            <a:r>
              <a:rPr lang="en-US" sz="2800" u="sng" dirty="0"/>
              <a:t>that are on the property, or directly connected to the foster home</a:t>
            </a:r>
            <a:r>
              <a:rPr lang="en-US" sz="2800" dirty="0"/>
              <a:t> and can be seen from the foster home at any time of year. The potential water hazard must be enclosed by a fence at least 48 inches high with a locked gate, or by a fence at least 48 inches high with a locked gate around the yard while providing play space for children.</a:t>
            </a:r>
          </a:p>
          <a:p>
            <a:endParaRPr lang="en-US" sz="2800" dirty="0"/>
          </a:p>
          <a:p>
            <a:endParaRPr lang="en-US" sz="2800" b="1" dirty="0"/>
          </a:p>
        </p:txBody>
      </p:sp>
    </p:spTree>
    <p:extLst>
      <p:ext uri="{BB962C8B-B14F-4D97-AF65-F5344CB8AC3E}">
        <p14:creationId xmlns:p14="http://schemas.microsoft.com/office/powerpoint/2010/main" val="2553974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C6F838F9-03FD-451A-9F56-D8DC6634A127}"/>
              </a:ext>
            </a:extLst>
          </p:cNvPr>
          <p:cNvSpPr>
            <a:spLocks noGrp="1"/>
          </p:cNvSpPr>
          <p:nvPr>
            <p:ph type="title"/>
          </p:nvPr>
        </p:nvSpPr>
        <p:spPr>
          <a:xfrm>
            <a:off x="475488" y="624054"/>
            <a:ext cx="7843267" cy="548640"/>
          </a:xfrm>
        </p:spPr>
        <p:txBody>
          <a:bodyPr/>
          <a:lstStyle/>
          <a:p>
            <a:r>
              <a:rPr lang="en-US" dirty="0"/>
              <a:t>Deeper Dive on Policy (continued)</a:t>
            </a:r>
          </a:p>
        </p:txBody>
      </p:sp>
      <p:sp>
        <p:nvSpPr>
          <p:cNvPr id="2" name="Rectangle 1">
            <a:extLst>
              <a:ext uri="{FF2B5EF4-FFF2-40B4-BE49-F238E27FC236}">
                <a16:creationId xmlns:a16="http://schemas.microsoft.com/office/drawing/2014/main" id="{A1D7A89F-2438-44D1-86A4-A4096B44B532}"/>
              </a:ext>
            </a:extLst>
          </p:cNvPr>
          <p:cNvSpPr/>
          <p:nvPr/>
        </p:nvSpPr>
        <p:spPr>
          <a:xfrm>
            <a:off x="376892" y="1623268"/>
            <a:ext cx="8390216" cy="4401205"/>
          </a:xfrm>
          <a:prstGeom prst="rect">
            <a:avLst/>
          </a:prstGeom>
        </p:spPr>
        <p:txBody>
          <a:bodyPr wrap="square">
            <a:spAutoFit/>
          </a:bodyPr>
          <a:lstStyle/>
          <a:p>
            <a:r>
              <a:rPr lang="en-US" sz="2800" dirty="0"/>
              <a:t>If the potential water hazard is </a:t>
            </a:r>
            <a:r>
              <a:rPr lang="en-US" sz="2800" u="sng" dirty="0"/>
              <a:t>not directly connected to the property,</a:t>
            </a:r>
            <a:r>
              <a:rPr lang="en-US" sz="2800" dirty="0"/>
              <a:t> using the Water Hazard Safety Assessment form, the licensing worker must carefully assess the risk to foster children based on the distance from the foster home to the water hazard, and the applicants’ experience in supervising children who may have access to the water hazard. </a:t>
            </a:r>
          </a:p>
          <a:p>
            <a:endParaRPr lang="en-US" sz="2800" dirty="0"/>
          </a:p>
          <a:p>
            <a:endParaRPr lang="en-US" sz="2800" b="1" dirty="0"/>
          </a:p>
        </p:txBody>
      </p:sp>
    </p:spTree>
    <p:extLst>
      <p:ext uri="{BB962C8B-B14F-4D97-AF65-F5344CB8AC3E}">
        <p14:creationId xmlns:p14="http://schemas.microsoft.com/office/powerpoint/2010/main" val="24189499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0A70E1-9E5E-4B32-9F9B-863E66F5AD30}"/>
              </a:ext>
            </a:extLst>
          </p:cNvPr>
          <p:cNvSpPr/>
          <p:nvPr/>
        </p:nvSpPr>
        <p:spPr>
          <a:xfrm>
            <a:off x="1225826" y="3121224"/>
            <a:ext cx="6705600" cy="1384995"/>
          </a:xfrm>
          <a:prstGeom prst="rect">
            <a:avLst/>
          </a:prstGeom>
        </p:spPr>
        <p:txBody>
          <a:bodyPr wrap="square">
            <a:spAutoFit/>
          </a:bodyPr>
          <a:lstStyle/>
          <a:p>
            <a:pPr algn="ctr"/>
            <a:r>
              <a:rPr lang="en-US" sz="2800" dirty="0"/>
              <a:t>Black Mountain </a:t>
            </a:r>
          </a:p>
          <a:p>
            <a:pPr algn="ctr"/>
            <a:r>
              <a:rPr lang="en-US" sz="2800" dirty="0"/>
              <a:t>Regulatory and Licensing</a:t>
            </a:r>
          </a:p>
          <a:p>
            <a:pPr algn="ctr"/>
            <a:r>
              <a:rPr lang="en-US" sz="2800" dirty="0"/>
              <a:t>828-232-3160</a:t>
            </a:r>
          </a:p>
        </p:txBody>
      </p:sp>
      <p:sp>
        <p:nvSpPr>
          <p:cNvPr id="9" name="TextBox 8">
            <a:extLst>
              <a:ext uri="{FF2B5EF4-FFF2-40B4-BE49-F238E27FC236}">
                <a16:creationId xmlns:a16="http://schemas.microsoft.com/office/drawing/2014/main" id="{11DB551E-8405-40B2-AFDA-298347AD500E}"/>
              </a:ext>
            </a:extLst>
          </p:cNvPr>
          <p:cNvSpPr txBox="1"/>
          <p:nvPr/>
        </p:nvSpPr>
        <p:spPr>
          <a:xfrm>
            <a:off x="1338470" y="2521059"/>
            <a:ext cx="6480313" cy="523220"/>
          </a:xfrm>
          <a:prstGeom prst="rect">
            <a:avLst/>
          </a:prstGeom>
          <a:noFill/>
        </p:spPr>
        <p:txBody>
          <a:bodyPr wrap="square" rtlCol="0">
            <a:spAutoFit/>
          </a:bodyPr>
          <a:lstStyle/>
          <a:p>
            <a:pPr algn="ctr"/>
            <a:endParaRPr lang="en-US" sz="2800" dirty="0"/>
          </a:p>
        </p:txBody>
      </p:sp>
      <p:sp>
        <p:nvSpPr>
          <p:cNvPr id="3" name="Title 2">
            <a:extLst>
              <a:ext uri="{FF2B5EF4-FFF2-40B4-BE49-F238E27FC236}">
                <a16:creationId xmlns:a16="http://schemas.microsoft.com/office/drawing/2014/main" id="{C0355B5D-6901-4FE8-BDD4-39DDE74EA40B}"/>
              </a:ext>
            </a:extLst>
          </p:cNvPr>
          <p:cNvSpPr>
            <a:spLocks noGrp="1"/>
          </p:cNvSpPr>
          <p:nvPr>
            <p:ph type="title"/>
          </p:nvPr>
        </p:nvSpPr>
        <p:spPr>
          <a:xfrm>
            <a:off x="0" y="1673253"/>
            <a:ext cx="9144000" cy="548640"/>
          </a:xfrm>
        </p:spPr>
        <p:txBody>
          <a:bodyPr/>
          <a:lstStyle/>
          <a:p>
            <a:pPr algn="ctr"/>
            <a:r>
              <a:rPr lang="en-US" dirty="0"/>
              <a:t>Water Safety Hazard Policy Contact</a:t>
            </a:r>
          </a:p>
        </p:txBody>
      </p:sp>
    </p:spTree>
    <p:extLst>
      <p:ext uri="{BB962C8B-B14F-4D97-AF65-F5344CB8AC3E}">
        <p14:creationId xmlns:p14="http://schemas.microsoft.com/office/powerpoint/2010/main" val="313277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C7E1C2-9B46-4D80-A4BF-B107F8ED8590}"/>
              </a:ext>
            </a:extLst>
          </p:cNvPr>
          <p:cNvSpPr>
            <a:spLocks noChangeArrowheads="1"/>
          </p:cNvSpPr>
          <p:nvPr/>
        </p:nvSpPr>
        <p:spPr bwMode="auto">
          <a:xfrm>
            <a:off x="119269" y="108667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1">
            <a:extLst>
              <a:ext uri="{FF2B5EF4-FFF2-40B4-BE49-F238E27FC236}">
                <a16:creationId xmlns:a16="http://schemas.microsoft.com/office/drawing/2014/main" id="{EC4D5CAE-CA9D-401F-BFA7-D56B8FA70713}"/>
              </a:ext>
            </a:extLst>
          </p:cNvPr>
          <p:cNvSpPr>
            <a:spLocks noGrp="1"/>
          </p:cNvSpPr>
          <p:nvPr>
            <p:ph type="title"/>
          </p:nvPr>
        </p:nvSpPr>
        <p:spPr>
          <a:xfrm>
            <a:off x="674369" y="624054"/>
            <a:ext cx="7843267" cy="548640"/>
          </a:xfrm>
        </p:spPr>
        <p:txBody>
          <a:bodyPr/>
          <a:lstStyle/>
          <a:p>
            <a:r>
              <a:rPr lang="en-US" dirty="0"/>
              <a:t>Modified Manual Timeline vs. NC FAST</a:t>
            </a:r>
          </a:p>
        </p:txBody>
      </p:sp>
      <p:pic>
        <p:nvPicPr>
          <p:cNvPr id="11" name="Picture 10" descr="A screenshot of a cell phone&#10;&#10;Description generated with very high confidence">
            <a:extLst>
              <a:ext uri="{FF2B5EF4-FFF2-40B4-BE49-F238E27FC236}">
                <a16:creationId xmlns:a16="http://schemas.microsoft.com/office/drawing/2014/main" id="{4F7DAAA6-1C54-494D-A739-F71608BE7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2213"/>
            <a:ext cx="9144000" cy="3893574"/>
          </a:xfrm>
          <a:prstGeom prst="rect">
            <a:avLst/>
          </a:prstGeom>
        </p:spPr>
      </p:pic>
    </p:spTree>
    <p:extLst>
      <p:ext uri="{BB962C8B-B14F-4D97-AF65-F5344CB8AC3E}">
        <p14:creationId xmlns:p14="http://schemas.microsoft.com/office/powerpoint/2010/main" val="303502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F63-E77B-4759-8BF2-CC88BE513A00}"/>
              </a:ext>
            </a:extLst>
          </p:cNvPr>
          <p:cNvSpPr>
            <a:spLocks noGrp="1"/>
          </p:cNvSpPr>
          <p:nvPr>
            <p:ph type="title"/>
          </p:nvPr>
        </p:nvSpPr>
        <p:spPr>
          <a:xfrm>
            <a:off x="474401" y="885245"/>
            <a:ext cx="7843267" cy="548640"/>
          </a:xfrm>
        </p:spPr>
        <p:txBody>
          <a:bodyPr/>
          <a:lstStyle/>
          <a:p>
            <a:r>
              <a:rPr lang="en-US" dirty="0"/>
              <a:t>Modified Manual “Crosswalk”</a:t>
            </a:r>
          </a:p>
        </p:txBody>
      </p:sp>
      <p:sp>
        <p:nvSpPr>
          <p:cNvPr id="3" name="Text Placeholder 2">
            <a:extLst>
              <a:ext uri="{FF2B5EF4-FFF2-40B4-BE49-F238E27FC236}">
                <a16:creationId xmlns:a16="http://schemas.microsoft.com/office/drawing/2014/main" id="{55FD513F-D550-4FAE-A2D4-954A16B0D15B}"/>
              </a:ext>
            </a:extLst>
          </p:cNvPr>
          <p:cNvSpPr>
            <a:spLocks noGrp="1"/>
          </p:cNvSpPr>
          <p:nvPr>
            <p:ph type="body" sz="quarter" idx="10"/>
          </p:nvPr>
        </p:nvSpPr>
        <p:spPr>
          <a:xfrm>
            <a:off x="602228" y="1765305"/>
            <a:ext cx="7587615" cy="4092156"/>
          </a:xfrm>
        </p:spPr>
        <p:txBody>
          <a:bodyPr/>
          <a:lstStyle/>
          <a:p>
            <a:pPr lvl="0">
              <a:lnSpc>
                <a:spcPct val="150000"/>
              </a:lnSpc>
            </a:pPr>
            <a:r>
              <a:rPr lang="en-US" sz="2800" dirty="0"/>
              <a:t>A key tool for all staff</a:t>
            </a:r>
          </a:p>
          <a:p>
            <a:pPr lvl="0">
              <a:lnSpc>
                <a:spcPct val="150000"/>
              </a:lnSpc>
            </a:pPr>
            <a:r>
              <a:rPr lang="en-US" sz="2800" dirty="0"/>
              <a:t>Will be included in upcoming DCDL and will be posted on the TA Gateway</a:t>
            </a:r>
          </a:p>
          <a:p>
            <a:pPr lvl="0">
              <a:lnSpc>
                <a:spcPct val="150000"/>
              </a:lnSpc>
            </a:pPr>
            <a:r>
              <a:rPr lang="en-US" sz="2800" dirty="0"/>
              <a:t>Organized by functional area</a:t>
            </a:r>
          </a:p>
          <a:p>
            <a:pPr lvl="0">
              <a:lnSpc>
                <a:spcPct val="150000"/>
              </a:lnSpc>
            </a:pPr>
            <a:r>
              <a:rPr lang="en-US" sz="2800" dirty="0"/>
              <a:t>Includes cumulative list of all changes</a:t>
            </a:r>
          </a:p>
          <a:p>
            <a:pPr lvl="0">
              <a:lnSpc>
                <a:spcPct val="150000"/>
              </a:lnSpc>
            </a:pPr>
            <a:r>
              <a:rPr lang="en-US" sz="2800" dirty="0"/>
              <a:t>Includes justification for all changes </a:t>
            </a:r>
          </a:p>
          <a:p>
            <a:pPr marL="0" indent="0">
              <a:buNone/>
            </a:pPr>
            <a:endParaRPr lang="en-US" sz="2800" dirty="0"/>
          </a:p>
        </p:txBody>
      </p:sp>
    </p:spTree>
    <p:extLst>
      <p:ext uri="{BB962C8B-B14F-4D97-AF65-F5344CB8AC3E}">
        <p14:creationId xmlns:p14="http://schemas.microsoft.com/office/powerpoint/2010/main" val="54396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299F837-E242-49FC-BCD9-5EA2543993B1}"/>
              </a:ext>
            </a:extLst>
          </p:cNvPr>
          <p:cNvSpPr>
            <a:spLocks noGrp="1"/>
          </p:cNvSpPr>
          <p:nvPr>
            <p:ph type="body" sz="quarter" idx="10"/>
          </p:nvPr>
        </p:nvSpPr>
        <p:spPr>
          <a:xfrm>
            <a:off x="643699" y="1943101"/>
            <a:ext cx="7423763" cy="3161081"/>
          </a:xfrm>
        </p:spPr>
        <p:txBody>
          <a:bodyPr vert="horz" lIns="91440" tIns="45720" rIns="91440" bIns="45720" rtlCol="0" anchor="ctr">
            <a:normAutofit/>
          </a:bodyPr>
          <a:lstStyle/>
          <a:p>
            <a:pPr marL="0" defTabSz="914400">
              <a:lnSpc>
                <a:spcPct val="90000"/>
              </a:lnSpc>
            </a:pPr>
            <a:endParaRPr lang="en-US" dirty="0">
              <a:latin typeface="+mn-lt"/>
              <a:ea typeface="+mn-ea"/>
              <a:cs typeface="+mn-cs"/>
            </a:endParaRPr>
          </a:p>
          <a:p>
            <a:pPr marL="744538" lvl="2" indent="0" algn="ctr">
              <a:buNone/>
            </a:pPr>
            <a:r>
              <a:rPr lang="en-US" sz="2800" b="0" dirty="0">
                <a:latin typeface="+mn-lt"/>
              </a:rPr>
              <a:t>Terri Reichert, MSW</a:t>
            </a:r>
          </a:p>
          <a:p>
            <a:pPr marL="744538" lvl="2" indent="0" algn="ctr">
              <a:buNone/>
            </a:pPr>
            <a:r>
              <a:rPr lang="en-US" sz="2800" b="0" dirty="0">
                <a:latin typeface="+mn-lt"/>
              </a:rPr>
              <a:t>Policy Consultant</a:t>
            </a:r>
          </a:p>
          <a:p>
            <a:pPr marL="744538" lvl="2" indent="0" algn="ctr">
              <a:buNone/>
            </a:pPr>
            <a:r>
              <a:rPr lang="en-US" sz="2800" b="0" dirty="0">
                <a:latin typeface="+mn-lt"/>
                <a:hlinkClick r:id="rId3"/>
              </a:rPr>
              <a:t>Terri.Reichert@dhhs.nc.gov</a:t>
            </a:r>
            <a:endParaRPr lang="en-US" sz="2800" b="0" dirty="0">
              <a:latin typeface="+mn-lt"/>
            </a:endParaRPr>
          </a:p>
          <a:p>
            <a:pPr marL="744538" lvl="2" indent="0" algn="ctr">
              <a:buNone/>
            </a:pPr>
            <a:r>
              <a:rPr lang="en-US" sz="2800" b="0" dirty="0">
                <a:latin typeface="+mn-lt"/>
              </a:rPr>
              <a:t>(919) 527-7295</a:t>
            </a:r>
          </a:p>
          <a:p>
            <a:pPr marL="0" defTabSz="914400">
              <a:lnSpc>
                <a:spcPct val="90000"/>
              </a:lnSpc>
            </a:pPr>
            <a:endParaRPr lang="en-US" sz="2100" dirty="0">
              <a:latin typeface="+mn-lt"/>
              <a:ea typeface="+mn-ea"/>
              <a:cs typeface="+mn-cs"/>
            </a:endParaRPr>
          </a:p>
        </p:txBody>
      </p:sp>
      <p:sp>
        <p:nvSpPr>
          <p:cNvPr id="6" name="Rectangle 5">
            <a:extLst>
              <a:ext uri="{FF2B5EF4-FFF2-40B4-BE49-F238E27FC236}">
                <a16:creationId xmlns:a16="http://schemas.microsoft.com/office/drawing/2014/main" id="{600A70E1-9E5E-4B32-9F9B-863E66F5AD30}"/>
              </a:ext>
            </a:extLst>
          </p:cNvPr>
          <p:cNvSpPr/>
          <p:nvPr/>
        </p:nvSpPr>
        <p:spPr>
          <a:xfrm>
            <a:off x="3928301" y="3479909"/>
            <a:ext cx="4572000" cy="754053"/>
          </a:xfrm>
          <a:prstGeom prst="rect">
            <a:avLst/>
          </a:prstGeom>
        </p:spPr>
        <p:txBody>
          <a:bodyPr>
            <a:spAutoFit/>
          </a:bodyPr>
          <a:lstStyle/>
          <a:p>
            <a:pPr algn="ctr">
              <a:spcAft>
                <a:spcPts val="600"/>
              </a:spcAft>
            </a:pPr>
            <a:endParaRPr lang="en-US" sz="2000" dirty="0"/>
          </a:p>
          <a:p>
            <a:pPr algn="ctr">
              <a:spcAft>
                <a:spcPts val="600"/>
              </a:spcAft>
            </a:pPr>
            <a:endParaRPr lang="en-US" dirty="0"/>
          </a:p>
        </p:txBody>
      </p:sp>
      <p:sp>
        <p:nvSpPr>
          <p:cNvPr id="3" name="Title 2">
            <a:extLst>
              <a:ext uri="{FF2B5EF4-FFF2-40B4-BE49-F238E27FC236}">
                <a16:creationId xmlns:a16="http://schemas.microsoft.com/office/drawing/2014/main" id="{C0355B5D-6901-4FE8-BDD4-39DDE74EA40B}"/>
              </a:ext>
            </a:extLst>
          </p:cNvPr>
          <p:cNvSpPr>
            <a:spLocks noGrp="1"/>
          </p:cNvSpPr>
          <p:nvPr>
            <p:ph type="title"/>
          </p:nvPr>
        </p:nvSpPr>
        <p:spPr>
          <a:xfrm>
            <a:off x="0" y="1668781"/>
            <a:ext cx="9144000" cy="548640"/>
          </a:xfrm>
        </p:spPr>
        <p:txBody>
          <a:bodyPr/>
          <a:lstStyle/>
          <a:p>
            <a:pPr algn="ctr"/>
            <a:r>
              <a:rPr lang="en-US" dirty="0"/>
              <a:t>Modified Manual Contact</a:t>
            </a:r>
          </a:p>
        </p:txBody>
      </p:sp>
    </p:spTree>
    <p:extLst>
      <p:ext uri="{BB962C8B-B14F-4D97-AF65-F5344CB8AC3E}">
        <p14:creationId xmlns:p14="http://schemas.microsoft.com/office/powerpoint/2010/main" val="304009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D340-F82E-4DC7-B7A5-1BD9E41D4545}"/>
              </a:ext>
            </a:extLst>
          </p:cNvPr>
          <p:cNvSpPr>
            <a:spLocks noGrp="1"/>
          </p:cNvSpPr>
          <p:nvPr>
            <p:ph type="title"/>
          </p:nvPr>
        </p:nvSpPr>
        <p:spPr>
          <a:xfrm>
            <a:off x="434904" y="2880360"/>
            <a:ext cx="8274192" cy="548640"/>
          </a:xfrm>
        </p:spPr>
        <p:txBody>
          <a:bodyPr/>
          <a:lstStyle/>
          <a:p>
            <a:pPr algn="ctr"/>
            <a:r>
              <a:rPr lang="en-US" dirty="0"/>
              <a:t>Child and Family Services Review (CFSR) and Onsite Review Instrument (OSRI)</a:t>
            </a:r>
          </a:p>
        </p:txBody>
      </p:sp>
    </p:spTree>
    <p:extLst>
      <p:ext uri="{BB962C8B-B14F-4D97-AF65-F5344CB8AC3E}">
        <p14:creationId xmlns:p14="http://schemas.microsoft.com/office/powerpoint/2010/main" val="2052361297"/>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5594</TotalTime>
  <Words>3840</Words>
  <Application>Microsoft Office PowerPoint</Application>
  <PresentationFormat>On-screen Show (4:3)</PresentationFormat>
  <Paragraphs>441</Paragraphs>
  <Slides>59</Slides>
  <Notes>56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0" baseType="lpstr">
      <vt:lpstr>Arial</vt:lpstr>
      <vt:lpstr>Calibri</vt:lpstr>
      <vt:lpstr>Franklin Gothic Demi Cond</vt:lpstr>
      <vt:lpstr>Franklin Gothic Medium</vt:lpstr>
      <vt:lpstr>Franklin Gothic Medium Cond</vt:lpstr>
      <vt:lpstr>Gotham Bold</vt:lpstr>
      <vt:lpstr>Gotham Light</vt:lpstr>
      <vt:lpstr>Helvetica</vt:lpstr>
      <vt:lpstr>Times New Roman</vt:lpstr>
      <vt:lpstr>3_Office Theme</vt:lpstr>
      <vt:lpstr>Worksheet</vt:lpstr>
      <vt:lpstr>PowerPoint Presentation</vt:lpstr>
      <vt:lpstr>Child Welfare Updates</vt:lpstr>
      <vt:lpstr>Family First Prevention Services Act</vt:lpstr>
      <vt:lpstr>Family First Prevention Services Act Contact Information</vt:lpstr>
      <vt:lpstr>Modified Manual</vt:lpstr>
      <vt:lpstr>Modified Manual Timeline vs. NC FAST</vt:lpstr>
      <vt:lpstr>Modified Manual “Crosswalk”</vt:lpstr>
      <vt:lpstr>Modified Manual Contact</vt:lpstr>
      <vt:lpstr>Child and Family Services Review (CFSR) and Onsite Review Instrument (OSRI)</vt:lpstr>
      <vt:lpstr>CFRS/OSRI</vt:lpstr>
      <vt:lpstr>New Resources Coming!</vt:lpstr>
      <vt:lpstr>New Resources Coming!</vt:lpstr>
      <vt:lpstr>Safety Outcome 1</vt:lpstr>
      <vt:lpstr>Safety Outcome 2</vt:lpstr>
      <vt:lpstr>Safety Outcome 2 (continued)</vt:lpstr>
      <vt:lpstr>Safety Outcome 2 (continued)</vt:lpstr>
      <vt:lpstr>Safety Outcome 2 (continued)</vt:lpstr>
      <vt:lpstr>Permanency Outcome 1</vt:lpstr>
      <vt:lpstr>Permanency Outcome 1 (continued)</vt:lpstr>
      <vt:lpstr>Permanency Outcome 2</vt:lpstr>
      <vt:lpstr>Permanency Outcome 2</vt:lpstr>
      <vt:lpstr>Well-Being Outcome 1</vt:lpstr>
      <vt:lpstr>Well-Being Outcome 1 (continued)</vt:lpstr>
      <vt:lpstr>Well-Being Outcome 1 (continued)</vt:lpstr>
      <vt:lpstr>Well-Being Outcome 2</vt:lpstr>
      <vt:lpstr>Well-Being Outcome 3</vt:lpstr>
      <vt:lpstr>Resources</vt:lpstr>
      <vt:lpstr>OSRI Contact</vt:lpstr>
      <vt:lpstr>Adoption Promotion Program</vt:lpstr>
      <vt:lpstr>Adoption Promotion Program Goals</vt:lpstr>
      <vt:lpstr>Adoption Promotion Program Structure</vt:lpstr>
      <vt:lpstr>Federal Baseline</vt:lpstr>
      <vt:lpstr>YEAR-END DISTRIBUTION</vt:lpstr>
      <vt:lpstr>Role Clarity – Service Areas</vt:lpstr>
      <vt:lpstr>Revised Adoption Services Agreement</vt:lpstr>
      <vt:lpstr>   PAYMENT PROCEDURES    </vt:lpstr>
      <vt:lpstr>Fiscal Year Timeframes</vt:lpstr>
      <vt:lpstr>Steps For SFY  18-19 Submissions</vt:lpstr>
      <vt:lpstr>Moving Forward</vt:lpstr>
      <vt:lpstr>Adoption Promotion Program Contact </vt:lpstr>
      <vt:lpstr>Wendy’s Wonderful Kids Program</vt:lpstr>
      <vt:lpstr>Wendy’s Wonderful Kid Program Contact</vt:lpstr>
      <vt:lpstr>Human Trafficking Policy</vt:lpstr>
      <vt:lpstr>PowerPoint Presentation</vt:lpstr>
      <vt:lpstr>Resources</vt:lpstr>
      <vt:lpstr>Key Points from the New Policy</vt:lpstr>
      <vt:lpstr>Human Trafficking Policy Changes</vt:lpstr>
      <vt:lpstr>Human Trafficking Policy Changes</vt:lpstr>
      <vt:lpstr>Human Trafficking Policy Contact</vt:lpstr>
      <vt:lpstr>Water Hazard Safety Policy</vt:lpstr>
      <vt:lpstr>PowerPoint Presentation</vt:lpstr>
      <vt:lpstr>Key Points from the New Policy</vt:lpstr>
      <vt:lpstr>Key Points from the New Policy (continued)</vt:lpstr>
      <vt:lpstr>Deeper Dive on Policy</vt:lpstr>
      <vt:lpstr>Deeper Dive on Policy (continued)</vt:lpstr>
      <vt:lpstr>Deeper Dive on Policy (continued)</vt:lpstr>
      <vt:lpstr>Deeper Dive on Policy (continued)</vt:lpstr>
      <vt:lpstr>Deeper Dive on Policy (continued)</vt:lpstr>
      <vt:lpstr>Water Safety Hazard Policy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Preisler, Jeanne</cp:lastModifiedBy>
  <cp:revision>481</cp:revision>
  <cp:lastPrinted>2018-12-05T01:24:14Z</cp:lastPrinted>
  <dcterms:created xsi:type="dcterms:W3CDTF">2015-07-07T20:02:11Z</dcterms:created>
  <dcterms:modified xsi:type="dcterms:W3CDTF">2018-12-05T01:48:04Z</dcterms:modified>
</cp:coreProperties>
</file>