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0"/>
  </p:notesMasterIdLst>
  <p:sldIdLst>
    <p:sldId id="256" r:id="rId2"/>
    <p:sldId id="314" r:id="rId3"/>
    <p:sldId id="323" r:id="rId4"/>
    <p:sldId id="299" r:id="rId5"/>
    <p:sldId id="257" r:id="rId6"/>
    <p:sldId id="283" r:id="rId7"/>
    <p:sldId id="282" r:id="rId8"/>
    <p:sldId id="284" r:id="rId9"/>
    <p:sldId id="285" r:id="rId10"/>
    <p:sldId id="295" r:id="rId11"/>
    <p:sldId id="258" r:id="rId12"/>
    <p:sldId id="318" r:id="rId13"/>
    <p:sldId id="261" r:id="rId14"/>
    <p:sldId id="289" r:id="rId15"/>
    <p:sldId id="262" r:id="rId16"/>
    <p:sldId id="316" r:id="rId17"/>
    <p:sldId id="263" r:id="rId18"/>
    <p:sldId id="266" r:id="rId19"/>
    <p:sldId id="287" r:id="rId20"/>
    <p:sldId id="288" r:id="rId21"/>
    <p:sldId id="265" r:id="rId22"/>
    <p:sldId id="324" r:id="rId23"/>
    <p:sldId id="319" r:id="rId24"/>
    <p:sldId id="325" r:id="rId25"/>
    <p:sldId id="320" r:id="rId26"/>
    <p:sldId id="296" r:id="rId27"/>
    <p:sldId id="298" r:id="rId28"/>
    <p:sldId id="321" r:id="rId29"/>
    <p:sldId id="269" r:id="rId30"/>
    <p:sldId id="300" r:id="rId31"/>
    <p:sldId id="297" r:id="rId32"/>
    <p:sldId id="301" r:id="rId33"/>
    <p:sldId id="302" r:id="rId34"/>
    <p:sldId id="303" r:id="rId35"/>
    <p:sldId id="322" r:id="rId36"/>
    <p:sldId id="271" r:id="rId37"/>
    <p:sldId id="306" r:id="rId38"/>
    <p:sldId id="307" r:id="rId39"/>
    <p:sldId id="317" r:id="rId40"/>
    <p:sldId id="275" r:id="rId41"/>
    <p:sldId id="276" r:id="rId42"/>
    <p:sldId id="277" r:id="rId43"/>
    <p:sldId id="278" r:id="rId44"/>
    <p:sldId id="279" r:id="rId45"/>
    <p:sldId id="280" r:id="rId46"/>
    <p:sldId id="281" r:id="rId47"/>
    <p:sldId id="273" r:id="rId48"/>
    <p:sldId id="272" r:id="rId49"/>
  </p:sldIdLst>
  <p:sldSz cx="12192000" cy="6858000"/>
  <p:notesSz cx="6954838" cy="9240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0016" autoAdjust="0"/>
    <p:restoredTop sz="94691" autoAdjust="0"/>
  </p:normalViewPr>
  <p:slideViewPr>
    <p:cSldViewPr snapToGrid="0">
      <p:cViewPr varScale="1">
        <p:scale>
          <a:sx n="76" d="100"/>
          <a:sy n="76" d="100"/>
        </p:scale>
        <p:origin x="132" y="684"/>
      </p:cViewPr>
      <p:guideLst/>
    </p:cSldViewPr>
  </p:slideViewPr>
  <p:notesTextViewPr>
    <p:cViewPr>
      <p:scale>
        <a:sx n="1" d="1"/>
        <a:sy n="1" d="1"/>
      </p:scale>
      <p:origin x="0" y="0"/>
    </p:cViewPr>
  </p:notesTextViewPr>
  <p:sorterViewPr>
    <p:cViewPr>
      <p:scale>
        <a:sx n="100" d="100"/>
        <a:sy n="100" d="100"/>
      </p:scale>
      <p:origin x="0" y="-10644"/>
    </p:cViewPr>
  </p:sorterViewPr>
  <p:notesViewPr>
    <p:cSldViewPr snapToGrid="0">
      <p:cViewPr varScale="1">
        <p:scale>
          <a:sx n="65" d="100"/>
          <a:sy n="65" d="100"/>
        </p:scale>
        <p:origin x="3134" y="3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7B25BC-D231-455A-A032-31DD3D89097F}" type="doc">
      <dgm:prSet loTypeId="urn:microsoft.com/office/officeart/2005/8/layout/pyramid1" loCatId="pyramid" qsTypeId="urn:microsoft.com/office/officeart/2005/8/quickstyle/simple1" qsCatId="simple" csTypeId="urn:microsoft.com/office/officeart/2005/8/colors/colorful4" csCatId="colorful" phldr="1"/>
      <dgm:spPr/>
    </dgm:pt>
    <dgm:pt modelId="{CA04C518-913A-4493-B807-BFEFE3453C72}">
      <dgm:prSet phldrT="[Text]" custT="1"/>
      <dgm:spPr>
        <a:solidFill>
          <a:schemeClr val="accent1">
            <a:lumMod val="40000"/>
            <a:lumOff val="60000"/>
          </a:schemeClr>
        </a:solidFill>
      </dgm:spPr>
      <dgm:t>
        <a:bodyPr/>
        <a:lstStyle/>
        <a:p>
          <a:pPr algn="ctr"/>
          <a:endParaRPr lang="en-US" sz="1600" b="1" dirty="0">
            <a:latin typeface="Arial" panose="020B0604020202020204" pitchFamily="34" charset="0"/>
            <a:cs typeface="Arial" panose="020B0604020202020204" pitchFamily="34" charset="0"/>
          </a:endParaRPr>
        </a:p>
        <a:p>
          <a:pPr algn="ctr"/>
          <a:endParaRPr lang="en-US" sz="1600" b="1" dirty="0">
            <a:latin typeface="Arial" panose="020B0604020202020204" pitchFamily="34" charset="0"/>
            <a:cs typeface="Arial" panose="020B0604020202020204" pitchFamily="34" charset="0"/>
          </a:endParaRPr>
        </a:p>
        <a:p>
          <a:pPr algn="ctr"/>
          <a:r>
            <a:rPr lang="en-US" sz="1600" b="1" dirty="0">
              <a:solidFill>
                <a:schemeClr val="bg1"/>
              </a:solidFill>
              <a:latin typeface="Arial" panose="020B0604020202020204" pitchFamily="34" charset="0"/>
              <a:cs typeface="Arial" panose="020B0604020202020204" pitchFamily="34" charset="0"/>
            </a:rPr>
            <a:t>Policies</a:t>
          </a:r>
        </a:p>
      </dgm:t>
    </dgm:pt>
    <dgm:pt modelId="{12574BC8-6CCB-4B24-8AB2-052C1F51FE65}" type="parTrans" cxnId="{BFCAE9DA-0289-486F-818D-4279D6EF05DC}">
      <dgm:prSet/>
      <dgm:spPr/>
      <dgm:t>
        <a:bodyPr/>
        <a:lstStyle/>
        <a:p>
          <a:pPr algn="ctr"/>
          <a:endParaRPr lang="en-US" sz="1600" b="1">
            <a:latin typeface="Arial" panose="020B0604020202020204" pitchFamily="34" charset="0"/>
            <a:cs typeface="Arial" panose="020B0604020202020204" pitchFamily="34" charset="0"/>
          </a:endParaRPr>
        </a:p>
      </dgm:t>
    </dgm:pt>
    <dgm:pt modelId="{AC7EAED7-6C5D-40F6-9B49-3F4F8D903960}" type="sibTrans" cxnId="{BFCAE9DA-0289-486F-818D-4279D6EF05DC}">
      <dgm:prSet/>
      <dgm:spPr/>
      <dgm:t>
        <a:bodyPr/>
        <a:lstStyle/>
        <a:p>
          <a:pPr algn="ctr"/>
          <a:endParaRPr lang="en-US" sz="1600" b="1">
            <a:latin typeface="Arial" panose="020B0604020202020204" pitchFamily="34" charset="0"/>
            <a:cs typeface="Arial" panose="020B0604020202020204" pitchFamily="34" charset="0"/>
          </a:endParaRPr>
        </a:p>
      </dgm:t>
    </dgm:pt>
    <dgm:pt modelId="{5CF086CB-923F-4AEE-96F7-3EE8C3A2B9A9}">
      <dgm:prSet phldrT="[Text]" custT="1"/>
      <dgm:spPr>
        <a:solidFill>
          <a:schemeClr val="accent2">
            <a:lumMod val="50000"/>
          </a:schemeClr>
        </a:solidFill>
      </dgm:spPr>
      <dgm:t>
        <a:bodyPr/>
        <a:lstStyle/>
        <a:p>
          <a:pPr algn="ctr"/>
          <a:r>
            <a:rPr lang="en-US" sz="1600" b="1" dirty="0">
              <a:solidFill>
                <a:schemeClr val="bg1"/>
              </a:solidFill>
              <a:latin typeface="Arial" panose="020B0604020202020204" pitchFamily="34" charset="0"/>
              <a:cs typeface="Arial" panose="020B0604020202020204" pitchFamily="34" charset="0"/>
            </a:rPr>
            <a:t>Standards</a:t>
          </a:r>
        </a:p>
      </dgm:t>
    </dgm:pt>
    <dgm:pt modelId="{41A7252B-111A-4E2F-8981-74423570C16F}" type="parTrans" cxnId="{D6FA117A-2CBF-4FCB-BF38-38542DFF7DD9}">
      <dgm:prSet/>
      <dgm:spPr/>
      <dgm:t>
        <a:bodyPr/>
        <a:lstStyle/>
        <a:p>
          <a:pPr algn="ctr"/>
          <a:endParaRPr lang="en-US" sz="1600" b="1">
            <a:latin typeface="Arial" panose="020B0604020202020204" pitchFamily="34" charset="0"/>
            <a:cs typeface="Arial" panose="020B0604020202020204" pitchFamily="34" charset="0"/>
          </a:endParaRPr>
        </a:p>
      </dgm:t>
    </dgm:pt>
    <dgm:pt modelId="{9B4A4DC1-9716-4C9E-90B6-E375152E0832}" type="sibTrans" cxnId="{D6FA117A-2CBF-4FCB-BF38-38542DFF7DD9}">
      <dgm:prSet/>
      <dgm:spPr/>
      <dgm:t>
        <a:bodyPr/>
        <a:lstStyle/>
        <a:p>
          <a:pPr algn="ctr"/>
          <a:endParaRPr lang="en-US" sz="1600" b="1">
            <a:latin typeface="Arial" panose="020B0604020202020204" pitchFamily="34" charset="0"/>
            <a:cs typeface="Arial" panose="020B0604020202020204" pitchFamily="34" charset="0"/>
          </a:endParaRPr>
        </a:p>
      </dgm:t>
    </dgm:pt>
    <dgm:pt modelId="{F3D2EFF0-CD8F-4A5D-A8A5-603A345044DE}">
      <dgm:prSet phldrT="[Text]" custT="1"/>
      <dgm:spPr>
        <a:solidFill>
          <a:schemeClr val="accent5">
            <a:lumMod val="75000"/>
          </a:schemeClr>
        </a:solidFill>
      </dgm:spPr>
      <dgm:t>
        <a:bodyPr/>
        <a:lstStyle/>
        <a:p>
          <a:pPr algn="ctr"/>
          <a:r>
            <a:rPr lang="en-US" sz="1600" b="1" dirty="0">
              <a:solidFill>
                <a:schemeClr val="bg1"/>
              </a:solidFill>
              <a:latin typeface="Arial" panose="020B0604020202020204" pitchFamily="34" charset="0"/>
              <a:cs typeface="Arial" panose="020B0604020202020204" pitchFamily="34" charset="0"/>
            </a:rPr>
            <a:t>Guidelines</a:t>
          </a:r>
        </a:p>
      </dgm:t>
    </dgm:pt>
    <dgm:pt modelId="{CE81ECBC-B8ED-4E38-BBA3-24FF795F737A}" type="parTrans" cxnId="{9FC96745-B22B-4D14-AA25-29D7E038729F}">
      <dgm:prSet/>
      <dgm:spPr/>
      <dgm:t>
        <a:bodyPr/>
        <a:lstStyle/>
        <a:p>
          <a:pPr algn="ctr"/>
          <a:endParaRPr lang="en-US" sz="1600" b="1">
            <a:latin typeface="Arial" panose="020B0604020202020204" pitchFamily="34" charset="0"/>
            <a:cs typeface="Arial" panose="020B0604020202020204" pitchFamily="34" charset="0"/>
          </a:endParaRPr>
        </a:p>
      </dgm:t>
    </dgm:pt>
    <dgm:pt modelId="{A9C74B84-0DD6-4316-A52F-FDB3299C80A4}" type="sibTrans" cxnId="{9FC96745-B22B-4D14-AA25-29D7E038729F}">
      <dgm:prSet/>
      <dgm:spPr/>
      <dgm:t>
        <a:bodyPr/>
        <a:lstStyle/>
        <a:p>
          <a:pPr algn="ctr"/>
          <a:endParaRPr lang="en-US" sz="1600" b="1">
            <a:latin typeface="Arial" panose="020B0604020202020204" pitchFamily="34" charset="0"/>
            <a:cs typeface="Arial" panose="020B0604020202020204" pitchFamily="34" charset="0"/>
          </a:endParaRPr>
        </a:p>
      </dgm:t>
    </dgm:pt>
    <dgm:pt modelId="{F814D6C0-369B-4AB6-BC0F-93B180EA5639}">
      <dgm:prSet phldrT="[Text]" custT="1"/>
      <dgm:spPr/>
      <dgm:t>
        <a:bodyPr/>
        <a:lstStyle/>
        <a:p>
          <a:pPr algn="ctr"/>
          <a:r>
            <a:rPr lang="en-US" sz="1600" b="1" dirty="0">
              <a:solidFill>
                <a:schemeClr val="bg1"/>
              </a:solidFill>
              <a:latin typeface="Arial" panose="020B0604020202020204" pitchFamily="34" charset="0"/>
              <a:cs typeface="Arial" panose="020B0604020202020204" pitchFamily="34" charset="0"/>
            </a:rPr>
            <a:t>Procedures</a:t>
          </a:r>
        </a:p>
      </dgm:t>
    </dgm:pt>
    <dgm:pt modelId="{89E3AA1F-A645-4814-9F69-700A0770AFF2}" type="parTrans" cxnId="{118FCE56-D1CA-41FE-B888-CC27C888A453}">
      <dgm:prSet/>
      <dgm:spPr/>
      <dgm:t>
        <a:bodyPr/>
        <a:lstStyle/>
        <a:p>
          <a:pPr algn="ctr"/>
          <a:endParaRPr lang="en-US" sz="1600" b="1">
            <a:latin typeface="Arial" panose="020B0604020202020204" pitchFamily="34" charset="0"/>
            <a:cs typeface="Arial" panose="020B0604020202020204" pitchFamily="34" charset="0"/>
          </a:endParaRPr>
        </a:p>
      </dgm:t>
    </dgm:pt>
    <dgm:pt modelId="{984D7ABA-3EBD-41F7-8B58-78AE2033A8B8}" type="sibTrans" cxnId="{118FCE56-D1CA-41FE-B888-CC27C888A453}">
      <dgm:prSet/>
      <dgm:spPr/>
      <dgm:t>
        <a:bodyPr/>
        <a:lstStyle/>
        <a:p>
          <a:pPr algn="ctr"/>
          <a:endParaRPr lang="en-US" sz="1600" b="1">
            <a:latin typeface="Arial" panose="020B0604020202020204" pitchFamily="34" charset="0"/>
            <a:cs typeface="Arial" panose="020B0604020202020204" pitchFamily="34" charset="0"/>
          </a:endParaRPr>
        </a:p>
      </dgm:t>
    </dgm:pt>
    <dgm:pt modelId="{06A315E4-F46F-449E-85C3-A2C17B8224C1}" type="pres">
      <dgm:prSet presAssocID="{AB7B25BC-D231-455A-A032-31DD3D89097F}" presName="Name0" presStyleCnt="0">
        <dgm:presLayoutVars>
          <dgm:dir/>
          <dgm:animLvl val="lvl"/>
          <dgm:resizeHandles val="exact"/>
        </dgm:presLayoutVars>
      </dgm:prSet>
      <dgm:spPr/>
    </dgm:pt>
    <dgm:pt modelId="{5C431F81-7BCB-4E81-B905-049E216C01FE}" type="pres">
      <dgm:prSet presAssocID="{CA04C518-913A-4493-B807-BFEFE3453C72}" presName="Name8" presStyleCnt="0"/>
      <dgm:spPr/>
    </dgm:pt>
    <dgm:pt modelId="{A0553115-DF91-41C7-9A01-B0FDB9ED596D}" type="pres">
      <dgm:prSet presAssocID="{CA04C518-913A-4493-B807-BFEFE3453C72}" presName="level" presStyleLbl="node1" presStyleIdx="0" presStyleCnt="4">
        <dgm:presLayoutVars>
          <dgm:chMax val="1"/>
          <dgm:bulletEnabled val="1"/>
        </dgm:presLayoutVars>
      </dgm:prSet>
      <dgm:spPr/>
    </dgm:pt>
    <dgm:pt modelId="{59874316-7E63-48AC-AD75-9AB57FBC0F40}" type="pres">
      <dgm:prSet presAssocID="{CA04C518-913A-4493-B807-BFEFE3453C72}" presName="levelTx" presStyleLbl="revTx" presStyleIdx="0" presStyleCnt="0">
        <dgm:presLayoutVars>
          <dgm:chMax val="1"/>
          <dgm:bulletEnabled val="1"/>
        </dgm:presLayoutVars>
      </dgm:prSet>
      <dgm:spPr/>
    </dgm:pt>
    <dgm:pt modelId="{CDAAAE84-01BC-468A-9566-5AF552042B5A}" type="pres">
      <dgm:prSet presAssocID="{5CF086CB-923F-4AEE-96F7-3EE8C3A2B9A9}" presName="Name8" presStyleCnt="0"/>
      <dgm:spPr/>
    </dgm:pt>
    <dgm:pt modelId="{3CB5A51B-9AE5-471A-A696-827E0CF30545}" type="pres">
      <dgm:prSet presAssocID="{5CF086CB-923F-4AEE-96F7-3EE8C3A2B9A9}" presName="level" presStyleLbl="node1" presStyleIdx="1" presStyleCnt="4">
        <dgm:presLayoutVars>
          <dgm:chMax val="1"/>
          <dgm:bulletEnabled val="1"/>
        </dgm:presLayoutVars>
      </dgm:prSet>
      <dgm:spPr/>
    </dgm:pt>
    <dgm:pt modelId="{20EC981E-31C5-42C1-9750-07BA28BD2703}" type="pres">
      <dgm:prSet presAssocID="{5CF086CB-923F-4AEE-96F7-3EE8C3A2B9A9}" presName="levelTx" presStyleLbl="revTx" presStyleIdx="0" presStyleCnt="0">
        <dgm:presLayoutVars>
          <dgm:chMax val="1"/>
          <dgm:bulletEnabled val="1"/>
        </dgm:presLayoutVars>
      </dgm:prSet>
      <dgm:spPr/>
    </dgm:pt>
    <dgm:pt modelId="{3CD526E3-3475-4B00-A696-52FD1463D687}" type="pres">
      <dgm:prSet presAssocID="{F3D2EFF0-CD8F-4A5D-A8A5-603A345044DE}" presName="Name8" presStyleCnt="0"/>
      <dgm:spPr/>
    </dgm:pt>
    <dgm:pt modelId="{68F88E6E-0BE7-4889-B041-086C5B6035C5}" type="pres">
      <dgm:prSet presAssocID="{F3D2EFF0-CD8F-4A5D-A8A5-603A345044DE}" presName="level" presStyleLbl="node1" presStyleIdx="2" presStyleCnt="4">
        <dgm:presLayoutVars>
          <dgm:chMax val="1"/>
          <dgm:bulletEnabled val="1"/>
        </dgm:presLayoutVars>
      </dgm:prSet>
      <dgm:spPr/>
    </dgm:pt>
    <dgm:pt modelId="{7C1634C9-EEBD-4B1E-A1BC-8F1B6911737B}" type="pres">
      <dgm:prSet presAssocID="{F3D2EFF0-CD8F-4A5D-A8A5-603A345044DE}" presName="levelTx" presStyleLbl="revTx" presStyleIdx="0" presStyleCnt="0">
        <dgm:presLayoutVars>
          <dgm:chMax val="1"/>
          <dgm:bulletEnabled val="1"/>
        </dgm:presLayoutVars>
      </dgm:prSet>
      <dgm:spPr/>
    </dgm:pt>
    <dgm:pt modelId="{6D8AE04C-2D73-40A4-8065-57BD02655555}" type="pres">
      <dgm:prSet presAssocID="{F814D6C0-369B-4AB6-BC0F-93B180EA5639}" presName="Name8" presStyleCnt="0"/>
      <dgm:spPr/>
    </dgm:pt>
    <dgm:pt modelId="{B8DE3121-71A7-4BCC-896C-A4BC6AC49F0C}" type="pres">
      <dgm:prSet presAssocID="{F814D6C0-369B-4AB6-BC0F-93B180EA5639}" presName="level" presStyleLbl="node1" presStyleIdx="3" presStyleCnt="4">
        <dgm:presLayoutVars>
          <dgm:chMax val="1"/>
          <dgm:bulletEnabled val="1"/>
        </dgm:presLayoutVars>
      </dgm:prSet>
      <dgm:spPr/>
    </dgm:pt>
    <dgm:pt modelId="{3E4D66DE-5BF0-428C-808D-9DA6DF59D07F}" type="pres">
      <dgm:prSet presAssocID="{F814D6C0-369B-4AB6-BC0F-93B180EA5639}" presName="levelTx" presStyleLbl="revTx" presStyleIdx="0" presStyleCnt="0">
        <dgm:presLayoutVars>
          <dgm:chMax val="1"/>
          <dgm:bulletEnabled val="1"/>
        </dgm:presLayoutVars>
      </dgm:prSet>
      <dgm:spPr/>
    </dgm:pt>
  </dgm:ptLst>
  <dgm:cxnLst>
    <dgm:cxn modelId="{EBA36E04-87B1-5847-91C2-DB9FA318B55F}" type="presOf" srcId="{CA04C518-913A-4493-B807-BFEFE3453C72}" destId="{59874316-7E63-48AC-AD75-9AB57FBC0F40}" srcOrd="1" destOrd="0" presId="urn:microsoft.com/office/officeart/2005/8/layout/pyramid1"/>
    <dgm:cxn modelId="{1A87E61E-5F8A-8A43-AC59-FBDDC2E2E574}" type="presOf" srcId="{AB7B25BC-D231-455A-A032-31DD3D89097F}" destId="{06A315E4-F46F-449E-85C3-A2C17B8224C1}" srcOrd="0" destOrd="0" presId="urn:microsoft.com/office/officeart/2005/8/layout/pyramid1"/>
    <dgm:cxn modelId="{A5E5CE3C-CD31-7B4C-A3D6-B9503BD802AF}" type="presOf" srcId="{5CF086CB-923F-4AEE-96F7-3EE8C3A2B9A9}" destId="{3CB5A51B-9AE5-471A-A696-827E0CF30545}" srcOrd="0" destOrd="0" presId="urn:microsoft.com/office/officeart/2005/8/layout/pyramid1"/>
    <dgm:cxn modelId="{FDF2E15F-468B-C549-9D06-36A3DFF4E994}" type="presOf" srcId="{F814D6C0-369B-4AB6-BC0F-93B180EA5639}" destId="{3E4D66DE-5BF0-428C-808D-9DA6DF59D07F}" srcOrd="1" destOrd="0" presId="urn:microsoft.com/office/officeart/2005/8/layout/pyramid1"/>
    <dgm:cxn modelId="{9FC96745-B22B-4D14-AA25-29D7E038729F}" srcId="{AB7B25BC-D231-455A-A032-31DD3D89097F}" destId="{F3D2EFF0-CD8F-4A5D-A8A5-603A345044DE}" srcOrd="2" destOrd="0" parTransId="{CE81ECBC-B8ED-4E38-BBA3-24FF795F737A}" sibTransId="{A9C74B84-0DD6-4316-A52F-FDB3299C80A4}"/>
    <dgm:cxn modelId="{DB45AB45-965D-3E49-A364-11A9005C09F6}" type="presOf" srcId="{F3D2EFF0-CD8F-4A5D-A8A5-603A345044DE}" destId="{7C1634C9-EEBD-4B1E-A1BC-8F1B6911737B}" srcOrd="1" destOrd="0" presId="urn:microsoft.com/office/officeart/2005/8/layout/pyramid1"/>
    <dgm:cxn modelId="{F21DCB71-F86E-CD41-8321-F14F4CBC8217}" type="presOf" srcId="{CA04C518-913A-4493-B807-BFEFE3453C72}" destId="{A0553115-DF91-41C7-9A01-B0FDB9ED596D}" srcOrd="0" destOrd="0" presId="urn:microsoft.com/office/officeart/2005/8/layout/pyramid1"/>
    <dgm:cxn modelId="{118FCE56-D1CA-41FE-B888-CC27C888A453}" srcId="{AB7B25BC-D231-455A-A032-31DD3D89097F}" destId="{F814D6C0-369B-4AB6-BC0F-93B180EA5639}" srcOrd="3" destOrd="0" parTransId="{89E3AA1F-A645-4814-9F69-700A0770AFF2}" sibTransId="{984D7ABA-3EBD-41F7-8B58-78AE2033A8B8}"/>
    <dgm:cxn modelId="{EA195F57-1FE4-2344-9D86-412404F40979}" type="presOf" srcId="{F3D2EFF0-CD8F-4A5D-A8A5-603A345044DE}" destId="{68F88E6E-0BE7-4889-B041-086C5B6035C5}" srcOrd="0" destOrd="0" presId="urn:microsoft.com/office/officeart/2005/8/layout/pyramid1"/>
    <dgm:cxn modelId="{87945577-E555-DD4C-81BD-664A789DC7C1}" type="presOf" srcId="{5CF086CB-923F-4AEE-96F7-3EE8C3A2B9A9}" destId="{20EC981E-31C5-42C1-9750-07BA28BD2703}" srcOrd="1" destOrd="0" presId="urn:microsoft.com/office/officeart/2005/8/layout/pyramid1"/>
    <dgm:cxn modelId="{D6FA117A-2CBF-4FCB-BF38-38542DFF7DD9}" srcId="{AB7B25BC-D231-455A-A032-31DD3D89097F}" destId="{5CF086CB-923F-4AEE-96F7-3EE8C3A2B9A9}" srcOrd="1" destOrd="0" parTransId="{41A7252B-111A-4E2F-8981-74423570C16F}" sibTransId="{9B4A4DC1-9716-4C9E-90B6-E375152E0832}"/>
    <dgm:cxn modelId="{AE628085-45BD-B54A-9CC9-311739AB69A0}" type="presOf" srcId="{F814D6C0-369B-4AB6-BC0F-93B180EA5639}" destId="{B8DE3121-71A7-4BCC-896C-A4BC6AC49F0C}" srcOrd="0" destOrd="0" presId="urn:microsoft.com/office/officeart/2005/8/layout/pyramid1"/>
    <dgm:cxn modelId="{BFCAE9DA-0289-486F-818D-4279D6EF05DC}" srcId="{AB7B25BC-D231-455A-A032-31DD3D89097F}" destId="{CA04C518-913A-4493-B807-BFEFE3453C72}" srcOrd="0" destOrd="0" parTransId="{12574BC8-6CCB-4B24-8AB2-052C1F51FE65}" sibTransId="{AC7EAED7-6C5D-40F6-9B49-3F4F8D903960}"/>
    <dgm:cxn modelId="{DAA2E1A3-BB25-284F-A2F5-06D7FCE76522}" type="presParOf" srcId="{06A315E4-F46F-449E-85C3-A2C17B8224C1}" destId="{5C431F81-7BCB-4E81-B905-049E216C01FE}" srcOrd="0" destOrd="0" presId="urn:microsoft.com/office/officeart/2005/8/layout/pyramid1"/>
    <dgm:cxn modelId="{8227469D-9194-E147-86DF-8214F248099A}" type="presParOf" srcId="{5C431F81-7BCB-4E81-B905-049E216C01FE}" destId="{A0553115-DF91-41C7-9A01-B0FDB9ED596D}" srcOrd="0" destOrd="0" presId="urn:microsoft.com/office/officeart/2005/8/layout/pyramid1"/>
    <dgm:cxn modelId="{BB8D9BDB-DB20-DD4C-96AF-7FDF9C7CE02E}" type="presParOf" srcId="{5C431F81-7BCB-4E81-B905-049E216C01FE}" destId="{59874316-7E63-48AC-AD75-9AB57FBC0F40}" srcOrd="1" destOrd="0" presId="urn:microsoft.com/office/officeart/2005/8/layout/pyramid1"/>
    <dgm:cxn modelId="{1B421A09-3AC5-F24E-A7B7-C4A6758DA430}" type="presParOf" srcId="{06A315E4-F46F-449E-85C3-A2C17B8224C1}" destId="{CDAAAE84-01BC-468A-9566-5AF552042B5A}" srcOrd="1" destOrd="0" presId="urn:microsoft.com/office/officeart/2005/8/layout/pyramid1"/>
    <dgm:cxn modelId="{39FAF624-D71F-9541-A0F1-911D1CE02E10}" type="presParOf" srcId="{CDAAAE84-01BC-468A-9566-5AF552042B5A}" destId="{3CB5A51B-9AE5-471A-A696-827E0CF30545}" srcOrd="0" destOrd="0" presId="urn:microsoft.com/office/officeart/2005/8/layout/pyramid1"/>
    <dgm:cxn modelId="{DC98B70F-0D50-9F4E-98CD-EF8F809A5F86}" type="presParOf" srcId="{CDAAAE84-01BC-468A-9566-5AF552042B5A}" destId="{20EC981E-31C5-42C1-9750-07BA28BD2703}" srcOrd="1" destOrd="0" presId="urn:microsoft.com/office/officeart/2005/8/layout/pyramid1"/>
    <dgm:cxn modelId="{352239DD-9FBA-5C40-8044-5B47A1AD07BB}" type="presParOf" srcId="{06A315E4-F46F-449E-85C3-A2C17B8224C1}" destId="{3CD526E3-3475-4B00-A696-52FD1463D687}" srcOrd="2" destOrd="0" presId="urn:microsoft.com/office/officeart/2005/8/layout/pyramid1"/>
    <dgm:cxn modelId="{3AE60497-B661-E04F-998C-5BA445E6EE0B}" type="presParOf" srcId="{3CD526E3-3475-4B00-A696-52FD1463D687}" destId="{68F88E6E-0BE7-4889-B041-086C5B6035C5}" srcOrd="0" destOrd="0" presId="urn:microsoft.com/office/officeart/2005/8/layout/pyramid1"/>
    <dgm:cxn modelId="{7CFFB19E-39C8-F74F-8E04-82C439E35E0D}" type="presParOf" srcId="{3CD526E3-3475-4B00-A696-52FD1463D687}" destId="{7C1634C9-EEBD-4B1E-A1BC-8F1B6911737B}" srcOrd="1" destOrd="0" presId="urn:microsoft.com/office/officeart/2005/8/layout/pyramid1"/>
    <dgm:cxn modelId="{870249FC-8DF5-104D-9F96-4B1328607194}" type="presParOf" srcId="{06A315E4-F46F-449E-85C3-A2C17B8224C1}" destId="{6D8AE04C-2D73-40A4-8065-57BD02655555}" srcOrd="3" destOrd="0" presId="urn:microsoft.com/office/officeart/2005/8/layout/pyramid1"/>
    <dgm:cxn modelId="{F9A000CB-7EF2-1C48-A53A-768650AD2158}" type="presParOf" srcId="{6D8AE04C-2D73-40A4-8065-57BD02655555}" destId="{B8DE3121-71A7-4BCC-896C-A4BC6AC49F0C}" srcOrd="0" destOrd="0" presId="urn:microsoft.com/office/officeart/2005/8/layout/pyramid1"/>
    <dgm:cxn modelId="{9524BB00-4B7A-9548-806C-4AEF6ACDD5D1}" type="presParOf" srcId="{6D8AE04C-2D73-40A4-8065-57BD02655555}" destId="{3E4D66DE-5BF0-428C-808D-9DA6DF59D07F}"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53115-DF91-41C7-9A01-B0FDB9ED596D}">
      <dsp:nvSpPr>
        <dsp:cNvPr id="0" name=""/>
        <dsp:cNvSpPr/>
      </dsp:nvSpPr>
      <dsp:spPr>
        <a:xfrm>
          <a:off x="3309342" y="0"/>
          <a:ext cx="2206228" cy="854075"/>
        </a:xfrm>
        <a:prstGeom prst="trapezoid">
          <a:avLst>
            <a:gd name="adj" fmla="val 129159"/>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b="1" kern="1200" dirty="0">
            <a:latin typeface="Arial" panose="020B0604020202020204" pitchFamily="34" charset="0"/>
            <a:cs typeface="Arial" panose="020B0604020202020204" pitchFamily="34" charset="0"/>
          </a:endParaRPr>
        </a:p>
        <a:p>
          <a:pPr marL="0" lvl="0" indent="0" algn="ctr" defTabSz="711200">
            <a:lnSpc>
              <a:spcPct val="90000"/>
            </a:lnSpc>
            <a:spcBef>
              <a:spcPct val="0"/>
            </a:spcBef>
            <a:spcAft>
              <a:spcPct val="35000"/>
            </a:spcAft>
            <a:buNone/>
          </a:pPr>
          <a:endParaRPr lang="en-US" sz="1600" b="1" kern="1200" dirty="0">
            <a:latin typeface="Arial" panose="020B0604020202020204" pitchFamily="34" charset="0"/>
            <a:cs typeface="Arial" panose="020B0604020202020204" pitchFamily="34" charset="0"/>
          </a:endParaRPr>
        </a:p>
        <a:p>
          <a:pPr marL="0" lvl="0" indent="0" algn="ctr" defTabSz="711200">
            <a:lnSpc>
              <a:spcPct val="90000"/>
            </a:lnSpc>
            <a:spcBef>
              <a:spcPct val="0"/>
            </a:spcBef>
            <a:spcAft>
              <a:spcPct val="35000"/>
            </a:spcAft>
            <a:buNone/>
          </a:pPr>
          <a:r>
            <a:rPr lang="en-US" sz="1600" b="1" kern="1200" dirty="0">
              <a:solidFill>
                <a:schemeClr val="bg1"/>
              </a:solidFill>
              <a:latin typeface="Arial" panose="020B0604020202020204" pitchFamily="34" charset="0"/>
              <a:cs typeface="Arial" panose="020B0604020202020204" pitchFamily="34" charset="0"/>
            </a:rPr>
            <a:t>Policies</a:t>
          </a:r>
        </a:p>
      </dsp:txBody>
      <dsp:txXfrm>
        <a:off x="3309342" y="0"/>
        <a:ext cx="2206228" cy="854075"/>
      </dsp:txXfrm>
    </dsp:sp>
    <dsp:sp modelId="{3CB5A51B-9AE5-471A-A696-827E0CF30545}">
      <dsp:nvSpPr>
        <dsp:cNvPr id="0" name=""/>
        <dsp:cNvSpPr/>
      </dsp:nvSpPr>
      <dsp:spPr>
        <a:xfrm>
          <a:off x="2206228" y="854074"/>
          <a:ext cx="4412456" cy="854075"/>
        </a:xfrm>
        <a:prstGeom prst="trapezoid">
          <a:avLst>
            <a:gd name="adj" fmla="val 129159"/>
          </a:avLst>
        </a:prstGeom>
        <a:solidFill>
          <a:schemeClr val="accent2">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rial" panose="020B0604020202020204" pitchFamily="34" charset="0"/>
              <a:cs typeface="Arial" panose="020B0604020202020204" pitchFamily="34" charset="0"/>
            </a:rPr>
            <a:t>Standards</a:t>
          </a:r>
        </a:p>
      </dsp:txBody>
      <dsp:txXfrm>
        <a:off x="2978408" y="854074"/>
        <a:ext cx="2868096" cy="854075"/>
      </dsp:txXfrm>
    </dsp:sp>
    <dsp:sp modelId="{68F88E6E-0BE7-4889-B041-086C5B6035C5}">
      <dsp:nvSpPr>
        <dsp:cNvPr id="0" name=""/>
        <dsp:cNvSpPr/>
      </dsp:nvSpPr>
      <dsp:spPr>
        <a:xfrm>
          <a:off x="1103114" y="1708149"/>
          <a:ext cx="6618684" cy="854075"/>
        </a:xfrm>
        <a:prstGeom prst="trapezoid">
          <a:avLst>
            <a:gd name="adj" fmla="val 129159"/>
          </a:avLst>
        </a:prstGeom>
        <a:solidFill>
          <a:schemeClr val="accent5">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rial" panose="020B0604020202020204" pitchFamily="34" charset="0"/>
              <a:cs typeface="Arial" panose="020B0604020202020204" pitchFamily="34" charset="0"/>
            </a:rPr>
            <a:t>Guidelines</a:t>
          </a:r>
        </a:p>
      </dsp:txBody>
      <dsp:txXfrm>
        <a:off x="2261383" y="1708149"/>
        <a:ext cx="4302145" cy="854075"/>
      </dsp:txXfrm>
    </dsp:sp>
    <dsp:sp modelId="{B8DE3121-71A7-4BCC-896C-A4BC6AC49F0C}">
      <dsp:nvSpPr>
        <dsp:cNvPr id="0" name=""/>
        <dsp:cNvSpPr/>
      </dsp:nvSpPr>
      <dsp:spPr>
        <a:xfrm>
          <a:off x="0" y="2562225"/>
          <a:ext cx="8824913" cy="854075"/>
        </a:xfrm>
        <a:prstGeom prst="trapezoid">
          <a:avLst>
            <a:gd name="adj" fmla="val 129159"/>
          </a:avLst>
        </a:prstGeom>
        <a:solidFill>
          <a:schemeClr val="accent4">
            <a:hueOff val="13828557"/>
            <a:satOff val="3941"/>
            <a:lumOff val="1137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rial" panose="020B0604020202020204" pitchFamily="34" charset="0"/>
              <a:cs typeface="Arial" panose="020B0604020202020204" pitchFamily="34" charset="0"/>
            </a:rPr>
            <a:t>Procedures</a:t>
          </a:r>
        </a:p>
      </dsp:txBody>
      <dsp:txXfrm>
        <a:off x="1544359" y="2562225"/>
        <a:ext cx="5736193" cy="85407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ACA6127B-AAEE-4968-A117-DC927A74F34D}" type="datetimeFigureOut">
              <a:rPr lang="en-US" smtClean="0"/>
              <a:t>12/19/2017</a:t>
            </a:fld>
            <a:endParaRPr lang="en-US" dirty="0"/>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n-US" dirty="0"/>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9862F5C4-9E94-4ACF-AA93-39F35DA15961}" type="slidenum">
              <a:rPr lang="en-US" smtClean="0"/>
              <a:t>‹#›</a:t>
            </a:fld>
            <a:endParaRPr lang="en-US" dirty="0"/>
          </a:p>
        </p:txBody>
      </p:sp>
    </p:spTree>
    <p:extLst>
      <p:ext uri="{BB962C8B-B14F-4D97-AF65-F5344CB8AC3E}">
        <p14:creationId xmlns:p14="http://schemas.microsoft.com/office/powerpoint/2010/main" val="3407489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Introduce self…</a:t>
            </a:r>
          </a:p>
          <a:p>
            <a:endParaRPr lang="en-US" dirty="0"/>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a:t>
            </a:fld>
            <a:endParaRPr lang="en-US" dirty="0"/>
          </a:p>
        </p:txBody>
      </p:sp>
    </p:spTree>
    <p:extLst>
      <p:ext uri="{BB962C8B-B14F-4D97-AF65-F5344CB8AC3E}">
        <p14:creationId xmlns:p14="http://schemas.microsoft.com/office/powerpoint/2010/main" val="3181857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400" dirty="0"/>
              <a:t>Use of heading and bullets</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Use of table of contents and/or index, key topics</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Provide links to forms and make sure the links work.</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Define key terms and use terms and language consistently</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Reasonable for example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Red text should not remain beyond a certain time frame, 2-3 months, eliminate Administrative letters</a:t>
            </a:r>
          </a:p>
          <a:p>
            <a:endParaRPr lang="en-US" dirty="0"/>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10</a:t>
            </a:fld>
            <a:endParaRPr lang="en-US" dirty="0"/>
          </a:p>
        </p:txBody>
      </p:sp>
    </p:spTree>
    <p:extLst>
      <p:ext uri="{BB962C8B-B14F-4D97-AF65-F5344CB8AC3E}">
        <p14:creationId xmlns:p14="http://schemas.microsoft.com/office/powerpoint/2010/main" val="298208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CPS Assessments &amp; CPS In-Home Services began July 1, 2017</a:t>
            </a:r>
          </a:p>
          <a:p>
            <a:endParaRPr lang="en-US" sz="1400" dirty="0"/>
          </a:p>
          <a:p>
            <a:r>
              <a:rPr lang="en-US" sz="1400" dirty="0"/>
              <a:t>CPS Intake was published August 31, 2017</a:t>
            </a:r>
          </a:p>
          <a:p>
            <a:endParaRPr lang="en-US" sz="1400" dirty="0"/>
          </a:p>
          <a:p>
            <a:r>
              <a:rPr lang="en-US" sz="1400" dirty="0"/>
              <a:t>Child Placement Services released September 29, 2017</a:t>
            </a:r>
          </a:p>
          <a:p>
            <a:endParaRPr lang="en-US" sz="1400" dirty="0"/>
          </a:p>
          <a:p>
            <a:r>
              <a:rPr lang="en-US" sz="1400" dirty="0"/>
              <a:t>Can be found on the TA Gateway Knowledgebase</a:t>
            </a:r>
          </a:p>
          <a:p>
            <a:r>
              <a:rPr lang="en-US" sz="1400" dirty="0"/>
              <a:t>https://nccwta.org/index.php?/Knowledgebase/Article/View/2/12/nc-cw-modified-manual-for-nc-cw-pilot</a:t>
            </a:r>
          </a:p>
        </p:txBody>
      </p:sp>
      <p:sp>
        <p:nvSpPr>
          <p:cNvPr id="4" name="Slide Number Placeholder 3"/>
          <p:cNvSpPr>
            <a:spLocks noGrp="1"/>
          </p:cNvSpPr>
          <p:nvPr>
            <p:ph type="sldNum" sz="quarter" idx="10"/>
          </p:nvPr>
        </p:nvSpPr>
        <p:spPr/>
        <p:txBody>
          <a:bodyPr/>
          <a:lstStyle/>
          <a:p>
            <a:fld id="{9862F5C4-9E94-4ACF-AA93-39F35DA15961}" type="slidenum">
              <a:rPr lang="en-US" smtClean="0"/>
              <a:t>11</a:t>
            </a:fld>
            <a:endParaRPr lang="en-US" dirty="0"/>
          </a:p>
        </p:txBody>
      </p:sp>
    </p:spTree>
    <p:extLst>
      <p:ext uri="{BB962C8B-B14F-4D97-AF65-F5344CB8AC3E}">
        <p14:creationId xmlns:p14="http://schemas.microsoft.com/office/powerpoint/2010/main" val="3593857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12</a:t>
            </a:fld>
            <a:endParaRPr lang="en-US" dirty="0"/>
          </a:p>
        </p:txBody>
      </p:sp>
    </p:spTree>
    <p:extLst>
      <p:ext uri="{BB962C8B-B14F-4D97-AF65-F5344CB8AC3E}">
        <p14:creationId xmlns:p14="http://schemas.microsoft.com/office/powerpoint/2010/main" val="2004263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Currently, the trainers are using both manuals for the courses.  Beginning in April 2018, only the revised policy manual will be used in the courses.</a:t>
            </a:r>
          </a:p>
        </p:txBody>
      </p:sp>
      <p:sp>
        <p:nvSpPr>
          <p:cNvPr id="4" name="Slide Number Placeholder 3"/>
          <p:cNvSpPr>
            <a:spLocks noGrp="1"/>
          </p:cNvSpPr>
          <p:nvPr>
            <p:ph type="sldNum" sz="quarter" idx="10"/>
          </p:nvPr>
        </p:nvSpPr>
        <p:spPr/>
        <p:txBody>
          <a:bodyPr/>
          <a:lstStyle/>
          <a:p>
            <a:fld id="{9862F5C4-9E94-4ACF-AA93-39F35DA15961}" type="slidenum">
              <a:rPr lang="en-US" smtClean="0"/>
              <a:t>13</a:t>
            </a:fld>
            <a:endParaRPr lang="en-US" dirty="0"/>
          </a:p>
        </p:txBody>
      </p:sp>
    </p:spTree>
    <p:extLst>
      <p:ext uri="{BB962C8B-B14F-4D97-AF65-F5344CB8AC3E}">
        <p14:creationId xmlns:p14="http://schemas.microsoft.com/office/powerpoint/2010/main" val="4083503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14</a:t>
            </a:fld>
            <a:endParaRPr lang="en-US" dirty="0"/>
          </a:p>
        </p:txBody>
      </p:sp>
    </p:spTree>
    <p:extLst>
      <p:ext uri="{BB962C8B-B14F-4D97-AF65-F5344CB8AC3E}">
        <p14:creationId xmlns:p14="http://schemas.microsoft.com/office/powerpoint/2010/main" val="278050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5484" y="4447153"/>
            <a:ext cx="5563870" cy="4330039"/>
          </a:xfrm>
        </p:spPr>
        <p:txBody>
          <a:bodyPr/>
          <a:lstStyle/>
          <a:p>
            <a:r>
              <a:rPr lang="en-US" sz="1400" dirty="0"/>
              <a:t>Becoming known as Do It Yourself or DIYs but the official name is</a:t>
            </a:r>
          </a:p>
          <a:p>
            <a:endParaRPr lang="en-US" sz="1400" dirty="0"/>
          </a:p>
          <a:p>
            <a:r>
              <a:rPr lang="en-US" sz="1400" dirty="0"/>
              <a:t>Spotlight on Practice</a:t>
            </a:r>
          </a:p>
          <a:p>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15</a:t>
            </a:fld>
            <a:endParaRPr lang="en-US" dirty="0"/>
          </a:p>
        </p:txBody>
      </p:sp>
    </p:spTree>
    <p:extLst>
      <p:ext uri="{BB962C8B-B14F-4D97-AF65-F5344CB8AC3E}">
        <p14:creationId xmlns:p14="http://schemas.microsoft.com/office/powerpoint/2010/main" val="3025085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Kits include scripted PowerPoints, webinars, role play scenarios, videos, discussion questions, etc.</a:t>
            </a:r>
          </a:p>
          <a:p>
            <a:endParaRPr lang="en-US" sz="1400" dirty="0"/>
          </a:p>
          <a:p>
            <a:endParaRPr lang="en-US" sz="1400" dirty="0"/>
          </a:p>
          <a:p>
            <a:r>
              <a:rPr lang="en-US" sz="1400" dirty="0"/>
              <a:t>4 of the upcoming DIYs will cover CPS Intake, CPS Assessment, </a:t>
            </a:r>
          </a:p>
          <a:p>
            <a:r>
              <a:rPr lang="en-US" sz="1400" dirty="0"/>
              <a:t>CPS In-Home Services, &amp; Child Placement Services.  These will be ready in time for the statewide rollout of the revised policy manual.</a:t>
            </a:r>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16</a:t>
            </a:fld>
            <a:endParaRPr lang="en-US" dirty="0"/>
          </a:p>
        </p:txBody>
      </p:sp>
    </p:spTree>
    <p:extLst>
      <p:ext uri="{BB962C8B-B14F-4D97-AF65-F5344CB8AC3E}">
        <p14:creationId xmlns:p14="http://schemas.microsoft.com/office/powerpoint/2010/main" val="1798565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Feedback was the Supervisor Academy needed to be focused on training the correct application of the revised policies &amp; practices.  Courses were revised to meet this need.  </a:t>
            </a:r>
          </a:p>
        </p:txBody>
      </p:sp>
      <p:sp>
        <p:nvSpPr>
          <p:cNvPr id="4" name="Slide Number Placeholder 3"/>
          <p:cNvSpPr>
            <a:spLocks noGrp="1"/>
          </p:cNvSpPr>
          <p:nvPr>
            <p:ph type="sldNum" sz="quarter" idx="10"/>
          </p:nvPr>
        </p:nvSpPr>
        <p:spPr/>
        <p:txBody>
          <a:bodyPr/>
          <a:lstStyle/>
          <a:p>
            <a:fld id="{9862F5C4-9E94-4ACF-AA93-39F35DA15961}" type="slidenum">
              <a:rPr lang="en-US" smtClean="0"/>
              <a:t>17</a:t>
            </a:fld>
            <a:endParaRPr lang="en-US" dirty="0"/>
          </a:p>
        </p:txBody>
      </p:sp>
    </p:spTree>
    <p:extLst>
      <p:ext uri="{BB962C8B-B14F-4D97-AF65-F5344CB8AC3E}">
        <p14:creationId xmlns:p14="http://schemas.microsoft.com/office/powerpoint/2010/main" val="2751513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18</a:t>
            </a:fld>
            <a:endParaRPr lang="en-US" dirty="0"/>
          </a:p>
        </p:txBody>
      </p:sp>
    </p:spTree>
    <p:extLst>
      <p:ext uri="{BB962C8B-B14F-4D97-AF65-F5344CB8AC3E}">
        <p14:creationId xmlns:p14="http://schemas.microsoft.com/office/powerpoint/2010/main" val="1685684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19</a:t>
            </a:fld>
            <a:endParaRPr lang="en-US" dirty="0"/>
          </a:p>
        </p:txBody>
      </p:sp>
    </p:spTree>
    <p:extLst>
      <p:ext uri="{BB962C8B-B14F-4D97-AF65-F5344CB8AC3E}">
        <p14:creationId xmlns:p14="http://schemas.microsoft.com/office/powerpoint/2010/main" val="2452545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5484" y="4447153"/>
            <a:ext cx="5563870" cy="4181032"/>
          </a:xfrm>
        </p:spPr>
        <p:txBody>
          <a:bodyPr/>
          <a:lstStyle/>
          <a:p>
            <a:r>
              <a:rPr lang="en-US" sz="1400" dirty="0"/>
              <a:t>PIPs are the roadmap for action.  They can make significant improvements in the way states conduct their child welfare responsibilities. </a:t>
            </a:r>
          </a:p>
          <a:p>
            <a:endParaRPr lang="en-US" sz="1400" dirty="0"/>
          </a:p>
          <a:p>
            <a:r>
              <a:rPr lang="en-US" sz="1400" dirty="0"/>
              <a:t>PIPs respond to the findings of the federal Child and Family Service Reviews.  No state’s child welfare system is perfect.  There are always going to be enhancements that need to be made.  </a:t>
            </a:r>
          </a:p>
          <a:p>
            <a:endParaRPr lang="en-US" sz="1400" dirty="0"/>
          </a:p>
          <a:p>
            <a:r>
              <a:rPr lang="en-US" sz="1400" dirty="0"/>
              <a:t>PIPs must move the state closer to the level of the national standards within a two-year timeframe.  This is not a lot of time.  Anyone who knows anything about change management knows that it takes much longer to completely turn things around but two year is a good amount of time to begin seeing changes &amp; improvements in the right direction.  </a:t>
            </a:r>
          </a:p>
          <a:p>
            <a:endParaRPr lang="en-US" sz="1400" dirty="0"/>
          </a:p>
          <a:p>
            <a:r>
              <a:rPr lang="en-US" sz="1400" dirty="0"/>
              <a:t>Also a flaw of the CFSR process…NC is constantly being measured &amp; rated, even before some of the changes take effect.  </a:t>
            </a:r>
          </a:p>
          <a:p>
            <a:endParaRPr lang="en-US" sz="1400" dirty="0"/>
          </a:p>
          <a:p>
            <a:r>
              <a:rPr lang="en-US" sz="1400" dirty="0"/>
              <a:t>Not a perfect system but it’s the best QA system we have at this point.  Each round gets a bit better.  </a:t>
            </a:r>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2</a:t>
            </a:fld>
            <a:endParaRPr lang="en-US" dirty="0"/>
          </a:p>
        </p:txBody>
      </p:sp>
    </p:spTree>
    <p:extLst>
      <p:ext uri="{BB962C8B-B14F-4D97-AF65-F5344CB8AC3E}">
        <p14:creationId xmlns:p14="http://schemas.microsoft.com/office/powerpoint/2010/main" val="25664331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20</a:t>
            </a:fld>
            <a:endParaRPr lang="en-US" dirty="0"/>
          </a:p>
        </p:txBody>
      </p:sp>
    </p:spTree>
    <p:extLst>
      <p:ext uri="{BB962C8B-B14F-4D97-AF65-F5344CB8AC3E}">
        <p14:creationId xmlns:p14="http://schemas.microsoft.com/office/powerpoint/2010/main" val="41640006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Random selection</a:t>
            </a:r>
          </a:p>
          <a:p>
            <a:endParaRPr lang="en-US" sz="1400" dirty="0"/>
          </a:p>
          <a:p>
            <a:endParaRPr lang="en-US" sz="1400" dirty="0"/>
          </a:p>
          <a:p>
            <a:r>
              <a:rPr lang="en-US" sz="1400" dirty="0"/>
              <a:t>Must have completed the prerequisite course “Introduction to Supervision”</a:t>
            </a:r>
          </a:p>
          <a:p>
            <a:endParaRPr lang="en-US" sz="1400" dirty="0"/>
          </a:p>
          <a:p>
            <a:r>
              <a:rPr lang="en-US" sz="1400" dirty="0"/>
              <a:t>To hit the mark of 80 sups, each class must have approximately 20 students.  Each cohort is slated to have 23 sups.</a:t>
            </a:r>
          </a:p>
          <a:p>
            <a:endParaRPr lang="en-US" sz="1400" dirty="0"/>
          </a:p>
          <a:p>
            <a:r>
              <a:rPr lang="en-US" sz="1400" dirty="0"/>
              <a:t>In the first cohort, there are 13 sups that have successfully completed “Nuts &amp; Bolts” &amp; “Using Data to Improve Practice &amp; Performance”.  </a:t>
            </a:r>
          </a:p>
          <a:p>
            <a:endParaRPr lang="en-US" sz="1400" dirty="0"/>
          </a:p>
          <a:p>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21</a:t>
            </a:fld>
            <a:endParaRPr lang="en-US" dirty="0"/>
          </a:p>
        </p:txBody>
      </p:sp>
    </p:spTree>
    <p:extLst>
      <p:ext uri="{BB962C8B-B14F-4D97-AF65-F5344CB8AC3E}">
        <p14:creationId xmlns:p14="http://schemas.microsoft.com/office/powerpoint/2010/main" val="3971198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As I mentioned earlier, Children’s Bureau really wanted NC to focus on applying the revised policies &amp; practices.  This activity had to be re-worked so as capture this expectation.  Since a cohort had already begun the Academy, a plan was developed to get them current with the tweaks that were made in the curriculum.  </a:t>
            </a:r>
          </a:p>
          <a:p>
            <a:endParaRPr lang="en-US" sz="1400" dirty="0"/>
          </a:p>
          <a:p>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22</a:t>
            </a:fld>
            <a:endParaRPr lang="en-US" dirty="0"/>
          </a:p>
        </p:txBody>
      </p:sp>
    </p:spTree>
    <p:extLst>
      <p:ext uri="{BB962C8B-B14F-4D97-AF65-F5344CB8AC3E}">
        <p14:creationId xmlns:p14="http://schemas.microsoft.com/office/powerpoint/2010/main" val="13904616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Again, you will see the focus on the revised policies &amp; practices.</a:t>
            </a:r>
          </a:p>
          <a:p>
            <a:endParaRPr lang="en-US" sz="1400" dirty="0"/>
          </a:p>
          <a:p>
            <a:r>
              <a:rPr lang="en-US" sz="1400" dirty="0"/>
              <a:t>Also notice the language of “teach, mentor, &amp; coach”.  </a:t>
            </a:r>
          </a:p>
        </p:txBody>
      </p:sp>
      <p:sp>
        <p:nvSpPr>
          <p:cNvPr id="4" name="Slide Number Placeholder 3"/>
          <p:cNvSpPr>
            <a:spLocks noGrp="1"/>
          </p:cNvSpPr>
          <p:nvPr>
            <p:ph type="sldNum" sz="quarter" idx="10"/>
          </p:nvPr>
        </p:nvSpPr>
        <p:spPr/>
        <p:txBody>
          <a:bodyPr/>
          <a:lstStyle/>
          <a:p>
            <a:fld id="{9862F5C4-9E94-4ACF-AA93-39F35DA15961}" type="slidenum">
              <a:rPr lang="en-US" smtClean="0"/>
              <a:t>23</a:t>
            </a:fld>
            <a:endParaRPr lang="en-US" dirty="0"/>
          </a:p>
        </p:txBody>
      </p:sp>
    </p:spTree>
    <p:extLst>
      <p:ext uri="{BB962C8B-B14F-4D97-AF65-F5344CB8AC3E}">
        <p14:creationId xmlns:p14="http://schemas.microsoft.com/office/powerpoint/2010/main" val="18284824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Employing</a:t>
            </a:r>
            <a:r>
              <a:rPr lang="en-US" sz="1400" baseline="0" dirty="0"/>
              <a:t> the use of item-specific analysis.  Most of these analysis, impressions, &amp; themes will be found in the OSRI Quarterly Report. </a:t>
            </a:r>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24</a:t>
            </a:fld>
            <a:endParaRPr lang="en-US" dirty="0"/>
          </a:p>
        </p:txBody>
      </p:sp>
    </p:spTree>
    <p:extLst>
      <p:ext uri="{BB962C8B-B14F-4D97-AF65-F5344CB8AC3E}">
        <p14:creationId xmlns:p14="http://schemas.microsoft.com/office/powerpoint/2010/main" val="32587985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25</a:t>
            </a:fld>
            <a:endParaRPr lang="en-US" dirty="0"/>
          </a:p>
        </p:txBody>
      </p:sp>
    </p:spTree>
    <p:extLst>
      <p:ext uri="{BB962C8B-B14F-4D97-AF65-F5344CB8AC3E}">
        <p14:creationId xmlns:p14="http://schemas.microsoft.com/office/powerpoint/2010/main" val="5172555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Currently in the process of identifying &amp; securing the pilot counties for the</a:t>
            </a:r>
            <a:r>
              <a:rPr lang="en-US" sz="1400" baseline="0" dirty="0"/>
              <a:t> Family Engagement Committees.</a:t>
            </a:r>
          </a:p>
          <a:p>
            <a:endParaRPr lang="en-US" sz="1400" dirty="0"/>
          </a:p>
          <a:p>
            <a:r>
              <a:rPr lang="en-US" sz="1400" dirty="0"/>
              <a:t>If anyone is interested in participating, contact Jeanne Preisler or me.</a:t>
            </a:r>
          </a:p>
        </p:txBody>
      </p:sp>
      <p:sp>
        <p:nvSpPr>
          <p:cNvPr id="4" name="Slide Number Placeholder 3"/>
          <p:cNvSpPr>
            <a:spLocks noGrp="1"/>
          </p:cNvSpPr>
          <p:nvPr>
            <p:ph type="sldNum" sz="quarter" idx="10"/>
          </p:nvPr>
        </p:nvSpPr>
        <p:spPr/>
        <p:txBody>
          <a:bodyPr/>
          <a:lstStyle/>
          <a:p>
            <a:fld id="{9862F5C4-9E94-4ACF-AA93-39F35DA15961}" type="slidenum">
              <a:rPr lang="en-US" smtClean="0"/>
              <a:t>26</a:t>
            </a:fld>
            <a:endParaRPr lang="en-US" dirty="0"/>
          </a:p>
        </p:txBody>
      </p:sp>
    </p:spTree>
    <p:extLst>
      <p:ext uri="{BB962C8B-B14F-4D97-AF65-F5344CB8AC3E}">
        <p14:creationId xmlns:p14="http://schemas.microsoft.com/office/powerpoint/2010/main" val="8256393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27</a:t>
            </a:fld>
            <a:endParaRPr lang="en-US" dirty="0"/>
          </a:p>
        </p:txBody>
      </p:sp>
    </p:spTree>
    <p:extLst>
      <p:ext uri="{BB962C8B-B14F-4D97-AF65-F5344CB8AC3E}">
        <p14:creationId xmlns:p14="http://schemas.microsoft.com/office/powerpoint/2010/main" val="34151041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28</a:t>
            </a:fld>
            <a:endParaRPr lang="en-US" dirty="0"/>
          </a:p>
        </p:txBody>
      </p:sp>
    </p:spTree>
    <p:extLst>
      <p:ext uri="{BB962C8B-B14F-4D97-AF65-F5344CB8AC3E}">
        <p14:creationId xmlns:p14="http://schemas.microsoft.com/office/powerpoint/2010/main" val="14264763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Reviewing 113 cases (50 IHS &amp; 63 FC) each year in the 10 pilot counties</a:t>
            </a:r>
          </a:p>
          <a:p>
            <a:endParaRPr lang="en-US" sz="1400" dirty="0"/>
          </a:p>
          <a:p>
            <a:r>
              <a:rPr lang="en-US" sz="1400" dirty="0"/>
              <a:t>Reviewing 100 cases (44 IHS &amp; 56 FC) each year in the 90 counties</a:t>
            </a:r>
          </a:p>
          <a:p>
            <a:endParaRPr lang="en-US" sz="1400" dirty="0"/>
          </a:p>
          <a:p>
            <a:r>
              <a:rPr lang="en-US" sz="1400" dirty="0"/>
              <a:t>Random sample</a:t>
            </a:r>
          </a:p>
        </p:txBody>
      </p:sp>
      <p:sp>
        <p:nvSpPr>
          <p:cNvPr id="4" name="Slide Number Placeholder 3"/>
          <p:cNvSpPr>
            <a:spLocks noGrp="1"/>
          </p:cNvSpPr>
          <p:nvPr>
            <p:ph type="sldNum" sz="quarter" idx="10"/>
          </p:nvPr>
        </p:nvSpPr>
        <p:spPr/>
        <p:txBody>
          <a:bodyPr/>
          <a:lstStyle/>
          <a:p>
            <a:fld id="{9862F5C4-9E94-4ACF-AA93-39F35DA15961}" type="slidenum">
              <a:rPr lang="en-US" smtClean="0"/>
              <a:t>29</a:t>
            </a:fld>
            <a:endParaRPr lang="en-US" dirty="0"/>
          </a:p>
        </p:txBody>
      </p:sp>
    </p:spTree>
    <p:extLst>
      <p:ext uri="{BB962C8B-B14F-4D97-AF65-F5344CB8AC3E}">
        <p14:creationId xmlns:p14="http://schemas.microsoft.com/office/powerpoint/2010/main" val="546390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3</a:t>
            </a:fld>
            <a:endParaRPr lang="en-US" dirty="0"/>
          </a:p>
        </p:txBody>
      </p:sp>
    </p:spTree>
    <p:extLst>
      <p:ext uri="{BB962C8B-B14F-4D97-AF65-F5344CB8AC3E}">
        <p14:creationId xmlns:p14="http://schemas.microsoft.com/office/powerpoint/2010/main" val="29481203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30</a:t>
            </a:fld>
            <a:endParaRPr lang="en-US" dirty="0"/>
          </a:p>
        </p:txBody>
      </p:sp>
    </p:spTree>
    <p:extLst>
      <p:ext uri="{BB962C8B-B14F-4D97-AF65-F5344CB8AC3E}">
        <p14:creationId xmlns:p14="http://schemas.microsoft.com/office/powerpoint/2010/main" val="33908279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Comprised of :</a:t>
            </a:r>
          </a:p>
          <a:p>
            <a:pPr marL="173525" indent="-173525">
              <a:buFont typeface="Arial" panose="020B0604020202020204" pitchFamily="34" charset="0"/>
              <a:buChar char="•"/>
            </a:pPr>
            <a:r>
              <a:rPr lang="en-US" sz="1400" dirty="0"/>
              <a:t>CFSR Data Indicators</a:t>
            </a:r>
          </a:p>
          <a:p>
            <a:pPr marL="173525" indent="-173525">
              <a:buFont typeface="Arial" panose="020B0604020202020204" pitchFamily="34" charset="0"/>
              <a:buChar char="•"/>
            </a:pPr>
            <a:r>
              <a:rPr lang="en-US" sz="1400" dirty="0"/>
              <a:t>OSRI Case Ratings</a:t>
            </a:r>
          </a:p>
          <a:p>
            <a:pPr marL="173525" indent="-173525">
              <a:buFont typeface="Arial" panose="020B0604020202020204" pitchFamily="34" charset="0"/>
              <a:buChar char="•"/>
            </a:pPr>
            <a:r>
              <a:rPr lang="en-US" sz="1400" dirty="0"/>
              <a:t>J-Wise data</a:t>
            </a:r>
          </a:p>
          <a:p>
            <a:endParaRPr lang="en-US" sz="1400" dirty="0"/>
          </a:p>
          <a:p>
            <a:r>
              <a:rPr lang="en-US" sz="1400" dirty="0"/>
              <a:t>DCDL went out 12/6/17 to the chosen counties, which include the 10 PIP Pilot counties, any ancillary counties associated with the 10, &amp; 1 northwestern judicial district as that area is under-represented in other activities. </a:t>
            </a:r>
          </a:p>
          <a:p>
            <a:r>
              <a:rPr lang="en-US" sz="1400" dirty="0"/>
              <a:t>Centralized kick-off meeting February 23, 2018.</a:t>
            </a:r>
          </a:p>
          <a:p>
            <a:endParaRPr lang="en-US" sz="1400" dirty="0"/>
          </a:p>
          <a:p>
            <a:r>
              <a:rPr lang="en-US" sz="1400" dirty="0"/>
              <a:t>Regular meetings after that.  </a:t>
            </a:r>
          </a:p>
          <a:p>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31</a:t>
            </a:fld>
            <a:endParaRPr lang="en-US" dirty="0"/>
          </a:p>
        </p:txBody>
      </p:sp>
    </p:spTree>
    <p:extLst>
      <p:ext uri="{BB962C8B-B14F-4D97-AF65-F5344CB8AC3E}">
        <p14:creationId xmlns:p14="http://schemas.microsoft.com/office/powerpoint/2010/main" val="17504075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Combining</a:t>
            </a:r>
            <a:r>
              <a:rPr lang="en-US" sz="1400" baseline="0" dirty="0"/>
              <a:t> with Strategy 1 as they dovetail nicely.</a:t>
            </a:r>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32</a:t>
            </a:fld>
            <a:endParaRPr lang="en-US" dirty="0"/>
          </a:p>
        </p:txBody>
      </p:sp>
    </p:spTree>
    <p:extLst>
      <p:ext uri="{BB962C8B-B14F-4D97-AF65-F5344CB8AC3E}">
        <p14:creationId xmlns:p14="http://schemas.microsoft.com/office/powerpoint/2010/main" val="13699119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Increased</a:t>
            </a:r>
            <a:r>
              <a:rPr lang="en-US" sz="1400" baseline="0" dirty="0"/>
              <a:t> focus in 2018 on looking at guardianship as a permanent option for children in foster care.</a:t>
            </a:r>
            <a:endParaRPr lang="en-US" sz="1400" dirty="0"/>
          </a:p>
        </p:txBody>
      </p:sp>
      <p:sp>
        <p:nvSpPr>
          <p:cNvPr id="4" name="Slide Number Placeholder 3"/>
          <p:cNvSpPr>
            <a:spLocks noGrp="1"/>
          </p:cNvSpPr>
          <p:nvPr>
            <p:ph type="sldNum" sz="quarter" idx="10"/>
          </p:nvPr>
        </p:nvSpPr>
        <p:spPr/>
        <p:txBody>
          <a:bodyPr/>
          <a:lstStyle/>
          <a:p>
            <a:fld id="{9862F5C4-9E94-4ACF-AA93-39F35DA15961}" type="slidenum">
              <a:rPr lang="en-US" smtClean="0"/>
              <a:t>33</a:t>
            </a:fld>
            <a:endParaRPr lang="en-US" dirty="0"/>
          </a:p>
        </p:txBody>
      </p:sp>
    </p:spTree>
    <p:extLst>
      <p:ext uri="{BB962C8B-B14F-4D97-AF65-F5344CB8AC3E}">
        <p14:creationId xmlns:p14="http://schemas.microsoft.com/office/powerpoint/2010/main" val="12129080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34</a:t>
            </a:fld>
            <a:endParaRPr lang="en-US" dirty="0"/>
          </a:p>
        </p:txBody>
      </p:sp>
    </p:spTree>
    <p:extLst>
      <p:ext uri="{BB962C8B-B14F-4D97-AF65-F5344CB8AC3E}">
        <p14:creationId xmlns:p14="http://schemas.microsoft.com/office/powerpoint/2010/main" val="1454546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35</a:t>
            </a:fld>
            <a:endParaRPr lang="en-US" dirty="0"/>
          </a:p>
        </p:txBody>
      </p:sp>
    </p:spTree>
    <p:extLst>
      <p:ext uri="{BB962C8B-B14F-4D97-AF65-F5344CB8AC3E}">
        <p14:creationId xmlns:p14="http://schemas.microsoft.com/office/powerpoint/2010/main" val="34047441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At state and county levels and for private agency partners</a:t>
            </a:r>
          </a:p>
        </p:txBody>
      </p:sp>
      <p:sp>
        <p:nvSpPr>
          <p:cNvPr id="4" name="Slide Number Placeholder 3"/>
          <p:cNvSpPr>
            <a:spLocks noGrp="1"/>
          </p:cNvSpPr>
          <p:nvPr>
            <p:ph type="sldNum" sz="quarter" idx="10"/>
          </p:nvPr>
        </p:nvSpPr>
        <p:spPr/>
        <p:txBody>
          <a:bodyPr/>
          <a:lstStyle/>
          <a:p>
            <a:fld id="{9862F5C4-9E94-4ACF-AA93-39F35DA15961}" type="slidenum">
              <a:rPr lang="en-US" smtClean="0"/>
              <a:t>36</a:t>
            </a:fld>
            <a:endParaRPr lang="en-US" dirty="0"/>
          </a:p>
        </p:txBody>
      </p:sp>
    </p:spTree>
    <p:extLst>
      <p:ext uri="{BB962C8B-B14F-4D97-AF65-F5344CB8AC3E}">
        <p14:creationId xmlns:p14="http://schemas.microsoft.com/office/powerpoint/2010/main" val="20058295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Anyone want to take a guess at what this is talking about?</a:t>
            </a:r>
          </a:p>
        </p:txBody>
      </p:sp>
      <p:sp>
        <p:nvSpPr>
          <p:cNvPr id="4" name="Slide Number Placeholder 3"/>
          <p:cNvSpPr>
            <a:spLocks noGrp="1"/>
          </p:cNvSpPr>
          <p:nvPr>
            <p:ph type="sldNum" sz="quarter" idx="10"/>
          </p:nvPr>
        </p:nvSpPr>
        <p:spPr/>
        <p:txBody>
          <a:bodyPr/>
          <a:lstStyle/>
          <a:p>
            <a:fld id="{9862F5C4-9E94-4ACF-AA93-39F35DA15961}" type="slidenum">
              <a:rPr lang="en-US" smtClean="0"/>
              <a:t>37</a:t>
            </a:fld>
            <a:endParaRPr lang="en-US" dirty="0"/>
          </a:p>
        </p:txBody>
      </p:sp>
    </p:spTree>
    <p:extLst>
      <p:ext uri="{BB962C8B-B14F-4D97-AF65-F5344CB8AC3E}">
        <p14:creationId xmlns:p14="http://schemas.microsoft.com/office/powerpoint/2010/main" val="23079198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38</a:t>
            </a:fld>
            <a:endParaRPr lang="en-US" dirty="0"/>
          </a:p>
        </p:txBody>
      </p:sp>
    </p:spTree>
    <p:extLst>
      <p:ext uri="{BB962C8B-B14F-4D97-AF65-F5344CB8AC3E}">
        <p14:creationId xmlns:p14="http://schemas.microsoft.com/office/powerpoint/2010/main" val="1241063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 know this is the part you’ve all been waiting for…</a:t>
            </a:r>
          </a:p>
          <a:p>
            <a:endParaRPr lang="en-US" sz="1400" dirty="0"/>
          </a:p>
          <a:p>
            <a:r>
              <a:rPr lang="en-US" sz="1400" dirty="0"/>
              <a:t>You’ve heard about the changes NC is making to improve its child welfare system.  Let’s see if any changes are showing up in the case review data. </a:t>
            </a:r>
          </a:p>
          <a:p>
            <a:endParaRPr lang="en-US" sz="1400" dirty="0"/>
          </a:p>
          <a:p>
            <a:r>
              <a:rPr lang="en-US" sz="1400" dirty="0"/>
              <a:t>Baseline data is in!  Baseline period was May – October 2017.</a:t>
            </a:r>
          </a:p>
          <a:p>
            <a:endParaRPr lang="en-US" sz="1400" dirty="0"/>
          </a:p>
          <a:p>
            <a:r>
              <a:rPr lang="en-US" sz="1400" dirty="0"/>
              <a:t>Expect our Performance Standard from Children’s Bureau before Christmas. </a:t>
            </a:r>
          </a:p>
        </p:txBody>
      </p:sp>
      <p:sp>
        <p:nvSpPr>
          <p:cNvPr id="4" name="Slide Number Placeholder 3"/>
          <p:cNvSpPr>
            <a:spLocks noGrp="1"/>
          </p:cNvSpPr>
          <p:nvPr>
            <p:ph type="sldNum" sz="quarter" idx="10"/>
          </p:nvPr>
        </p:nvSpPr>
        <p:spPr/>
        <p:txBody>
          <a:bodyPr/>
          <a:lstStyle/>
          <a:p>
            <a:fld id="{9862F5C4-9E94-4ACF-AA93-39F35DA15961}" type="slidenum">
              <a:rPr lang="en-US" smtClean="0"/>
              <a:t>39</a:t>
            </a:fld>
            <a:endParaRPr lang="en-US" dirty="0"/>
          </a:p>
        </p:txBody>
      </p:sp>
    </p:spTree>
    <p:extLst>
      <p:ext uri="{BB962C8B-B14F-4D97-AF65-F5344CB8AC3E}">
        <p14:creationId xmlns:p14="http://schemas.microsoft.com/office/powerpoint/2010/main" val="2760167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a:t>
            </a:fld>
            <a:endParaRPr lang="en-US" dirty="0"/>
          </a:p>
        </p:txBody>
      </p:sp>
    </p:spTree>
    <p:extLst>
      <p:ext uri="{BB962C8B-B14F-4D97-AF65-F5344CB8AC3E}">
        <p14:creationId xmlns:p14="http://schemas.microsoft.com/office/powerpoint/2010/main" val="25587646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a:p>
            <a:r>
              <a:rPr lang="en-US" sz="1400" dirty="0"/>
              <a:t>For reference, in 2015, NC scored 75%.</a:t>
            </a:r>
          </a:p>
        </p:txBody>
      </p:sp>
      <p:sp>
        <p:nvSpPr>
          <p:cNvPr id="4" name="Slide Number Placeholder 3"/>
          <p:cNvSpPr>
            <a:spLocks noGrp="1"/>
          </p:cNvSpPr>
          <p:nvPr>
            <p:ph type="sldNum" sz="quarter" idx="10"/>
          </p:nvPr>
        </p:nvSpPr>
        <p:spPr/>
        <p:txBody>
          <a:bodyPr/>
          <a:lstStyle/>
          <a:p>
            <a:fld id="{9862F5C4-9E94-4ACF-AA93-39F35DA15961}" type="slidenum">
              <a:rPr lang="en-US" smtClean="0"/>
              <a:t>40</a:t>
            </a:fld>
            <a:endParaRPr lang="en-US" dirty="0"/>
          </a:p>
        </p:txBody>
      </p:sp>
    </p:spTree>
    <p:extLst>
      <p:ext uri="{BB962C8B-B14F-4D97-AF65-F5344CB8AC3E}">
        <p14:creationId xmlns:p14="http://schemas.microsoft.com/office/powerpoint/2010/main" val="35256763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For reference, in 2015, NC scored 66% on item 2.</a:t>
            </a:r>
          </a:p>
          <a:p>
            <a:endParaRPr lang="en-US" sz="1400" dirty="0"/>
          </a:p>
          <a:p>
            <a:endParaRPr lang="en-US" sz="1400" dirty="0"/>
          </a:p>
          <a:p>
            <a:endParaRPr lang="en-US" sz="1400" dirty="0"/>
          </a:p>
          <a:p>
            <a:r>
              <a:rPr lang="en-US" sz="1400" dirty="0"/>
              <a:t>Item 3 was rated as a Strength in 57% of cases.</a:t>
            </a:r>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41</a:t>
            </a:fld>
            <a:endParaRPr lang="en-US" dirty="0"/>
          </a:p>
        </p:txBody>
      </p:sp>
    </p:spTree>
    <p:extLst>
      <p:ext uri="{BB962C8B-B14F-4D97-AF65-F5344CB8AC3E}">
        <p14:creationId xmlns:p14="http://schemas.microsoft.com/office/powerpoint/2010/main" val="17861109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For reference, in 2015, NC scored:</a:t>
            </a:r>
          </a:p>
          <a:p>
            <a:endParaRPr lang="en-US" sz="1400" dirty="0"/>
          </a:p>
          <a:p>
            <a:pPr marL="173525" indent="-173525">
              <a:buFont typeface="Arial" panose="020B0604020202020204" pitchFamily="34" charset="0"/>
              <a:buChar char="•"/>
            </a:pPr>
            <a:r>
              <a:rPr lang="en-US" sz="1400" dirty="0"/>
              <a:t>Item 4 -- 76% of the applicable cases</a:t>
            </a:r>
          </a:p>
          <a:p>
            <a:pPr marL="173525" indent="-173525">
              <a:buFont typeface="Arial" panose="020B0604020202020204" pitchFamily="34" charset="0"/>
              <a:buChar char="•"/>
            </a:pPr>
            <a:r>
              <a:rPr lang="en-US" sz="1400" dirty="0"/>
              <a:t>Item 5 -- 64% of the applicable cases </a:t>
            </a:r>
          </a:p>
          <a:p>
            <a:pPr marL="173525" indent="-173525">
              <a:buFont typeface="Arial" panose="020B0604020202020204" pitchFamily="34" charset="0"/>
              <a:buChar char="•"/>
            </a:pPr>
            <a:r>
              <a:rPr lang="en-US" sz="1400" dirty="0"/>
              <a:t>Item 6 -- 41% of the applicable cases</a:t>
            </a:r>
          </a:p>
          <a:p>
            <a:endParaRPr lang="en-US" dirty="0"/>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42</a:t>
            </a:fld>
            <a:endParaRPr lang="en-US" dirty="0"/>
          </a:p>
        </p:txBody>
      </p:sp>
    </p:spTree>
    <p:extLst>
      <p:ext uri="{BB962C8B-B14F-4D97-AF65-F5344CB8AC3E}">
        <p14:creationId xmlns:p14="http://schemas.microsoft.com/office/powerpoint/2010/main" val="28254528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 2015, NC scored:</a:t>
            </a:r>
          </a:p>
          <a:p>
            <a:endParaRPr lang="en-US" sz="1400" dirty="0"/>
          </a:p>
          <a:p>
            <a:pPr marL="173525" indent="-173525">
              <a:buFont typeface="Arial" panose="020B0604020202020204" pitchFamily="34" charset="0"/>
              <a:buChar char="•"/>
            </a:pPr>
            <a:r>
              <a:rPr lang="en-US" sz="1400" dirty="0"/>
              <a:t>Item 7 -- 78% of the applicable cases</a:t>
            </a:r>
          </a:p>
          <a:p>
            <a:pPr marL="173525" indent="-173525">
              <a:buFont typeface="Arial" panose="020B0604020202020204" pitchFamily="34" charset="0"/>
              <a:buChar char="•"/>
            </a:pPr>
            <a:r>
              <a:rPr lang="en-US" sz="1400" dirty="0"/>
              <a:t>Item 8 -- 59% of the applicable cases</a:t>
            </a:r>
          </a:p>
          <a:p>
            <a:pPr marL="173525" indent="-173525">
              <a:buFont typeface="Arial" panose="020B0604020202020204" pitchFamily="34" charset="0"/>
              <a:buChar char="•"/>
            </a:pPr>
            <a:r>
              <a:rPr lang="en-US" sz="1400" dirty="0"/>
              <a:t>Item 9 -- 73% of the applicable cases</a:t>
            </a:r>
          </a:p>
          <a:p>
            <a:pPr marL="173525" indent="-173525">
              <a:buFont typeface="Arial" panose="020B0604020202020204" pitchFamily="34" charset="0"/>
              <a:buChar char="•"/>
            </a:pPr>
            <a:r>
              <a:rPr lang="en-US" sz="1400" dirty="0"/>
              <a:t>Item 10 -- 79% of the applicable cases</a:t>
            </a:r>
          </a:p>
          <a:p>
            <a:pPr marL="173525" indent="-173525">
              <a:buFont typeface="Arial" panose="020B0604020202020204" pitchFamily="34" charset="0"/>
              <a:buChar char="•"/>
            </a:pPr>
            <a:r>
              <a:rPr lang="en-US" sz="1400" dirty="0"/>
              <a:t>Item 11 -- 58% of the applicable cases</a:t>
            </a:r>
          </a:p>
          <a:p>
            <a:pPr marL="173525" indent="-173525">
              <a:buFont typeface="Arial" panose="020B0604020202020204" pitchFamily="34" charset="0"/>
              <a:buChar char="•"/>
            </a:pPr>
            <a:endParaRPr lang="en-US" dirty="0"/>
          </a:p>
          <a:p>
            <a:pPr marL="173525" indent="-173525">
              <a:buFont typeface="Arial" panose="020B0604020202020204" pitchFamily="34" charset="0"/>
              <a:buChar char="•"/>
            </a:pPr>
            <a:endParaRPr lang="en-US" dirty="0"/>
          </a:p>
          <a:p>
            <a:pPr marL="173525" indent="-173525">
              <a:buFont typeface="Arial" panose="020B0604020202020204" pitchFamily="34" charset="0"/>
              <a:buChar char="•"/>
            </a:pPr>
            <a:endParaRPr lang="en-US" dirty="0"/>
          </a:p>
          <a:p>
            <a:pPr marL="173525" indent="-173525">
              <a:buFont typeface="Arial" panose="020B0604020202020204" pitchFamily="34" charset="0"/>
              <a:buChar char="•"/>
            </a:pPr>
            <a:endParaRPr lang="en-US" dirty="0"/>
          </a:p>
          <a:p>
            <a:pPr marL="173525" indent="-173525">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43</a:t>
            </a:fld>
            <a:endParaRPr lang="en-US" dirty="0"/>
          </a:p>
        </p:txBody>
      </p:sp>
    </p:spTree>
    <p:extLst>
      <p:ext uri="{BB962C8B-B14F-4D97-AF65-F5344CB8AC3E}">
        <p14:creationId xmlns:p14="http://schemas.microsoft.com/office/powerpoint/2010/main" val="15477377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9050" y="539750"/>
            <a:ext cx="4095750" cy="2303463"/>
          </a:xfrm>
        </p:spPr>
      </p:sp>
      <p:sp>
        <p:nvSpPr>
          <p:cNvPr id="3" name="Notes Placeholder 2"/>
          <p:cNvSpPr>
            <a:spLocks noGrp="1"/>
          </p:cNvSpPr>
          <p:nvPr>
            <p:ph type="body" idx="1"/>
          </p:nvPr>
        </p:nvSpPr>
        <p:spPr>
          <a:xfrm>
            <a:off x="695484" y="2977662"/>
            <a:ext cx="5563870" cy="6186171"/>
          </a:xfrm>
        </p:spPr>
        <p:txBody>
          <a:bodyPr/>
          <a:lstStyle/>
          <a:p>
            <a:r>
              <a:rPr lang="en-US" sz="1400" dirty="0"/>
              <a:t>Item 12:  </a:t>
            </a:r>
          </a:p>
          <a:p>
            <a:r>
              <a:rPr lang="en-US" sz="1400" dirty="0"/>
              <a:t>2015 performance:  44% of the cases</a:t>
            </a:r>
          </a:p>
          <a:p>
            <a:endParaRPr lang="en-US" sz="1400" dirty="0"/>
          </a:p>
          <a:p>
            <a:r>
              <a:rPr lang="en-US" sz="1400" dirty="0"/>
              <a:t>Item 13:</a:t>
            </a:r>
          </a:p>
          <a:p>
            <a:r>
              <a:rPr lang="en-US" sz="1400" dirty="0"/>
              <a:t>2015 performance:  46% of the applicable cases</a:t>
            </a:r>
          </a:p>
          <a:p>
            <a:endParaRPr lang="en-US" sz="1400" dirty="0"/>
          </a:p>
          <a:p>
            <a:r>
              <a:rPr lang="en-US" sz="1400" dirty="0"/>
              <a:t>Item 14: </a:t>
            </a:r>
          </a:p>
          <a:p>
            <a:r>
              <a:rPr lang="en-US" sz="1400" dirty="0"/>
              <a:t>2015 performance:  61% of the 105 cases</a:t>
            </a:r>
          </a:p>
          <a:p>
            <a:endParaRPr lang="en-US" sz="1400" dirty="0"/>
          </a:p>
          <a:p>
            <a:r>
              <a:rPr lang="en-US" sz="1400" dirty="0"/>
              <a:t>Item 15: </a:t>
            </a:r>
          </a:p>
          <a:p>
            <a:r>
              <a:rPr lang="en-US" sz="1400" dirty="0"/>
              <a:t>2015 performance:  34% of the applicable cases</a:t>
            </a:r>
          </a:p>
          <a:p>
            <a:endParaRPr lang="en-US" dirty="0"/>
          </a:p>
          <a:p>
            <a:endParaRPr lang="en-US" sz="1100"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44</a:t>
            </a:fld>
            <a:endParaRPr lang="en-US" dirty="0"/>
          </a:p>
        </p:txBody>
      </p:sp>
    </p:spTree>
    <p:extLst>
      <p:ext uri="{BB962C8B-B14F-4D97-AF65-F5344CB8AC3E}">
        <p14:creationId xmlns:p14="http://schemas.microsoft.com/office/powerpoint/2010/main" val="29293925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a:p>
            <a:r>
              <a:rPr lang="en-US" sz="1400" dirty="0"/>
              <a:t>2015 performance:  88% of the applicable cases</a:t>
            </a:r>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45</a:t>
            </a:fld>
            <a:endParaRPr lang="en-US" dirty="0"/>
          </a:p>
        </p:txBody>
      </p:sp>
    </p:spTree>
    <p:extLst>
      <p:ext uri="{BB962C8B-B14F-4D97-AF65-F5344CB8AC3E}">
        <p14:creationId xmlns:p14="http://schemas.microsoft.com/office/powerpoint/2010/main" val="304438762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2015 performance:  </a:t>
            </a:r>
          </a:p>
          <a:p>
            <a:endParaRPr lang="en-US" sz="1400" dirty="0"/>
          </a:p>
          <a:p>
            <a:pPr marL="173525" indent="-173525">
              <a:buFont typeface="Arial" panose="020B0604020202020204" pitchFamily="34" charset="0"/>
              <a:buChar char="•"/>
            </a:pPr>
            <a:r>
              <a:rPr lang="en-US" sz="1400" dirty="0"/>
              <a:t>Item 17 -- 76% of the applicable cases</a:t>
            </a:r>
          </a:p>
          <a:p>
            <a:pPr marL="173525" indent="-173525">
              <a:buFont typeface="Arial" panose="020B0604020202020204" pitchFamily="34" charset="0"/>
              <a:buChar char="•"/>
            </a:pPr>
            <a:endParaRPr lang="en-US" sz="1400" dirty="0"/>
          </a:p>
          <a:p>
            <a:pPr marL="173525" indent="-173525">
              <a:buFont typeface="Arial" panose="020B0604020202020204" pitchFamily="34" charset="0"/>
              <a:buChar char="•"/>
            </a:pPr>
            <a:r>
              <a:rPr lang="en-US" sz="1400" dirty="0"/>
              <a:t>Item 18 -- 67% of the applicable cases</a:t>
            </a:r>
          </a:p>
          <a:p>
            <a:pPr marL="173525" indent="-173525">
              <a:buFont typeface="Arial" panose="020B0604020202020204" pitchFamily="34" charset="0"/>
              <a:buChar char="•"/>
            </a:pPr>
            <a:endParaRPr lang="en-US" dirty="0"/>
          </a:p>
          <a:p>
            <a:pPr marL="173525" indent="-173525">
              <a:buFont typeface="Arial" panose="020B0604020202020204" pitchFamily="34" charset="0"/>
              <a:buChar cha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46</a:t>
            </a:fld>
            <a:endParaRPr lang="en-US" dirty="0"/>
          </a:p>
        </p:txBody>
      </p:sp>
    </p:spTree>
    <p:extLst>
      <p:ext uri="{BB962C8B-B14F-4D97-AF65-F5344CB8AC3E}">
        <p14:creationId xmlns:p14="http://schemas.microsoft.com/office/powerpoint/2010/main" val="274643860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47</a:t>
            </a:fld>
            <a:endParaRPr lang="en-US" dirty="0"/>
          </a:p>
        </p:txBody>
      </p:sp>
    </p:spTree>
    <p:extLst>
      <p:ext uri="{BB962C8B-B14F-4D97-AF65-F5344CB8AC3E}">
        <p14:creationId xmlns:p14="http://schemas.microsoft.com/office/powerpoint/2010/main" val="29888133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48</a:t>
            </a:fld>
            <a:endParaRPr lang="en-US" dirty="0"/>
          </a:p>
        </p:txBody>
      </p:sp>
    </p:spTree>
    <p:extLst>
      <p:ext uri="{BB962C8B-B14F-4D97-AF65-F5344CB8AC3E}">
        <p14:creationId xmlns:p14="http://schemas.microsoft.com/office/powerpoint/2010/main" val="3689990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9238" y="598488"/>
            <a:ext cx="3916362" cy="2203450"/>
          </a:xfrm>
        </p:spPr>
      </p:sp>
      <p:sp>
        <p:nvSpPr>
          <p:cNvPr id="3" name="Notes Placeholder 2"/>
          <p:cNvSpPr>
            <a:spLocks noGrp="1"/>
          </p:cNvSpPr>
          <p:nvPr>
            <p:ph type="body" idx="1"/>
          </p:nvPr>
        </p:nvSpPr>
        <p:spPr>
          <a:xfrm>
            <a:off x="695484" y="3223846"/>
            <a:ext cx="5563870" cy="6016992"/>
          </a:xfrm>
        </p:spPr>
        <p:txBody>
          <a:bodyPr/>
          <a:lstStyle/>
          <a:p>
            <a:pPr>
              <a:spcBef>
                <a:spcPts val="100"/>
              </a:spcBef>
            </a:pPr>
            <a:r>
              <a:rPr lang="en-US" sz="1400" dirty="0"/>
              <a:t>Review, assess, and revise the current policies and practices including, but not limited to, frequency, consistency, quality and documentation of:  </a:t>
            </a:r>
          </a:p>
          <a:p>
            <a:pPr marL="171450" lvl="0" indent="-171450">
              <a:spcBef>
                <a:spcPts val="100"/>
              </a:spcBef>
              <a:buFont typeface="Arial" panose="020B0604020202020204" pitchFamily="34" charset="0"/>
              <a:buChar char="•"/>
            </a:pPr>
            <a:r>
              <a:rPr lang="en-US" sz="1400" dirty="0"/>
              <a:t>timely initiations </a:t>
            </a:r>
          </a:p>
          <a:p>
            <a:pPr marL="171450" lvl="0" indent="-171450">
              <a:spcBef>
                <a:spcPts val="100"/>
              </a:spcBef>
              <a:buFont typeface="Arial" panose="020B0604020202020204" pitchFamily="34" charset="0"/>
              <a:buChar char="•"/>
            </a:pPr>
            <a:r>
              <a:rPr lang="en-US" sz="1400" dirty="0"/>
              <a:t>risk assessments that inform safety plans and services</a:t>
            </a:r>
          </a:p>
          <a:p>
            <a:pPr marL="171450" lvl="0" indent="-171450">
              <a:spcBef>
                <a:spcPts val="100"/>
              </a:spcBef>
              <a:buFont typeface="Arial" panose="020B0604020202020204" pitchFamily="34" charset="0"/>
              <a:buChar char="•"/>
            </a:pPr>
            <a:r>
              <a:rPr lang="en-US" sz="1400" dirty="0"/>
              <a:t>concerted efforts to:</a:t>
            </a:r>
          </a:p>
          <a:p>
            <a:pPr lvl="1">
              <a:spcBef>
                <a:spcPts val="100"/>
              </a:spcBef>
            </a:pPr>
            <a:r>
              <a:rPr lang="en-US" sz="1400" dirty="0"/>
              <a:t>assess the needs of children, parents, and foster parents </a:t>
            </a:r>
          </a:p>
          <a:p>
            <a:pPr lvl="1">
              <a:spcBef>
                <a:spcPts val="100"/>
              </a:spcBef>
            </a:pPr>
            <a:r>
              <a:rPr lang="en-US" sz="1400" dirty="0"/>
              <a:t>identify necessary services to adequately address issues relevant to agency’s involvement</a:t>
            </a:r>
          </a:p>
          <a:p>
            <a:pPr lvl="1">
              <a:spcBef>
                <a:spcPts val="100"/>
              </a:spcBef>
            </a:pPr>
            <a:r>
              <a:rPr lang="en-US" sz="1400" dirty="0"/>
              <a:t>identify necessary services to achieve case goals</a:t>
            </a:r>
          </a:p>
          <a:p>
            <a:pPr lvl="1">
              <a:spcBef>
                <a:spcPts val="100"/>
              </a:spcBef>
            </a:pPr>
            <a:r>
              <a:rPr lang="en-US" sz="1400" dirty="0"/>
              <a:t>secure and provide appropriate services (i.e.--educational, physical, dental and mental health services)</a:t>
            </a:r>
          </a:p>
          <a:p>
            <a:pPr marL="171450" lvl="0" indent="-171450">
              <a:spcBef>
                <a:spcPts val="100"/>
              </a:spcBef>
              <a:buFont typeface="Arial" panose="020B0604020202020204" pitchFamily="34" charset="0"/>
              <a:buChar char="•"/>
            </a:pPr>
            <a:r>
              <a:rPr lang="en-US" sz="1400" dirty="0"/>
              <a:t>meaningful engagement of children, parents, and foster parents in:  </a:t>
            </a:r>
          </a:p>
          <a:p>
            <a:pPr lvl="1">
              <a:spcBef>
                <a:spcPts val="100"/>
              </a:spcBef>
            </a:pPr>
            <a:r>
              <a:rPr lang="en-US" sz="1400" dirty="0"/>
              <a:t>the development and ongoing implementation of case plans</a:t>
            </a:r>
          </a:p>
          <a:p>
            <a:pPr lvl="1">
              <a:spcBef>
                <a:spcPts val="100"/>
              </a:spcBef>
            </a:pPr>
            <a:r>
              <a:rPr lang="en-US" sz="1400" dirty="0"/>
              <a:t>the development of timely and appropriate permanency goals</a:t>
            </a:r>
          </a:p>
          <a:p>
            <a:pPr marL="171450" lvl="0" indent="-171450">
              <a:spcBef>
                <a:spcPts val="100"/>
              </a:spcBef>
              <a:buFont typeface="Arial" panose="020B0604020202020204" pitchFamily="34" charset="0"/>
              <a:buChar char="•"/>
            </a:pPr>
            <a:r>
              <a:rPr lang="en-US" sz="1400" dirty="0"/>
              <a:t>concerted efforts to:  </a:t>
            </a:r>
          </a:p>
          <a:p>
            <a:pPr lvl="1">
              <a:spcBef>
                <a:spcPts val="100"/>
              </a:spcBef>
            </a:pPr>
            <a:r>
              <a:rPr lang="en-US" sz="1400" dirty="0"/>
              <a:t>promote and support positive relationships between children and parent</a:t>
            </a:r>
          </a:p>
          <a:p>
            <a:pPr lvl="1">
              <a:spcBef>
                <a:spcPts val="100"/>
              </a:spcBef>
            </a:pPr>
            <a:r>
              <a:rPr lang="en-US" sz="1400" dirty="0"/>
              <a:t>to achieve permanency goals and promote placement stability</a:t>
            </a:r>
          </a:p>
          <a:p>
            <a:pPr marL="171450" lvl="0" indent="-171450">
              <a:spcBef>
                <a:spcPts val="100"/>
              </a:spcBef>
              <a:buFont typeface="Arial" panose="020B0604020202020204" pitchFamily="34" charset="0"/>
              <a:buChar char="•"/>
            </a:pPr>
            <a:r>
              <a:rPr lang="en-US" sz="1400" dirty="0"/>
              <a:t>child, family, siblings and caseworker visits that reinforce the continuity and connections of family relationships</a:t>
            </a:r>
          </a:p>
          <a:p>
            <a:pPr marL="171450" lvl="0" indent="-171450">
              <a:spcBef>
                <a:spcPts val="100"/>
              </a:spcBef>
              <a:buFont typeface="Arial" panose="020B0604020202020204" pitchFamily="34" charset="0"/>
              <a:buChar char="•"/>
            </a:pPr>
            <a:r>
              <a:rPr lang="en-US" sz="1400" dirty="0"/>
              <a:t>case decision making including case closures</a:t>
            </a:r>
          </a:p>
          <a:p>
            <a:pPr lvl="0">
              <a:spcBef>
                <a:spcPts val="100"/>
              </a:spcBef>
            </a:pPr>
            <a:endParaRPr lang="en-US" sz="1400" dirty="0"/>
          </a:p>
          <a:p>
            <a:r>
              <a:rPr lang="en-US" sz="1400" dirty="0"/>
              <a:t>Given this scope of work, attention has been paid to CPS Intake, CPS Assessments, CPS In-Home Services, &amp; Child Placement Services initially.  The plan is to revise the rest of the policy manual prior to statewide implementation in early-mid 2018.  </a:t>
            </a:r>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5</a:t>
            </a:fld>
            <a:endParaRPr lang="en-US" dirty="0"/>
          </a:p>
        </p:txBody>
      </p:sp>
    </p:spTree>
    <p:extLst>
      <p:ext uri="{BB962C8B-B14F-4D97-AF65-F5344CB8AC3E}">
        <p14:creationId xmlns:p14="http://schemas.microsoft.com/office/powerpoint/2010/main" val="3100320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 this context, </a:t>
            </a:r>
            <a:endParaRPr lang="en-US" sz="1400" b="1" dirty="0"/>
          </a:p>
          <a:p>
            <a:pPr marL="173525" indent="-173525">
              <a:buFont typeface="Arial" panose="020B0604020202020204" pitchFamily="34" charset="0"/>
              <a:buChar char="•"/>
            </a:pPr>
            <a:r>
              <a:rPr lang="en-US" sz="1400" dirty="0"/>
              <a:t>polices are formal, brief statements of requirement(s) that usually have a statutory basis;</a:t>
            </a:r>
            <a:endParaRPr lang="en-US" sz="1400" b="1" dirty="0"/>
          </a:p>
          <a:p>
            <a:pPr marL="173525" indent="-173525">
              <a:buFont typeface="Arial" panose="020B0604020202020204" pitchFamily="34" charset="0"/>
              <a:buChar char="•"/>
            </a:pPr>
            <a:r>
              <a:rPr lang="en-US" sz="1400" dirty="0"/>
              <a:t>standards are protocols with mandatory action(s) to meet the requirement(s);</a:t>
            </a:r>
            <a:endParaRPr lang="en-US" sz="1400" b="1" dirty="0"/>
          </a:p>
          <a:p>
            <a:pPr marL="173525" indent="-173525">
              <a:buFont typeface="Arial" panose="020B0604020202020204" pitchFamily="34" charset="0"/>
              <a:buChar char="•"/>
            </a:pPr>
            <a:r>
              <a:rPr lang="en-US" sz="1400" dirty="0"/>
              <a:t>guidelines describe practices or processes, including best practices or recommended practices; and</a:t>
            </a:r>
            <a:endParaRPr lang="en-US" sz="1400" b="1" dirty="0"/>
          </a:p>
          <a:p>
            <a:pPr marL="173525" indent="-173525">
              <a:buFont typeface="Arial" panose="020B0604020202020204" pitchFamily="34" charset="0"/>
              <a:buChar char="•"/>
            </a:pPr>
            <a:r>
              <a:rPr lang="en-US" sz="1400" dirty="0"/>
              <a:t>procedures are step-by-step instructions for performing the task to ensure compliance</a:t>
            </a:r>
          </a:p>
        </p:txBody>
      </p:sp>
      <p:sp>
        <p:nvSpPr>
          <p:cNvPr id="4" name="Slide Number Placeholder 3"/>
          <p:cNvSpPr>
            <a:spLocks noGrp="1"/>
          </p:cNvSpPr>
          <p:nvPr>
            <p:ph type="sldNum" sz="quarter" idx="10"/>
          </p:nvPr>
        </p:nvSpPr>
        <p:spPr/>
        <p:txBody>
          <a:bodyPr/>
          <a:lstStyle/>
          <a:p>
            <a:fld id="{9862F5C4-9E94-4ACF-AA93-39F35DA15961}" type="slidenum">
              <a:rPr lang="en-US" smtClean="0"/>
              <a:t>6</a:t>
            </a:fld>
            <a:endParaRPr lang="en-US" dirty="0"/>
          </a:p>
        </p:txBody>
      </p:sp>
    </p:spTree>
    <p:extLst>
      <p:ext uri="{BB962C8B-B14F-4D97-AF65-F5344CB8AC3E}">
        <p14:creationId xmlns:p14="http://schemas.microsoft.com/office/powerpoint/2010/main" val="1424162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400" dirty="0"/>
              <a:t>Interviews with children must include questions regarding the allegations, and be separate from the parent, caretaker, and/or alleged perpetrator.</a:t>
            </a:r>
          </a:p>
          <a:p>
            <a:endParaRPr lang="en-US" sz="1400" dirty="0"/>
          </a:p>
          <a:p>
            <a:pPr marL="171450" indent="-171450">
              <a:buFont typeface="Arial" panose="020B0604020202020204" pitchFamily="34" charset="0"/>
              <a:buChar char="•"/>
            </a:pPr>
            <a:r>
              <a:rPr lang="en-US" sz="1400" dirty="0"/>
              <a:t>Assessment of the physical home environment must include a tour of the entire home and other buildings on the family property.</a:t>
            </a:r>
          </a:p>
        </p:txBody>
      </p:sp>
      <p:sp>
        <p:nvSpPr>
          <p:cNvPr id="4" name="Slide Number Placeholder 3"/>
          <p:cNvSpPr>
            <a:spLocks noGrp="1"/>
          </p:cNvSpPr>
          <p:nvPr>
            <p:ph type="sldNum" sz="quarter" idx="10"/>
          </p:nvPr>
        </p:nvSpPr>
        <p:spPr/>
        <p:txBody>
          <a:bodyPr/>
          <a:lstStyle/>
          <a:p>
            <a:fld id="{9862F5C4-9E94-4ACF-AA93-39F35DA15961}" type="slidenum">
              <a:rPr lang="en-US" smtClean="0"/>
              <a:t>7</a:t>
            </a:fld>
            <a:endParaRPr lang="en-US" dirty="0"/>
          </a:p>
        </p:txBody>
      </p:sp>
    </p:spTree>
    <p:extLst>
      <p:ext uri="{BB962C8B-B14F-4D97-AF65-F5344CB8AC3E}">
        <p14:creationId xmlns:p14="http://schemas.microsoft.com/office/powerpoint/2010/main" val="4078670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 (new) North Carolina In-Home Services Home Visit Record must be completed for every home visit. </a:t>
            </a:r>
          </a:p>
          <a:p>
            <a:endParaRPr lang="en-US" sz="1400" dirty="0"/>
          </a:p>
          <a:p>
            <a:r>
              <a:rPr lang="en-US" sz="1400" dirty="0"/>
              <a:t>Home visits require SWs to observe the interaction and relationship between the child(ren) and the parent/caretaker.</a:t>
            </a:r>
          </a:p>
          <a:p>
            <a:endParaRPr lang="en-US" sz="1400" dirty="0"/>
          </a:p>
          <a:p>
            <a:r>
              <a:rPr lang="en-US" sz="1400" dirty="0"/>
              <a:t>Contacts with the maltreating parent(s)/caretaker(s) must emphasize the behavior change addressed in the Family Services Agreement.</a:t>
            </a:r>
            <a:endParaRPr lang="en-US" sz="1400" dirty="0">
              <a:ea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8</a:t>
            </a:fld>
            <a:endParaRPr lang="en-US" dirty="0"/>
          </a:p>
        </p:txBody>
      </p:sp>
    </p:spTree>
    <p:extLst>
      <p:ext uri="{BB962C8B-B14F-4D97-AF65-F5344CB8AC3E}">
        <p14:creationId xmlns:p14="http://schemas.microsoft.com/office/powerpoint/2010/main" val="1439123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2F5C4-9E94-4ACF-AA93-39F35DA15961}" type="slidenum">
              <a:rPr lang="en-US" smtClean="0"/>
              <a:t>9</a:t>
            </a:fld>
            <a:endParaRPr lang="en-US" dirty="0"/>
          </a:p>
        </p:txBody>
      </p:sp>
    </p:spTree>
    <p:extLst>
      <p:ext uri="{BB962C8B-B14F-4D97-AF65-F5344CB8AC3E}">
        <p14:creationId xmlns:p14="http://schemas.microsoft.com/office/powerpoint/2010/main" val="12300887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12/19/2017</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12/19/2017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12/19/2017</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12/19/2017</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12/19/2017</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12/19/2017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12/19/2017</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12/19/2017</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12/19/2017</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12/19/2017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12/19/2017</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12/19/2017</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nccwta.org/index.php?/Knowledgebase/Article/View/2/12/nc-cw-modified-manual-for-nc-cw-pilot"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https://gallery.mailchimp.com/0da59ebcc2b8399e93f4c9b8e/images/15643331-627a-4bf6-b088-4cb06ee6cc64.png" TargetMode="External"/><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49300"/>
            <a:ext cx="8825658" cy="4028081"/>
          </a:xfrm>
        </p:spPr>
        <p:txBody>
          <a:bodyPr/>
          <a:lstStyle/>
          <a:p>
            <a:pPr algn="ctr"/>
            <a:r>
              <a:rPr lang="en-US" sz="4000" dirty="0"/>
              <a:t>North Carolina’s Program Improvement Plan	</a:t>
            </a:r>
            <a:br>
              <a:rPr lang="en-US" sz="4000" dirty="0"/>
            </a:br>
            <a:br>
              <a:rPr lang="en-US" sz="4000" dirty="0"/>
            </a:br>
            <a:r>
              <a:rPr lang="en-US" sz="4000" dirty="0"/>
              <a:t>Where are we?</a:t>
            </a:r>
            <a:br>
              <a:rPr lang="en-US" dirty="0"/>
            </a:br>
            <a:endParaRPr lang="en-US" dirty="0"/>
          </a:p>
        </p:txBody>
      </p:sp>
      <p:sp>
        <p:nvSpPr>
          <p:cNvPr id="3" name="Subtitle 2"/>
          <p:cNvSpPr>
            <a:spLocks noGrp="1"/>
          </p:cNvSpPr>
          <p:nvPr>
            <p:ph type="subTitle" idx="1"/>
          </p:nvPr>
        </p:nvSpPr>
        <p:spPr/>
        <p:txBody>
          <a:bodyPr>
            <a:noAutofit/>
          </a:bodyPr>
          <a:lstStyle/>
          <a:p>
            <a:pPr algn="ctr"/>
            <a:r>
              <a:rPr lang="en-US" sz="3600" dirty="0"/>
              <a:t>December 13, 2017</a:t>
            </a:r>
          </a:p>
        </p:txBody>
      </p:sp>
    </p:spTree>
    <p:extLst>
      <p:ext uri="{BB962C8B-B14F-4D97-AF65-F5344CB8AC3E}">
        <p14:creationId xmlns:p14="http://schemas.microsoft.com/office/powerpoint/2010/main" val="3251989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46100"/>
            <a:ext cx="8761413" cy="1134532"/>
          </a:xfrm>
        </p:spPr>
        <p:txBody>
          <a:bodyPr/>
          <a:lstStyle/>
          <a:p>
            <a:pPr algn="ctr"/>
            <a:r>
              <a:rPr lang="en-US" dirty="0"/>
              <a:t>Additional Goals </a:t>
            </a:r>
            <a:br>
              <a:rPr lang="en-US" dirty="0"/>
            </a:br>
            <a:r>
              <a:rPr lang="en-US" dirty="0"/>
              <a:t>of the Revised Manual</a:t>
            </a:r>
          </a:p>
        </p:txBody>
      </p:sp>
      <p:sp>
        <p:nvSpPr>
          <p:cNvPr id="3" name="Content Placeholder 2"/>
          <p:cNvSpPr>
            <a:spLocks noGrp="1"/>
          </p:cNvSpPr>
          <p:nvPr>
            <p:ph idx="1"/>
          </p:nvPr>
        </p:nvSpPr>
        <p:spPr>
          <a:xfrm>
            <a:off x="596900" y="2362200"/>
            <a:ext cx="11074400" cy="4203700"/>
          </a:xfrm>
        </p:spPr>
        <p:txBody>
          <a:bodyPr>
            <a:normAutofit/>
          </a:bodyPr>
          <a:lstStyle/>
          <a:p>
            <a:pPr lvl="0"/>
            <a:r>
              <a:rPr lang="en-US" dirty="0">
                <a:solidFill>
                  <a:schemeClr val="accent1">
                    <a:lumMod val="75000"/>
                  </a:schemeClr>
                </a:solidFill>
              </a:rPr>
              <a:t>Provide for easier access, use and navigation</a:t>
            </a:r>
          </a:p>
          <a:p>
            <a:pPr lvl="1"/>
            <a:r>
              <a:rPr lang="en-US" dirty="0">
                <a:solidFill>
                  <a:schemeClr val="accent1">
                    <a:lumMod val="75000"/>
                  </a:schemeClr>
                </a:solidFill>
              </a:rPr>
              <a:t>Improve the format </a:t>
            </a:r>
          </a:p>
          <a:p>
            <a:pPr lvl="1"/>
            <a:r>
              <a:rPr lang="en-US" dirty="0">
                <a:solidFill>
                  <a:schemeClr val="accent1">
                    <a:lumMod val="75000"/>
                  </a:schemeClr>
                </a:solidFill>
              </a:rPr>
              <a:t>Support searches and navigation, and</a:t>
            </a:r>
          </a:p>
          <a:p>
            <a:pPr lvl="1"/>
            <a:r>
              <a:rPr lang="en-US" dirty="0">
                <a:solidFill>
                  <a:schemeClr val="accent1">
                    <a:lumMod val="75000"/>
                  </a:schemeClr>
                </a:solidFill>
              </a:rPr>
              <a:t>Better use of links </a:t>
            </a:r>
          </a:p>
          <a:p>
            <a:r>
              <a:rPr lang="en-US" dirty="0">
                <a:solidFill>
                  <a:schemeClr val="accent1">
                    <a:lumMod val="75000"/>
                  </a:schemeClr>
                </a:solidFill>
              </a:rPr>
              <a:t>Provide increased consistency</a:t>
            </a:r>
          </a:p>
          <a:p>
            <a:pPr lvl="0"/>
            <a:r>
              <a:rPr lang="en-US" dirty="0">
                <a:solidFill>
                  <a:schemeClr val="accent1">
                    <a:lumMod val="75000"/>
                  </a:schemeClr>
                </a:solidFill>
              </a:rPr>
              <a:t>Provide clarity regarding requirements and timeframes</a:t>
            </a:r>
          </a:p>
          <a:p>
            <a:pPr lvl="0"/>
            <a:r>
              <a:rPr lang="en-US" dirty="0">
                <a:solidFill>
                  <a:schemeClr val="accent1">
                    <a:lumMod val="75000"/>
                  </a:schemeClr>
                </a:solidFill>
              </a:rPr>
              <a:t>Provide clarity regarding what must occur and what is recommended</a:t>
            </a:r>
          </a:p>
          <a:p>
            <a:pPr lvl="0"/>
            <a:r>
              <a:rPr lang="en-US" dirty="0">
                <a:solidFill>
                  <a:schemeClr val="accent1">
                    <a:lumMod val="75000"/>
                  </a:schemeClr>
                </a:solidFill>
              </a:rPr>
              <a:t>Eliminate use of non-specific and vague terms </a:t>
            </a:r>
          </a:p>
          <a:p>
            <a:pPr lvl="0"/>
            <a:r>
              <a:rPr lang="en-US" dirty="0">
                <a:solidFill>
                  <a:schemeClr val="accent1">
                    <a:lumMod val="75000"/>
                  </a:schemeClr>
                </a:solidFill>
              </a:rPr>
              <a:t>Eliminate redundancy</a:t>
            </a:r>
          </a:p>
          <a:p>
            <a:pPr lvl="0"/>
            <a:r>
              <a:rPr lang="en-US" dirty="0">
                <a:solidFill>
                  <a:schemeClr val="accent1">
                    <a:lumMod val="75000"/>
                  </a:schemeClr>
                </a:solidFill>
              </a:rPr>
              <a:t>Develop improved process for policy updates and modifications</a:t>
            </a:r>
          </a:p>
          <a:p>
            <a:endParaRPr lang="en-US" dirty="0"/>
          </a:p>
        </p:txBody>
      </p:sp>
    </p:spTree>
    <p:extLst>
      <p:ext uri="{BB962C8B-B14F-4D97-AF65-F5344CB8AC3E}">
        <p14:creationId xmlns:p14="http://schemas.microsoft.com/office/powerpoint/2010/main" val="1500630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0400"/>
            <a:ext cx="8761413" cy="1020232"/>
          </a:xfrm>
        </p:spPr>
        <p:txBody>
          <a:bodyPr/>
          <a:lstStyle/>
          <a:p>
            <a:r>
              <a:rPr lang="en-US" dirty="0"/>
              <a:t>Goal 1: Strategy 1</a:t>
            </a:r>
            <a:br>
              <a:rPr lang="en-US" dirty="0"/>
            </a:br>
            <a:r>
              <a:rPr lang="en-US" dirty="0"/>
              <a:t>Policy &amp; Practices</a:t>
            </a:r>
          </a:p>
        </p:txBody>
      </p:sp>
      <p:sp>
        <p:nvSpPr>
          <p:cNvPr id="3" name="Content Placeholder 2"/>
          <p:cNvSpPr>
            <a:spLocks noGrp="1"/>
          </p:cNvSpPr>
          <p:nvPr>
            <p:ph sz="half" idx="1"/>
          </p:nvPr>
        </p:nvSpPr>
        <p:spPr>
          <a:xfrm>
            <a:off x="1154954" y="2603500"/>
            <a:ext cx="4090146" cy="3416301"/>
          </a:xfrm>
        </p:spPr>
        <p:txBody>
          <a:bodyPr>
            <a:normAutofit fontScale="92500" lnSpcReduction="10000"/>
          </a:bodyPr>
          <a:lstStyle/>
          <a:p>
            <a:pPr marL="0" indent="0" algn="ctr">
              <a:buNone/>
            </a:pPr>
            <a:r>
              <a:rPr lang="en-US" sz="4000" dirty="0">
                <a:solidFill>
                  <a:schemeClr val="accent1">
                    <a:lumMod val="60000"/>
                    <a:lumOff val="40000"/>
                  </a:schemeClr>
                </a:solidFill>
              </a:rPr>
              <a:t>Publish the revised manuals governing child welfare policies and practices </a:t>
            </a:r>
          </a:p>
        </p:txBody>
      </p:sp>
      <p:sp>
        <p:nvSpPr>
          <p:cNvPr id="4" name="Content Placeholder 3"/>
          <p:cNvSpPr>
            <a:spLocks noGrp="1"/>
          </p:cNvSpPr>
          <p:nvPr>
            <p:ph sz="half" idx="2"/>
          </p:nvPr>
        </p:nvSpPr>
        <p:spPr>
          <a:xfrm>
            <a:off x="7162800" y="2603500"/>
            <a:ext cx="3871071" cy="3416300"/>
          </a:xfrm>
        </p:spPr>
        <p:txBody>
          <a:bodyPr>
            <a:normAutofit fontScale="92500" lnSpcReduction="10000"/>
          </a:bodyPr>
          <a:lstStyle/>
          <a:p>
            <a:pPr marL="0" indent="0" algn="ctr">
              <a:buNone/>
            </a:pPr>
            <a:r>
              <a:rPr lang="en-US" sz="4000" dirty="0">
                <a:solidFill>
                  <a:schemeClr val="accent1">
                    <a:lumMod val="60000"/>
                    <a:lumOff val="40000"/>
                  </a:schemeClr>
                </a:solidFill>
              </a:rPr>
              <a:t>Implement the revised policies, practices and training in the 10 OSRI counties</a:t>
            </a:r>
          </a:p>
        </p:txBody>
      </p:sp>
      <p:sp>
        <p:nvSpPr>
          <p:cNvPr id="6" name="TextBox 5"/>
          <p:cNvSpPr txBox="1"/>
          <p:nvPr/>
        </p:nvSpPr>
        <p:spPr>
          <a:xfrm>
            <a:off x="1371600" y="5676900"/>
            <a:ext cx="10045700" cy="923330"/>
          </a:xfrm>
          <a:prstGeom prst="rect">
            <a:avLst/>
          </a:prstGeom>
          <a:noFill/>
        </p:spPr>
        <p:txBody>
          <a:bodyPr wrap="square" rtlCol="0">
            <a:spAutoFit/>
          </a:bodyPr>
          <a:lstStyle/>
          <a:p>
            <a:pPr algn="ctr"/>
            <a:r>
              <a:rPr lang="en-US" dirty="0">
                <a:solidFill>
                  <a:schemeClr val="accent1">
                    <a:lumMod val="60000"/>
                    <a:lumOff val="40000"/>
                  </a:schemeClr>
                </a:solidFill>
              </a:rPr>
              <a:t>Manuals can be found on TA Gateway Knowledgebase</a:t>
            </a:r>
          </a:p>
          <a:p>
            <a:pPr algn="ctr"/>
            <a:r>
              <a:rPr lang="en-US" dirty="0">
                <a:solidFill>
                  <a:schemeClr val="accent2">
                    <a:lumMod val="75000"/>
                  </a:schemeClr>
                </a:solidFill>
                <a:hlinkClick r:id="rId3"/>
              </a:rPr>
              <a:t>https://nccwta.org/index.php?/Knowledgebase/Article/View/2/12/nc-cw-modified-manual-for-nc-cw-pilot</a:t>
            </a:r>
            <a:endParaRPr lang="en-US" dirty="0">
              <a:solidFill>
                <a:schemeClr val="accent2">
                  <a:lumMod val="75000"/>
                </a:schemeClr>
              </a:solidFill>
            </a:endParaRPr>
          </a:p>
        </p:txBody>
      </p:sp>
      <p:pic>
        <p:nvPicPr>
          <p:cNvPr id="7" name="Picture 6" descr="Category:Green &lt;strong&gt;check&lt;/strong&gt; &lt;strong&gt;marks&lt;/strong&gt; - Wikimedia Commons"/>
          <p:cNvPicPr>
            <a:picLocks noChangeAspect="1"/>
          </p:cNvPicPr>
          <p:nvPr/>
        </p:nvPicPr>
        <p:blipFill>
          <a:blip r:embed="rId4">
            <a:duotone>
              <a:schemeClr val="accent2">
                <a:shade val="45000"/>
                <a:satMod val="135000"/>
              </a:schemeClr>
              <a:prstClr val="white"/>
            </a:duotone>
          </a:blip>
          <a:stretch>
            <a:fillRect/>
          </a:stretch>
        </p:blipFill>
        <p:spPr>
          <a:xfrm>
            <a:off x="5245100" y="2819346"/>
            <a:ext cx="1917700" cy="2275167"/>
          </a:xfrm>
          <a:prstGeom prst="rect">
            <a:avLst/>
          </a:prstGeom>
        </p:spPr>
      </p:pic>
    </p:spTree>
    <p:extLst>
      <p:ext uri="{BB962C8B-B14F-4D97-AF65-F5344CB8AC3E}">
        <p14:creationId xmlns:p14="http://schemas.microsoft.com/office/powerpoint/2010/main" val="184140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0400"/>
            <a:ext cx="8761413" cy="1020232"/>
          </a:xfrm>
        </p:spPr>
        <p:txBody>
          <a:bodyPr/>
          <a:lstStyle/>
          <a:p>
            <a:r>
              <a:rPr lang="en-US" dirty="0"/>
              <a:t>Goal 1:  Strategy 2</a:t>
            </a:r>
            <a:br>
              <a:rPr lang="en-US" dirty="0"/>
            </a:br>
            <a:r>
              <a:rPr lang="en-US" dirty="0"/>
              <a:t>Training Systems</a:t>
            </a:r>
          </a:p>
        </p:txBody>
      </p:sp>
      <p:sp>
        <p:nvSpPr>
          <p:cNvPr id="3" name="Content Placeholder 2"/>
          <p:cNvSpPr>
            <a:spLocks noGrp="1"/>
          </p:cNvSpPr>
          <p:nvPr>
            <p:ph idx="1"/>
          </p:nvPr>
        </p:nvSpPr>
        <p:spPr/>
        <p:txBody>
          <a:bodyPr anchor="ctr">
            <a:normAutofit/>
          </a:bodyPr>
          <a:lstStyle/>
          <a:p>
            <a:pPr marL="0" indent="0" algn="ctr">
              <a:buNone/>
            </a:pPr>
            <a:r>
              <a:rPr lang="en-US" sz="4000" dirty="0">
                <a:solidFill>
                  <a:schemeClr val="accent1">
                    <a:lumMod val="60000"/>
                    <a:lumOff val="40000"/>
                  </a:schemeClr>
                </a:solidFill>
              </a:rPr>
              <a:t>Enhance the training system to support the consistent application of the revised policies and practices</a:t>
            </a:r>
          </a:p>
        </p:txBody>
      </p:sp>
    </p:spTree>
    <p:extLst>
      <p:ext uri="{BB962C8B-B14F-4D97-AF65-F5344CB8AC3E}">
        <p14:creationId xmlns:p14="http://schemas.microsoft.com/office/powerpoint/2010/main" val="4096329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09600"/>
            <a:ext cx="8761413" cy="1071032"/>
          </a:xfrm>
        </p:spPr>
        <p:txBody>
          <a:bodyPr/>
          <a:lstStyle/>
          <a:p>
            <a:r>
              <a:rPr lang="en-US" dirty="0"/>
              <a:t>Goal 1: Strategy 2</a:t>
            </a:r>
            <a:br>
              <a:rPr lang="en-US" dirty="0"/>
            </a:br>
            <a:r>
              <a:rPr lang="en-US" dirty="0"/>
              <a:t>Training Systems</a:t>
            </a:r>
          </a:p>
        </p:txBody>
      </p:sp>
      <p:sp>
        <p:nvSpPr>
          <p:cNvPr id="3" name="Content Placeholder 2"/>
          <p:cNvSpPr>
            <a:spLocks noGrp="1"/>
          </p:cNvSpPr>
          <p:nvPr>
            <p:ph idx="1"/>
          </p:nvPr>
        </p:nvSpPr>
        <p:spPr>
          <a:xfrm>
            <a:off x="1154955" y="2603500"/>
            <a:ext cx="8154146" cy="3416300"/>
          </a:xfrm>
        </p:spPr>
        <p:txBody>
          <a:bodyPr>
            <a:normAutofit/>
          </a:bodyPr>
          <a:lstStyle/>
          <a:p>
            <a:r>
              <a:rPr lang="en-US" sz="2800" dirty="0">
                <a:solidFill>
                  <a:schemeClr val="accent5">
                    <a:lumMod val="50000"/>
                  </a:schemeClr>
                </a:solidFill>
              </a:rPr>
              <a:t>Identify key competencies for the revised policies &amp; practices</a:t>
            </a:r>
          </a:p>
          <a:p>
            <a:r>
              <a:rPr lang="en-US" sz="2800" dirty="0">
                <a:solidFill>
                  <a:schemeClr val="accent5">
                    <a:lumMod val="50000"/>
                  </a:schemeClr>
                </a:solidFill>
              </a:rPr>
              <a:t>Compare key competencies for initial &amp; ongoing training</a:t>
            </a:r>
          </a:p>
          <a:p>
            <a:r>
              <a:rPr lang="en-US" sz="2800" dirty="0">
                <a:solidFill>
                  <a:schemeClr val="accent5">
                    <a:lumMod val="50000"/>
                  </a:schemeClr>
                </a:solidFill>
              </a:rPr>
              <a:t>Revise the training curricula &amp; delivery methodology to ensure staff have the basic skills necessary to do their work </a:t>
            </a:r>
            <a:r>
              <a:rPr lang="en-US" b="1" u="sng" dirty="0">
                <a:solidFill>
                  <a:schemeClr val="accent6">
                    <a:lumMod val="75000"/>
                  </a:schemeClr>
                </a:solidFill>
              </a:rPr>
              <a:t>(extended thru Q5)</a:t>
            </a:r>
            <a:endParaRPr lang="en-US" sz="2800" b="1" u="sng" dirty="0">
              <a:solidFill>
                <a:schemeClr val="accent5">
                  <a:lumMod val="50000"/>
                </a:schemeClr>
              </a:solidFill>
            </a:endParaRPr>
          </a:p>
        </p:txBody>
      </p:sp>
      <p:pic>
        <p:nvPicPr>
          <p:cNvPr id="4" name="Picture 3" descr="Work &lt;strong&gt;in progress&lt;/strong&gt; | Amnell"/>
          <p:cNvPicPr>
            <a:picLocks noChangeAspect="1"/>
          </p:cNvPicPr>
          <p:nvPr/>
        </p:nvPicPr>
        <p:blipFill>
          <a:blip r:embed="rId3">
            <a:duotone>
              <a:prstClr val="black"/>
              <a:schemeClr val="accent5">
                <a:tint val="45000"/>
                <a:satMod val="400000"/>
              </a:schemeClr>
            </a:duotone>
          </a:blip>
          <a:stretch>
            <a:fillRect/>
          </a:stretch>
        </p:blipFill>
        <p:spPr>
          <a:xfrm>
            <a:off x="8770257" y="2902084"/>
            <a:ext cx="3265713" cy="2105343"/>
          </a:xfrm>
          <a:prstGeom prst="rect">
            <a:avLst/>
          </a:prstGeom>
        </p:spPr>
      </p:pic>
    </p:spTree>
    <p:extLst>
      <p:ext uri="{BB962C8B-B14F-4D97-AF65-F5344CB8AC3E}">
        <p14:creationId xmlns:p14="http://schemas.microsoft.com/office/powerpoint/2010/main" val="230925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4351025" cy="5638800"/>
          </a:xfrm>
        </p:spPr>
        <p:txBody>
          <a:bodyPr/>
          <a:lstStyle/>
          <a:p>
            <a:pPr algn="ctr"/>
            <a:br>
              <a:rPr lang="en-US" sz="2000" dirty="0"/>
            </a:br>
            <a:r>
              <a:rPr lang="en-US" sz="2800" dirty="0"/>
              <a:t>Training Systems</a:t>
            </a:r>
            <a:r>
              <a:rPr lang="en-US" dirty="0"/>
              <a:t> </a:t>
            </a:r>
            <a:br>
              <a:rPr lang="en-US" dirty="0"/>
            </a:br>
            <a:endParaRPr lang="en-US" dirty="0"/>
          </a:p>
        </p:txBody>
      </p:sp>
      <p:sp>
        <p:nvSpPr>
          <p:cNvPr id="3" name="Text Placeholder 2"/>
          <p:cNvSpPr>
            <a:spLocks noGrp="1"/>
          </p:cNvSpPr>
          <p:nvPr>
            <p:ph type="body" idx="1"/>
          </p:nvPr>
        </p:nvSpPr>
        <p:spPr>
          <a:xfrm>
            <a:off x="6895559" y="66675"/>
            <a:ext cx="5017041" cy="6667499"/>
          </a:xfrm>
        </p:spPr>
        <p:txBody>
          <a:bodyPr>
            <a:normAutofit fontScale="25000" lnSpcReduction="20000"/>
          </a:bodyPr>
          <a:lstStyle/>
          <a:p>
            <a:pPr algn="ctr"/>
            <a:endParaRPr lang="en-US" sz="5200" b="1" u="sng" dirty="0"/>
          </a:p>
          <a:p>
            <a:pPr algn="ctr"/>
            <a:endParaRPr lang="en-US" sz="5200" b="1" u="sng" dirty="0">
              <a:solidFill>
                <a:srgbClr val="7030A0"/>
              </a:solidFill>
            </a:endParaRPr>
          </a:p>
          <a:p>
            <a:pPr algn="ctr"/>
            <a:r>
              <a:rPr lang="en-US" sz="11200" b="1" u="sng" dirty="0">
                <a:solidFill>
                  <a:srgbClr val="7030A0"/>
                </a:solidFill>
              </a:rPr>
              <a:t>Revised Courses Include:</a:t>
            </a:r>
          </a:p>
          <a:p>
            <a:pPr marL="342900" indent="-342900">
              <a:spcAft>
                <a:spcPts val="600"/>
              </a:spcAft>
              <a:buFont typeface="Arial" panose="020B0604020202020204" pitchFamily="34" charset="0"/>
              <a:buChar char="•"/>
            </a:pPr>
            <a:endParaRPr lang="en-US" sz="4300" dirty="0"/>
          </a:p>
          <a:p>
            <a:pPr algn="ctr">
              <a:spcAft>
                <a:spcPts val="600"/>
              </a:spcAft>
            </a:pPr>
            <a:endParaRPr lang="en-US" sz="4300" dirty="0"/>
          </a:p>
          <a:p>
            <a:pPr algn="ctr">
              <a:lnSpc>
                <a:spcPct val="120000"/>
              </a:lnSpc>
              <a:spcBef>
                <a:spcPts val="0"/>
              </a:spcBef>
            </a:pPr>
            <a:r>
              <a:rPr lang="en-US" sz="6200" dirty="0"/>
              <a:t>Child Welfare in North Carolina:  </a:t>
            </a:r>
          </a:p>
          <a:p>
            <a:pPr algn="ctr">
              <a:lnSpc>
                <a:spcPct val="120000"/>
              </a:lnSpc>
              <a:spcBef>
                <a:spcPts val="0"/>
              </a:spcBef>
            </a:pPr>
            <a:r>
              <a:rPr lang="en-US" sz="6200" dirty="0"/>
              <a:t>Pre-Service</a:t>
            </a:r>
          </a:p>
          <a:p>
            <a:pPr algn="ctr">
              <a:spcAft>
                <a:spcPts val="600"/>
              </a:spcAft>
            </a:pPr>
            <a:endParaRPr lang="en-US" sz="6200" dirty="0"/>
          </a:p>
          <a:p>
            <a:pPr algn="ctr">
              <a:spcAft>
                <a:spcPts val="600"/>
              </a:spcAft>
            </a:pPr>
            <a:r>
              <a:rPr lang="en-US" sz="6200" dirty="0"/>
              <a:t>Intake in Child Welfare Services</a:t>
            </a:r>
          </a:p>
          <a:p>
            <a:pPr algn="ctr">
              <a:spcAft>
                <a:spcPts val="600"/>
              </a:spcAft>
            </a:pPr>
            <a:endParaRPr lang="en-US" sz="6200" dirty="0"/>
          </a:p>
          <a:p>
            <a:pPr algn="ctr">
              <a:spcAft>
                <a:spcPts val="600"/>
              </a:spcAft>
            </a:pPr>
            <a:r>
              <a:rPr lang="en-US" sz="6200" dirty="0"/>
              <a:t>Cps assessments in Child Welfare Services</a:t>
            </a:r>
          </a:p>
          <a:p>
            <a:pPr algn="ctr">
              <a:spcAft>
                <a:spcPts val="600"/>
              </a:spcAft>
            </a:pPr>
            <a:endParaRPr lang="en-US" sz="6200" dirty="0"/>
          </a:p>
          <a:p>
            <a:pPr algn="ctr">
              <a:spcAft>
                <a:spcPts val="600"/>
              </a:spcAft>
            </a:pPr>
            <a:r>
              <a:rPr lang="en-US" sz="6200" dirty="0"/>
              <a:t>Cps In-Home Child Welfare services</a:t>
            </a:r>
          </a:p>
          <a:p>
            <a:pPr algn="ctr">
              <a:spcAft>
                <a:spcPts val="600"/>
              </a:spcAft>
            </a:pPr>
            <a:endParaRPr lang="en-US" sz="6200" dirty="0"/>
          </a:p>
          <a:p>
            <a:pPr algn="ctr">
              <a:spcAft>
                <a:spcPts val="600"/>
              </a:spcAft>
            </a:pPr>
            <a:r>
              <a:rPr lang="en-US" sz="6200" dirty="0"/>
              <a:t>Placement in Child Welfare Services</a:t>
            </a:r>
          </a:p>
          <a:p>
            <a:pPr marL="342900" indent="-342900">
              <a:buFont typeface="Arial" panose="020B0604020202020204" pitchFamily="34" charset="0"/>
              <a:buChar char="•"/>
            </a:pPr>
            <a:endParaRPr lang="en-US" sz="3700" dirty="0"/>
          </a:p>
          <a:p>
            <a:endParaRPr lang="en-US" sz="3700" dirty="0"/>
          </a:p>
          <a:p>
            <a:r>
              <a:rPr lang="en-US" sz="3400" dirty="0"/>
              <a:t> </a:t>
            </a:r>
          </a:p>
          <a:p>
            <a:endParaRPr lang="en-US" dirty="0"/>
          </a:p>
        </p:txBody>
      </p:sp>
    </p:spTree>
    <p:extLst>
      <p:ext uri="{BB962C8B-B14F-4D97-AF65-F5344CB8AC3E}">
        <p14:creationId xmlns:p14="http://schemas.microsoft.com/office/powerpoint/2010/main" val="1405035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8761413" cy="1096432"/>
          </a:xfrm>
        </p:spPr>
        <p:txBody>
          <a:bodyPr/>
          <a:lstStyle/>
          <a:p>
            <a:r>
              <a:rPr lang="en-US" dirty="0"/>
              <a:t>Goal 1:  Strategy 2</a:t>
            </a:r>
            <a:br>
              <a:rPr lang="en-US" dirty="0"/>
            </a:br>
            <a:r>
              <a:rPr lang="en-US" dirty="0"/>
              <a:t>Training Systems</a:t>
            </a:r>
          </a:p>
        </p:txBody>
      </p:sp>
      <p:sp>
        <p:nvSpPr>
          <p:cNvPr id="3" name="Content Placeholder 2"/>
          <p:cNvSpPr>
            <a:spLocks noGrp="1"/>
          </p:cNvSpPr>
          <p:nvPr>
            <p:ph idx="1"/>
          </p:nvPr>
        </p:nvSpPr>
        <p:spPr>
          <a:xfrm>
            <a:off x="1154955" y="2603500"/>
            <a:ext cx="7709646" cy="3416300"/>
          </a:xfrm>
        </p:spPr>
        <p:txBody>
          <a:bodyPr anchor="ctr">
            <a:noAutofit/>
          </a:bodyPr>
          <a:lstStyle/>
          <a:p>
            <a:pPr algn="ctr"/>
            <a:r>
              <a:rPr lang="en-US" sz="2800" dirty="0">
                <a:solidFill>
                  <a:schemeClr val="accent5">
                    <a:lumMod val="75000"/>
                  </a:schemeClr>
                </a:solidFill>
              </a:rPr>
              <a:t>Develop a series of “in-service” trainings to be used by county supervisors and training divisions to reinforce consistent implementation of the revised policies and practices</a:t>
            </a:r>
          </a:p>
          <a:p>
            <a:pPr marL="0" indent="0" algn="ctr">
              <a:buNone/>
            </a:pPr>
            <a:endParaRPr lang="en-US" sz="2800" dirty="0"/>
          </a:p>
        </p:txBody>
      </p:sp>
      <p:pic>
        <p:nvPicPr>
          <p:cNvPr id="4" name="Picture 3" descr="Work &lt;strong&gt;in progress&lt;/strong&gt; | Amnell"/>
          <p:cNvPicPr>
            <a:picLocks noChangeAspect="1"/>
          </p:cNvPicPr>
          <p:nvPr/>
        </p:nvPicPr>
        <p:blipFill>
          <a:blip r:embed="rId3">
            <a:duotone>
              <a:prstClr val="black"/>
              <a:schemeClr val="accent5">
                <a:tint val="45000"/>
                <a:satMod val="400000"/>
              </a:schemeClr>
            </a:duotone>
          </a:blip>
          <a:stretch>
            <a:fillRect/>
          </a:stretch>
        </p:blipFill>
        <p:spPr>
          <a:xfrm>
            <a:off x="8770257" y="2902084"/>
            <a:ext cx="3265713" cy="2105343"/>
          </a:xfrm>
          <a:prstGeom prst="rect">
            <a:avLst/>
          </a:prstGeom>
        </p:spPr>
      </p:pic>
    </p:spTree>
    <p:extLst>
      <p:ext uri="{BB962C8B-B14F-4D97-AF65-F5344CB8AC3E}">
        <p14:creationId xmlns:p14="http://schemas.microsoft.com/office/powerpoint/2010/main" val="128208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grpSp>
        <p:nvGrpSpPr>
          <p:cNvPr id="12" name="Group 11">
            <a:extLst>
              <a:ext uri="{FF2B5EF4-FFF2-40B4-BE49-F238E27FC236}">
                <a16:creationId xmlns:a16="http://schemas.microsoft.com/office/drawing/2014/main" id="{FAEF28A3-012D-4640-B8B8-1EF6EAF7233B}"/>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3" name="Rectangle 12">
              <a:extLst>
                <a:ext uri="{FF2B5EF4-FFF2-40B4-BE49-F238E27FC236}">
                  <a16:creationId xmlns:a16="http://schemas.microsoft.com/office/drawing/2014/main" id="{F3B2F1C2-14D3-4A53-B329-323795BCFD5A}"/>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a:extLst>
                <a:ext uri="{FF2B5EF4-FFF2-40B4-BE49-F238E27FC236}">
                  <a16:creationId xmlns:a16="http://schemas.microsoft.com/office/drawing/2014/main" id="{194E879E-1515-4211-8F1B-B68A92B2C20E}"/>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F7137E7D-1F4E-498A-97D1-0E1FE6FC6F9F}"/>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91375183-B6E5-43E0-B28F-39EC9083853F}"/>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a:extLst>
                <a:ext uri="{FF2B5EF4-FFF2-40B4-BE49-F238E27FC236}">
                  <a16:creationId xmlns:a16="http://schemas.microsoft.com/office/drawing/2014/main" id="{267F36BD-A8AF-4304-A662-1007CC1748D8}"/>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a:extLst>
                <a:ext uri="{FF2B5EF4-FFF2-40B4-BE49-F238E27FC236}">
                  <a16:creationId xmlns:a16="http://schemas.microsoft.com/office/drawing/2014/main" id="{15D9095F-2809-4A90-A032-250AC21C3529}"/>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a:extLst>
                <a:ext uri="{FF2B5EF4-FFF2-40B4-BE49-F238E27FC236}">
                  <a16:creationId xmlns:a16="http://schemas.microsoft.com/office/drawing/2014/main" id="{9027D7BF-C282-4477-A406-245C3F26521E}"/>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a:extLst>
                <a:ext uri="{FF2B5EF4-FFF2-40B4-BE49-F238E27FC236}">
                  <a16:creationId xmlns:a16="http://schemas.microsoft.com/office/drawing/2014/main" id="{AC3C43D8-426E-472E-A8E8-C41BF7A876B9}"/>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a:extLst>
                <a:ext uri="{FF2B5EF4-FFF2-40B4-BE49-F238E27FC236}">
                  <a16:creationId xmlns:a16="http://schemas.microsoft.com/office/drawing/2014/main" id="{52DCAE0E-B8DE-4C42-A48F-FA0C8345AC93}"/>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3" name="Rectangle 22">
            <a:extLst>
              <a:ext uri="{FF2B5EF4-FFF2-40B4-BE49-F238E27FC236}">
                <a16:creationId xmlns:a16="http://schemas.microsoft.com/office/drawing/2014/main" id="{59647F54-801D-44AB-8284-EDDFF776313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5" name="Picture Placeholder 4" descr="In The &lt;strong&gt;Spotlight&lt;/strong&gt; - Dusky Illusions"/>
          <p:cNvPicPr>
            <a:picLocks noGrp="1" noChangeAspect="1"/>
          </p:cNvPicPr>
          <p:nvPr>
            <p:ph type="pic" idx="1"/>
          </p:nvPr>
        </p:nvPicPr>
        <p:blipFill rotWithShape="1">
          <a:blip r:embed="rId4">
            <a:alphaModFix/>
            <a:extLst/>
          </a:blip>
          <a:srcRect t="23311" r="-1" b="6465"/>
          <a:stretch/>
        </p:blipFill>
        <p:spPr>
          <a:xfrm>
            <a:off x="474132" y="462116"/>
            <a:ext cx="11243735" cy="5921751"/>
          </a:xfrm>
          <a:prstGeom prst="rect">
            <a:avLst/>
          </a:prstGeom>
        </p:spPr>
      </p:pic>
      <p:sp>
        <p:nvSpPr>
          <p:cNvPr id="25" name="Rectangle 24">
            <a:extLst>
              <a:ext uri="{FF2B5EF4-FFF2-40B4-BE49-F238E27FC236}">
                <a16:creationId xmlns:a16="http://schemas.microsoft.com/office/drawing/2014/main" id="{0599BEDA-CEC9-4E6C-B05D-1353D0F165D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143000" y="1295400"/>
            <a:ext cx="9982200" cy="4267200"/>
          </a:xfrm>
          <a:prstGeom prst="rect">
            <a:avLst/>
          </a:prstGeom>
          <a:solidFill>
            <a:srgbClr val="000001">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CC79B2C4-EF9C-492F-BC64-5300A7A2F2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295400" y="1447801"/>
            <a:ext cx="8620967" cy="855132"/>
          </a:xfrm>
        </p:spPr>
        <p:txBody>
          <a:bodyPr vert="horz" lIns="91440" tIns="45720" rIns="91440" bIns="45720" rtlCol="0" anchor="ctr">
            <a:normAutofit/>
          </a:bodyPr>
          <a:lstStyle/>
          <a:p>
            <a:r>
              <a:rPr lang="en-US" dirty="0"/>
              <a:t>Spotlight on Practice</a:t>
            </a:r>
          </a:p>
        </p:txBody>
      </p:sp>
      <p:sp>
        <p:nvSpPr>
          <p:cNvPr id="4" name="Text Placeholder 3"/>
          <p:cNvSpPr>
            <a:spLocks noGrp="1"/>
          </p:cNvSpPr>
          <p:nvPr>
            <p:ph type="body" sz="half" idx="2"/>
          </p:nvPr>
        </p:nvSpPr>
        <p:spPr>
          <a:xfrm>
            <a:off x="1727200" y="2446868"/>
            <a:ext cx="8254999" cy="2971800"/>
          </a:xfrm>
        </p:spPr>
        <p:txBody>
          <a:bodyPr vert="horz" lIns="91440" tIns="45720" rIns="91440" bIns="45720" rtlCol="0" anchor="t">
            <a:normAutofit fontScale="85000" lnSpcReduction="20000"/>
          </a:bodyPr>
          <a:lstStyle/>
          <a:p>
            <a:pPr marL="289208" indent="-289208">
              <a:buFont typeface="Arial" panose="020B0604020202020204" pitchFamily="34" charset="0"/>
              <a:buChar char="•"/>
            </a:pPr>
            <a:r>
              <a:rPr lang="en-US" sz="1600" dirty="0"/>
              <a:t>Incarcerated Parents</a:t>
            </a:r>
          </a:p>
          <a:p>
            <a:pPr marL="289208" indent="-289208">
              <a:buFont typeface="Arial" panose="020B0604020202020204" pitchFamily="34" charset="0"/>
              <a:buChar char="•"/>
            </a:pPr>
            <a:r>
              <a:rPr lang="en-US" sz="1600" dirty="0"/>
              <a:t>Heroin and Opioids</a:t>
            </a:r>
          </a:p>
          <a:p>
            <a:pPr marL="289208" indent="-289208">
              <a:buFont typeface="Arial" panose="020B0604020202020204" pitchFamily="34" charset="0"/>
              <a:buChar char="•"/>
            </a:pPr>
            <a:r>
              <a:rPr lang="en-US" sz="1600" dirty="0"/>
              <a:t>Using the Safety Threshold Concept to Enhance Decision Making</a:t>
            </a:r>
          </a:p>
          <a:p>
            <a:pPr marL="289208" indent="-289208">
              <a:buFont typeface="Arial" panose="020B0604020202020204" pitchFamily="34" charset="0"/>
              <a:buChar char="•"/>
            </a:pPr>
            <a:r>
              <a:rPr lang="en-US" sz="1600" dirty="0"/>
              <a:t>Considerations when Removing a Child from the Home</a:t>
            </a:r>
          </a:p>
          <a:p>
            <a:pPr marL="289208" indent="-289208">
              <a:buFont typeface="Arial" panose="020B0604020202020204" pitchFamily="34" charset="0"/>
              <a:buChar char="•"/>
            </a:pPr>
            <a:r>
              <a:rPr lang="en-US" sz="1600" dirty="0"/>
              <a:t>Medical Decisions in Foster Care</a:t>
            </a:r>
          </a:p>
          <a:p>
            <a:pPr marL="289208" indent="-289208">
              <a:buFont typeface="Arial" panose="020B0604020202020204" pitchFamily="34" charset="0"/>
              <a:buChar char="•"/>
            </a:pPr>
            <a:r>
              <a:rPr lang="en-US" sz="1600" dirty="0"/>
              <a:t>Face-to-face contacts</a:t>
            </a:r>
          </a:p>
          <a:p>
            <a:pPr marL="289208" indent="-289208">
              <a:buFont typeface="Arial" panose="020B0604020202020204" pitchFamily="34" charset="0"/>
              <a:buChar char="•"/>
            </a:pPr>
            <a:r>
              <a:rPr lang="en-US" sz="1600" dirty="0"/>
              <a:t>Collateral contacts</a:t>
            </a:r>
          </a:p>
          <a:p>
            <a:pPr marL="289208" indent="-289208">
              <a:buFont typeface="Arial" panose="020B0604020202020204" pitchFamily="34" charset="0"/>
              <a:buChar char="•"/>
            </a:pPr>
            <a:r>
              <a:rPr lang="en-US" sz="1600" dirty="0"/>
              <a:t>Diligent efforts to locate and engage</a:t>
            </a:r>
          </a:p>
          <a:p>
            <a:pPr marL="289208" indent="-289208">
              <a:buFont typeface="Arial" panose="020B0604020202020204" pitchFamily="34" charset="0"/>
              <a:buChar char="•"/>
            </a:pPr>
            <a:r>
              <a:rPr lang="en-US" sz="1600" dirty="0"/>
              <a:t>Making Appropriate Case Decisions in Family Assessments</a:t>
            </a:r>
          </a:p>
          <a:p>
            <a:pPr marL="289208" indent="-289208">
              <a:buFont typeface="Arial" panose="020B0604020202020204" pitchFamily="34" charset="0"/>
              <a:buChar char="•"/>
            </a:pPr>
            <a:r>
              <a:rPr lang="en-US" sz="1600" dirty="0"/>
              <a:t>Conflict of Interest Cases</a:t>
            </a:r>
          </a:p>
          <a:p>
            <a:pPr>
              <a:buFont typeface="Wingdings 3" charset="2"/>
              <a:buChar char=""/>
            </a:pPr>
            <a:endParaRPr lang="en-US" sz="1600" dirty="0">
              <a:solidFill>
                <a:schemeClr val="bg1"/>
              </a:solidFill>
            </a:endParaRPr>
          </a:p>
        </p:txBody>
      </p:sp>
    </p:spTree>
    <p:extLst>
      <p:ext uri="{BB962C8B-B14F-4D97-AF65-F5344CB8AC3E}">
        <p14:creationId xmlns:p14="http://schemas.microsoft.com/office/powerpoint/2010/main" val="1427027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0400"/>
            <a:ext cx="8761413" cy="1020232"/>
          </a:xfrm>
        </p:spPr>
        <p:txBody>
          <a:bodyPr/>
          <a:lstStyle/>
          <a:p>
            <a:r>
              <a:rPr lang="en-US" dirty="0"/>
              <a:t>Goal 1: Strategy 3</a:t>
            </a:r>
            <a:br>
              <a:rPr lang="en-US" dirty="0"/>
            </a:br>
            <a:r>
              <a:rPr lang="en-US" dirty="0"/>
              <a:t>Supervisor Academy</a:t>
            </a:r>
          </a:p>
        </p:txBody>
      </p:sp>
      <p:sp>
        <p:nvSpPr>
          <p:cNvPr id="3" name="Content Placeholder 2"/>
          <p:cNvSpPr>
            <a:spLocks noGrp="1"/>
          </p:cNvSpPr>
          <p:nvPr>
            <p:ph sz="half" idx="1"/>
          </p:nvPr>
        </p:nvSpPr>
        <p:spPr>
          <a:xfrm>
            <a:off x="1154954" y="2603500"/>
            <a:ext cx="10363946" cy="3416301"/>
          </a:xfrm>
        </p:spPr>
        <p:txBody>
          <a:bodyPr anchor="ctr">
            <a:normAutofit/>
          </a:bodyPr>
          <a:lstStyle/>
          <a:p>
            <a:pPr marL="0" indent="0" algn="ctr">
              <a:buNone/>
            </a:pPr>
            <a:r>
              <a:rPr lang="en-US" sz="3600" dirty="0">
                <a:solidFill>
                  <a:schemeClr val="accent5">
                    <a:lumMod val="50000"/>
                  </a:schemeClr>
                </a:solidFill>
              </a:rPr>
              <a:t>Strengthen the capacity of county child welfare agencies to sustain the consistent application of the revised policies &amp; practices</a:t>
            </a:r>
          </a:p>
        </p:txBody>
      </p:sp>
    </p:spTree>
    <p:extLst>
      <p:ext uri="{BB962C8B-B14F-4D97-AF65-F5344CB8AC3E}">
        <p14:creationId xmlns:p14="http://schemas.microsoft.com/office/powerpoint/2010/main" val="1791702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4351025" cy="5638800"/>
          </a:xfrm>
        </p:spPr>
        <p:txBody>
          <a:bodyPr/>
          <a:lstStyle/>
          <a:p>
            <a:pPr algn="ctr"/>
            <a:br>
              <a:rPr lang="en-US" sz="2000" dirty="0"/>
            </a:br>
            <a:r>
              <a:rPr lang="en-US" sz="2800" dirty="0"/>
              <a:t>Supervisor Academy </a:t>
            </a:r>
            <a:r>
              <a:rPr lang="en-US" dirty="0"/>
              <a:t> </a:t>
            </a:r>
            <a:br>
              <a:rPr lang="en-US" dirty="0"/>
            </a:br>
            <a:endParaRPr lang="en-US" dirty="0"/>
          </a:p>
        </p:txBody>
      </p:sp>
      <p:sp>
        <p:nvSpPr>
          <p:cNvPr id="3" name="Text Placeholder 2"/>
          <p:cNvSpPr>
            <a:spLocks noGrp="1"/>
          </p:cNvSpPr>
          <p:nvPr>
            <p:ph type="body" idx="1"/>
          </p:nvPr>
        </p:nvSpPr>
        <p:spPr>
          <a:xfrm>
            <a:off x="6895559" y="66675"/>
            <a:ext cx="5017041" cy="6667499"/>
          </a:xfrm>
        </p:spPr>
        <p:txBody>
          <a:bodyPr>
            <a:normAutofit fontScale="47500" lnSpcReduction="20000"/>
          </a:bodyPr>
          <a:lstStyle/>
          <a:p>
            <a:pPr algn="ctr"/>
            <a:endParaRPr lang="en-US" sz="5200" b="1" u="sng" dirty="0"/>
          </a:p>
          <a:p>
            <a:pPr algn="ctr"/>
            <a:endParaRPr lang="en-US" sz="5200" b="1" u="sng" dirty="0">
              <a:solidFill>
                <a:srgbClr val="7030A0"/>
              </a:solidFill>
            </a:endParaRPr>
          </a:p>
          <a:p>
            <a:pPr algn="ctr"/>
            <a:r>
              <a:rPr lang="en-US" sz="5200" b="1" u="sng" dirty="0">
                <a:solidFill>
                  <a:srgbClr val="7030A0"/>
                </a:solidFill>
              </a:rPr>
              <a:t>Nuts and Bolts, Child Welfare Supervision </a:t>
            </a:r>
          </a:p>
          <a:p>
            <a:pPr marL="342900" indent="-342900">
              <a:spcAft>
                <a:spcPts val="600"/>
              </a:spcAft>
              <a:buFont typeface="Arial" panose="020B0604020202020204" pitchFamily="34" charset="0"/>
              <a:buChar char="•"/>
            </a:pPr>
            <a:endParaRPr lang="en-US" sz="4300" dirty="0"/>
          </a:p>
          <a:p>
            <a:pPr marL="342900" indent="-342900">
              <a:spcAft>
                <a:spcPts val="600"/>
              </a:spcAft>
              <a:buFont typeface="Arial" panose="020B0604020202020204" pitchFamily="34" charset="0"/>
              <a:buChar char="•"/>
            </a:pPr>
            <a:endParaRPr lang="en-US" sz="4300" dirty="0"/>
          </a:p>
          <a:p>
            <a:pPr marL="342900" indent="-342900">
              <a:spcAft>
                <a:spcPts val="600"/>
              </a:spcAft>
              <a:buFont typeface="Arial" panose="020B0604020202020204" pitchFamily="34" charset="0"/>
              <a:buChar char="•"/>
            </a:pPr>
            <a:r>
              <a:rPr lang="en-US" sz="4300" dirty="0"/>
              <a:t>practical skill-building exercises</a:t>
            </a:r>
          </a:p>
          <a:p>
            <a:pPr>
              <a:spcAft>
                <a:spcPts val="600"/>
              </a:spcAft>
            </a:pPr>
            <a:endParaRPr lang="en-US" sz="4300" dirty="0"/>
          </a:p>
          <a:p>
            <a:pPr marL="342900" indent="-342900">
              <a:buFont typeface="Arial" panose="020B0604020202020204" pitchFamily="34" charset="0"/>
              <a:buChar char="•"/>
            </a:pPr>
            <a:r>
              <a:rPr lang="en-US" sz="4300" dirty="0"/>
              <a:t>policy-based practice opportunities</a:t>
            </a:r>
          </a:p>
          <a:p>
            <a:endParaRPr lang="en-US" sz="4300" dirty="0"/>
          </a:p>
          <a:p>
            <a:pPr marL="342900" indent="-342900">
              <a:buFont typeface="Arial" panose="020B0604020202020204" pitchFamily="34" charset="0"/>
              <a:buChar char="•"/>
            </a:pPr>
            <a:r>
              <a:rPr lang="en-US" sz="4300" dirty="0"/>
              <a:t>move supervisors beyond the basics of supervision</a:t>
            </a:r>
          </a:p>
          <a:p>
            <a:pPr marL="342900" indent="-342900">
              <a:buFont typeface="Arial" panose="020B0604020202020204" pitchFamily="34" charset="0"/>
              <a:buChar char="•"/>
            </a:pPr>
            <a:endParaRPr lang="en-US" sz="3700" dirty="0"/>
          </a:p>
          <a:p>
            <a:endParaRPr lang="en-US" sz="3700" dirty="0"/>
          </a:p>
          <a:p>
            <a:r>
              <a:rPr lang="en-US" sz="3400" dirty="0"/>
              <a:t> </a:t>
            </a:r>
          </a:p>
          <a:p>
            <a:endParaRPr lang="en-US" dirty="0"/>
          </a:p>
        </p:txBody>
      </p:sp>
    </p:spTree>
    <p:extLst>
      <p:ext uri="{BB962C8B-B14F-4D97-AF65-F5344CB8AC3E}">
        <p14:creationId xmlns:p14="http://schemas.microsoft.com/office/powerpoint/2010/main" val="3489623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4351025" cy="5638800"/>
          </a:xfrm>
        </p:spPr>
        <p:txBody>
          <a:bodyPr/>
          <a:lstStyle/>
          <a:p>
            <a:pPr algn="ctr"/>
            <a:br>
              <a:rPr lang="en-US" sz="2000" dirty="0"/>
            </a:br>
            <a:r>
              <a:rPr lang="en-US" sz="2800" dirty="0"/>
              <a:t>Supervisor Academy </a:t>
            </a:r>
            <a:r>
              <a:rPr lang="en-US" dirty="0"/>
              <a:t> </a:t>
            </a:r>
            <a:br>
              <a:rPr lang="en-US" dirty="0"/>
            </a:br>
            <a:endParaRPr lang="en-US" dirty="0"/>
          </a:p>
        </p:txBody>
      </p:sp>
      <p:sp>
        <p:nvSpPr>
          <p:cNvPr id="3" name="Text Placeholder 2"/>
          <p:cNvSpPr>
            <a:spLocks noGrp="1"/>
          </p:cNvSpPr>
          <p:nvPr>
            <p:ph type="body" idx="1"/>
          </p:nvPr>
        </p:nvSpPr>
        <p:spPr>
          <a:xfrm>
            <a:off x="6895559" y="66675"/>
            <a:ext cx="5017041" cy="6667499"/>
          </a:xfrm>
        </p:spPr>
        <p:txBody>
          <a:bodyPr>
            <a:normAutofit fontScale="55000" lnSpcReduction="20000"/>
          </a:bodyPr>
          <a:lstStyle/>
          <a:p>
            <a:pPr algn="ctr"/>
            <a:endParaRPr lang="en-US" sz="5200" b="1" u="sng" dirty="0"/>
          </a:p>
          <a:p>
            <a:pPr marL="342900" indent="-342900">
              <a:buFont typeface="Arial" panose="020B0604020202020204" pitchFamily="34" charset="0"/>
              <a:buChar char="•"/>
            </a:pPr>
            <a:endParaRPr lang="en-US" sz="3700" dirty="0"/>
          </a:p>
          <a:p>
            <a:pPr algn="ctr"/>
            <a:r>
              <a:rPr lang="en-US" sz="5500" b="1" dirty="0">
                <a:solidFill>
                  <a:srgbClr val="7030A0"/>
                </a:solidFill>
              </a:rPr>
              <a:t>Using Data to Improve Agency </a:t>
            </a:r>
            <a:r>
              <a:rPr lang="en-US" sz="5500" b="1" u="sng" dirty="0">
                <a:solidFill>
                  <a:srgbClr val="7030A0"/>
                </a:solidFill>
              </a:rPr>
              <a:t>Practice and Performance</a:t>
            </a:r>
            <a:r>
              <a:rPr lang="en-US" sz="5500" b="1" dirty="0">
                <a:solidFill>
                  <a:srgbClr val="7030A0"/>
                </a:solidFill>
              </a:rPr>
              <a:t> </a:t>
            </a:r>
          </a:p>
          <a:p>
            <a:pPr algn="ctr"/>
            <a:endParaRPr lang="en-US" sz="5500" b="1" dirty="0">
              <a:solidFill>
                <a:srgbClr val="7030A0"/>
              </a:solidFill>
            </a:endParaRPr>
          </a:p>
          <a:p>
            <a:pPr marL="342900" indent="-342900">
              <a:spcAft>
                <a:spcPts val="600"/>
              </a:spcAft>
              <a:buFont typeface="Arial" panose="020B0604020202020204" pitchFamily="34" charset="0"/>
              <a:buChar char="•"/>
            </a:pPr>
            <a:r>
              <a:rPr lang="en-US" sz="4300" dirty="0"/>
              <a:t>improving practice and performance using data within a county child welfare agency</a:t>
            </a:r>
          </a:p>
          <a:p>
            <a:pPr>
              <a:spcAft>
                <a:spcPts val="600"/>
              </a:spcAft>
            </a:pPr>
            <a:endParaRPr lang="en-US" sz="4300" dirty="0"/>
          </a:p>
          <a:p>
            <a:pPr marL="342900" indent="-342900">
              <a:buFont typeface="Arial" panose="020B0604020202020204" pitchFamily="34" charset="0"/>
              <a:buChar char="•"/>
            </a:pPr>
            <a:r>
              <a:rPr lang="en-US" sz="4300" dirty="0"/>
              <a:t>understand how to use the six-step CQI with  teams </a:t>
            </a:r>
          </a:p>
          <a:p>
            <a:endParaRPr lang="en-US" sz="3700" dirty="0"/>
          </a:p>
          <a:p>
            <a:r>
              <a:rPr lang="en-US" sz="3400" dirty="0"/>
              <a:t> </a:t>
            </a:r>
          </a:p>
          <a:p>
            <a:endParaRPr lang="en-US" dirty="0"/>
          </a:p>
        </p:txBody>
      </p:sp>
    </p:spTree>
    <p:extLst>
      <p:ext uri="{BB962C8B-B14F-4D97-AF65-F5344CB8AC3E}">
        <p14:creationId xmlns:p14="http://schemas.microsoft.com/office/powerpoint/2010/main" val="141399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Program Improvement Plans are not the follow-up.  They are the main event.</a:t>
            </a:r>
          </a:p>
        </p:txBody>
      </p:sp>
      <p:sp>
        <p:nvSpPr>
          <p:cNvPr id="3" name="Text Placeholder 2"/>
          <p:cNvSpPr>
            <a:spLocks noGrp="1"/>
          </p:cNvSpPr>
          <p:nvPr>
            <p:ph type="body" sz="half" idx="13"/>
          </p:nvPr>
        </p:nvSpPr>
        <p:spPr/>
        <p:txBody>
          <a:bodyPr/>
          <a:lstStyle/>
          <a:p>
            <a:pPr algn="ctr"/>
            <a:r>
              <a:rPr lang="en-US" dirty="0"/>
              <a:t>Various sources</a:t>
            </a:r>
          </a:p>
        </p:txBody>
      </p:sp>
      <p:sp>
        <p:nvSpPr>
          <p:cNvPr id="4" name="Text Placeholder 3"/>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451549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4351025" cy="5638800"/>
          </a:xfrm>
        </p:spPr>
        <p:txBody>
          <a:bodyPr/>
          <a:lstStyle/>
          <a:p>
            <a:pPr algn="ctr"/>
            <a:br>
              <a:rPr lang="en-US" sz="2000" dirty="0"/>
            </a:br>
            <a:r>
              <a:rPr lang="en-US" sz="2800" dirty="0"/>
              <a:t>Supervisor Academy </a:t>
            </a:r>
            <a:r>
              <a:rPr lang="en-US" dirty="0"/>
              <a:t> </a:t>
            </a:r>
            <a:br>
              <a:rPr lang="en-US" dirty="0"/>
            </a:br>
            <a:endParaRPr lang="en-US" dirty="0"/>
          </a:p>
        </p:txBody>
      </p:sp>
      <p:sp>
        <p:nvSpPr>
          <p:cNvPr id="3" name="Text Placeholder 2"/>
          <p:cNvSpPr>
            <a:spLocks noGrp="1"/>
          </p:cNvSpPr>
          <p:nvPr>
            <p:ph type="body" idx="1"/>
          </p:nvPr>
        </p:nvSpPr>
        <p:spPr>
          <a:xfrm>
            <a:off x="6895559" y="66675"/>
            <a:ext cx="5017041" cy="6667499"/>
          </a:xfrm>
        </p:spPr>
        <p:txBody>
          <a:bodyPr>
            <a:normAutofit fontScale="40000" lnSpcReduction="20000"/>
          </a:bodyPr>
          <a:lstStyle/>
          <a:p>
            <a:pPr algn="ctr"/>
            <a:endParaRPr lang="en-US" sz="5200" b="1" u="sng" dirty="0"/>
          </a:p>
          <a:p>
            <a:endParaRPr lang="en-US" sz="3700" dirty="0"/>
          </a:p>
          <a:p>
            <a:pPr algn="ctr"/>
            <a:r>
              <a:rPr lang="en-US" sz="5200" b="1" dirty="0">
                <a:solidFill>
                  <a:srgbClr val="7030A0"/>
                </a:solidFill>
              </a:rPr>
              <a:t>Using Data to Improve Practice and </a:t>
            </a:r>
            <a:r>
              <a:rPr lang="en-US" sz="5200" b="1" u="sng" dirty="0">
                <a:solidFill>
                  <a:srgbClr val="7030A0"/>
                </a:solidFill>
              </a:rPr>
              <a:t>Performance-Community Partnerships</a:t>
            </a:r>
          </a:p>
          <a:p>
            <a:pPr algn="ctr"/>
            <a:endParaRPr lang="en-US" sz="5200" b="1" dirty="0">
              <a:solidFill>
                <a:srgbClr val="7030A0"/>
              </a:solidFill>
            </a:endParaRPr>
          </a:p>
          <a:p>
            <a:pPr marL="342900" indent="-342900">
              <a:buFont typeface="Arial" panose="020B0604020202020204" pitchFamily="34" charset="0"/>
              <a:buChar char="•"/>
            </a:pPr>
            <a:r>
              <a:rPr lang="en-US" sz="5100" dirty="0"/>
              <a:t>improving practice and performance through data sharing with community partners </a:t>
            </a:r>
          </a:p>
          <a:p>
            <a:endParaRPr lang="en-US" sz="5100" dirty="0"/>
          </a:p>
          <a:p>
            <a:pPr marL="342900" indent="-342900">
              <a:buFont typeface="Arial" panose="020B0604020202020204" pitchFamily="34" charset="0"/>
              <a:buChar char="•"/>
            </a:pPr>
            <a:r>
              <a:rPr lang="en-US" sz="5100" dirty="0"/>
              <a:t>identify a community partner(s) that is essential for improving outcomes with children and families</a:t>
            </a:r>
          </a:p>
          <a:p>
            <a:endParaRPr lang="en-US" sz="5100" dirty="0"/>
          </a:p>
          <a:p>
            <a:pPr marL="342900" indent="-342900">
              <a:buFont typeface="Arial" panose="020B0604020202020204" pitchFamily="34" charset="0"/>
              <a:buChar char="•"/>
            </a:pPr>
            <a:r>
              <a:rPr lang="en-US" sz="5100" dirty="0"/>
              <a:t>understand how to use the      six-step CQI process to facilitate collaborative meetings with community partners</a:t>
            </a:r>
          </a:p>
          <a:p>
            <a:r>
              <a:rPr lang="en-US" sz="3400" dirty="0"/>
              <a:t> </a:t>
            </a:r>
          </a:p>
          <a:p>
            <a:endParaRPr lang="en-US" dirty="0"/>
          </a:p>
        </p:txBody>
      </p:sp>
    </p:spTree>
    <p:extLst>
      <p:ext uri="{BB962C8B-B14F-4D97-AF65-F5344CB8AC3E}">
        <p14:creationId xmlns:p14="http://schemas.microsoft.com/office/powerpoint/2010/main" val="3650968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850900"/>
            <a:ext cx="8761413" cy="1054100"/>
          </a:xfrm>
        </p:spPr>
        <p:txBody>
          <a:bodyPr/>
          <a:lstStyle/>
          <a:p>
            <a:r>
              <a:rPr lang="en-US" dirty="0"/>
              <a:t>Goal 1: Strategy 3</a:t>
            </a:r>
            <a:br>
              <a:rPr lang="en-US" dirty="0"/>
            </a:br>
            <a:r>
              <a:rPr lang="en-US" dirty="0"/>
              <a:t>Supervisor Academy</a:t>
            </a:r>
          </a:p>
        </p:txBody>
      </p:sp>
      <p:sp>
        <p:nvSpPr>
          <p:cNvPr id="3" name="Content Placeholder 2"/>
          <p:cNvSpPr>
            <a:spLocks noGrp="1"/>
          </p:cNvSpPr>
          <p:nvPr>
            <p:ph idx="1"/>
          </p:nvPr>
        </p:nvSpPr>
        <p:spPr>
          <a:xfrm>
            <a:off x="1154955" y="2603500"/>
            <a:ext cx="7874745" cy="3416300"/>
          </a:xfrm>
        </p:spPr>
        <p:txBody>
          <a:bodyPr anchor="ctr">
            <a:normAutofit/>
          </a:bodyPr>
          <a:lstStyle/>
          <a:p>
            <a:r>
              <a:rPr lang="en-US" sz="4000" dirty="0">
                <a:solidFill>
                  <a:srgbClr val="7030A0"/>
                </a:solidFill>
              </a:rPr>
              <a:t>Implement the supervisor academy beginning with the first cohort of supervisors from the 10 OSRI counties</a:t>
            </a:r>
          </a:p>
        </p:txBody>
      </p:sp>
      <p:pic>
        <p:nvPicPr>
          <p:cNvPr id="6" name="Picture 5" descr="Category:Green &lt;strong&gt;check&lt;/strong&gt; &lt;strong&gt;marks&lt;/strong&gt; - Wikimedia Commons"/>
          <p:cNvPicPr>
            <a:picLocks noChangeAspect="1"/>
          </p:cNvPicPr>
          <p:nvPr/>
        </p:nvPicPr>
        <p:blipFill>
          <a:blip r:embed="rId3">
            <a:duotone>
              <a:schemeClr val="accent2">
                <a:shade val="45000"/>
                <a:satMod val="135000"/>
              </a:schemeClr>
              <a:prstClr val="white"/>
            </a:duotone>
          </a:blip>
          <a:stretch>
            <a:fillRect/>
          </a:stretch>
        </p:blipFill>
        <p:spPr>
          <a:xfrm>
            <a:off x="9652000" y="3263846"/>
            <a:ext cx="1917700" cy="2275167"/>
          </a:xfrm>
          <a:prstGeom prst="rect">
            <a:avLst/>
          </a:prstGeom>
        </p:spPr>
      </p:pic>
    </p:spTree>
    <p:extLst>
      <p:ext uri="{BB962C8B-B14F-4D97-AF65-F5344CB8AC3E}">
        <p14:creationId xmlns:p14="http://schemas.microsoft.com/office/powerpoint/2010/main" val="377953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850900"/>
            <a:ext cx="8761413" cy="1054100"/>
          </a:xfrm>
        </p:spPr>
        <p:txBody>
          <a:bodyPr/>
          <a:lstStyle/>
          <a:p>
            <a:r>
              <a:rPr lang="en-US" dirty="0"/>
              <a:t>Goal 1: Strategy 3</a:t>
            </a:r>
            <a:br>
              <a:rPr lang="en-US" dirty="0"/>
            </a:br>
            <a:r>
              <a:rPr lang="en-US" dirty="0"/>
              <a:t>Supervisor Academy</a:t>
            </a:r>
          </a:p>
        </p:txBody>
      </p:sp>
      <p:sp>
        <p:nvSpPr>
          <p:cNvPr id="3" name="Content Placeholder 2"/>
          <p:cNvSpPr>
            <a:spLocks noGrp="1"/>
          </p:cNvSpPr>
          <p:nvPr>
            <p:ph idx="1"/>
          </p:nvPr>
        </p:nvSpPr>
        <p:spPr>
          <a:xfrm>
            <a:off x="1154955" y="2603500"/>
            <a:ext cx="7874745" cy="3416300"/>
          </a:xfrm>
        </p:spPr>
        <p:txBody>
          <a:bodyPr anchor="ctr">
            <a:normAutofit/>
          </a:bodyPr>
          <a:lstStyle/>
          <a:p>
            <a:r>
              <a:rPr lang="en-US" sz="3200" dirty="0">
                <a:solidFill>
                  <a:schemeClr val="accent5">
                    <a:lumMod val="50000"/>
                  </a:schemeClr>
                </a:solidFill>
              </a:rPr>
              <a:t>Incorporate lessons learned from the first cohort and execute the  supervisor academy incorporating </a:t>
            </a:r>
            <a:r>
              <a:rPr lang="en-US" sz="3200" b="1" u="sng" dirty="0">
                <a:solidFill>
                  <a:schemeClr val="accent5">
                    <a:lumMod val="50000"/>
                  </a:schemeClr>
                </a:solidFill>
              </a:rPr>
              <a:t>the revised policies for all 80 supervisors</a:t>
            </a:r>
            <a:r>
              <a:rPr lang="en-US" sz="3200" dirty="0">
                <a:solidFill>
                  <a:schemeClr val="accent5">
                    <a:lumMod val="50000"/>
                  </a:schemeClr>
                </a:solidFill>
              </a:rPr>
              <a:t> from the 10 OSRI counties </a:t>
            </a:r>
            <a:endParaRPr lang="en-US" sz="6000" dirty="0">
              <a:solidFill>
                <a:schemeClr val="accent5">
                  <a:lumMod val="50000"/>
                </a:schemeClr>
              </a:solidFill>
            </a:endParaRPr>
          </a:p>
        </p:txBody>
      </p:sp>
      <p:pic>
        <p:nvPicPr>
          <p:cNvPr id="6" name="Picture 5" descr="Category:Green &lt;strong&gt;check&lt;/strong&gt; &lt;strong&gt;marks&lt;/strong&gt; - Wikimedia Commons"/>
          <p:cNvPicPr>
            <a:picLocks noChangeAspect="1"/>
          </p:cNvPicPr>
          <p:nvPr/>
        </p:nvPicPr>
        <p:blipFill>
          <a:blip r:embed="rId3">
            <a:duotone>
              <a:schemeClr val="accent2">
                <a:shade val="45000"/>
                <a:satMod val="135000"/>
              </a:schemeClr>
              <a:prstClr val="white"/>
            </a:duotone>
          </a:blip>
          <a:stretch>
            <a:fillRect/>
          </a:stretch>
        </p:blipFill>
        <p:spPr>
          <a:xfrm>
            <a:off x="9652000" y="3263846"/>
            <a:ext cx="1917700" cy="2275167"/>
          </a:xfrm>
          <a:prstGeom prst="rect">
            <a:avLst/>
          </a:prstGeom>
        </p:spPr>
      </p:pic>
    </p:spTree>
    <p:extLst>
      <p:ext uri="{BB962C8B-B14F-4D97-AF65-F5344CB8AC3E}">
        <p14:creationId xmlns:p14="http://schemas.microsoft.com/office/powerpoint/2010/main" val="157385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 1:  Strategy 4</a:t>
            </a:r>
            <a:br>
              <a:rPr lang="en-US" dirty="0"/>
            </a:br>
            <a:r>
              <a:rPr lang="en-US" dirty="0"/>
              <a:t>Technical Assistance</a:t>
            </a:r>
          </a:p>
        </p:txBody>
      </p:sp>
      <p:sp>
        <p:nvSpPr>
          <p:cNvPr id="3" name="Text Placeholder 2"/>
          <p:cNvSpPr>
            <a:spLocks noGrp="1"/>
          </p:cNvSpPr>
          <p:nvPr>
            <p:ph type="body" sz="half" idx="2"/>
          </p:nvPr>
        </p:nvSpPr>
        <p:spPr>
          <a:xfrm>
            <a:off x="1154954" y="3543300"/>
            <a:ext cx="8825659" cy="3073400"/>
          </a:xfrm>
        </p:spPr>
        <p:txBody>
          <a:bodyPr>
            <a:noAutofit/>
          </a:bodyPr>
          <a:lstStyle/>
          <a:p>
            <a:pPr algn="ctr"/>
            <a:r>
              <a:rPr lang="en-US" sz="2400" dirty="0">
                <a:solidFill>
                  <a:schemeClr val="accent6">
                    <a:lumMod val="75000"/>
                  </a:schemeClr>
                </a:solidFill>
              </a:rPr>
              <a:t>Implement a technical assistance model for NC DSS to provide </a:t>
            </a:r>
            <a:r>
              <a:rPr lang="en-US" sz="2400" b="1" u="sng" dirty="0">
                <a:solidFill>
                  <a:schemeClr val="accent6">
                    <a:lumMod val="75000"/>
                  </a:schemeClr>
                </a:solidFill>
              </a:rPr>
              <a:t>multi-level assistance </a:t>
            </a:r>
            <a:r>
              <a:rPr lang="en-US" sz="2400" dirty="0">
                <a:solidFill>
                  <a:schemeClr val="accent6">
                    <a:lumMod val="75000"/>
                  </a:schemeClr>
                </a:solidFill>
              </a:rPr>
              <a:t>to county child welfare staff regarding the </a:t>
            </a:r>
            <a:r>
              <a:rPr lang="en-US" sz="2400" b="1" u="sng" dirty="0">
                <a:solidFill>
                  <a:schemeClr val="accent6">
                    <a:lumMod val="75000"/>
                  </a:schemeClr>
                </a:solidFill>
              </a:rPr>
              <a:t>consistent application of policies, practices and training</a:t>
            </a:r>
            <a:r>
              <a:rPr lang="en-US" sz="2400" dirty="0">
                <a:solidFill>
                  <a:schemeClr val="accent6">
                    <a:lumMod val="75000"/>
                  </a:schemeClr>
                </a:solidFill>
              </a:rPr>
              <a:t>….model will include strategies for NC DSS staff to </a:t>
            </a:r>
            <a:r>
              <a:rPr lang="en-US" sz="2400" b="1" u="sng" dirty="0">
                <a:solidFill>
                  <a:schemeClr val="accent6">
                    <a:lumMod val="75000"/>
                  </a:schemeClr>
                </a:solidFill>
              </a:rPr>
              <a:t>teach, mentor, and coach </a:t>
            </a:r>
            <a:r>
              <a:rPr lang="en-US" sz="2400" dirty="0">
                <a:solidFill>
                  <a:schemeClr val="accent6">
                    <a:lumMod val="75000"/>
                  </a:schemeClr>
                </a:solidFill>
              </a:rPr>
              <a:t>county child welfare staff on the expected application of policy and practice standards to ensure safety, permanency, and well-being of children served by county child welfare programs. </a:t>
            </a:r>
          </a:p>
        </p:txBody>
      </p:sp>
    </p:spTree>
    <p:extLst>
      <p:ext uri="{BB962C8B-B14F-4D97-AF65-F5344CB8AC3E}">
        <p14:creationId xmlns:p14="http://schemas.microsoft.com/office/powerpoint/2010/main" val="2109238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09600"/>
            <a:ext cx="8761413" cy="1435100"/>
          </a:xfrm>
        </p:spPr>
        <p:txBody>
          <a:bodyPr/>
          <a:lstStyle/>
          <a:p>
            <a:pPr algn="ctr"/>
            <a:r>
              <a:rPr lang="en-US" dirty="0"/>
              <a:t>Teaching, Coaching, &amp; Mentoring…</a:t>
            </a:r>
            <a:br>
              <a:rPr lang="en-US" dirty="0"/>
            </a:br>
            <a:r>
              <a:rPr lang="en-US" dirty="0"/>
              <a:t>oh my!</a:t>
            </a:r>
          </a:p>
        </p:txBody>
      </p:sp>
      <p:sp>
        <p:nvSpPr>
          <p:cNvPr id="3" name="Content Placeholder 2"/>
          <p:cNvSpPr>
            <a:spLocks noGrp="1"/>
          </p:cNvSpPr>
          <p:nvPr>
            <p:ph idx="1"/>
          </p:nvPr>
        </p:nvSpPr>
        <p:spPr>
          <a:xfrm>
            <a:off x="1154954" y="2603500"/>
            <a:ext cx="8825659" cy="3886200"/>
          </a:xfrm>
        </p:spPr>
        <p:txBody>
          <a:bodyPr>
            <a:noAutofit/>
          </a:bodyPr>
          <a:lstStyle/>
          <a:p>
            <a:pPr marL="0" indent="0" algn="ctr">
              <a:buNone/>
            </a:pPr>
            <a:endParaRPr lang="en-US" sz="3600" dirty="0">
              <a:solidFill>
                <a:schemeClr val="accent6">
                  <a:lumMod val="50000"/>
                </a:schemeClr>
              </a:solidFill>
            </a:endParaRPr>
          </a:p>
          <a:p>
            <a:pPr marL="0" indent="0" algn="ctr">
              <a:buNone/>
            </a:pPr>
            <a:r>
              <a:rPr lang="en-US" sz="2400" dirty="0">
                <a:solidFill>
                  <a:schemeClr val="accent6">
                    <a:lumMod val="50000"/>
                  </a:schemeClr>
                </a:solidFill>
              </a:rPr>
              <a:t>Define how counties’ needs will be determined and how the state will assist counties with </a:t>
            </a:r>
            <a:r>
              <a:rPr lang="en-US" sz="2400" b="1" u="sng" dirty="0">
                <a:solidFill>
                  <a:schemeClr val="accent6">
                    <a:lumMod val="50000"/>
                  </a:schemeClr>
                </a:solidFill>
              </a:rPr>
              <a:t>item-specific analysis of the case review findings</a:t>
            </a:r>
            <a:r>
              <a:rPr lang="en-US" sz="2400" dirty="0">
                <a:solidFill>
                  <a:schemeClr val="accent6">
                    <a:lumMod val="50000"/>
                  </a:schemeClr>
                </a:solidFill>
              </a:rPr>
              <a:t> and </a:t>
            </a:r>
            <a:r>
              <a:rPr lang="en-US" sz="2400" b="1" u="sng" dirty="0">
                <a:solidFill>
                  <a:schemeClr val="accent6">
                    <a:lumMod val="50000"/>
                  </a:schemeClr>
                </a:solidFill>
              </a:rPr>
              <a:t>addressing any identified needs</a:t>
            </a:r>
          </a:p>
          <a:p>
            <a:pPr marL="0" indent="0" algn="ctr">
              <a:buNone/>
            </a:pPr>
            <a:r>
              <a:rPr lang="en-US" sz="2400" dirty="0">
                <a:solidFill>
                  <a:schemeClr val="accent6">
                    <a:lumMod val="50000"/>
                  </a:schemeClr>
                </a:solidFill>
              </a:rPr>
              <a:t>Develop the protocol and processes by which </a:t>
            </a:r>
            <a:r>
              <a:rPr lang="en-US" sz="2400" b="1" u="sng" dirty="0">
                <a:solidFill>
                  <a:schemeClr val="accent6">
                    <a:lumMod val="50000"/>
                  </a:schemeClr>
                </a:solidFill>
              </a:rPr>
              <a:t>quality assurance results</a:t>
            </a:r>
            <a:r>
              <a:rPr lang="en-US" sz="2400" dirty="0">
                <a:solidFill>
                  <a:schemeClr val="accent6">
                    <a:lumMod val="50000"/>
                  </a:schemeClr>
                </a:solidFill>
              </a:rPr>
              <a:t> will be </a:t>
            </a:r>
            <a:r>
              <a:rPr lang="en-US" sz="2400" b="1" u="sng" dirty="0">
                <a:solidFill>
                  <a:schemeClr val="accent6">
                    <a:lumMod val="50000"/>
                  </a:schemeClr>
                </a:solidFill>
              </a:rPr>
              <a:t>analyzed</a:t>
            </a:r>
            <a:r>
              <a:rPr lang="en-US" sz="2400" dirty="0">
                <a:solidFill>
                  <a:schemeClr val="accent6">
                    <a:lumMod val="50000"/>
                  </a:schemeClr>
                </a:solidFill>
              </a:rPr>
              <a:t> and </a:t>
            </a:r>
            <a:r>
              <a:rPr lang="en-US" sz="2400" b="1" u="sng" dirty="0">
                <a:solidFill>
                  <a:schemeClr val="accent6">
                    <a:lumMod val="50000"/>
                  </a:schemeClr>
                </a:solidFill>
              </a:rPr>
              <a:t>program improvement will be implemented and evaluated </a:t>
            </a:r>
            <a:r>
              <a:rPr lang="en-US" sz="2400" dirty="0">
                <a:solidFill>
                  <a:schemeClr val="accent6">
                    <a:lumMod val="50000"/>
                  </a:schemeClr>
                </a:solidFill>
              </a:rPr>
              <a:t>statewide</a:t>
            </a:r>
            <a:endParaRPr lang="en-US" sz="4400" dirty="0">
              <a:solidFill>
                <a:schemeClr val="accent6">
                  <a:lumMod val="50000"/>
                </a:schemeClr>
              </a:solidFill>
            </a:endParaRPr>
          </a:p>
        </p:txBody>
      </p:sp>
    </p:spTree>
    <p:extLst>
      <p:ext uri="{BB962C8B-B14F-4D97-AF65-F5344CB8AC3E}">
        <p14:creationId xmlns:p14="http://schemas.microsoft.com/office/powerpoint/2010/main" val="3483899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8798" y="1063416"/>
            <a:ext cx="10281202" cy="1806783"/>
          </a:xfrm>
        </p:spPr>
        <p:txBody>
          <a:bodyPr/>
          <a:lstStyle/>
          <a:p>
            <a:r>
              <a:rPr lang="en-US" dirty="0"/>
              <a:t>Goal 1:  Strategy 5</a:t>
            </a:r>
            <a:br>
              <a:rPr lang="en-US" dirty="0"/>
            </a:br>
            <a:r>
              <a:rPr lang="en-US" dirty="0"/>
              <a:t>Child Welfare Family Leadership Model</a:t>
            </a:r>
          </a:p>
        </p:txBody>
      </p:sp>
      <p:sp>
        <p:nvSpPr>
          <p:cNvPr id="3" name="Text Placeholder 2"/>
          <p:cNvSpPr>
            <a:spLocks noGrp="1"/>
          </p:cNvSpPr>
          <p:nvPr>
            <p:ph type="body" sz="half" idx="2"/>
          </p:nvPr>
        </p:nvSpPr>
        <p:spPr>
          <a:xfrm>
            <a:off x="1154954" y="3543300"/>
            <a:ext cx="9322546" cy="2476500"/>
          </a:xfrm>
        </p:spPr>
        <p:txBody>
          <a:bodyPr>
            <a:noAutofit/>
          </a:bodyPr>
          <a:lstStyle/>
          <a:p>
            <a:pPr algn="ctr"/>
            <a:r>
              <a:rPr lang="en-US" sz="3200" dirty="0">
                <a:solidFill>
                  <a:schemeClr val="accent1">
                    <a:lumMod val="60000"/>
                    <a:lumOff val="40000"/>
                  </a:schemeClr>
                </a:solidFill>
              </a:rPr>
              <a:t>Develop and pilot </a:t>
            </a:r>
            <a:r>
              <a:rPr lang="en-US" sz="3200" b="1" u="sng" dirty="0">
                <a:solidFill>
                  <a:schemeClr val="accent1">
                    <a:lumMod val="60000"/>
                    <a:lumOff val="40000"/>
                  </a:schemeClr>
                </a:solidFill>
              </a:rPr>
              <a:t>county level </a:t>
            </a:r>
            <a:r>
              <a:rPr lang="en-US" sz="3200" dirty="0">
                <a:solidFill>
                  <a:schemeClr val="accent1">
                    <a:lumMod val="60000"/>
                    <a:lumOff val="40000"/>
                  </a:schemeClr>
                </a:solidFill>
              </a:rPr>
              <a:t>child welfare </a:t>
            </a:r>
            <a:r>
              <a:rPr lang="en-US" sz="3200" b="1" u="sng" dirty="0">
                <a:solidFill>
                  <a:schemeClr val="accent1">
                    <a:lumMod val="60000"/>
                    <a:lumOff val="40000"/>
                  </a:schemeClr>
                </a:solidFill>
              </a:rPr>
              <a:t>family engagement commi</a:t>
            </a:r>
            <a:r>
              <a:rPr lang="en-US" sz="3200" dirty="0">
                <a:solidFill>
                  <a:schemeClr val="accent1">
                    <a:lumMod val="60000"/>
                    <a:lumOff val="40000"/>
                  </a:schemeClr>
                </a:solidFill>
              </a:rPr>
              <a:t>ttees and a state level family advisory council that </a:t>
            </a:r>
            <a:r>
              <a:rPr lang="en-US" sz="3200" b="1" u="sng" dirty="0">
                <a:solidFill>
                  <a:schemeClr val="accent1">
                    <a:lumMod val="60000"/>
                    <a:lumOff val="40000"/>
                  </a:schemeClr>
                </a:solidFill>
              </a:rPr>
              <a:t>promotes and supports the involvement of families at case practice, policy, and systems levels</a:t>
            </a:r>
            <a:r>
              <a:rPr lang="en-US" sz="3200" dirty="0">
                <a:solidFill>
                  <a:schemeClr val="accent1">
                    <a:lumMod val="60000"/>
                    <a:lumOff val="40000"/>
                  </a:schemeClr>
                </a:solidFill>
              </a:rPr>
              <a:t>.  </a:t>
            </a:r>
          </a:p>
        </p:txBody>
      </p:sp>
    </p:spTree>
    <p:extLst>
      <p:ext uri="{BB962C8B-B14F-4D97-AF65-F5344CB8AC3E}">
        <p14:creationId xmlns:p14="http://schemas.microsoft.com/office/powerpoint/2010/main" val="2594004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Goal 1:  Strategy 5</a:t>
            </a:r>
            <a:br>
              <a:rPr lang="en-US" dirty="0"/>
            </a:br>
            <a:r>
              <a:rPr lang="en-US" dirty="0"/>
              <a:t>Child Welfare Family Leadership Model</a:t>
            </a:r>
          </a:p>
        </p:txBody>
      </p:sp>
      <p:sp>
        <p:nvSpPr>
          <p:cNvPr id="3" name="Text Placeholder 2"/>
          <p:cNvSpPr>
            <a:spLocks noGrp="1"/>
          </p:cNvSpPr>
          <p:nvPr>
            <p:ph type="body" idx="1"/>
          </p:nvPr>
        </p:nvSpPr>
        <p:spPr>
          <a:xfrm>
            <a:off x="1154954" y="2387599"/>
            <a:ext cx="4825157" cy="1574801"/>
          </a:xfrm>
        </p:spPr>
        <p:txBody>
          <a:bodyPr/>
          <a:lstStyle/>
          <a:p>
            <a:pPr algn="ctr"/>
            <a:r>
              <a:rPr lang="en-US" sz="3200" dirty="0"/>
              <a:t>County Level Family Engagement Committee</a:t>
            </a:r>
          </a:p>
        </p:txBody>
      </p:sp>
      <p:sp>
        <p:nvSpPr>
          <p:cNvPr id="4" name="Content Placeholder 3"/>
          <p:cNvSpPr>
            <a:spLocks noGrp="1"/>
          </p:cNvSpPr>
          <p:nvPr>
            <p:ph sz="half" idx="2"/>
          </p:nvPr>
        </p:nvSpPr>
        <p:spPr>
          <a:xfrm>
            <a:off x="520700" y="3632200"/>
            <a:ext cx="5459412" cy="2794000"/>
          </a:xfrm>
        </p:spPr>
        <p:txBody>
          <a:bodyPr>
            <a:normAutofit/>
          </a:bodyPr>
          <a:lstStyle/>
          <a:p>
            <a:endParaRPr lang="en-US" sz="2400" dirty="0">
              <a:solidFill>
                <a:schemeClr val="accent1">
                  <a:lumMod val="60000"/>
                  <a:lumOff val="40000"/>
                </a:schemeClr>
              </a:solidFill>
            </a:endParaRPr>
          </a:p>
          <a:p>
            <a:r>
              <a:rPr lang="en-US" sz="2400" dirty="0">
                <a:solidFill>
                  <a:schemeClr val="accent1">
                    <a:lumMod val="60000"/>
                    <a:lumOff val="40000"/>
                  </a:schemeClr>
                </a:solidFill>
              </a:rPr>
              <a:t>Sponsorship of a birth family to participate in state-level work</a:t>
            </a:r>
          </a:p>
          <a:p>
            <a:pPr marL="0" indent="0">
              <a:buNone/>
            </a:pPr>
            <a:endParaRPr lang="en-US" sz="2400" dirty="0">
              <a:solidFill>
                <a:schemeClr val="accent1">
                  <a:lumMod val="60000"/>
                  <a:lumOff val="40000"/>
                </a:schemeClr>
              </a:solidFill>
            </a:endParaRPr>
          </a:p>
          <a:p>
            <a:r>
              <a:rPr lang="en-US" sz="2400" dirty="0">
                <a:solidFill>
                  <a:schemeClr val="accent1">
                    <a:lumMod val="60000"/>
                    <a:lumOff val="40000"/>
                  </a:schemeClr>
                </a:solidFill>
              </a:rPr>
              <a:t>State will provide training &amp; technical assistance</a:t>
            </a:r>
          </a:p>
        </p:txBody>
      </p:sp>
      <p:sp>
        <p:nvSpPr>
          <p:cNvPr id="5" name="Text Placeholder 4"/>
          <p:cNvSpPr>
            <a:spLocks noGrp="1"/>
          </p:cNvSpPr>
          <p:nvPr>
            <p:ph type="body" sz="quarter" idx="3"/>
          </p:nvPr>
        </p:nvSpPr>
        <p:spPr>
          <a:xfrm>
            <a:off x="6208712" y="2133600"/>
            <a:ext cx="4825159" cy="1231900"/>
          </a:xfrm>
        </p:spPr>
        <p:txBody>
          <a:bodyPr/>
          <a:lstStyle/>
          <a:p>
            <a:pPr algn="ctr"/>
            <a:r>
              <a:rPr lang="en-US" sz="3200" dirty="0"/>
              <a:t>State Level Family Advisory Council</a:t>
            </a:r>
          </a:p>
        </p:txBody>
      </p:sp>
      <p:sp>
        <p:nvSpPr>
          <p:cNvPr id="6" name="Content Placeholder 5"/>
          <p:cNvSpPr>
            <a:spLocks noGrp="1"/>
          </p:cNvSpPr>
          <p:nvPr>
            <p:ph sz="quarter" idx="4"/>
          </p:nvPr>
        </p:nvSpPr>
        <p:spPr>
          <a:xfrm>
            <a:off x="5880100" y="3365499"/>
            <a:ext cx="6007100" cy="3345181"/>
          </a:xfrm>
        </p:spPr>
        <p:txBody>
          <a:bodyPr>
            <a:noAutofit/>
          </a:bodyPr>
          <a:lstStyle/>
          <a:p>
            <a:r>
              <a:rPr lang="en-US" sz="2400" dirty="0">
                <a:solidFill>
                  <a:srgbClr val="7030A0"/>
                </a:solidFill>
              </a:rPr>
              <a:t>Focus on engagement concerns at the state &amp; local level</a:t>
            </a:r>
          </a:p>
          <a:p>
            <a:pPr marL="0" indent="0">
              <a:buNone/>
            </a:pPr>
            <a:endParaRPr lang="en-US" sz="2400" dirty="0">
              <a:solidFill>
                <a:srgbClr val="7030A0"/>
              </a:solidFill>
            </a:endParaRPr>
          </a:p>
          <a:p>
            <a:r>
              <a:rPr lang="en-US" sz="2400" dirty="0">
                <a:solidFill>
                  <a:srgbClr val="7030A0"/>
                </a:solidFill>
              </a:rPr>
              <a:t>Focus on implementation of the revised policies &amp; practices</a:t>
            </a:r>
          </a:p>
          <a:p>
            <a:pPr marL="0" indent="0">
              <a:buNone/>
            </a:pPr>
            <a:endParaRPr lang="en-US" sz="2400" dirty="0">
              <a:solidFill>
                <a:srgbClr val="7030A0"/>
              </a:solidFill>
            </a:endParaRPr>
          </a:p>
          <a:p>
            <a:pPr>
              <a:spcBef>
                <a:spcPts val="0"/>
              </a:spcBef>
              <a:spcAft>
                <a:spcPts val="1200"/>
              </a:spcAft>
            </a:pPr>
            <a:r>
              <a:rPr lang="en-US" sz="2400" dirty="0">
                <a:solidFill>
                  <a:srgbClr val="7030A0"/>
                </a:solidFill>
              </a:rPr>
              <a:t>12 members</a:t>
            </a:r>
          </a:p>
          <a:p>
            <a:pPr marL="0" indent="0" algn="ctr">
              <a:spcBef>
                <a:spcPts val="0"/>
              </a:spcBef>
              <a:spcAft>
                <a:spcPts val="1200"/>
              </a:spcAft>
              <a:buNone/>
            </a:pP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1594933049"/>
              </p:ext>
            </p:extLst>
          </p:nvPr>
        </p:nvGraphicFramePr>
        <p:xfrm>
          <a:off x="8521700" y="5613401"/>
          <a:ext cx="2817812" cy="1097280"/>
        </p:xfrm>
        <a:graphic>
          <a:graphicData uri="http://schemas.openxmlformats.org/drawingml/2006/table">
            <a:tbl>
              <a:tblPr firstRow="1" bandRow="1">
                <a:tableStyleId>{5C22544A-7EE6-4342-B048-85BDC9FD1C3A}</a:tableStyleId>
              </a:tblPr>
              <a:tblGrid>
                <a:gridCol w="1430253">
                  <a:extLst>
                    <a:ext uri="{9D8B030D-6E8A-4147-A177-3AD203B41FA5}">
                      <a16:colId xmlns:a16="http://schemas.microsoft.com/office/drawing/2014/main" val="2417219887"/>
                    </a:ext>
                  </a:extLst>
                </a:gridCol>
                <a:gridCol w="1387559">
                  <a:extLst>
                    <a:ext uri="{9D8B030D-6E8A-4147-A177-3AD203B41FA5}">
                      <a16:colId xmlns:a16="http://schemas.microsoft.com/office/drawing/2014/main" val="3571025183"/>
                    </a:ext>
                  </a:extLst>
                </a:gridCol>
              </a:tblGrid>
              <a:tr h="347133">
                <a:tc>
                  <a:txBody>
                    <a:bodyPr/>
                    <a:lstStyle/>
                    <a:p>
                      <a:pPr algn="ctr"/>
                      <a:r>
                        <a:rPr lang="en-US" b="0" dirty="0">
                          <a:solidFill>
                            <a:schemeClr val="tx1"/>
                          </a:solidFill>
                        </a:rPr>
                        <a:t>6 birth</a:t>
                      </a:r>
                    </a:p>
                  </a:txBody>
                  <a:tcPr>
                    <a:solidFill>
                      <a:schemeClr val="accent6">
                        <a:lumMod val="40000"/>
                        <a:lumOff val="60000"/>
                      </a:schemeClr>
                    </a:solidFill>
                  </a:tcPr>
                </a:tc>
                <a:tc>
                  <a:txBody>
                    <a:bodyPr/>
                    <a:lstStyle/>
                    <a:p>
                      <a:pPr algn="ctr"/>
                      <a:r>
                        <a:rPr lang="en-US" b="0" dirty="0">
                          <a:solidFill>
                            <a:schemeClr val="tx1"/>
                          </a:solidFill>
                        </a:rPr>
                        <a:t>2 kinship</a:t>
                      </a:r>
                    </a:p>
                  </a:txBody>
                  <a:tcPr>
                    <a:solidFill>
                      <a:schemeClr val="accent6">
                        <a:lumMod val="40000"/>
                        <a:lumOff val="60000"/>
                      </a:schemeClr>
                    </a:solidFill>
                  </a:tcPr>
                </a:tc>
                <a:extLst>
                  <a:ext uri="{0D108BD9-81ED-4DB2-BD59-A6C34878D82A}">
                    <a16:rowId xmlns:a16="http://schemas.microsoft.com/office/drawing/2014/main" val="1531281713"/>
                  </a:ext>
                </a:extLst>
              </a:tr>
              <a:tr h="347133">
                <a:tc>
                  <a:txBody>
                    <a:bodyPr/>
                    <a:lstStyle/>
                    <a:p>
                      <a:pPr algn="ctr"/>
                      <a:r>
                        <a:rPr lang="en-US" dirty="0"/>
                        <a:t>1 foster</a:t>
                      </a:r>
                    </a:p>
                  </a:txBody>
                  <a:tcPr/>
                </a:tc>
                <a:tc>
                  <a:txBody>
                    <a:bodyPr/>
                    <a:lstStyle/>
                    <a:p>
                      <a:r>
                        <a:rPr lang="en-US" dirty="0"/>
                        <a:t>1 adopt</a:t>
                      </a:r>
                    </a:p>
                  </a:txBody>
                  <a:tcPr/>
                </a:tc>
                <a:extLst>
                  <a:ext uri="{0D108BD9-81ED-4DB2-BD59-A6C34878D82A}">
                    <a16:rowId xmlns:a16="http://schemas.microsoft.com/office/drawing/2014/main" val="2159473950"/>
                  </a:ext>
                </a:extLst>
              </a:tr>
              <a:tr h="347133">
                <a:tc gridSpan="2">
                  <a:txBody>
                    <a:bodyPr/>
                    <a:lstStyle/>
                    <a:p>
                      <a:pPr algn="ctr"/>
                      <a:r>
                        <a:rPr lang="en-US" dirty="0"/>
                        <a:t>2 youth</a:t>
                      </a:r>
                    </a:p>
                  </a:txBody>
                  <a:tcPr/>
                </a:tc>
                <a:tc hMerge="1">
                  <a:txBody>
                    <a:bodyPr/>
                    <a:lstStyle/>
                    <a:p>
                      <a:endParaRPr lang="en-US" dirty="0"/>
                    </a:p>
                  </a:txBody>
                  <a:tcPr/>
                </a:tc>
                <a:extLst>
                  <a:ext uri="{0D108BD9-81ED-4DB2-BD59-A6C34878D82A}">
                    <a16:rowId xmlns:a16="http://schemas.microsoft.com/office/drawing/2014/main" val="408131733"/>
                  </a:ext>
                </a:extLst>
              </a:tr>
            </a:tbl>
          </a:graphicData>
        </a:graphic>
      </p:graphicFrame>
    </p:spTree>
    <p:extLst>
      <p:ext uri="{BB962C8B-B14F-4D97-AF65-F5344CB8AC3E}">
        <p14:creationId xmlns:p14="http://schemas.microsoft.com/office/powerpoint/2010/main" val="77456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25500"/>
            <a:ext cx="8825658" cy="3951881"/>
          </a:xfrm>
        </p:spPr>
        <p:txBody>
          <a:bodyPr/>
          <a:lstStyle/>
          <a:p>
            <a:pPr algn="ctr"/>
            <a:r>
              <a:rPr lang="en-US" sz="4000" dirty="0"/>
              <a:t>Improve the outcomes of safety, permanency, &amp; well-being through the utilization of a statewide quality assurance system which will identify the strengths and needs of the service delivery system</a:t>
            </a:r>
          </a:p>
        </p:txBody>
      </p:sp>
      <p:sp>
        <p:nvSpPr>
          <p:cNvPr id="3" name="Subtitle 2"/>
          <p:cNvSpPr>
            <a:spLocks noGrp="1"/>
          </p:cNvSpPr>
          <p:nvPr>
            <p:ph type="subTitle" idx="1"/>
          </p:nvPr>
        </p:nvSpPr>
        <p:spPr>
          <a:xfrm>
            <a:off x="1154955" y="4777380"/>
            <a:ext cx="8825658" cy="1191620"/>
          </a:xfrm>
        </p:spPr>
        <p:txBody>
          <a:bodyPr>
            <a:normAutofit fontScale="85000" lnSpcReduction="20000"/>
          </a:bodyPr>
          <a:lstStyle/>
          <a:p>
            <a:pPr algn="ctr"/>
            <a:endParaRPr lang="en-US" sz="3600" dirty="0"/>
          </a:p>
          <a:p>
            <a:pPr algn="ctr"/>
            <a:r>
              <a:rPr lang="en-US" sz="5100" dirty="0"/>
              <a:t>Goal 2</a:t>
            </a:r>
          </a:p>
        </p:txBody>
      </p:sp>
    </p:spTree>
    <p:extLst>
      <p:ext uri="{BB962C8B-B14F-4D97-AF65-F5344CB8AC3E}">
        <p14:creationId xmlns:p14="http://schemas.microsoft.com/office/powerpoint/2010/main" val="31415917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 2:  Strategy 1</a:t>
            </a:r>
            <a:br>
              <a:rPr lang="en-US" dirty="0"/>
            </a:br>
            <a:r>
              <a:rPr lang="en-US" dirty="0"/>
              <a:t>Quality Assurance </a:t>
            </a:r>
          </a:p>
        </p:txBody>
      </p:sp>
      <p:sp>
        <p:nvSpPr>
          <p:cNvPr id="3" name="Text Placeholder 2"/>
          <p:cNvSpPr>
            <a:spLocks noGrp="1"/>
          </p:cNvSpPr>
          <p:nvPr>
            <p:ph type="body" sz="half" idx="2"/>
          </p:nvPr>
        </p:nvSpPr>
        <p:spPr>
          <a:xfrm>
            <a:off x="1154954" y="3543300"/>
            <a:ext cx="9640046" cy="2476500"/>
          </a:xfrm>
        </p:spPr>
        <p:txBody>
          <a:bodyPr>
            <a:noAutofit/>
          </a:bodyPr>
          <a:lstStyle/>
          <a:p>
            <a:pPr algn="ctr"/>
            <a:r>
              <a:rPr lang="en-US" sz="3200" dirty="0">
                <a:solidFill>
                  <a:schemeClr val="accent1">
                    <a:lumMod val="60000"/>
                    <a:lumOff val="40000"/>
                  </a:schemeClr>
                </a:solidFill>
              </a:rPr>
              <a:t>Improve the outcomes of safety, permanency, and well-being through the utilization of a statewide quality assurance system which will identify the strengths and needs of the service delivery system</a:t>
            </a:r>
          </a:p>
        </p:txBody>
      </p:sp>
    </p:spTree>
    <p:extLst>
      <p:ext uri="{BB962C8B-B14F-4D97-AF65-F5344CB8AC3E}">
        <p14:creationId xmlns:p14="http://schemas.microsoft.com/office/powerpoint/2010/main" val="38712284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4200"/>
            <a:ext cx="8761413" cy="1096432"/>
          </a:xfrm>
        </p:spPr>
        <p:txBody>
          <a:bodyPr/>
          <a:lstStyle/>
          <a:p>
            <a:r>
              <a:rPr lang="en-US" dirty="0"/>
              <a:t>Goal 2:  Strategy 1</a:t>
            </a:r>
            <a:br>
              <a:rPr lang="en-US" dirty="0"/>
            </a:br>
            <a:r>
              <a:rPr lang="en-US" dirty="0"/>
              <a:t>Quality Assurance</a:t>
            </a:r>
          </a:p>
        </p:txBody>
      </p:sp>
      <p:sp>
        <p:nvSpPr>
          <p:cNvPr id="3" name="Content Placeholder 2"/>
          <p:cNvSpPr>
            <a:spLocks noGrp="1"/>
          </p:cNvSpPr>
          <p:nvPr>
            <p:ph idx="1"/>
          </p:nvPr>
        </p:nvSpPr>
        <p:spPr>
          <a:xfrm>
            <a:off x="1154955" y="2603500"/>
            <a:ext cx="7709646" cy="3835400"/>
          </a:xfrm>
        </p:spPr>
        <p:txBody>
          <a:bodyPr>
            <a:noAutofit/>
          </a:bodyPr>
          <a:lstStyle/>
          <a:p>
            <a:pPr>
              <a:spcAft>
                <a:spcPts val="1200"/>
              </a:spcAft>
            </a:pPr>
            <a:r>
              <a:rPr lang="en-US" sz="3600" dirty="0">
                <a:solidFill>
                  <a:schemeClr val="accent1">
                    <a:lumMod val="75000"/>
                  </a:schemeClr>
                </a:solidFill>
              </a:rPr>
              <a:t>Statewide communication regarding Quality Assurance</a:t>
            </a:r>
          </a:p>
          <a:p>
            <a:pPr>
              <a:spcAft>
                <a:spcPts val="1200"/>
              </a:spcAft>
            </a:pPr>
            <a:r>
              <a:rPr lang="en-US" sz="3600" dirty="0">
                <a:solidFill>
                  <a:schemeClr val="accent1">
                    <a:lumMod val="75000"/>
                  </a:schemeClr>
                </a:solidFill>
              </a:rPr>
              <a:t>On-demand course is now available</a:t>
            </a:r>
          </a:p>
          <a:p>
            <a:r>
              <a:rPr lang="en-US" sz="3600" dirty="0">
                <a:solidFill>
                  <a:schemeClr val="accent1">
                    <a:lumMod val="75000"/>
                  </a:schemeClr>
                </a:solidFill>
              </a:rPr>
              <a:t>Ongoing case reviews</a:t>
            </a:r>
          </a:p>
        </p:txBody>
      </p:sp>
    </p:spTree>
    <p:extLst>
      <p:ext uri="{BB962C8B-B14F-4D97-AF65-F5344CB8AC3E}">
        <p14:creationId xmlns:p14="http://schemas.microsoft.com/office/powerpoint/2010/main" val="3687777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Everything is negotiable…</a:t>
            </a:r>
          </a:p>
        </p:txBody>
      </p:sp>
      <p:sp>
        <p:nvSpPr>
          <p:cNvPr id="3" name="Content Placeholder 2"/>
          <p:cNvSpPr>
            <a:spLocks noGrp="1"/>
          </p:cNvSpPr>
          <p:nvPr>
            <p:ph idx="1"/>
          </p:nvPr>
        </p:nvSpPr>
        <p:spPr/>
        <p:txBody>
          <a:bodyPr>
            <a:normAutofit/>
          </a:bodyPr>
          <a:lstStyle/>
          <a:p>
            <a:r>
              <a:rPr lang="en-US" sz="3200" dirty="0"/>
              <a:t>PIP Monitoring Visit September 27-28</a:t>
            </a:r>
            <a:r>
              <a:rPr lang="en-US" sz="3200" baseline="30000" dirty="0"/>
              <a:t>th</a:t>
            </a:r>
            <a:r>
              <a:rPr lang="en-US" sz="3200" dirty="0"/>
              <a:t> </a:t>
            </a:r>
          </a:p>
          <a:p>
            <a:r>
              <a:rPr lang="en-US" sz="3200" dirty="0"/>
              <a:t>In response to feedback, NC renegotiated pieces of the previously approved PIP</a:t>
            </a:r>
          </a:p>
          <a:p>
            <a:r>
              <a:rPr lang="en-US" sz="3200" dirty="0"/>
              <a:t>Changes highlighted throughout this presentation</a:t>
            </a:r>
          </a:p>
        </p:txBody>
      </p:sp>
    </p:spTree>
    <p:extLst>
      <p:ext uri="{BB962C8B-B14F-4D97-AF65-F5344CB8AC3E}">
        <p14:creationId xmlns:p14="http://schemas.microsoft.com/office/powerpoint/2010/main" val="12723842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49300"/>
            <a:ext cx="8825658" cy="4028081"/>
          </a:xfrm>
        </p:spPr>
        <p:txBody>
          <a:bodyPr/>
          <a:lstStyle/>
          <a:p>
            <a:pPr algn="ctr"/>
            <a:r>
              <a:rPr lang="en-US" dirty="0"/>
              <a:t>Improve the permanency outcomes for children through collaboration with the judicial system</a:t>
            </a:r>
            <a:br>
              <a:rPr lang="en-US" dirty="0"/>
            </a:br>
            <a:endParaRPr lang="en-US" dirty="0"/>
          </a:p>
        </p:txBody>
      </p:sp>
      <p:sp>
        <p:nvSpPr>
          <p:cNvPr id="3" name="Subtitle 2"/>
          <p:cNvSpPr>
            <a:spLocks noGrp="1"/>
          </p:cNvSpPr>
          <p:nvPr>
            <p:ph type="subTitle" idx="1"/>
          </p:nvPr>
        </p:nvSpPr>
        <p:spPr/>
        <p:txBody>
          <a:bodyPr>
            <a:normAutofit/>
          </a:bodyPr>
          <a:lstStyle/>
          <a:p>
            <a:pPr algn="ctr"/>
            <a:r>
              <a:rPr lang="en-US" sz="3200" dirty="0"/>
              <a:t>Goal 3</a:t>
            </a:r>
          </a:p>
        </p:txBody>
      </p:sp>
    </p:spTree>
    <p:extLst>
      <p:ext uri="{BB962C8B-B14F-4D97-AF65-F5344CB8AC3E}">
        <p14:creationId xmlns:p14="http://schemas.microsoft.com/office/powerpoint/2010/main" val="31594965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469900"/>
            <a:ext cx="8761413" cy="1625600"/>
          </a:xfrm>
        </p:spPr>
        <p:txBody>
          <a:bodyPr/>
          <a:lstStyle/>
          <a:p>
            <a:br>
              <a:rPr lang="en-US" dirty="0"/>
            </a:br>
            <a:r>
              <a:rPr lang="en-US" dirty="0"/>
              <a:t>Goal 3:  Strategy 1</a:t>
            </a:r>
            <a:br>
              <a:rPr lang="en-US" dirty="0"/>
            </a:br>
            <a:r>
              <a:rPr lang="en-US" dirty="0"/>
              <a:t>Permanency Performance Profiles</a:t>
            </a:r>
            <a:br>
              <a:rPr lang="en-US" dirty="0"/>
            </a:br>
            <a:endParaRPr lang="en-US" dirty="0"/>
          </a:p>
        </p:txBody>
      </p:sp>
      <p:sp>
        <p:nvSpPr>
          <p:cNvPr id="3" name="Content Placeholder 2"/>
          <p:cNvSpPr>
            <a:spLocks noGrp="1"/>
          </p:cNvSpPr>
          <p:nvPr>
            <p:ph idx="1"/>
          </p:nvPr>
        </p:nvSpPr>
        <p:spPr>
          <a:xfrm>
            <a:off x="1154954" y="2603500"/>
            <a:ext cx="8825659" cy="3911600"/>
          </a:xfrm>
        </p:spPr>
        <p:txBody>
          <a:bodyPr>
            <a:normAutofit fontScale="85000" lnSpcReduction="20000"/>
          </a:bodyPr>
          <a:lstStyle/>
          <a:p>
            <a:r>
              <a:rPr lang="en-US" sz="2200" dirty="0">
                <a:solidFill>
                  <a:schemeClr val="accent5">
                    <a:lumMod val="50000"/>
                  </a:schemeClr>
                </a:solidFill>
              </a:rPr>
              <a:t>Published at state &amp; county levels</a:t>
            </a:r>
          </a:p>
          <a:p>
            <a:pPr marL="0" indent="0">
              <a:buNone/>
            </a:pPr>
            <a:endParaRPr lang="en-US" sz="2200" dirty="0">
              <a:solidFill>
                <a:schemeClr val="accent5">
                  <a:lumMod val="50000"/>
                </a:schemeClr>
              </a:solidFill>
            </a:endParaRPr>
          </a:p>
          <a:p>
            <a:r>
              <a:rPr lang="en-US" sz="2200" dirty="0">
                <a:solidFill>
                  <a:schemeClr val="accent5">
                    <a:lumMod val="50000"/>
                  </a:schemeClr>
                </a:solidFill>
              </a:rPr>
              <a:t>Plan to address issues of:</a:t>
            </a:r>
          </a:p>
          <a:p>
            <a:pPr lvl="1"/>
            <a:r>
              <a:rPr lang="en-US" sz="2200" dirty="0">
                <a:solidFill>
                  <a:schemeClr val="accent5">
                    <a:lumMod val="50000"/>
                  </a:schemeClr>
                </a:solidFill>
              </a:rPr>
              <a:t>Notices to resource parents</a:t>
            </a:r>
          </a:p>
          <a:p>
            <a:pPr lvl="1"/>
            <a:r>
              <a:rPr lang="en-US" sz="2200" dirty="0">
                <a:solidFill>
                  <a:schemeClr val="accent5">
                    <a:lumMod val="50000"/>
                  </a:schemeClr>
                </a:solidFill>
              </a:rPr>
              <a:t>Timely establishment of case goals</a:t>
            </a:r>
          </a:p>
          <a:p>
            <a:pPr lvl="1"/>
            <a:r>
              <a:rPr lang="en-US" sz="2200" dirty="0">
                <a:solidFill>
                  <a:schemeClr val="accent5">
                    <a:lumMod val="50000"/>
                  </a:schemeClr>
                </a:solidFill>
              </a:rPr>
              <a:t>Concurrent planning</a:t>
            </a:r>
          </a:p>
          <a:p>
            <a:pPr lvl="1"/>
            <a:r>
              <a:rPr lang="en-US" sz="2200" dirty="0">
                <a:solidFill>
                  <a:schemeClr val="accent5">
                    <a:lumMod val="50000"/>
                  </a:schemeClr>
                </a:solidFill>
              </a:rPr>
              <a:t>Timely TPR actions</a:t>
            </a:r>
          </a:p>
          <a:p>
            <a:pPr marL="457200" lvl="1" indent="0">
              <a:buNone/>
            </a:pPr>
            <a:endParaRPr lang="en-US" sz="2200" dirty="0">
              <a:solidFill>
                <a:schemeClr val="accent5">
                  <a:lumMod val="50000"/>
                </a:schemeClr>
              </a:solidFill>
            </a:endParaRPr>
          </a:p>
          <a:p>
            <a:r>
              <a:rPr lang="en-US" sz="2200" dirty="0">
                <a:solidFill>
                  <a:schemeClr val="accent5">
                    <a:lumMod val="50000"/>
                  </a:schemeClr>
                </a:solidFill>
              </a:rPr>
              <a:t>Local meetings to review the profiles</a:t>
            </a:r>
          </a:p>
          <a:p>
            <a:pPr marL="0" indent="0">
              <a:buNone/>
            </a:pPr>
            <a:endParaRPr lang="en-US" sz="2200" dirty="0">
              <a:solidFill>
                <a:schemeClr val="accent5">
                  <a:lumMod val="50000"/>
                </a:schemeClr>
              </a:solidFill>
            </a:endParaRPr>
          </a:p>
          <a:p>
            <a:r>
              <a:rPr lang="en-US" sz="2200" dirty="0">
                <a:solidFill>
                  <a:schemeClr val="accent5">
                    <a:lumMod val="50000"/>
                  </a:schemeClr>
                </a:solidFill>
              </a:rPr>
              <a:t>Develop specific strategies to improve performance</a:t>
            </a:r>
          </a:p>
          <a:p>
            <a:endParaRPr lang="en-US" dirty="0"/>
          </a:p>
        </p:txBody>
      </p:sp>
    </p:spTree>
    <p:extLst>
      <p:ext uri="{BB962C8B-B14F-4D97-AF65-F5344CB8AC3E}">
        <p14:creationId xmlns:p14="http://schemas.microsoft.com/office/powerpoint/2010/main" val="302108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469900"/>
            <a:ext cx="8761413" cy="1625600"/>
          </a:xfrm>
        </p:spPr>
        <p:txBody>
          <a:bodyPr/>
          <a:lstStyle/>
          <a:p>
            <a:br>
              <a:rPr lang="en-US" dirty="0"/>
            </a:br>
            <a:r>
              <a:rPr lang="en-US" dirty="0"/>
              <a:t>Goal 3:  Strategy 2</a:t>
            </a:r>
            <a:br>
              <a:rPr lang="en-US" dirty="0"/>
            </a:br>
            <a:r>
              <a:rPr lang="en-US" dirty="0"/>
              <a:t>Court Engagement</a:t>
            </a:r>
            <a:br>
              <a:rPr lang="en-US" dirty="0"/>
            </a:br>
            <a:endParaRPr lang="en-US" dirty="0"/>
          </a:p>
        </p:txBody>
      </p:sp>
      <p:sp>
        <p:nvSpPr>
          <p:cNvPr id="3" name="Content Placeholder 2"/>
          <p:cNvSpPr>
            <a:spLocks noGrp="1"/>
          </p:cNvSpPr>
          <p:nvPr>
            <p:ph idx="1"/>
          </p:nvPr>
        </p:nvSpPr>
        <p:spPr>
          <a:xfrm>
            <a:off x="1154954" y="2603500"/>
            <a:ext cx="8825659" cy="3911600"/>
          </a:xfrm>
        </p:spPr>
        <p:txBody>
          <a:bodyPr>
            <a:normAutofit/>
          </a:bodyPr>
          <a:lstStyle/>
          <a:p>
            <a:r>
              <a:rPr lang="en-US" sz="2200" dirty="0">
                <a:solidFill>
                  <a:schemeClr val="accent6">
                    <a:lumMod val="75000"/>
                  </a:schemeClr>
                </a:solidFill>
              </a:rPr>
              <a:t>Training &amp; Technical Assistance</a:t>
            </a:r>
          </a:p>
          <a:p>
            <a:pPr marL="0" indent="0">
              <a:buNone/>
            </a:pPr>
            <a:endParaRPr lang="en-US" sz="2200" dirty="0">
              <a:solidFill>
                <a:schemeClr val="accent6">
                  <a:lumMod val="75000"/>
                </a:schemeClr>
              </a:solidFill>
            </a:endParaRPr>
          </a:p>
          <a:p>
            <a:r>
              <a:rPr lang="en-US" sz="2200" dirty="0">
                <a:solidFill>
                  <a:schemeClr val="accent6">
                    <a:lumMod val="75000"/>
                  </a:schemeClr>
                </a:solidFill>
              </a:rPr>
              <a:t>Plan to address issue of:</a:t>
            </a:r>
          </a:p>
          <a:p>
            <a:pPr lvl="1"/>
            <a:r>
              <a:rPr lang="en-US" sz="3200" dirty="0">
                <a:solidFill>
                  <a:schemeClr val="accent6">
                    <a:lumMod val="75000"/>
                  </a:schemeClr>
                </a:solidFill>
              </a:rPr>
              <a:t>Children not achieving permanence</a:t>
            </a:r>
          </a:p>
          <a:p>
            <a:pPr marL="457200" lvl="1" indent="0">
              <a:buNone/>
            </a:pPr>
            <a:endParaRPr lang="en-US" sz="2200" dirty="0">
              <a:solidFill>
                <a:schemeClr val="accent6">
                  <a:lumMod val="75000"/>
                </a:schemeClr>
              </a:solidFill>
            </a:endParaRPr>
          </a:p>
          <a:p>
            <a:r>
              <a:rPr lang="en-US" sz="2200" dirty="0">
                <a:solidFill>
                  <a:schemeClr val="accent6">
                    <a:lumMod val="75000"/>
                  </a:schemeClr>
                </a:solidFill>
              </a:rPr>
              <a:t>Collaboration</a:t>
            </a:r>
          </a:p>
          <a:p>
            <a:pPr marL="0" indent="0">
              <a:buNone/>
            </a:pPr>
            <a:endParaRPr lang="en-US" sz="2200" dirty="0">
              <a:solidFill>
                <a:schemeClr val="accent6">
                  <a:lumMod val="75000"/>
                </a:schemeClr>
              </a:solidFill>
            </a:endParaRPr>
          </a:p>
          <a:p>
            <a:r>
              <a:rPr lang="en-US" sz="2200" dirty="0">
                <a:solidFill>
                  <a:schemeClr val="accent6">
                    <a:lumMod val="75000"/>
                  </a:schemeClr>
                </a:solidFill>
              </a:rPr>
              <a:t>Evaluation</a:t>
            </a:r>
          </a:p>
          <a:p>
            <a:endParaRPr lang="en-US" dirty="0"/>
          </a:p>
        </p:txBody>
      </p:sp>
    </p:spTree>
    <p:extLst>
      <p:ext uri="{BB962C8B-B14F-4D97-AF65-F5344CB8AC3E}">
        <p14:creationId xmlns:p14="http://schemas.microsoft.com/office/powerpoint/2010/main" val="1667647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469900"/>
            <a:ext cx="8761413" cy="1625600"/>
          </a:xfrm>
        </p:spPr>
        <p:txBody>
          <a:bodyPr/>
          <a:lstStyle/>
          <a:p>
            <a:br>
              <a:rPr lang="en-US" dirty="0"/>
            </a:br>
            <a:r>
              <a:rPr lang="en-US" dirty="0"/>
              <a:t>Goal 3:  Strategy 3</a:t>
            </a:r>
            <a:br>
              <a:rPr lang="en-US" dirty="0"/>
            </a:br>
            <a:r>
              <a:rPr lang="en-US" dirty="0"/>
              <a:t>Guardianship Assistance Program</a:t>
            </a:r>
            <a:br>
              <a:rPr lang="en-US" dirty="0"/>
            </a:br>
            <a:endParaRPr lang="en-US" dirty="0"/>
          </a:p>
        </p:txBody>
      </p:sp>
      <p:sp>
        <p:nvSpPr>
          <p:cNvPr id="3" name="Content Placeholder 2"/>
          <p:cNvSpPr>
            <a:spLocks noGrp="1"/>
          </p:cNvSpPr>
          <p:nvPr>
            <p:ph idx="1"/>
          </p:nvPr>
        </p:nvSpPr>
        <p:spPr>
          <a:xfrm>
            <a:off x="1154954" y="2603500"/>
            <a:ext cx="10262346" cy="3911600"/>
          </a:xfrm>
        </p:spPr>
        <p:txBody>
          <a:bodyPr>
            <a:normAutofit/>
          </a:bodyPr>
          <a:lstStyle/>
          <a:p>
            <a:endParaRPr lang="en-US" sz="4000" dirty="0"/>
          </a:p>
          <a:p>
            <a:r>
              <a:rPr lang="en-US" sz="4000" dirty="0">
                <a:solidFill>
                  <a:schemeClr val="accent1">
                    <a:lumMod val="60000"/>
                    <a:lumOff val="40000"/>
                  </a:schemeClr>
                </a:solidFill>
              </a:rPr>
              <a:t>Move children towards permanence</a:t>
            </a:r>
          </a:p>
          <a:p>
            <a:pPr marL="0" indent="0">
              <a:buNone/>
            </a:pPr>
            <a:endParaRPr lang="en-US" sz="4000" dirty="0">
              <a:solidFill>
                <a:schemeClr val="accent1">
                  <a:lumMod val="60000"/>
                  <a:lumOff val="40000"/>
                </a:schemeClr>
              </a:solidFill>
            </a:endParaRPr>
          </a:p>
          <a:p>
            <a:pPr marL="0" indent="0">
              <a:buNone/>
            </a:pPr>
            <a:endParaRPr lang="en-US" sz="4000" dirty="0">
              <a:solidFill>
                <a:schemeClr val="accent1">
                  <a:lumMod val="60000"/>
                  <a:lumOff val="40000"/>
                </a:schemeClr>
              </a:solidFill>
            </a:endParaRPr>
          </a:p>
          <a:p>
            <a:r>
              <a:rPr lang="en-US" sz="4000" dirty="0">
                <a:solidFill>
                  <a:schemeClr val="accent1">
                    <a:lumMod val="60000"/>
                    <a:lumOff val="40000"/>
                  </a:schemeClr>
                </a:solidFill>
              </a:rPr>
              <a:t>Increase utilization of the program</a:t>
            </a:r>
          </a:p>
          <a:p>
            <a:endParaRPr lang="en-US" dirty="0"/>
          </a:p>
        </p:txBody>
      </p:sp>
    </p:spTree>
    <p:extLst>
      <p:ext uri="{BB962C8B-B14F-4D97-AF65-F5344CB8AC3E}">
        <p14:creationId xmlns:p14="http://schemas.microsoft.com/office/powerpoint/2010/main" val="36208906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74700"/>
            <a:ext cx="8825658" cy="4002681"/>
          </a:xfrm>
        </p:spPr>
        <p:txBody>
          <a:bodyPr/>
          <a:lstStyle/>
          <a:p>
            <a:pPr algn="ctr"/>
            <a:r>
              <a:rPr lang="en-US" sz="4800" dirty="0"/>
              <a:t>Strengthen cross-system service provision to improve safety, permanency, &amp; well-being outcomes for children &amp; families</a:t>
            </a:r>
          </a:p>
        </p:txBody>
      </p:sp>
      <p:sp>
        <p:nvSpPr>
          <p:cNvPr id="3" name="Subtitle 2"/>
          <p:cNvSpPr>
            <a:spLocks noGrp="1"/>
          </p:cNvSpPr>
          <p:nvPr>
            <p:ph type="subTitle" idx="1"/>
          </p:nvPr>
        </p:nvSpPr>
        <p:spPr/>
        <p:txBody>
          <a:bodyPr>
            <a:normAutofit fontScale="92500" lnSpcReduction="20000"/>
          </a:bodyPr>
          <a:lstStyle/>
          <a:p>
            <a:endParaRPr lang="en-US" dirty="0"/>
          </a:p>
          <a:p>
            <a:pPr algn="ctr"/>
            <a:r>
              <a:rPr lang="en-US" sz="3200" dirty="0"/>
              <a:t>Goal 4</a:t>
            </a:r>
          </a:p>
        </p:txBody>
      </p:sp>
    </p:spTree>
    <p:extLst>
      <p:ext uri="{BB962C8B-B14F-4D97-AF65-F5344CB8AC3E}">
        <p14:creationId xmlns:p14="http://schemas.microsoft.com/office/powerpoint/2010/main" val="19808448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 4:  Strategy 2</a:t>
            </a:r>
            <a:br>
              <a:rPr lang="en-US" dirty="0"/>
            </a:br>
            <a:r>
              <a:rPr lang="en-US" dirty="0"/>
              <a:t>Diligent Recruitment &amp; Retention</a:t>
            </a:r>
          </a:p>
        </p:txBody>
      </p:sp>
      <p:sp>
        <p:nvSpPr>
          <p:cNvPr id="3" name="Text Placeholder 2"/>
          <p:cNvSpPr>
            <a:spLocks noGrp="1"/>
          </p:cNvSpPr>
          <p:nvPr>
            <p:ph type="body" sz="half" idx="2"/>
          </p:nvPr>
        </p:nvSpPr>
        <p:spPr/>
        <p:txBody>
          <a:bodyPr>
            <a:noAutofit/>
          </a:bodyPr>
          <a:lstStyle/>
          <a:p>
            <a:pPr algn="ctr"/>
            <a:r>
              <a:rPr lang="en-US" sz="2800" dirty="0">
                <a:solidFill>
                  <a:schemeClr val="accent1">
                    <a:lumMod val="60000"/>
                    <a:lumOff val="40000"/>
                  </a:schemeClr>
                </a:solidFill>
              </a:rPr>
              <a:t>Strengthen and reframe the statewide foster and adoptive parent diligent recruitment plan to support the recruitment of families who meet the needs of the children they serve and who reflect the ethnic and racial diversity of the children served by the Foster Care program.</a:t>
            </a:r>
          </a:p>
        </p:txBody>
      </p:sp>
    </p:spTree>
    <p:extLst>
      <p:ext uri="{BB962C8B-B14F-4D97-AF65-F5344CB8AC3E}">
        <p14:creationId xmlns:p14="http://schemas.microsoft.com/office/powerpoint/2010/main" val="36264454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0400"/>
            <a:ext cx="8761413" cy="1020232"/>
          </a:xfrm>
        </p:spPr>
        <p:txBody>
          <a:bodyPr/>
          <a:lstStyle/>
          <a:p>
            <a:r>
              <a:rPr lang="en-US" dirty="0"/>
              <a:t>Goal 4: Strategy 2</a:t>
            </a:r>
            <a:br>
              <a:rPr lang="en-US" dirty="0"/>
            </a:br>
            <a:r>
              <a:rPr lang="en-US" dirty="0"/>
              <a:t>Diligent Recruitment &amp; Retention</a:t>
            </a:r>
          </a:p>
        </p:txBody>
      </p:sp>
      <p:sp>
        <p:nvSpPr>
          <p:cNvPr id="3" name="Content Placeholder 2"/>
          <p:cNvSpPr>
            <a:spLocks noGrp="1"/>
          </p:cNvSpPr>
          <p:nvPr>
            <p:ph sz="half" idx="1"/>
          </p:nvPr>
        </p:nvSpPr>
        <p:spPr>
          <a:xfrm>
            <a:off x="1154954" y="2603500"/>
            <a:ext cx="4090146" cy="3416301"/>
          </a:xfrm>
        </p:spPr>
        <p:txBody>
          <a:bodyPr anchor="ctr">
            <a:noAutofit/>
          </a:bodyPr>
          <a:lstStyle/>
          <a:p>
            <a:pPr marL="0" indent="0" algn="ctr">
              <a:buNone/>
            </a:pPr>
            <a:r>
              <a:rPr lang="en-US" sz="2400" dirty="0">
                <a:solidFill>
                  <a:schemeClr val="accent6">
                    <a:lumMod val="75000"/>
                  </a:schemeClr>
                </a:solidFill>
              </a:rPr>
              <a:t>Support ongoing data analysis related to diligent recruitment planning, implementation, and monitoring </a:t>
            </a:r>
          </a:p>
        </p:txBody>
      </p:sp>
      <p:sp>
        <p:nvSpPr>
          <p:cNvPr id="4" name="Content Placeholder 3"/>
          <p:cNvSpPr>
            <a:spLocks noGrp="1"/>
          </p:cNvSpPr>
          <p:nvPr>
            <p:ph sz="half" idx="2"/>
          </p:nvPr>
        </p:nvSpPr>
        <p:spPr>
          <a:xfrm>
            <a:off x="7399710" y="2603501"/>
            <a:ext cx="3871071" cy="3416300"/>
          </a:xfrm>
        </p:spPr>
        <p:txBody>
          <a:bodyPr anchor="ctr">
            <a:noAutofit/>
          </a:bodyPr>
          <a:lstStyle/>
          <a:p>
            <a:pPr marL="0" indent="0" algn="ctr">
              <a:buNone/>
            </a:pPr>
            <a:r>
              <a:rPr lang="en-US" sz="2000" dirty="0">
                <a:solidFill>
                  <a:schemeClr val="accent6">
                    <a:lumMod val="75000"/>
                  </a:schemeClr>
                </a:solidFill>
              </a:rPr>
              <a:t>State staff will: </a:t>
            </a:r>
          </a:p>
          <a:p>
            <a:pPr marL="0" indent="0" algn="ctr">
              <a:buNone/>
            </a:pPr>
            <a:r>
              <a:rPr lang="en-US" sz="2000" dirty="0">
                <a:solidFill>
                  <a:schemeClr val="accent6">
                    <a:lumMod val="75000"/>
                  </a:schemeClr>
                </a:solidFill>
              </a:rPr>
              <a:t>provide technical assistance to counties to recruit families who reflect the diversity of children served by the foster care program and who can meet their physical, mental and behavioral needs </a:t>
            </a:r>
          </a:p>
        </p:txBody>
      </p:sp>
      <p:pic>
        <p:nvPicPr>
          <p:cNvPr id="6" name="Picture 5" descr="Work &lt;strong&gt;in progress&lt;/strong&gt; | Amnell"/>
          <p:cNvPicPr>
            <a:picLocks noChangeAspect="1"/>
          </p:cNvPicPr>
          <p:nvPr/>
        </p:nvPicPr>
        <p:blipFill>
          <a:blip r:embed="rId3">
            <a:duotone>
              <a:prstClr val="black"/>
              <a:schemeClr val="accent5">
                <a:tint val="45000"/>
                <a:satMod val="400000"/>
              </a:schemeClr>
            </a:duotone>
          </a:blip>
          <a:stretch>
            <a:fillRect/>
          </a:stretch>
        </p:blipFill>
        <p:spPr>
          <a:xfrm>
            <a:off x="5152479" y="3711242"/>
            <a:ext cx="2339852" cy="1508458"/>
          </a:xfrm>
          <a:prstGeom prst="rect">
            <a:avLst/>
          </a:prstGeom>
        </p:spPr>
      </p:pic>
    </p:spTree>
    <p:extLst>
      <p:ext uri="{BB962C8B-B14F-4D97-AF65-F5344CB8AC3E}">
        <p14:creationId xmlns:p14="http://schemas.microsoft.com/office/powerpoint/2010/main" val="265975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596900"/>
            <a:ext cx="8825658" cy="4180481"/>
          </a:xfrm>
        </p:spPr>
        <p:txBody>
          <a:bodyPr/>
          <a:lstStyle/>
          <a:p>
            <a:pPr algn="ctr"/>
            <a:r>
              <a:rPr lang="en-US" dirty="0"/>
              <a:t>Enhance the statewide data quality, collection, &amp; dissemination of information regarding services provided</a:t>
            </a:r>
          </a:p>
        </p:txBody>
      </p:sp>
      <p:sp>
        <p:nvSpPr>
          <p:cNvPr id="3" name="Subtitle 2"/>
          <p:cNvSpPr>
            <a:spLocks noGrp="1"/>
          </p:cNvSpPr>
          <p:nvPr>
            <p:ph type="subTitle" idx="1"/>
          </p:nvPr>
        </p:nvSpPr>
        <p:spPr/>
        <p:txBody>
          <a:bodyPr>
            <a:normAutofit fontScale="92500" lnSpcReduction="20000"/>
          </a:bodyPr>
          <a:lstStyle/>
          <a:p>
            <a:endParaRPr lang="en-US" dirty="0"/>
          </a:p>
          <a:p>
            <a:pPr algn="ctr"/>
            <a:r>
              <a:rPr lang="en-US" sz="3200" dirty="0"/>
              <a:t>Goal 5</a:t>
            </a:r>
          </a:p>
        </p:txBody>
      </p:sp>
    </p:spTree>
    <p:extLst>
      <p:ext uri="{BB962C8B-B14F-4D97-AF65-F5344CB8AC3E}">
        <p14:creationId xmlns:p14="http://schemas.microsoft.com/office/powerpoint/2010/main" val="19839163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gallery.mailchimp.com/0da59ebcc2b8399e93f4c9b8e/images/15643331-627a-4bf6-b088-4cb06ee6cc64.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2122681" y="1739899"/>
            <a:ext cx="7745219" cy="385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1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is NC doing?</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720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520700"/>
            <a:ext cx="8825658" cy="4572000"/>
          </a:xfrm>
        </p:spPr>
        <p:txBody>
          <a:bodyPr/>
          <a:lstStyle/>
          <a:p>
            <a:pPr algn="ctr"/>
            <a:r>
              <a:rPr lang="en-US" sz="4000" dirty="0"/>
              <a:t>Improve the outcomes of safety, permanency, &amp; well-being through the establishment of clear performance expectations for practice in </a:t>
            </a:r>
            <a:br>
              <a:rPr lang="en-US" sz="4000" dirty="0"/>
            </a:br>
            <a:r>
              <a:rPr lang="en-US" sz="4000" dirty="0"/>
              <a:t>CPS Assessments, In-Home Services, &amp; Foster Care Services </a:t>
            </a:r>
          </a:p>
        </p:txBody>
      </p:sp>
      <p:sp>
        <p:nvSpPr>
          <p:cNvPr id="3" name="Subtitle 2"/>
          <p:cNvSpPr>
            <a:spLocks noGrp="1"/>
          </p:cNvSpPr>
          <p:nvPr>
            <p:ph type="subTitle" idx="1"/>
          </p:nvPr>
        </p:nvSpPr>
        <p:spPr>
          <a:xfrm>
            <a:off x="1154955" y="5092700"/>
            <a:ext cx="8825658" cy="927100"/>
          </a:xfrm>
        </p:spPr>
        <p:txBody>
          <a:bodyPr>
            <a:normAutofit lnSpcReduction="10000"/>
          </a:bodyPr>
          <a:lstStyle/>
          <a:p>
            <a:pPr algn="ctr"/>
            <a:endParaRPr lang="en-US" dirty="0"/>
          </a:p>
          <a:p>
            <a:pPr algn="ctr"/>
            <a:r>
              <a:rPr lang="en-US" sz="3200" dirty="0"/>
              <a:t>Goal 1</a:t>
            </a:r>
          </a:p>
        </p:txBody>
      </p:sp>
    </p:spTree>
    <p:extLst>
      <p:ext uri="{BB962C8B-B14F-4D97-AF65-F5344CB8AC3E}">
        <p14:creationId xmlns:p14="http://schemas.microsoft.com/office/powerpoint/2010/main" val="42939329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p:txBody>
          <a:bodyPr/>
          <a:lstStyle/>
          <a:p>
            <a:pPr marL="0" indent="0" algn="ctr">
              <a:buNone/>
            </a:pPr>
            <a:r>
              <a:rPr lang="en-US" sz="2800" dirty="0">
                <a:solidFill>
                  <a:schemeClr val="accent6">
                    <a:lumMod val="50000"/>
                  </a:schemeClr>
                </a:solidFill>
              </a:rPr>
              <a:t>Safety Outcome 1:</a:t>
            </a:r>
          </a:p>
          <a:p>
            <a:pPr marL="0" indent="0" algn="ctr">
              <a:buNone/>
            </a:pPr>
            <a:r>
              <a:rPr lang="en-US" sz="2800" dirty="0">
                <a:solidFill>
                  <a:schemeClr val="accent6">
                    <a:lumMod val="50000"/>
                  </a:schemeClr>
                </a:solidFill>
              </a:rPr>
              <a:t>Children are first &amp; foremost protected from abuse and neglect.</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678000953"/>
              </p:ext>
            </p:extLst>
          </p:nvPr>
        </p:nvGraphicFramePr>
        <p:xfrm>
          <a:off x="1549400" y="4267200"/>
          <a:ext cx="8953500" cy="1358900"/>
        </p:xfrm>
        <a:graphic>
          <a:graphicData uri="http://schemas.openxmlformats.org/drawingml/2006/table">
            <a:tbl>
              <a:tblPr firstRow="1" bandRow="1">
                <a:tableStyleId>{5C22544A-7EE6-4342-B048-85BDC9FD1C3A}</a:tableStyleId>
              </a:tblPr>
              <a:tblGrid>
                <a:gridCol w="6018442">
                  <a:extLst>
                    <a:ext uri="{9D8B030D-6E8A-4147-A177-3AD203B41FA5}">
                      <a16:colId xmlns:a16="http://schemas.microsoft.com/office/drawing/2014/main" val="4020812686"/>
                    </a:ext>
                  </a:extLst>
                </a:gridCol>
                <a:gridCol w="2935058">
                  <a:extLst>
                    <a:ext uri="{9D8B030D-6E8A-4147-A177-3AD203B41FA5}">
                      <a16:colId xmlns:a16="http://schemas.microsoft.com/office/drawing/2014/main" val="2934481636"/>
                    </a:ext>
                  </a:extLst>
                </a:gridCol>
              </a:tblGrid>
              <a:tr h="679450">
                <a:tc>
                  <a:txBody>
                    <a:bodyPr/>
                    <a:lstStyle/>
                    <a:p>
                      <a:pPr algn="ctr"/>
                      <a:r>
                        <a:rPr lang="en-US" sz="2400" dirty="0"/>
                        <a:t>Item</a:t>
                      </a:r>
                    </a:p>
                  </a:txBody>
                  <a:tcPr anchor="ctr"/>
                </a:tc>
                <a:tc>
                  <a:txBody>
                    <a:bodyPr/>
                    <a:lstStyle/>
                    <a:p>
                      <a:pPr algn="ctr"/>
                      <a:r>
                        <a:rPr lang="en-US" sz="2400" dirty="0"/>
                        <a:t>Rating</a:t>
                      </a:r>
                    </a:p>
                  </a:txBody>
                  <a:tcPr anchor="ctr"/>
                </a:tc>
                <a:extLst>
                  <a:ext uri="{0D108BD9-81ED-4DB2-BD59-A6C34878D82A}">
                    <a16:rowId xmlns:a16="http://schemas.microsoft.com/office/drawing/2014/main" val="1045582069"/>
                  </a:ext>
                </a:extLst>
              </a:tr>
              <a:tr h="679450">
                <a:tc>
                  <a:txBody>
                    <a:bodyPr/>
                    <a:lstStyle/>
                    <a:p>
                      <a:pPr algn="ctr"/>
                      <a:r>
                        <a:rPr lang="en-US" sz="2400" dirty="0">
                          <a:solidFill>
                            <a:srgbClr val="7030A0"/>
                          </a:solidFill>
                        </a:rPr>
                        <a:t>1. Timeliness of initiating reports</a:t>
                      </a:r>
                    </a:p>
                  </a:txBody>
                  <a:tcPr anchor="ctr"/>
                </a:tc>
                <a:tc>
                  <a:txBody>
                    <a:bodyPr/>
                    <a:lstStyle/>
                    <a:p>
                      <a:pPr algn="ctr"/>
                      <a:r>
                        <a:rPr lang="en-US" sz="2400" dirty="0">
                          <a:solidFill>
                            <a:srgbClr val="7030A0"/>
                          </a:solidFill>
                        </a:rPr>
                        <a:t>72%</a:t>
                      </a:r>
                    </a:p>
                  </a:txBody>
                  <a:tcPr anchor="ctr"/>
                </a:tc>
                <a:extLst>
                  <a:ext uri="{0D108BD9-81ED-4DB2-BD59-A6C34878D82A}">
                    <a16:rowId xmlns:a16="http://schemas.microsoft.com/office/drawing/2014/main" val="3246336519"/>
                  </a:ext>
                </a:extLst>
              </a:tr>
            </a:tbl>
          </a:graphicData>
        </a:graphic>
      </p:graphicFrame>
    </p:spTree>
    <p:extLst>
      <p:ext uri="{BB962C8B-B14F-4D97-AF65-F5344CB8AC3E}">
        <p14:creationId xmlns:p14="http://schemas.microsoft.com/office/powerpoint/2010/main" val="9737986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p:txBody>
          <a:bodyPr/>
          <a:lstStyle/>
          <a:p>
            <a:pPr marL="0" indent="0" algn="ctr">
              <a:buNone/>
            </a:pPr>
            <a:r>
              <a:rPr lang="en-US" sz="2800" dirty="0">
                <a:solidFill>
                  <a:schemeClr val="accent6">
                    <a:lumMod val="50000"/>
                  </a:schemeClr>
                </a:solidFill>
              </a:rPr>
              <a:t>Safety Outcome 2:</a:t>
            </a:r>
          </a:p>
          <a:p>
            <a:pPr marL="0" indent="0" algn="ctr">
              <a:buNone/>
            </a:pPr>
            <a:r>
              <a:rPr lang="en-US" sz="2800" dirty="0">
                <a:solidFill>
                  <a:schemeClr val="accent6">
                    <a:lumMod val="50000"/>
                  </a:schemeClr>
                </a:solidFill>
              </a:rPr>
              <a:t>Children are safely maintained in their homes whenever possible &amp; appropriate.</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882744303"/>
              </p:ext>
            </p:extLst>
          </p:nvPr>
        </p:nvGraphicFramePr>
        <p:xfrm>
          <a:off x="1435100" y="4191000"/>
          <a:ext cx="9296400" cy="2570480"/>
        </p:xfrm>
        <a:graphic>
          <a:graphicData uri="http://schemas.openxmlformats.org/drawingml/2006/table">
            <a:tbl>
              <a:tblPr firstRow="1" bandRow="1">
                <a:tableStyleId>{5C22544A-7EE6-4342-B048-85BDC9FD1C3A}</a:tableStyleId>
              </a:tblPr>
              <a:tblGrid>
                <a:gridCol w="6156072">
                  <a:extLst>
                    <a:ext uri="{9D8B030D-6E8A-4147-A177-3AD203B41FA5}">
                      <a16:colId xmlns:a16="http://schemas.microsoft.com/office/drawing/2014/main" val="4020812686"/>
                    </a:ext>
                  </a:extLst>
                </a:gridCol>
                <a:gridCol w="3140328">
                  <a:extLst>
                    <a:ext uri="{9D8B030D-6E8A-4147-A177-3AD203B41FA5}">
                      <a16:colId xmlns:a16="http://schemas.microsoft.com/office/drawing/2014/main" val="2934481636"/>
                    </a:ext>
                  </a:extLst>
                </a:gridCol>
              </a:tblGrid>
              <a:tr h="558800">
                <a:tc>
                  <a:txBody>
                    <a:bodyPr/>
                    <a:lstStyle/>
                    <a:p>
                      <a:pPr algn="ctr"/>
                      <a:r>
                        <a:rPr lang="en-US" sz="2400" dirty="0"/>
                        <a:t>Item</a:t>
                      </a:r>
                    </a:p>
                  </a:txBody>
                  <a:tcPr anchor="ctr"/>
                </a:tc>
                <a:tc>
                  <a:txBody>
                    <a:bodyPr/>
                    <a:lstStyle/>
                    <a:p>
                      <a:pPr algn="ctr"/>
                      <a:r>
                        <a:rPr lang="en-US" sz="2400" dirty="0"/>
                        <a:t>Rating</a:t>
                      </a:r>
                    </a:p>
                  </a:txBody>
                  <a:tcPr anchor="ctr"/>
                </a:tc>
                <a:extLst>
                  <a:ext uri="{0D108BD9-81ED-4DB2-BD59-A6C34878D82A}">
                    <a16:rowId xmlns:a16="http://schemas.microsoft.com/office/drawing/2014/main" val="1045582069"/>
                  </a:ext>
                </a:extLst>
              </a:tr>
              <a:tr h="977900">
                <a:tc>
                  <a:txBody>
                    <a:bodyPr/>
                    <a:lstStyle/>
                    <a:p>
                      <a:pPr algn="ctr"/>
                      <a:r>
                        <a:rPr lang="en-US" sz="2400" dirty="0">
                          <a:solidFill>
                            <a:srgbClr val="7030A0"/>
                          </a:solidFill>
                        </a:rPr>
                        <a:t>2. Services to family to protect</a:t>
                      </a:r>
                      <a:r>
                        <a:rPr lang="en-US" sz="2400" baseline="0" dirty="0">
                          <a:solidFill>
                            <a:srgbClr val="7030A0"/>
                          </a:solidFill>
                        </a:rPr>
                        <a:t> children in the home or prevent re-entry into foster care</a:t>
                      </a:r>
                      <a:endParaRPr lang="en-US" sz="2400" dirty="0">
                        <a:solidFill>
                          <a:srgbClr val="7030A0"/>
                        </a:solidFill>
                      </a:endParaRPr>
                    </a:p>
                  </a:txBody>
                  <a:tcPr anchor="ctr"/>
                </a:tc>
                <a:tc>
                  <a:txBody>
                    <a:bodyPr/>
                    <a:lstStyle/>
                    <a:p>
                      <a:pPr algn="ctr"/>
                      <a:r>
                        <a:rPr lang="en-US" sz="2400" dirty="0">
                          <a:solidFill>
                            <a:srgbClr val="7030A0"/>
                          </a:solidFill>
                        </a:rPr>
                        <a:t>62%</a:t>
                      </a:r>
                    </a:p>
                  </a:txBody>
                  <a:tcPr anchor="ctr"/>
                </a:tc>
                <a:extLst>
                  <a:ext uri="{0D108BD9-81ED-4DB2-BD59-A6C34878D82A}">
                    <a16:rowId xmlns:a16="http://schemas.microsoft.com/office/drawing/2014/main" val="3246336519"/>
                  </a:ext>
                </a:extLst>
              </a:tr>
              <a:tr h="558800">
                <a:tc>
                  <a:txBody>
                    <a:bodyPr/>
                    <a:lstStyle/>
                    <a:p>
                      <a:pPr algn="ctr"/>
                      <a:r>
                        <a:rPr lang="en-US" sz="2400" dirty="0">
                          <a:solidFill>
                            <a:srgbClr val="7030A0"/>
                          </a:solidFill>
                        </a:rPr>
                        <a:t>3. Risk</a:t>
                      </a:r>
                      <a:r>
                        <a:rPr lang="en-US" sz="2400" baseline="0" dirty="0">
                          <a:solidFill>
                            <a:srgbClr val="7030A0"/>
                          </a:solidFill>
                        </a:rPr>
                        <a:t> &amp; Safety Assessment and Management</a:t>
                      </a:r>
                      <a:endParaRPr lang="en-US" sz="2400" dirty="0">
                        <a:solidFill>
                          <a:srgbClr val="7030A0"/>
                        </a:solidFill>
                      </a:endParaRPr>
                    </a:p>
                  </a:txBody>
                  <a:tcPr anchor="ctr"/>
                </a:tc>
                <a:tc>
                  <a:txBody>
                    <a:bodyPr/>
                    <a:lstStyle/>
                    <a:p>
                      <a:pPr algn="ctr"/>
                      <a:r>
                        <a:rPr lang="en-US" sz="2400" dirty="0">
                          <a:solidFill>
                            <a:srgbClr val="7030A0"/>
                          </a:solidFill>
                        </a:rPr>
                        <a:t>58%</a:t>
                      </a:r>
                    </a:p>
                  </a:txBody>
                  <a:tcPr anchor="ctr"/>
                </a:tc>
                <a:extLst>
                  <a:ext uri="{0D108BD9-81ED-4DB2-BD59-A6C34878D82A}">
                    <a16:rowId xmlns:a16="http://schemas.microsoft.com/office/drawing/2014/main" val="2538995819"/>
                  </a:ext>
                </a:extLst>
              </a:tr>
            </a:tbl>
          </a:graphicData>
        </a:graphic>
      </p:graphicFrame>
    </p:spTree>
    <p:extLst>
      <p:ext uri="{BB962C8B-B14F-4D97-AF65-F5344CB8AC3E}">
        <p14:creationId xmlns:p14="http://schemas.microsoft.com/office/powerpoint/2010/main" val="12588528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a:xfrm>
            <a:off x="1154954" y="2400301"/>
            <a:ext cx="8825659" cy="4029074"/>
          </a:xfrm>
        </p:spPr>
        <p:txBody>
          <a:bodyPr/>
          <a:lstStyle/>
          <a:p>
            <a:pPr marL="0" indent="0" algn="ctr">
              <a:buNone/>
            </a:pPr>
            <a:r>
              <a:rPr lang="en-US" sz="2800" dirty="0">
                <a:solidFill>
                  <a:schemeClr val="accent6">
                    <a:lumMod val="50000"/>
                  </a:schemeClr>
                </a:solidFill>
              </a:rPr>
              <a:t>Permanency Outcome 1:</a:t>
            </a:r>
          </a:p>
          <a:p>
            <a:pPr marL="0" indent="0" algn="ctr">
              <a:buNone/>
            </a:pPr>
            <a:r>
              <a:rPr lang="en-US" sz="2800" dirty="0">
                <a:solidFill>
                  <a:schemeClr val="accent6">
                    <a:lumMod val="50000"/>
                  </a:schemeClr>
                </a:solidFill>
              </a:rPr>
              <a:t>Children have permanency &amp; stability in their living situations.</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381074985"/>
              </p:ext>
            </p:extLst>
          </p:nvPr>
        </p:nvGraphicFramePr>
        <p:xfrm>
          <a:off x="990600" y="4019550"/>
          <a:ext cx="10096500" cy="2609849"/>
        </p:xfrm>
        <a:graphic>
          <a:graphicData uri="http://schemas.openxmlformats.org/drawingml/2006/table">
            <a:tbl>
              <a:tblPr firstRow="1" bandRow="1">
                <a:tableStyleId>{5C22544A-7EE6-4342-B048-85BDC9FD1C3A}</a:tableStyleId>
              </a:tblPr>
              <a:tblGrid>
                <a:gridCol w="7939502">
                  <a:extLst>
                    <a:ext uri="{9D8B030D-6E8A-4147-A177-3AD203B41FA5}">
                      <a16:colId xmlns:a16="http://schemas.microsoft.com/office/drawing/2014/main" val="4020812686"/>
                    </a:ext>
                  </a:extLst>
                </a:gridCol>
                <a:gridCol w="2156998">
                  <a:extLst>
                    <a:ext uri="{9D8B030D-6E8A-4147-A177-3AD203B41FA5}">
                      <a16:colId xmlns:a16="http://schemas.microsoft.com/office/drawing/2014/main" val="2934481636"/>
                    </a:ext>
                  </a:extLst>
                </a:gridCol>
              </a:tblGrid>
              <a:tr h="549442">
                <a:tc>
                  <a:txBody>
                    <a:bodyPr/>
                    <a:lstStyle/>
                    <a:p>
                      <a:pPr algn="ctr"/>
                      <a:r>
                        <a:rPr lang="en-US" sz="2400" dirty="0"/>
                        <a:t>Item</a:t>
                      </a:r>
                    </a:p>
                  </a:txBody>
                  <a:tcPr anchor="ctr"/>
                </a:tc>
                <a:tc>
                  <a:txBody>
                    <a:bodyPr/>
                    <a:lstStyle/>
                    <a:p>
                      <a:pPr algn="ctr"/>
                      <a:r>
                        <a:rPr lang="en-US" sz="2400" dirty="0"/>
                        <a:t>Rating</a:t>
                      </a:r>
                    </a:p>
                  </a:txBody>
                  <a:tcPr anchor="ctr"/>
                </a:tc>
                <a:extLst>
                  <a:ext uri="{0D108BD9-81ED-4DB2-BD59-A6C34878D82A}">
                    <a16:rowId xmlns:a16="http://schemas.microsoft.com/office/drawing/2014/main" val="1045582069"/>
                  </a:ext>
                </a:extLst>
              </a:tr>
              <a:tr h="549442">
                <a:tc>
                  <a:txBody>
                    <a:bodyPr/>
                    <a:lstStyle/>
                    <a:p>
                      <a:pPr algn="ctr"/>
                      <a:r>
                        <a:rPr lang="en-US" sz="2400" dirty="0">
                          <a:solidFill>
                            <a:srgbClr val="7030A0"/>
                          </a:solidFill>
                        </a:rPr>
                        <a:t>4. Stability of placement</a:t>
                      </a:r>
                    </a:p>
                  </a:txBody>
                  <a:tcPr anchor="ctr"/>
                </a:tc>
                <a:tc>
                  <a:txBody>
                    <a:bodyPr/>
                    <a:lstStyle/>
                    <a:p>
                      <a:pPr algn="ctr"/>
                      <a:r>
                        <a:rPr lang="en-US" sz="2400" dirty="0">
                          <a:solidFill>
                            <a:srgbClr val="7030A0"/>
                          </a:solidFill>
                        </a:rPr>
                        <a:t>68%</a:t>
                      </a:r>
                    </a:p>
                  </a:txBody>
                  <a:tcPr anchor="ctr"/>
                </a:tc>
                <a:extLst>
                  <a:ext uri="{0D108BD9-81ED-4DB2-BD59-A6C34878D82A}">
                    <a16:rowId xmlns:a16="http://schemas.microsoft.com/office/drawing/2014/main" val="3246336519"/>
                  </a:ext>
                </a:extLst>
              </a:tr>
              <a:tr h="549442">
                <a:tc>
                  <a:txBody>
                    <a:bodyPr/>
                    <a:lstStyle/>
                    <a:p>
                      <a:pPr algn="ctr"/>
                      <a:r>
                        <a:rPr lang="en-US" sz="2400" dirty="0">
                          <a:solidFill>
                            <a:srgbClr val="7030A0"/>
                          </a:solidFill>
                        </a:rPr>
                        <a:t>5. Permanency goal</a:t>
                      </a:r>
                    </a:p>
                  </a:txBody>
                  <a:tcPr anchor="ctr"/>
                </a:tc>
                <a:tc>
                  <a:txBody>
                    <a:bodyPr/>
                    <a:lstStyle/>
                    <a:p>
                      <a:pPr algn="ctr"/>
                      <a:r>
                        <a:rPr lang="en-US" sz="2400" dirty="0">
                          <a:solidFill>
                            <a:srgbClr val="7030A0"/>
                          </a:solidFill>
                        </a:rPr>
                        <a:t>48%</a:t>
                      </a:r>
                    </a:p>
                  </a:txBody>
                  <a:tcPr anchor="ctr"/>
                </a:tc>
                <a:extLst>
                  <a:ext uri="{0D108BD9-81ED-4DB2-BD59-A6C34878D82A}">
                    <a16:rowId xmlns:a16="http://schemas.microsoft.com/office/drawing/2014/main" val="2538995819"/>
                  </a:ext>
                </a:extLst>
              </a:tr>
              <a:tr h="961523">
                <a:tc>
                  <a:txBody>
                    <a:bodyPr/>
                    <a:lstStyle/>
                    <a:p>
                      <a:pPr algn="ctr"/>
                      <a:r>
                        <a:rPr lang="en-US" sz="2400" dirty="0">
                          <a:solidFill>
                            <a:srgbClr val="7030A0"/>
                          </a:solidFill>
                        </a:rPr>
                        <a:t>6. Achieving reunification, guardianship, adoption, or another planned permanent living arrangement</a:t>
                      </a:r>
                    </a:p>
                  </a:txBody>
                  <a:tcPr anchor="ctr"/>
                </a:tc>
                <a:tc>
                  <a:txBody>
                    <a:bodyPr/>
                    <a:lstStyle/>
                    <a:p>
                      <a:pPr algn="ctr"/>
                      <a:r>
                        <a:rPr lang="en-US" sz="2400" dirty="0">
                          <a:solidFill>
                            <a:srgbClr val="7030A0"/>
                          </a:solidFill>
                        </a:rPr>
                        <a:t>42%</a:t>
                      </a:r>
                    </a:p>
                  </a:txBody>
                  <a:tcPr anchor="ctr"/>
                </a:tc>
                <a:extLst>
                  <a:ext uri="{0D108BD9-81ED-4DB2-BD59-A6C34878D82A}">
                    <a16:rowId xmlns:a16="http://schemas.microsoft.com/office/drawing/2014/main" val="1534997685"/>
                  </a:ext>
                </a:extLst>
              </a:tr>
            </a:tbl>
          </a:graphicData>
        </a:graphic>
      </p:graphicFrame>
    </p:spTree>
    <p:extLst>
      <p:ext uri="{BB962C8B-B14F-4D97-AF65-F5344CB8AC3E}">
        <p14:creationId xmlns:p14="http://schemas.microsoft.com/office/powerpoint/2010/main" val="1436017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a:xfrm>
            <a:off x="774700" y="2362201"/>
            <a:ext cx="10706100" cy="4295774"/>
          </a:xfrm>
        </p:spPr>
        <p:txBody>
          <a:bodyPr/>
          <a:lstStyle/>
          <a:p>
            <a:pPr marL="0" indent="0" algn="ctr">
              <a:buNone/>
            </a:pPr>
            <a:r>
              <a:rPr lang="en-US" sz="2800" dirty="0">
                <a:solidFill>
                  <a:schemeClr val="accent6">
                    <a:lumMod val="50000"/>
                  </a:schemeClr>
                </a:solidFill>
              </a:rPr>
              <a:t>Permanency Outcome 2:</a:t>
            </a:r>
          </a:p>
          <a:p>
            <a:pPr marL="0" indent="0" algn="ctr">
              <a:buNone/>
            </a:pPr>
            <a:r>
              <a:rPr lang="en-US" sz="2800" dirty="0">
                <a:solidFill>
                  <a:schemeClr val="accent6">
                    <a:lumMod val="50000"/>
                  </a:schemeClr>
                </a:solidFill>
              </a:rPr>
              <a:t>The continuity of family relationships &amp; connections is preserved for children.</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270288361"/>
              </p:ext>
            </p:extLst>
          </p:nvPr>
        </p:nvGraphicFramePr>
        <p:xfrm>
          <a:off x="774700" y="3810001"/>
          <a:ext cx="10706100" cy="2876196"/>
        </p:xfrm>
        <a:graphic>
          <a:graphicData uri="http://schemas.openxmlformats.org/drawingml/2006/table">
            <a:tbl>
              <a:tblPr firstRow="1" bandRow="1">
                <a:tableStyleId>{5C22544A-7EE6-4342-B048-85BDC9FD1C3A}</a:tableStyleId>
              </a:tblPr>
              <a:tblGrid>
                <a:gridCol w="8924749">
                  <a:extLst>
                    <a:ext uri="{9D8B030D-6E8A-4147-A177-3AD203B41FA5}">
                      <a16:colId xmlns:a16="http://schemas.microsoft.com/office/drawing/2014/main" val="4020812686"/>
                    </a:ext>
                  </a:extLst>
                </a:gridCol>
                <a:gridCol w="1781351">
                  <a:extLst>
                    <a:ext uri="{9D8B030D-6E8A-4147-A177-3AD203B41FA5}">
                      <a16:colId xmlns:a16="http://schemas.microsoft.com/office/drawing/2014/main" val="2934481636"/>
                    </a:ext>
                  </a:extLst>
                </a:gridCol>
              </a:tblGrid>
              <a:tr h="451556">
                <a:tc>
                  <a:txBody>
                    <a:bodyPr/>
                    <a:lstStyle/>
                    <a:p>
                      <a:pPr algn="ctr"/>
                      <a:r>
                        <a:rPr lang="en-US" sz="2400" dirty="0"/>
                        <a:t>Item</a:t>
                      </a:r>
                    </a:p>
                  </a:txBody>
                  <a:tcPr anchor="ctr"/>
                </a:tc>
                <a:tc>
                  <a:txBody>
                    <a:bodyPr/>
                    <a:lstStyle/>
                    <a:p>
                      <a:pPr algn="ctr"/>
                      <a:r>
                        <a:rPr lang="en-US" sz="2400" dirty="0"/>
                        <a:t>Rating</a:t>
                      </a:r>
                    </a:p>
                  </a:txBody>
                  <a:tcPr anchor="ctr"/>
                </a:tc>
                <a:extLst>
                  <a:ext uri="{0D108BD9-81ED-4DB2-BD59-A6C34878D82A}">
                    <a16:rowId xmlns:a16="http://schemas.microsoft.com/office/drawing/2014/main" val="1045582069"/>
                  </a:ext>
                </a:extLst>
              </a:tr>
              <a:tr h="451556">
                <a:tc>
                  <a:txBody>
                    <a:bodyPr/>
                    <a:lstStyle/>
                    <a:p>
                      <a:pPr algn="ctr"/>
                      <a:r>
                        <a:rPr lang="en-US" sz="2400" dirty="0">
                          <a:solidFill>
                            <a:srgbClr val="7030A0"/>
                          </a:solidFill>
                        </a:rPr>
                        <a:t>7. Placement</a:t>
                      </a:r>
                      <a:r>
                        <a:rPr lang="en-US" sz="2400" baseline="0" dirty="0">
                          <a:solidFill>
                            <a:srgbClr val="7030A0"/>
                          </a:solidFill>
                        </a:rPr>
                        <a:t> with siblings</a:t>
                      </a:r>
                      <a:endParaRPr lang="en-US" sz="2400" dirty="0">
                        <a:solidFill>
                          <a:srgbClr val="7030A0"/>
                        </a:solidFill>
                      </a:endParaRPr>
                    </a:p>
                  </a:txBody>
                  <a:tcPr anchor="ctr"/>
                </a:tc>
                <a:tc>
                  <a:txBody>
                    <a:bodyPr/>
                    <a:lstStyle/>
                    <a:p>
                      <a:pPr algn="ctr"/>
                      <a:r>
                        <a:rPr lang="en-US" sz="2400" dirty="0">
                          <a:solidFill>
                            <a:srgbClr val="7030A0"/>
                          </a:solidFill>
                        </a:rPr>
                        <a:t>86%</a:t>
                      </a:r>
                    </a:p>
                  </a:txBody>
                  <a:tcPr anchor="ctr"/>
                </a:tc>
                <a:extLst>
                  <a:ext uri="{0D108BD9-81ED-4DB2-BD59-A6C34878D82A}">
                    <a16:rowId xmlns:a16="http://schemas.microsoft.com/office/drawing/2014/main" val="3246336519"/>
                  </a:ext>
                </a:extLst>
              </a:tr>
              <a:tr h="590196">
                <a:tc>
                  <a:txBody>
                    <a:bodyPr/>
                    <a:lstStyle/>
                    <a:p>
                      <a:pPr algn="ctr"/>
                      <a:r>
                        <a:rPr lang="en-US" sz="2400" dirty="0">
                          <a:solidFill>
                            <a:srgbClr val="7030A0"/>
                          </a:solidFill>
                        </a:rPr>
                        <a:t>8. Visiting with parents &amp; siblings</a:t>
                      </a:r>
                      <a:r>
                        <a:rPr lang="en-US" sz="2400" baseline="0" dirty="0">
                          <a:solidFill>
                            <a:srgbClr val="7030A0"/>
                          </a:solidFill>
                        </a:rPr>
                        <a:t> in foster care</a:t>
                      </a:r>
                      <a:endParaRPr lang="en-US" sz="2400" dirty="0">
                        <a:solidFill>
                          <a:srgbClr val="7030A0"/>
                        </a:solidFill>
                      </a:endParaRPr>
                    </a:p>
                  </a:txBody>
                  <a:tcPr anchor="ctr"/>
                </a:tc>
                <a:tc>
                  <a:txBody>
                    <a:bodyPr/>
                    <a:lstStyle/>
                    <a:p>
                      <a:pPr algn="ctr"/>
                      <a:r>
                        <a:rPr lang="en-US" sz="2400" dirty="0">
                          <a:solidFill>
                            <a:srgbClr val="7030A0"/>
                          </a:solidFill>
                        </a:rPr>
                        <a:t>47%</a:t>
                      </a:r>
                    </a:p>
                  </a:txBody>
                  <a:tcPr anchor="ctr"/>
                </a:tc>
                <a:extLst>
                  <a:ext uri="{0D108BD9-81ED-4DB2-BD59-A6C34878D82A}">
                    <a16:rowId xmlns:a16="http://schemas.microsoft.com/office/drawing/2014/main" val="2538995819"/>
                  </a:ext>
                </a:extLst>
              </a:tr>
              <a:tr h="451556">
                <a:tc>
                  <a:txBody>
                    <a:bodyPr/>
                    <a:lstStyle/>
                    <a:p>
                      <a:pPr algn="ctr"/>
                      <a:r>
                        <a:rPr lang="en-US" sz="2400" dirty="0">
                          <a:solidFill>
                            <a:srgbClr val="7030A0"/>
                          </a:solidFill>
                        </a:rPr>
                        <a:t>9. Preserving connections</a:t>
                      </a:r>
                    </a:p>
                  </a:txBody>
                  <a:tcPr anchor="ctr"/>
                </a:tc>
                <a:tc>
                  <a:txBody>
                    <a:bodyPr/>
                    <a:lstStyle/>
                    <a:p>
                      <a:pPr algn="ctr"/>
                      <a:r>
                        <a:rPr lang="en-US" sz="2400" dirty="0">
                          <a:solidFill>
                            <a:srgbClr val="7030A0"/>
                          </a:solidFill>
                        </a:rPr>
                        <a:t>71%</a:t>
                      </a:r>
                    </a:p>
                  </a:txBody>
                  <a:tcPr anchor="ctr"/>
                </a:tc>
                <a:extLst>
                  <a:ext uri="{0D108BD9-81ED-4DB2-BD59-A6C34878D82A}">
                    <a16:rowId xmlns:a16="http://schemas.microsoft.com/office/drawing/2014/main" val="1534997685"/>
                  </a:ext>
                </a:extLst>
              </a:tr>
              <a:tr h="451556">
                <a:tc>
                  <a:txBody>
                    <a:bodyPr/>
                    <a:lstStyle/>
                    <a:p>
                      <a:pPr algn="ctr"/>
                      <a:r>
                        <a:rPr lang="en-US" sz="2400" dirty="0">
                          <a:solidFill>
                            <a:srgbClr val="7030A0"/>
                          </a:solidFill>
                        </a:rPr>
                        <a:t>10.</a:t>
                      </a:r>
                      <a:r>
                        <a:rPr lang="en-US" sz="2400" baseline="0" dirty="0">
                          <a:solidFill>
                            <a:srgbClr val="7030A0"/>
                          </a:solidFill>
                        </a:rPr>
                        <a:t> </a:t>
                      </a:r>
                      <a:r>
                        <a:rPr lang="en-US" sz="2400" dirty="0">
                          <a:solidFill>
                            <a:srgbClr val="7030A0"/>
                          </a:solidFill>
                        </a:rPr>
                        <a:t>Relative placement</a:t>
                      </a:r>
                    </a:p>
                  </a:txBody>
                  <a:tcPr anchor="ctr"/>
                </a:tc>
                <a:tc>
                  <a:txBody>
                    <a:bodyPr/>
                    <a:lstStyle/>
                    <a:p>
                      <a:pPr algn="ctr"/>
                      <a:r>
                        <a:rPr lang="en-US" sz="2400" dirty="0">
                          <a:solidFill>
                            <a:srgbClr val="7030A0"/>
                          </a:solidFill>
                        </a:rPr>
                        <a:t>72.%</a:t>
                      </a:r>
                    </a:p>
                  </a:txBody>
                  <a:tcPr anchor="ctr"/>
                </a:tc>
                <a:extLst>
                  <a:ext uri="{0D108BD9-81ED-4DB2-BD59-A6C34878D82A}">
                    <a16:rowId xmlns:a16="http://schemas.microsoft.com/office/drawing/2014/main" val="406485216"/>
                  </a:ext>
                </a:extLst>
              </a:tr>
              <a:tr h="451556">
                <a:tc>
                  <a:txBody>
                    <a:bodyPr/>
                    <a:lstStyle/>
                    <a:p>
                      <a:pPr algn="ctr"/>
                      <a:r>
                        <a:rPr lang="en-US" sz="2400" dirty="0">
                          <a:solidFill>
                            <a:srgbClr val="7030A0"/>
                          </a:solidFill>
                        </a:rPr>
                        <a:t>11. Relationship of child in</a:t>
                      </a:r>
                      <a:r>
                        <a:rPr lang="en-US" sz="2400" baseline="0" dirty="0">
                          <a:solidFill>
                            <a:srgbClr val="7030A0"/>
                          </a:solidFill>
                        </a:rPr>
                        <a:t> care with parents</a:t>
                      </a:r>
                      <a:endParaRPr lang="en-US" sz="2400" dirty="0">
                        <a:solidFill>
                          <a:srgbClr val="7030A0"/>
                        </a:solidFill>
                      </a:endParaRPr>
                    </a:p>
                  </a:txBody>
                  <a:tcPr anchor="ctr"/>
                </a:tc>
                <a:tc>
                  <a:txBody>
                    <a:bodyPr/>
                    <a:lstStyle/>
                    <a:p>
                      <a:pPr algn="ctr"/>
                      <a:r>
                        <a:rPr lang="en-US" sz="2400" dirty="0">
                          <a:solidFill>
                            <a:srgbClr val="7030A0"/>
                          </a:solidFill>
                        </a:rPr>
                        <a:t>53%</a:t>
                      </a:r>
                    </a:p>
                  </a:txBody>
                  <a:tcPr anchor="ctr"/>
                </a:tc>
                <a:extLst>
                  <a:ext uri="{0D108BD9-81ED-4DB2-BD59-A6C34878D82A}">
                    <a16:rowId xmlns:a16="http://schemas.microsoft.com/office/drawing/2014/main" val="3415890190"/>
                  </a:ext>
                </a:extLst>
              </a:tr>
            </a:tbl>
          </a:graphicData>
        </a:graphic>
      </p:graphicFrame>
    </p:spTree>
    <p:extLst>
      <p:ext uri="{BB962C8B-B14F-4D97-AF65-F5344CB8AC3E}">
        <p14:creationId xmlns:p14="http://schemas.microsoft.com/office/powerpoint/2010/main" val="6755433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a:xfrm>
            <a:off x="1154954" y="2362201"/>
            <a:ext cx="8825659" cy="4395940"/>
          </a:xfrm>
        </p:spPr>
        <p:txBody>
          <a:bodyPr/>
          <a:lstStyle/>
          <a:p>
            <a:pPr marL="0" indent="0" algn="ctr">
              <a:spcBef>
                <a:spcPts val="0"/>
              </a:spcBef>
              <a:buNone/>
            </a:pPr>
            <a:r>
              <a:rPr lang="en-US" sz="2800" dirty="0">
                <a:solidFill>
                  <a:schemeClr val="accent6">
                    <a:lumMod val="50000"/>
                  </a:schemeClr>
                </a:solidFill>
              </a:rPr>
              <a:t>Well-Being Outcome 1:</a:t>
            </a:r>
          </a:p>
          <a:p>
            <a:pPr marL="0" indent="0" algn="ctr">
              <a:spcBef>
                <a:spcPts val="0"/>
              </a:spcBef>
              <a:buNone/>
            </a:pPr>
            <a:r>
              <a:rPr lang="en-US" sz="2800" dirty="0">
                <a:solidFill>
                  <a:schemeClr val="accent6">
                    <a:lumMod val="50000"/>
                  </a:schemeClr>
                </a:solidFill>
              </a:rPr>
              <a:t>Families have enhanced capacity to provide for their children’s needs.</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655735444"/>
              </p:ext>
            </p:extLst>
          </p:nvPr>
        </p:nvGraphicFramePr>
        <p:xfrm>
          <a:off x="850900" y="3771898"/>
          <a:ext cx="10553700" cy="2578101"/>
        </p:xfrm>
        <a:graphic>
          <a:graphicData uri="http://schemas.openxmlformats.org/drawingml/2006/table">
            <a:tbl>
              <a:tblPr firstRow="1" bandRow="1">
                <a:tableStyleId>{5C22544A-7EE6-4342-B048-85BDC9FD1C3A}</a:tableStyleId>
              </a:tblPr>
              <a:tblGrid>
                <a:gridCol w="8128789">
                  <a:extLst>
                    <a:ext uri="{9D8B030D-6E8A-4147-A177-3AD203B41FA5}">
                      <a16:colId xmlns:a16="http://schemas.microsoft.com/office/drawing/2014/main" val="4020812686"/>
                    </a:ext>
                  </a:extLst>
                </a:gridCol>
                <a:gridCol w="2424911">
                  <a:extLst>
                    <a:ext uri="{9D8B030D-6E8A-4147-A177-3AD203B41FA5}">
                      <a16:colId xmlns:a16="http://schemas.microsoft.com/office/drawing/2014/main" val="2934481636"/>
                    </a:ext>
                  </a:extLst>
                </a:gridCol>
              </a:tblGrid>
              <a:tr h="535118">
                <a:tc>
                  <a:txBody>
                    <a:bodyPr/>
                    <a:lstStyle/>
                    <a:p>
                      <a:pPr algn="ctr"/>
                      <a:r>
                        <a:rPr lang="en-US" dirty="0"/>
                        <a:t>Item</a:t>
                      </a:r>
                    </a:p>
                  </a:txBody>
                  <a:tcPr anchor="ctr"/>
                </a:tc>
                <a:tc>
                  <a:txBody>
                    <a:bodyPr/>
                    <a:lstStyle/>
                    <a:p>
                      <a:pPr algn="ctr"/>
                      <a:r>
                        <a:rPr lang="en-US" dirty="0"/>
                        <a:t>Rating</a:t>
                      </a:r>
                    </a:p>
                  </a:txBody>
                  <a:tcPr anchor="ctr"/>
                </a:tc>
                <a:extLst>
                  <a:ext uri="{0D108BD9-81ED-4DB2-BD59-A6C34878D82A}">
                    <a16:rowId xmlns:a16="http://schemas.microsoft.com/office/drawing/2014/main" val="1045582069"/>
                  </a:ext>
                </a:extLst>
              </a:tr>
              <a:tr h="611518">
                <a:tc>
                  <a:txBody>
                    <a:bodyPr/>
                    <a:lstStyle/>
                    <a:p>
                      <a:pPr algn="ctr"/>
                      <a:r>
                        <a:rPr lang="en-US" sz="2400" dirty="0">
                          <a:solidFill>
                            <a:srgbClr val="7030A0"/>
                          </a:solidFill>
                        </a:rPr>
                        <a:t>12. Needs &amp; services of child, parent, &amp; foster parents</a:t>
                      </a:r>
                    </a:p>
                  </a:txBody>
                  <a:tcPr anchor="ctr"/>
                </a:tc>
                <a:tc>
                  <a:txBody>
                    <a:bodyPr/>
                    <a:lstStyle/>
                    <a:p>
                      <a:pPr algn="ctr"/>
                      <a:r>
                        <a:rPr lang="en-US" sz="2400" dirty="0">
                          <a:solidFill>
                            <a:srgbClr val="7030A0"/>
                          </a:solidFill>
                        </a:rPr>
                        <a:t>44%</a:t>
                      </a:r>
                    </a:p>
                  </a:txBody>
                  <a:tcPr anchor="ctr"/>
                </a:tc>
                <a:extLst>
                  <a:ext uri="{0D108BD9-81ED-4DB2-BD59-A6C34878D82A}">
                    <a16:rowId xmlns:a16="http://schemas.microsoft.com/office/drawing/2014/main" val="3246336519"/>
                  </a:ext>
                </a:extLst>
              </a:tr>
              <a:tr h="477155">
                <a:tc>
                  <a:txBody>
                    <a:bodyPr/>
                    <a:lstStyle/>
                    <a:p>
                      <a:pPr algn="ctr"/>
                      <a:r>
                        <a:rPr lang="en-US" sz="2400" dirty="0">
                          <a:solidFill>
                            <a:srgbClr val="7030A0"/>
                          </a:solidFill>
                        </a:rPr>
                        <a:t>13. Child &amp; family involvement in case planning</a:t>
                      </a:r>
                    </a:p>
                  </a:txBody>
                  <a:tcPr anchor="ctr"/>
                </a:tc>
                <a:tc>
                  <a:txBody>
                    <a:bodyPr/>
                    <a:lstStyle/>
                    <a:p>
                      <a:pPr algn="ctr"/>
                      <a:r>
                        <a:rPr lang="en-US" sz="2400" dirty="0">
                          <a:solidFill>
                            <a:srgbClr val="7030A0"/>
                          </a:solidFill>
                        </a:rPr>
                        <a:t>49%</a:t>
                      </a:r>
                    </a:p>
                  </a:txBody>
                  <a:tcPr anchor="ctr"/>
                </a:tc>
                <a:extLst>
                  <a:ext uri="{0D108BD9-81ED-4DB2-BD59-A6C34878D82A}">
                    <a16:rowId xmlns:a16="http://schemas.microsoft.com/office/drawing/2014/main" val="3415890190"/>
                  </a:ext>
                </a:extLst>
              </a:tr>
              <a:tr h="477155">
                <a:tc>
                  <a:txBody>
                    <a:bodyPr/>
                    <a:lstStyle/>
                    <a:p>
                      <a:pPr algn="ctr"/>
                      <a:r>
                        <a:rPr lang="en-US" sz="2400" dirty="0">
                          <a:solidFill>
                            <a:srgbClr val="7030A0"/>
                          </a:solidFill>
                        </a:rPr>
                        <a:t>14. Caseworker visits with child</a:t>
                      </a:r>
                    </a:p>
                  </a:txBody>
                  <a:tcPr anchor="ctr"/>
                </a:tc>
                <a:tc>
                  <a:txBody>
                    <a:bodyPr/>
                    <a:lstStyle/>
                    <a:p>
                      <a:pPr algn="ctr"/>
                      <a:r>
                        <a:rPr lang="en-US" sz="2400" dirty="0">
                          <a:solidFill>
                            <a:srgbClr val="7030A0"/>
                          </a:solidFill>
                        </a:rPr>
                        <a:t>61%</a:t>
                      </a:r>
                    </a:p>
                  </a:txBody>
                  <a:tcPr anchor="ctr"/>
                </a:tc>
                <a:extLst>
                  <a:ext uri="{0D108BD9-81ED-4DB2-BD59-A6C34878D82A}">
                    <a16:rowId xmlns:a16="http://schemas.microsoft.com/office/drawing/2014/main" val="898750883"/>
                  </a:ext>
                </a:extLst>
              </a:tr>
              <a:tr h="477155">
                <a:tc>
                  <a:txBody>
                    <a:bodyPr/>
                    <a:lstStyle/>
                    <a:p>
                      <a:pPr algn="ctr"/>
                      <a:r>
                        <a:rPr lang="en-US" sz="2400" dirty="0">
                          <a:solidFill>
                            <a:srgbClr val="7030A0"/>
                          </a:solidFill>
                        </a:rPr>
                        <a:t>15. Caseworker visits with parents</a:t>
                      </a:r>
                    </a:p>
                  </a:txBody>
                  <a:tcPr anchor="ctr"/>
                </a:tc>
                <a:tc>
                  <a:txBody>
                    <a:bodyPr/>
                    <a:lstStyle/>
                    <a:p>
                      <a:pPr algn="ctr"/>
                      <a:r>
                        <a:rPr lang="en-US" sz="2400" dirty="0">
                          <a:solidFill>
                            <a:srgbClr val="7030A0"/>
                          </a:solidFill>
                        </a:rPr>
                        <a:t>43%</a:t>
                      </a:r>
                    </a:p>
                  </a:txBody>
                  <a:tcPr anchor="ctr"/>
                </a:tc>
                <a:extLst>
                  <a:ext uri="{0D108BD9-81ED-4DB2-BD59-A6C34878D82A}">
                    <a16:rowId xmlns:a16="http://schemas.microsoft.com/office/drawing/2014/main" val="1686084656"/>
                  </a:ext>
                </a:extLst>
              </a:tr>
            </a:tbl>
          </a:graphicData>
        </a:graphic>
      </p:graphicFrame>
    </p:spTree>
    <p:extLst>
      <p:ext uri="{BB962C8B-B14F-4D97-AF65-F5344CB8AC3E}">
        <p14:creationId xmlns:p14="http://schemas.microsoft.com/office/powerpoint/2010/main" val="249641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p:txBody>
          <a:bodyPr/>
          <a:lstStyle/>
          <a:p>
            <a:pPr marL="0" indent="0" algn="ctr">
              <a:buNone/>
            </a:pPr>
            <a:r>
              <a:rPr lang="en-US" sz="2400" dirty="0">
                <a:solidFill>
                  <a:schemeClr val="accent6">
                    <a:lumMod val="50000"/>
                  </a:schemeClr>
                </a:solidFill>
              </a:rPr>
              <a:t>Well-Being Outcome 2:</a:t>
            </a:r>
          </a:p>
          <a:p>
            <a:pPr marL="0" indent="0" algn="ctr">
              <a:buNone/>
            </a:pPr>
            <a:r>
              <a:rPr lang="en-US" sz="2400" dirty="0">
                <a:solidFill>
                  <a:schemeClr val="accent6">
                    <a:lumMod val="50000"/>
                  </a:schemeClr>
                </a:solidFill>
              </a:rPr>
              <a:t>Children receive appropriate services to meet their educational needs.</a:t>
            </a:r>
          </a:p>
          <a:p>
            <a:pPr marL="0" indent="0" algn="ctr">
              <a:buNone/>
            </a:pPr>
            <a:endParaRPr lang="en-US" sz="2400" dirty="0">
              <a:solidFill>
                <a:schemeClr val="accent6">
                  <a:lumMod val="50000"/>
                </a:schemeClr>
              </a:solidFill>
            </a:endParaRP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405011346"/>
              </p:ext>
            </p:extLst>
          </p:nvPr>
        </p:nvGraphicFramePr>
        <p:xfrm>
          <a:off x="1790700" y="4132580"/>
          <a:ext cx="8826500" cy="1353820"/>
        </p:xfrm>
        <a:graphic>
          <a:graphicData uri="http://schemas.openxmlformats.org/drawingml/2006/table">
            <a:tbl>
              <a:tblPr firstRow="1" bandRow="1">
                <a:tableStyleId>{5C22544A-7EE6-4342-B048-85BDC9FD1C3A}</a:tableStyleId>
              </a:tblPr>
              <a:tblGrid>
                <a:gridCol w="6189336">
                  <a:extLst>
                    <a:ext uri="{9D8B030D-6E8A-4147-A177-3AD203B41FA5}">
                      <a16:colId xmlns:a16="http://schemas.microsoft.com/office/drawing/2014/main" val="4020812686"/>
                    </a:ext>
                  </a:extLst>
                </a:gridCol>
                <a:gridCol w="2637164">
                  <a:extLst>
                    <a:ext uri="{9D8B030D-6E8A-4147-A177-3AD203B41FA5}">
                      <a16:colId xmlns:a16="http://schemas.microsoft.com/office/drawing/2014/main" val="2934481636"/>
                    </a:ext>
                  </a:extLst>
                </a:gridCol>
              </a:tblGrid>
              <a:tr h="676910">
                <a:tc>
                  <a:txBody>
                    <a:bodyPr/>
                    <a:lstStyle/>
                    <a:p>
                      <a:pPr algn="ctr"/>
                      <a:r>
                        <a:rPr lang="en-US" sz="2800" dirty="0"/>
                        <a:t>Item</a:t>
                      </a:r>
                    </a:p>
                  </a:txBody>
                  <a:tcPr anchor="ctr"/>
                </a:tc>
                <a:tc>
                  <a:txBody>
                    <a:bodyPr/>
                    <a:lstStyle/>
                    <a:p>
                      <a:pPr algn="ctr"/>
                      <a:r>
                        <a:rPr lang="en-US" sz="2800" dirty="0"/>
                        <a:t>Rating</a:t>
                      </a:r>
                    </a:p>
                  </a:txBody>
                  <a:tcPr anchor="ctr"/>
                </a:tc>
                <a:extLst>
                  <a:ext uri="{0D108BD9-81ED-4DB2-BD59-A6C34878D82A}">
                    <a16:rowId xmlns:a16="http://schemas.microsoft.com/office/drawing/2014/main" val="1045582069"/>
                  </a:ext>
                </a:extLst>
              </a:tr>
              <a:tr h="676910">
                <a:tc>
                  <a:txBody>
                    <a:bodyPr/>
                    <a:lstStyle/>
                    <a:p>
                      <a:pPr algn="ctr"/>
                      <a:r>
                        <a:rPr lang="en-US" sz="2800" dirty="0">
                          <a:solidFill>
                            <a:srgbClr val="7030A0"/>
                          </a:solidFill>
                        </a:rPr>
                        <a:t>16. Educational needs of the child</a:t>
                      </a:r>
                    </a:p>
                  </a:txBody>
                  <a:tcPr anchor="ctr"/>
                </a:tc>
                <a:tc>
                  <a:txBody>
                    <a:bodyPr/>
                    <a:lstStyle/>
                    <a:p>
                      <a:pPr algn="ctr"/>
                      <a:r>
                        <a:rPr lang="en-US" sz="2800" dirty="0">
                          <a:solidFill>
                            <a:srgbClr val="7030A0"/>
                          </a:solidFill>
                        </a:rPr>
                        <a:t>91%</a:t>
                      </a:r>
                    </a:p>
                  </a:txBody>
                  <a:tcPr anchor="ctr"/>
                </a:tc>
                <a:extLst>
                  <a:ext uri="{0D108BD9-81ED-4DB2-BD59-A6C34878D82A}">
                    <a16:rowId xmlns:a16="http://schemas.microsoft.com/office/drawing/2014/main" val="3246336519"/>
                  </a:ext>
                </a:extLst>
              </a:tr>
            </a:tbl>
          </a:graphicData>
        </a:graphic>
      </p:graphicFrame>
    </p:spTree>
    <p:extLst>
      <p:ext uri="{BB962C8B-B14F-4D97-AF65-F5344CB8AC3E}">
        <p14:creationId xmlns:p14="http://schemas.microsoft.com/office/powerpoint/2010/main" val="16520523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Data</a:t>
            </a:r>
          </a:p>
        </p:txBody>
      </p:sp>
      <p:sp>
        <p:nvSpPr>
          <p:cNvPr id="3" name="Content Placeholder 2"/>
          <p:cNvSpPr>
            <a:spLocks noGrp="1"/>
          </p:cNvSpPr>
          <p:nvPr>
            <p:ph idx="1"/>
          </p:nvPr>
        </p:nvSpPr>
        <p:spPr>
          <a:xfrm>
            <a:off x="1154954" y="2400300"/>
            <a:ext cx="9741646" cy="3619500"/>
          </a:xfrm>
        </p:spPr>
        <p:txBody>
          <a:bodyPr/>
          <a:lstStyle/>
          <a:p>
            <a:pPr marL="0" indent="0" algn="ctr">
              <a:buNone/>
            </a:pPr>
            <a:r>
              <a:rPr lang="en-US" sz="2800" dirty="0">
                <a:solidFill>
                  <a:schemeClr val="accent6">
                    <a:lumMod val="50000"/>
                  </a:schemeClr>
                </a:solidFill>
              </a:rPr>
              <a:t>Well-Being Outcome 3:</a:t>
            </a:r>
          </a:p>
          <a:p>
            <a:pPr marL="0" indent="0" algn="ctr">
              <a:buNone/>
            </a:pPr>
            <a:r>
              <a:rPr lang="en-US" sz="2800" dirty="0">
                <a:solidFill>
                  <a:schemeClr val="accent6">
                    <a:lumMod val="50000"/>
                  </a:schemeClr>
                </a:solidFill>
              </a:rPr>
              <a:t>Children receive adequate services to meet their physical and mental health needs.</a:t>
            </a: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a:p>
            <a:pPr marL="0" indent="0" algn="ctr">
              <a:buNone/>
            </a:pPr>
            <a:endParaRPr lang="en-US" dirty="0">
              <a:solidFill>
                <a:schemeClr val="accent6">
                  <a:lumMod val="50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213624827"/>
              </p:ext>
            </p:extLst>
          </p:nvPr>
        </p:nvGraphicFramePr>
        <p:xfrm>
          <a:off x="1154954" y="4019550"/>
          <a:ext cx="9741646" cy="2203449"/>
        </p:xfrm>
        <a:graphic>
          <a:graphicData uri="http://schemas.openxmlformats.org/drawingml/2006/table">
            <a:tbl>
              <a:tblPr firstRow="1" bandRow="1">
                <a:tableStyleId>{5C22544A-7EE6-4342-B048-85BDC9FD1C3A}</a:tableStyleId>
              </a:tblPr>
              <a:tblGrid>
                <a:gridCol w="6854096">
                  <a:extLst>
                    <a:ext uri="{9D8B030D-6E8A-4147-A177-3AD203B41FA5}">
                      <a16:colId xmlns:a16="http://schemas.microsoft.com/office/drawing/2014/main" val="4020812686"/>
                    </a:ext>
                  </a:extLst>
                </a:gridCol>
                <a:gridCol w="2887550">
                  <a:extLst>
                    <a:ext uri="{9D8B030D-6E8A-4147-A177-3AD203B41FA5}">
                      <a16:colId xmlns:a16="http://schemas.microsoft.com/office/drawing/2014/main" val="2934481636"/>
                    </a:ext>
                  </a:extLst>
                </a:gridCol>
              </a:tblGrid>
              <a:tr h="734483">
                <a:tc>
                  <a:txBody>
                    <a:bodyPr/>
                    <a:lstStyle/>
                    <a:p>
                      <a:pPr algn="ctr"/>
                      <a:r>
                        <a:rPr lang="en-US" sz="2400" dirty="0"/>
                        <a:t>Item</a:t>
                      </a:r>
                    </a:p>
                  </a:txBody>
                  <a:tcPr anchor="ctr"/>
                </a:tc>
                <a:tc>
                  <a:txBody>
                    <a:bodyPr/>
                    <a:lstStyle/>
                    <a:p>
                      <a:pPr algn="ctr"/>
                      <a:r>
                        <a:rPr lang="en-US" sz="2400" dirty="0"/>
                        <a:t>Rating</a:t>
                      </a:r>
                    </a:p>
                  </a:txBody>
                  <a:tcPr anchor="ctr"/>
                </a:tc>
                <a:extLst>
                  <a:ext uri="{0D108BD9-81ED-4DB2-BD59-A6C34878D82A}">
                    <a16:rowId xmlns:a16="http://schemas.microsoft.com/office/drawing/2014/main" val="1045582069"/>
                  </a:ext>
                </a:extLst>
              </a:tr>
              <a:tr h="734483">
                <a:tc>
                  <a:txBody>
                    <a:bodyPr/>
                    <a:lstStyle/>
                    <a:p>
                      <a:pPr algn="ctr"/>
                      <a:r>
                        <a:rPr lang="en-US" sz="2400" dirty="0">
                          <a:solidFill>
                            <a:srgbClr val="7030A0"/>
                          </a:solidFill>
                        </a:rPr>
                        <a:t>17. Physical health of</a:t>
                      </a:r>
                      <a:r>
                        <a:rPr lang="en-US" sz="2400" baseline="0" dirty="0">
                          <a:solidFill>
                            <a:srgbClr val="7030A0"/>
                          </a:solidFill>
                        </a:rPr>
                        <a:t> the child</a:t>
                      </a:r>
                      <a:endParaRPr lang="en-US" sz="2400" dirty="0">
                        <a:solidFill>
                          <a:srgbClr val="7030A0"/>
                        </a:solidFill>
                      </a:endParaRPr>
                    </a:p>
                  </a:txBody>
                  <a:tcPr anchor="ctr"/>
                </a:tc>
                <a:tc>
                  <a:txBody>
                    <a:bodyPr/>
                    <a:lstStyle/>
                    <a:p>
                      <a:pPr algn="ctr"/>
                      <a:r>
                        <a:rPr lang="en-US" sz="2400" dirty="0">
                          <a:solidFill>
                            <a:srgbClr val="7030A0"/>
                          </a:solidFill>
                        </a:rPr>
                        <a:t>76%</a:t>
                      </a:r>
                    </a:p>
                  </a:txBody>
                  <a:tcPr anchor="ctr"/>
                </a:tc>
                <a:extLst>
                  <a:ext uri="{0D108BD9-81ED-4DB2-BD59-A6C34878D82A}">
                    <a16:rowId xmlns:a16="http://schemas.microsoft.com/office/drawing/2014/main" val="3246336519"/>
                  </a:ext>
                </a:extLst>
              </a:tr>
              <a:tr h="734483">
                <a:tc>
                  <a:txBody>
                    <a:bodyPr/>
                    <a:lstStyle/>
                    <a:p>
                      <a:pPr algn="ctr"/>
                      <a:r>
                        <a:rPr lang="en-US" sz="2400" dirty="0">
                          <a:solidFill>
                            <a:srgbClr val="7030A0"/>
                          </a:solidFill>
                        </a:rPr>
                        <a:t>18. Mental/behavioral</a:t>
                      </a:r>
                      <a:r>
                        <a:rPr lang="en-US" sz="2400" baseline="0" dirty="0">
                          <a:solidFill>
                            <a:srgbClr val="7030A0"/>
                          </a:solidFill>
                        </a:rPr>
                        <a:t> health of the child</a:t>
                      </a:r>
                      <a:endParaRPr lang="en-US" sz="2400" dirty="0">
                        <a:solidFill>
                          <a:srgbClr val="7030A0"/>
                        </a:solidFill>
                      </a:endParaRPr>
                    </a:p>
                  </a:txBody>
                  <a:tcPr anchor="ctr"/>
                </a:tc>
                <a:tc>
                  <a:txBody>
                    <a:bodyPr/>
                    <a:lstStyle/>
                    <a:p>
                      <a:pPr algn="ctr"/>
                      <a:r>
                        <a:rPr lang="en-US" sz="2400" dirty="0">
                          <a:solidFill>
                            <a:srgbClr val="7030A0"/>
                          </a:solidFill>
                        </a:rPr>
                        <a:t>78%</a:t>
                      </a:r>
                    </a:p>
                  </a:txBody>
                  <a:tcPr anchor="ctr"/>
                </a:tc>
                <a:extLst>
                  <a:ext uri="{0D108BD9-81ED-4DB2-BD59-A6C34878D82A}">
                    <a16:rowId xmlns:a16="http://schemas.microsoft.com/office/drawing/2014/main" val="2538995819"/>
                  </a:ext>
                </a:extLst>
              </a:tr>
            </a:tbl>
          </a:graphicData>
        </a:graphic>
      </p:graphicFrame>
    </p:spTree>
    <p:extLst>
      <p:ext uri="{BB962C8B-B14F-4D97-AF65-F5344CB8AC3E}">
        <p14:creationId xmlns:p14="http://schemas.microsoft.com/office/powerpoint/2010/main" val="6434864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br>
              <a:rPr lang="en-US" dirty="0"/>
            </a:br>
            <a:r>
              <a:rPr lang="en-US" dirty="0"/>
              <a:t>Questions?</a:t>
            </a:r>
            <a:br>
              <a:rPr lang="en-US" dirty="0"/>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906730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For more information, contact:</a:t>
            </a:r>
          </a:p>
        </p:txBody>
      </p:sp>
      <p:sp>
        <p:nvSpPr>
          <p:cNvPr id="3" name="Text Placeholder 2"/>
          <p:cNvSpPr>
            <a:spLocks noGrp="1"/>
          </p:cNvSpPr>
          <p:nvPr>
            <p:ph type="body" idx="1"/>
          </p:nvPr>
        </p:nvSpPr>
        <p:spPr>
          <a:xfrm>
            <a:off x="1154954" y="4743450"/>
            <a:ext cx="8825659" cy="1485900"/>
          </a:xfrm>
        </p:spPr>
        <p:txBody>
          <a:bodyPr>
            <a:normAutofit fontScale="92500" lnSpcReduction="20000"/>
          </a:bodyPr>
          <a:lstStyle/>
          <a:p>
            <a:pPr algn="ctr"/>
            <a:r>
              <a:rPr lang="en-US" dirty="0"/>
              <a:t>Arlette Lambert, MSW</a:t>
            </a:r>
          </a:p>
          <a:p>
            <a:pPr algn="ctr"/>
            <a:r>
              <a:rPr lang="en-US" dirty="0"/>
              <a:t>CFSR Coordinator</a:t>
            </a:r>
          </a:p>
          <a:p>
            <a:pPr algn="ctr"/>
            <a:r>
              <a:rPr lang="en-US" dirty="0"/>
              <a:t>(919) 527-6345</a:t>
            </a:r>
          </a:p>
          <a:p>
            <a:pPr algn="ctr"/>
            <a:r>
              <a:rPr lang="en-US" dirty="0"/>
              <a:t>arlette.lambert@dhhs.nc.gov</a:t>
            </a:r>
          </a:p>
        </p:txBody>
      </p:sp>
    </p:spTree>
    <p:extLst>
      <p:ext uri="{BB962C8B-B14F-4D97-AF65-F5344CB8AC3E}">
        <p14:creationId xmlns:p14="http://schemas.microsoft.com/office/powerpoint/2010/main" val="2766189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761413" cy="982132"/>
          </a:xfrm>
        </p:spPr>
        <p:txBody>
          <a:bodyPr/>
          <a:lstStyle/>
          <a:p>
            <a:r>
              <a:rPr lang="en-US" dirty="0"/>
              <a:t>Goal 1: Strategy 1</a:t>
            </a:r>
            <a:br>
              <a:rPr lang="en-US" dirty="0"/>
            </a:br>
            <a:r>
              <a:rPr lang="en-US" dirty="0"/>
              <a:t>Policy &amp; Practices</a:t>
            </a:r>
          </a:p>
        </p:txBody>
      </p:sp>
      <p:sp>
        <p:nvSpPr>
          <p:cNvPr id="3" name="Content Placeholder 2"/>
          <p:cNvSpPr>
            <a:spLocks noGrp="1"/>
          </p:cNvSpPr>
          <p:nvPr>
            <p:ph idx="1"/>
          </p:nvPr>
        </p:nvSpPr>
        <p:spPr>
          <a:xfrm>
            <a:off x="203200" y="2286000"/>
            <a:ext cx="11785600" cy="4572000"/>
          </a:xfrm>
        </p:spPr>
        <p:txBody>
          <a:bodyPr anchor="ctr">
            <a:noAutofit/>
          </a:bodyPr>
          <a:lstStyle/>
          <a:p>
            <a:pPr marL="0" lvl="0" indent="0" algn="ctr">
              <a:spcBef>
                <a:spcPts val="100"/>
              </a:spcBef>
              <a:buNone/>
            </a:pPr>
            <a:r>
              <a:rPr lang="en-US" sz="4000" dirty="0">
                <a:solidFill>
                  <a:schemeClr val="accent1">
                    <a:lumMod val="60000"/>
                    <a:lumOff val="40000"/>
                  </a:schemeClr>
                </a:solidFill>
              </a:rPr>
              <a:t>Strengthen and clarify North Carolina’s child welfare policies and practices</a:t>
            </a:r>
          </a:p>
        </p:txBody>
      </p:sp>
      <p:sp>
        <p:nvSpPr>
          <p:cNvPr id="4" name="TextBox 3"/>
          <p:cNvSpPr txBox="1"/>
          <p:nvPr/>
        </p:nvSpPr>
        <p:spPr>
          <a:xfrm>
            <a:off x="9423400" y="4318000"/>
            <a:ext cx="2298700" cy="1587500"/>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541650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Policy vs Protocol vs Guidance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1119084"/>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158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Highlights – CPS Assessments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3475045"/>
              </p:ext>
            </p:extLst>
          </p:nvPr>
        </p:nvGraphicFramePr>
        <p:xfrm>
          <a:off x="685800" y="2438400"/>
          <a:ext cx="11074399" cy="4108045"/>
        </p:xfrm>
        <a:graphic>
          <a:graphicData uri="http://schemas.openxmlformats.org/drawingml/2006/table">
            <a:tbl>
              <a:tblPr firstRow="1" firstCol="1" bandRow="1">
                <a:tableStyleId>{5C22544A-7EE6-4342-B048-85BDC9FD1C3A}</a:tableStyleId>
              </a:tblPr>
              <a:tblGrid>
                <a:gridCol w="1629475">
                  <a:extLst>
                    <a:ext uri="{9D8B030D-6E8A-4147-A177-3AD203B41FA5}">
                      <a16:colId xmlns:a16="http://schemas.microsoft.com/office/drawing/2014/main" val="3474453706"/>
                    </a:ext>
                  </a:extLst>
                </a:gridCol>
                <a:gridCol w="9444924">
                  <a:extLst>
                    <a:ext uri="{9D8B030D-6E8A-4147-A177-3AD203B41FA5}">
                      <a16:colId xmlns:a16="http://schemas.microsoft.com/office/drawing/2014/main" val="2020418497"/>
                    </a:ext>
                  </a:extLst>
                </a:gridCol>
              </a:tblGrid>
              <a:tr h="578255">
                <a:tc>
                  <a:txBody>
                    <a:bodyPr/>
                    <a:lstStyle/>
                    <a:p>
                      <a:pPr marL="0" marR="0" algn="ctr">
                        <a:spcBef>
                          <a:spcPts val="0"/>
                        </a:spcBef>
                        <a:spcAft>
                          <a:spcPts val="0"/>
                        </a:spcAft>
                        <a:tabLst>
                          <a:tab pos="6172200" algn="l"/>
                        </a:tabLst>
                      </a:pPr>
                      <a:r>
                        <a:rPr lang="en-US" sz="2000" u="sng" dirty="0">
                          <a:effectLst/>
                        </a:rPr>
                        <a:t>Protocol or Guidance</a:t>
                      </a:r>
                      <a:endParaRPr lang="en-US" sz="2000" u="sng"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tabLst>
                          <a:tab pos="6172200" algn="l"/>
                        </a:tabLst>
                      </a:pPr>
                      <a:r>
                        <a:rPr lang="en-US" sz="2000" u="sng" dirty="0">
                          <a:effectLst/>
                        </a:rPr>
                        <a:t>New Requirements</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98337123"/>
                  </a:ext>
                </a:extLst>
              </a:tr>
              <a:tr h="1272162">
                <a:tc>
                  <a:txBody>
                    <a:bodyPr/>
                    <a:lstStyle/>
                    <a:p>
                      <a:pPr marL="0" marR="0" algn="ctr">
                        <a:spcBef>
                          <a:spcPts val="200"/>
                        </a:spcBef>
                        <a:spcAft>
                          <a:spcPts val="200"/>
                        </a:spcAft>
                        <a:tabLst>
                          <a:tab pos="6172200" algn="l"/>
                        </a:tabLst>
                      </a:pPr>
                      <a:r>
                        <a:rPr lang="en-US" sz="2000" u="sng" dirty="0">
                          <a:effectLst/>
                        </a:rPr>
                        <a:t>Protocol</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pPr>
                      <a:r>
                        <a:rPr lang="en-US" sz="2000" dirty="0">
                          <a:solidFill>
                            <a:schemeClr val="accent5">
                              <a:lumMod val="50000"/>
                            </a:schemeClr>
                          </a:solidFill>
                          <a:effectLst/>
                        </a:rPr>
                        <a:t>All initiations, including Family Assessments, must include individual interviews with each child. </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872261137"/>
                  </a:ext>
                </a:extLst>
              </a:tr>
              <a:tr h="1272162">
                <a:tc>
                  <a:txBody>
                    <a:bodyPr/>
                    <a:lstStyle/>
                    <a:p>
                      <a:pPr marL="0" marR="0" algn="ctr">
                        <a:spcBef>
                          <a:spcPts val="200"/>
                        </a:spcBef>
                        <a:spcAft>
                          <a:spcPts val="200"/>
                        </a:spcAft>
                        <a:tabLst>
                          <a:tab pos="6172200" algn="l"/>
                        </a:tabLst>
                      </a:pPr>
                      <a:r>
                        <a:rPr lang="en-US" sz="2000" u="sng" dirty="0">
                          <a:effectLst/>
                        </a:rPr>
                        <a:t>Protocol</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dirty="0">
                          <a:solidFill>
                            <a:schemeClr val="accent5">
                              <a:lumMod val="50000"/>
                            </a:schemeClr>
                          </a:solidFill>
                          <a:effectLst/>
                        </a:rPr>
                        <a:t>A home visit where the alleged victim resides must occur the same day the victim child is seen. </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55059603"/>
                  </a:ext>
                </a:extLst>
              </a:tr>
              <a:tr h="954121">
                <a:tc>
                  <a:txBody>
                    <a:bodyPr/>
                    <a:lstStyle/>
                    <a:p>
                      <a:pPr marL="0" marR="0" algn="ctr">
                        <a:spcBef>
                          <a:spcPts val="200"/>
                        </a:spcBef>
                        <a:spcAft>
                          <a:spcPts val="200"/>
                        </a:spcAft>
                        <a:tabLst>
                          <a:tab pos="6172200" algn="l"/>
                        </a:tabLst>
                      </a:pPr>
                      <a:r>
                        <a:rPr lang="en-US" sz="2000" u="sng" dirty="0">
                          <a:effectLst/>
                        </a:rPr>
                        <a:t>Protocol &amp; Guidance</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dirty="0">
                          <a:solidFill>
                            <a:schemeClr val="accent5">
                              <a:lumMod val="50000"/>
                            </a:schemeClr>
                          </a:solidFill>
                          <a:effectLst/>
                        </a:rPr>
                        <a:t>Two Level Decision Making &amp; The Role of the Supervisor. This is a new section that includes the requirement for twice monthly staffing of each case.</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5968342"/>
                  </a:ext>
                </a:extLst>
              </a:tr>
            </a:tbl>
          </a:graphicData>
        </a:graphic>
      </p:graphicFrame>
    </p:spTree>
    <p:extLst>
      <p:ext uri="{BB962C8B-B14F-4D97-AF65-F5344CB8AC3E}">
        <p14:creationId xmlns:p14="http://schemas.microsoft.com/office/powerpoint/2010/main" val="3644607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Highlights – CPS In-Home Services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4872746"/>
              </p:ext>
            </p:extLst>
          </p:nvPr>
        </p:nvGraphicFramePr>
        <p:xfrm>
          <a:off x="533400" y="2362200"/>
          <a:ext cx="11341100" cy="4092824"/>
        </p:xfrm>
        <a:graphic>
          <a:graphicData uri="http://schemas.openxmlformats.org/drawingml/2006/table">
            <a:tbl>
              <a:tblPr firstRow="1" firstCol="1" bandRow="1">
                <a:tableStyleId>{5C22544A-7EE6-4342-B048-85BDC9FD1C3A}</a:tableStyleId>
              </a:tblPr>
              <a:tblGrid>
                <a:gridCol w="1668718">
                  <a:extLst>
                    <a:ext uri="{9D8B030D-6E8A-4147-A177-3AD203B41FA5}">
                      <a16:colId xmlns:a16="http://schemas.microsoft.com/office/drawing/2014/main" val="2996799311"/>
                    </a:ext>
                  </a:extLst>
                </a:gridCol>
                <a:gridCol w="9672382">
                  <a:extLst>
                    <a:ext uri="{9D8B030D-6E8A-4147-A177-3AD203B41FA5}">
                      <a16:colId xmlns:a16="http://schemas.microsoft.com/office/drawing/2014/main" val="3095274678"/>
                    </a:ext>
                  </a:extLst>
                </a:gridCol>
              </a:tblGrid>
              <a:tr h="729973">
                <a:tc>
                  <a:txBody>
                    <a:bodyPr/>
                    <a:lstStyle/>
                    <a:p>
                      <a:pPr marL="0" marR="0" algn="ctr">
                        <a:spcBef>
                          <a:spcPts val="200"/>
                        </a:spcBef>
                        <a:spcAft>
                          <a:spcPts val="200"/>
                        </a:spcAft>
                        <a:tabLst>
                          <a:tab pos="6172200" algn="l"/>
                        </a:tabLst>
                      </a:pPr>
                      <a:r>
                        <a:rPr lang="en-US" sz="2000" u="sng" dirty="0">
                          <a:effectLst/>
                        </a:rPr>
                        <a:t>Protocol or Guidance</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b="1" u="sng" dirty="0">
                          <a:effectLst/>
                          <a:latin typeface="+mj-lt"/>
                          <a:ea typeface="Times New Roman" panose="02020603050405020304" pitchFamily="18" charset="0"/>
                        </a:rPr>
                        <a:t>New Requirements</a:t>
                      </a:r>
                    </a:p>
                  </a:txBody>
                  <a:tcPr marL="68580" marR="68580" marT="0" marB="0" anchor="ctr"/>
                </a:tc>
                <a:extLst>
                  <a:ext uri="{0D108BD9-81ED-4DB2-BD59-A6C34878D82A}">
                    <a16:rowId xmlns:a16="http://schemas.microsoft.com/office/drawing/2014/main" val="3433587400"/>
                  </a:ext>
                </a:extLst>
              </a:tr>
              <a:tr h="894217">
                <a:tc>
                  <a:txBody>
                    <a:bodyPr/>
                    <a:lstStyle/>
                    <a:p>
                      <a:pPr marL="0" marR="0" algn="ctr">
                        <a:spcBef>
                          <a:spcPts val="200"/>
                        </a:spcBef>
                        <a:spcAft>
                          <a:spcPts val="200"/>
                        </a:spcAft>
                        <a:tabLst>
                          <a:tab pos="6172200" algn="l"/>
                        </a:tabLst>
                      </a:pPr>
                      <a:r>
                        <a:rPr lang="en-US" sz="2000" u="sng" dirty="0">
                          <a:effectLst/>
                        </a:rPr>
                        <a:t>Protocol</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b="0" dirty="0">
                          <a:solidFill>
                            <a:schemeClr val="accent5">
                              <a:lumMod val="50000"/>
                            </a:schemeClr>
                          </a:solidFill>
                          <a:effectLst/>
                        </a:rPr>
                        <a:t>Every contact with the family must include an individual interview with each child, separate from the parent/caretaker. </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70826691"/>
                  </a:ext>
                </a:extLst>
              </a:tr>
              <a:tr h="763430">
                <a:tc>
                  <a:txBody>
                    <a:bodyPr/>
                    <a:lstStyle/>
                    <a:p>
                      <a:pPr marL="0" marR="0" algn="ctr">
                        <a:spcBef>
                          <a:spcPts val="200"/>
                        </a:spcBef>
                        <a:spcAft>
                          <a:spcPts val="200"/>
                        </a:spcAft>
                        <a:tabLst>
                          <a:tab pos="6172200" algn="l"/>
                        </a:tabLst>
                      </a:pPr>
                      <a:r>
                        <a:rPr lang="en-US" sz="2000" u="sng" dirty="0">
                          <a:effectLst/>
                        </a:rPr>
                        <a:t>Protocol</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dirty="0">
                          <a:solidFill>
                            <a:schemeClr val="accent5">
                              <a:lumMod val="50000"/>
                            </a:schemeClr>
                          </a:solidFill>
                          <a:effectLst/>
                        </a:rPr>
                        <a:t>At least one contact per month with each child must be in the home</a:t>
                      </a:r>
                    </a:p>
                  </a:txBody>
                  <a:tcPr marL="68580" marR="68580" marT="0" marB="0" anchor="ctr"/>
                </a:tc>
                <a:extLst>
                  <a:ext uri="{0D108BD9-81ED-4DB2-BD59-A6C34878D82A}">
                    <a16:rowId xmlns:a16="http://schemas.microsoft.com/office/drawing/2014/main" val="2451316622"/>
                  </a:ext>
                </a:extLst>
              </a:tr>
              <a:tr h="790804">
                <a:tc>
                  <a:txBody>
                    <a:bodyPr/>
                    <a:lstStyle/>
                    <a:p>
                      <a:pPr marL="0" marR="0" algn="ctr">
                        <a:spcBef>
                          <a:spcPts val="200"/>
                        </a:spcBef>
                        <a:spcAft>
                          <a:spcPts val="200"/>
                        </a:spcAft>
                        <a:tabLst>
                          <a:tab pos="6172200" algn="l"/>
                        </a:tabLst>
                      </a:pPr>
                      <a:r>
                        <a:rPr lang="en-US" sz="2000" u="sng" dirty="0">
                          <a:effectLst/>
                          <a:latin typeface="+mj-lt"/>
                          <a:ea typeface="Times New Roman" panose="02020603050405020304" pitchFamily="18" charset="0"/>
                        </a:rPr>
                        <a:t>Protocol</a:t>
                      </a:r>
                    </a:p>
                  </a:txBody>
                  <a:tcPr marL="68580" marR="68580" marT="0" marB="0" anchor="ctr"/>
                </a:tc>
                <a:tc>
                  <a:txBody>
                    <a:bodyPr/>
                    <a:lstStyle/>
                    <a:p>
                      <a:pPr marL="0" marR="0" lvl="0" indent="0" algn="ctr" defTabSz="457200" rtl="0" eaLnBrk="1" fontAlgn="auto" latinLnBrk="0" hangingPunct="1">
                        <a:lnSpc>
                          <a:spcPct val="100000"/>
                        </a:lnSpc>
                        <a:spcBef>
                          <a:spcPts val="200"/>
                        </a:spcBef>
                        <a:spcAft>
                          <a:spcPts val="300"/>
                        </a:spcAft>
                        <a:buClrTx/>
                        <a:buSzTx/>
                        <a:buFontTx/>
                        <a:buNone/>
                        <a:tabLst/>
                        <a:defRPr/>
                      </a:pPr>
                      <a:r>
                        <a:rPr lang="en-US" sz="2000" dirty="0">
                          <a:solidFill>
                            <a:schemeClr val="accent5">
                              <a:lumMod val="50000"/>
                            </a:schemeClr>
                          </a:solidFill>
                          <a:effectLst/>
                        </a:rPr>
                        <a:t>At least one contact per month with each child must be with the child and his or her parent/caretaker</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106096612"/>
                  </a:ext>
                </a:extLst>
              </a:tr>
              <a:tr h="656976">
                <a:tc>
                  <a:txBody>
                    <a:bodyPr/>
                    <a:lstStyle/>
                    <a:p>
                      <a:pPr marL="0" marR="0" algn="ctr">
                        <a:spcBef>
                          <a:spcPts val="200"/>
                        </a:spcBef>
                        <a:spcAft>
                          <a:spcPts val="200"/>
                        </a:spcAft>
                        <a:tabLst>
                          <a:tab pos="6172200" algn="l"/>
                        </a:tabLst>
                      </a:pPr>
                      <a:r>
                        <a:rPr lang="en-US" sz="2000" u="sng" dirty="0">
                          <a:effectLst/>
                          <a:latin typeface="+mj-lt"/>
                          <a:ea typeface="Times New Roman" panose="02020603050405020304" pitchFamily="18" charset="0"/>
                        </a:rPr>
                        <a:t>Protocol</a:t>
                      </a:r>
                    </a:p>
                  </a:txBody>
                  <a:tcPr marL="68580" marR="68580" marT="0" marB="0" anchor="ctr"/>
                </a:tc>
                <a:tc>
                  <a:txBody>
                    <a:bodyPr/>
                    <a:lstStyle/>
                    <a:p>
                      <a:pPr marL="0" marR="0" algn="ctr">
                        <a:spcBef>
                          <a:spcPts val="200"/>
                        </a:spcBef>
                        <a:spcAft>
                          <a:spcPts val="300"/>
                        </a:spcAft>
                      </a:pPr>
                      <a:r>
                        <a:rPr lang="en-US" sz="2000" dirty="0">
                          <a:solidFill>
                            <a:schemeClr val="accent5">
                              <a:lumMod val="50000"/>
                            </a:schemeClr>
                          </a:solidFill>
                          <a:effectLst/>
                        </a:rPr>
                        <a:t>In high risk cases, all children, their parents or primary caretakers, and all maltreating parent(s) or caretaker(s) must be seen face to face once a week. </a:t>
                      </a:r>
                    </a:p>
                  </a:txBody>
                  <a:tcPr marL="68580" marR="68580" marT="0" marB="0" anchor="ctr"/>
                </a:tc>
                <a:extLst>
                  <a:ext uri="{0D108BD9-81ED-4DB2-BD59-A6C34878D82A}">
                    <a16:rowId xmlns:a16="http://schemas.microsoft.com/office/drawing/2014/main" val="1608083879"/>
                  </a:ext>
                </a:extLst>
              </a:tr>
            </a:tbl>
          </a:graphicData>
        </a:graphic>
      </p:graphicFrame>
    </p:spTree>
    <p:extLst>
      <p:ext uri="{BB962C8B-B14F-4D97-AF65-F5344CB8AC3E}">
        <p14:creationId xmlns:p14="http://schemas.microsoft.com/office/powerpoint/2010/main" val="1903988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Highlights – Permanency Planning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7262911"/>
              </p:ext>
            </p:extLst>
          </p:nvPr>
        </p:nvGraphicFramePr>
        <p:xfrm>
          <a:off x="533400" y="3035300"/>
          <a:ext cx="11341100" cy="2692400"/>
        </p:xfrm>
        <a:graphic>
          <a:graphicData uri="http://schemas.openxmlformats.org/drawingml/2006/table">
            <a:tbl>
              <a:tblPr firstRow="1" firstCol="1" bandRow="1">
                <a:tableStyleId>{5C22544A-7EE6-4342-B048-85BDC9FD1C3A}</a:tableStyleId>
              </a:tblPr>
              <a:tblGrid>
                <a:gridCol w="1668718">
                  <a:extLst>
                    <a:ext uri="{9D8B030D-6E8A-4147-A177-3AD203B41FA5}">
                      <a16:colId xmlns:a16="http://schemas.microsoft.com/office/drawing/2014/main" val="2996799311"/>
                    </a:ext>
                  </a:extLst>
                </a:gridCol>
                <a:gridCol w="9672382">
                  <a:extLst>
                    <a:ext uri="{9D8B030D-6E8A-4147-A177-3AD203B41FA5}">
                      <a16:colId xmlns:a16="http://schemas.microsoft.com/office/drawing/2014/main" val="3095274678"/>
                    </a:ext>
                  </a:extLst>
                </a:gridCol>
              </a:tblGrid>
              <a:tr h="945623">
                <a:tc>
                  <a:txBody>
                    <a:bodyPr/>
                    <a:lstStyle/>
                    <a:p>
                      <a:pPr marL="0" marR="0" algn="ctr">
                        <a:spcBef>
                          <a:spcPts val="200"/>
                        </a:spcBef>
                        <a:spcAft>
                          <a:spcPts val="200"/>
                        </a:spcAft>
                        <a:tabLst>
                          <a:tab pos="6172200" algn="l"/>
                        </a:tabLst>
                      </a:pPr>
                      <a:r>
                        <a:rPr lang="en-US" sz="2000" u="sng" dirty="0">
                          <a:effectLst/>
                        </a:rPr>
                        <a:t>Protocol or Guidance</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b="1" u="sng" dirty="0">
                          <a:effectLst/>
                          <a:latin typeface="+mj-lt"/>
                          <a:ea typeface="Times New Roman" panose="02020603050405020304" pitchFamily="18" charset="0"/>
                        </a:rPr>
                        <a:t>New Requirements</a:t>
                      </a:r>
                    </a:p>
                  </a:txBody>
                  <a:tcPr marL="68580" marR="68580" marT="0" marB="0" anchor="ctr"/>
                </a:tc>
                <a:extLst>
                  <a:ext uri="{0D108BD9-81ED-4DB2-BD59-A6C34878D82A}">
                    <a16:rowId xmlns:a16="http://schemas.microsoft.com/office/drawing/2014/main" val="3433587400"/>
                  </a:ext>
                </a:extLst>
              </a:tr>
              <a:tr h="1746777">
                <a:tc>
                  <a:txBody>
                    <a:bodyPr/>
                    <a:lstStyle/>
                    <a:p>
                      <a:pPr marL="0" marR="0" algn="ctr">
                        <a:spcBef>
                          <a:spcPts val="200"/>
                        </a:spcBef>
                        <a:spcAft>
                          <a:spcPts val="200"/>
                        </a:spcAft>
                        <a:tabLst>
                          <a:tab pos="6172200" algn="l"/>
                        </a:tabLst>
                      </a:pPr>
                      <a:r>
                        <a:rPr lang="en-US" sz="2000" u="sng" dirty="0">
                          <a:effectLst/>
                        </a:rPr>
                        <a:t>Protocol</a:t>
                      </a:r>
                      <a:endParaRPr lang="en-US" sz="2000" u="sng"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200"/>
                        </a:spcBef>
                        <a:spcAft>
                          <a:spcPts val="300"/>
                        </a:spcAft>
                        <a:tabLst>
                          <a:tab pos="6172200" algn="l"/>
                        </a:tabLst>
                      </a:pPr>
                      <a:r>
                        <a:rPr lang="en-US" sz="2000" b="0" u="none" kern="1200" dirty="0">
                          <a:solidFill>
                            <a:schemeClr val="accent5">
                              <a:lumMod val="50000"/>
                            </a:schemeClr>
                          </a:solidFill>
                          <a:effectLst/>
                          <a:latin typeface="+mn-lt"/>
                          <a:ea typeface="+mn-ea"/>
                          <a:cs typeface="+mn-cs"/>
                        </a:rPr>
                        <a:t>If reunification is the primary plan, face-to-face contact with the parent(s) must occur at least monthly, and the majority (4 out of every 6) of these contacts must be held in the parent’s residence. </a:t>
                      </a:r>
                      <a:endParaRPr lang="en-US" sz="2000" dirty="0">
                        <a:solidFill>
                          <a:schemeClr val="accent5">
                            <a:lumMod val="50000"/>
                          </a:schemeClr>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70826691"/>
                  </a:ext>
                </a:extLst>
              </a:tr>
            </a:tbl>
          </a:graphicData>
        </a:graphic>
      </p:graphicFrame>
    </p:spTree>
    <p:extLst>
      <p:ext uri="{BB962C8B-B14F-4D97-AF65-F5344CB8AC3E}">
        <p14:creationId xmlns:p14="http://schemas.microsoft.com/office/powerpoint/2010/main" val="26629795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1515</TotalTime>
  <Words>3159</Words>
  <Application>Microsoft Office PowerPoint</Application>
  <PresentationFormat>Widescreen</PresentationFormat>
  <Paragraphs>502</Paragraphs>
  <Slides>48</Slides>
  <Notes>48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Century Gothic</vt:lpstr>
      <vt:lpstr>Times New Roman</vt:lpstr>
      <vt:lpstr>Wingdings 3</vt:lpstr>
      <vt:lpstr>Ion Boardroom</vt:lpstr>
      <vt:lpstr>North Carolina’s Program Improvement Plan   Where are we? </vt:lpstr>
      <vt:lpstr>Program Improvement Plans are not the follow-up.  They are the main event.</vt:lpstr>
      <vt:lpstr>Everything is negotiable…</vt:lpstr>
      <vt:lpstr>Improve the outcomes of safety, permanency, &amp; well-being through the establishment of clear performance expectations for practice in  CPS Assessments, In-Home Services, &amp; Foster Care Services </vt:lpstr>
      <vt:lpstr>Goal 1: Strategy 1 Policy &amp; Practices</vt:lpstr>
      <vt:lpstr>Policy vs Protocol vs Guidance</vt:lpstr>
      <vt:lpstr>Highlights – CPS Assessments</vt:lpstr>
      <vt:lpstr>Highlights – CPS In-Home Services</vt:lpstr>
      <vt:lpstr>Highlights – Permanency Planning</vt:lpstr>
      <vt:lpstr>Additional Goals  of the Revised Manual</vt:lpstr>
      <vt:lpstr>Goal 1: Strategy 1 Policy &amp; Practices</vt:lpstr>
      <vt:lpstr>Goal 1:  Strategy 2 Training Systems</vt:lpstr>
      <vt:lpstr>Goal 1: Strategy 2 Training Systems</vt:lpstr>
      <vt:lpstr> Training Systems  </vt:lpstr>
      <vt:lpstr>Goal 1:  Strategy 2 Training Systems</vt:lpstr>
      <vt:lpstr>Spotlight on Practice</vt:lpstr>
      <vt:lpstr>Goal 1: Strategy 3 Supervisor Academy</vt:lpstr>
      <vt:lpstr> Supervisor Academy   </vt:lpstr>
      <vt:lpstr> Supervisor Academy   </vt:lpstr>
      <vt:lpstr> Supervisor Academy   </vt:lpstr>
      <vt:lpstr>Goal 1: Strategy 3 Supervisor Academy</vt:lpstr>
      <vt:lpstr>Goal 1: Strategy 3 Supervisor Academy</vt:lpstr>
      <vt:lpstr>Goal 1:  Strategy 4 Technical Assistance</vt:lpstr>
      <vt:lpstr>Teaching, Coaching, &amp; Mentoring… oh my!</vt:lpstr>
      <vt:lpstr>Goal 1:  Strategy 5 Child Welfare Family Leadership Model</vt:lpstr>
      <vt:lpstr>Goal 1:  Strategy 5 Child Welfare Family Leadership Model</vt:lpstr>
      <vt:lpstr>Improve the outcomes of safety, permanency, &amp; well-being through the utilization of a statewide quality assurance system which will identify the strengths and needs of the service delivery system</vt:lpstr>
      <vt:lpstr>Goal 2:  Strategy 1 Quality Assurance </vt:lpstr>
      <vt:lpstr>Goal 2:  Strategy 1 Quality Assurance</vt:lpstr>
      <vt:lpstr>Improve the permanency outcomes for children through collaboration with the judicial system </vt:lpstr>
      <vt:lpstr> Goal 3:  Strategy 1 Permanency Performance Profiles </vt:lpstr>
      <vt:lpstr> Goal 3:  Strategy 2 Court Engagement </vt:lpstr>
      <vt:lpstr> Goal 3:  Strategy 3 Guardianship Assistance Program </vt:lpstr>
      <vt:lpstr>Strengthen cross-system service provision to improve safety, permanency, &amp; well-being outcomes for children &amp; families</vt:lpstr>
      <vt:lpstr>Goal 4:  Strategy 2 Diligent Recruitment &amp; Retention</vt:lpstr>
      <vt:lpstr>Goal 4: Strategy 2 Diligent Recruitment &amp; Retention</vt:lpstr>
      <vt:lpstr>Enhance the statewide data quality, collection, &amp; dissemination of information regarding services provided</vt:lpstr>
      <vt:lpstr>PowerPoint Presentation</vt:lpstr>
      <vt:lpstr>How is NC doing?</vt:lpstr>
      <vt:lpstr>Case Review Data</vt:lpstr>
      <vt:lpstr>Case Review Data</vt:lpstr>
      <vt:lpstr>Case Review Data</vt:lpstr>
      <vt:lpstr>Case Review Data</vt:lpstr>
      <vt:lpstr>Case Review Data</vt:lpstr>
      <vt:lpstr>Case Review Data</vt:lpstr>
      <vt:lpstr>Case Review Data</vt:lpstr>
      <vt:lpstr> Questions? </vt:lpstr>
      <vt:lpstr>For more information, 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&amp; Family Services Review</dc:title>
  <dc:creator>Lambert, Arlette C</dc:creator>
  <cp:lastModifiedBy>lbennett@ncacdss.org</cp:lastModifiedBy>
  <cp:revision>131</cp:revision>
  <cp:lastPrinted>2017-12-12T17:15:23Z</cp:lastPrinted>
  <dcterms:created xsi:type="dcterms:W3CDTF">2017-07-25T17:22:36Z</dcterms:created>
  <dcterms:modified xsi:type="dcterms:W3CDTF">2017-12-19T19:12:39Z</dcterms:modified>
</cp:coreProperties>
</file>