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handoutMasterIdLst>
    <p:handoutMasterId r:id="rId34"/>
  </p:handoutMasterIdLst>
  <p:sldIdLst>
    <p:sldId id="458" r:id="rId2"/>
    <p:sldId id="449" r:id="rId3"/>
    <p:sldId id="461" r:id="rId4"/>
    <p:sldId id="462" r:id="rId5"/>
    <p:sldId id="463" r:id="rId6"/>
    <p:sldId id="464" r:id="rId7"/>
    <p:sldId id="466" r:id="rId8"/>
    <p:sldId id="489" r:id="rId9"/>
    <p:sldId id="490" r:id="rId10"/>
    <p:sldId id="496" r:id="rId11"/>
    <p:sldId id="488" r:id="rId12"/>
    <p:sldId id="497" r:id="rId13"/>
    <p:sldId id="469" r:id="rId14"/>
    <p:sldId id="491" r:id="rId15"/>
    <p:sldId id="498" r:id="rId16"/>
    <p:sldId id="487" r:id="rId17"/>
    <p:sldId id="499" r:id="rId18"/>
    <p:sldId id="470" r:id="rId19"/>
    <p:sldId id="492" r:id="rId20"/>
    <p:sldId id="500" r:id="rId21"/>
    <p:sldId id="474" r:id="rId22"/>
    <p:sldId id="493" r:id="rId23"/>
    <p:sldId id="494" r:id="rId24"/>
    <p:sldId id="501" r:id="rId25"/>
    <p:sldId id="484" r:id="rId26"/>
    <p:sldId id="480" r:id="rId27"/>
    <p:sldId id="495" r:id="rId28"/>
    <p:sldId id="502" r:id="rId29"/>
    <p:sldId id="482" r:id="rId30"/>
    <p:sldId id="503" r:id="rId31"/>
    <p:sldId id="486" r:id="rId3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64B5E4-60BA-4F41-8F2E-66DDDE72DDCA}">
          <p14:sldIdLst>
            <p14:sldId id="458"/>
            <p14:sldId id="449"/>
            <p14:sldId id="461"/>
            <p14:sldId id="462"/>
            <p14:sldId id="463"/>
            <p14:sldId id="464"/>
            <p14:sldId id="466"/>
            <p14:sldId id="489"/>
            <p14:sldId id="490"/>
            <p14:sldId id="496"/>
            <p14:sldId id="488"/>
            <p14:sldId id="497"/>
            <p14:sldId id="469"/>
            <p14:sldId id="491"/>
            <p14:sldId id="498"/>
            <p14:sldId id="487"/>
            <p14:sldId id="499"/>
            <p14:sldId id="470"/>
            <p14:sldId id="492"/>
            <p14:sldId id="500"/>
            <p14:sldId id="474"/>
            <p14:sldId id="493"/>
            <p14:sldId id="494"/>
            <p14:sldId id="501"/>
            <p14:sldId id="484"/>
            <p14:sldId id="480"/>
            <p14:sldId id="495"/>
            <p14:sldId id="502"/>
            <p14:sldId id="482"/>
            <p14:sldId id="503"/>
            <p14:sldId id="4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71" autoAdjust="0"/>
    <p:restoredTop sz="86418" autoAdjust="0"/>
  </p:normalViewPr>
  <p:slideViewPr>
    <p:cSldViewPr snapToGrid="0">
      <p:cViewPr varScale="1">
        <p:scale>
          <a:sx n="69" d="100"/>
          <a:sy n="69" d="100"/>
        </p:scale>
        <p:origin x="72" y="720"/>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3"/>
            <a:ext cx="3057053" cy="467214"/>
          </a:xfrm>
          <a:prstGeom prst="rect">
            <a:avLst/>
          </a:prstGeom>
        </p:spPr>
        <p:txBody>
          <a:bodyPr vert="horz" lIns="92410" tIns="46206" rIns="92410" bIns="46206" rtlCol="0"/>
          <a:lstStyle>
            <a:lvl1pPr algn="l">
              <a:defRPr sz="1200"/>
            </a:lvl1pPr>
          </a:lstStyle>
          <a:p>
            <a:endParaRPr lang="en-US" dirty="0"/>
          </a:p>
        </p:txBody>
      </p:sp>
      <p:sp>
        <p:nvSpPr>
          <p:cNvPr id="3" name="Date Placeholder 2"/>
          <p:cNvSpPr>
            <a:spLocks noGrp="1"/>
          </p:cNvSpPr>
          <p:nvPr>
            <p:ph type="dt" sz="quarter" idx="1"/>
          </p:nvPr>
        </p:nvSpPr>
        <p:spPr>
          <a:xfrm>
            <a:off x="3994621" y="3"/>
            <a:ext cx="3057053" cy="467214"/>
          </a:xfrm>
          <a:prstGeom prst="rect">
            <a:avLst/>
          </a:prstGeom>
        </p:spPr>
        <p:txBody>
          <a:bodyPr vert="horz" lIns="92410" tIns="46206" rIns="92410" bIns="46206" rtlCol="0"/>
          <a:lstStyle>
            <a:lvl1pPr algn="r">
              <a:defRPr sz="1200"/>
            </a:lvl1pPr>
          </a:lstStyle>
          <a:p>
            <a:fld id="{A9B734D9-FBB7-4B85-86A2-24E15EDE55E0}" type="datetimeFigureOut">
              <a:rPr lang="en-US" smtClean="0"/>
              <a:t>8/6/2019</a:t>
            </a:fld>
            <a:endParaRPr lang="en-US" dirty="0"/>
          </a:p>
        </p:txBody>
      </p:sp>
      <p:sp>
        <p:nvSpPr>
          <p:cNvPr id="4" name="Footer Placeholder 3"/>
          <p:cNvSpPr>
            <a:spLocks noGrp="1"/>
          </p:cNvSpPr>
          <p:nvPr>
            <p:ph type="ftr" sz="quarter" idx="2"/>
          </p:nvPr>
        </p:nvSpPr>
        <p:spPr>
          <a:xfrm>
            <a:off x="9" y="8841890"/>
            <a:ext cx="3057053" cy="467214"/>
          </a:xfrm>
          <a:prstGeom prst="rect">
            <a:avLst/>
          </a:prstGeom>
        </p:spPr>
        <p:txBody>
          <a:bodyPr vert="horz" lIns="92410" tIns="46206" rIns="92410" bIns="462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4621" y="8841890"/>
            <a:ext cx="3057053" cy="467214"/>
          </a:xfrm>
          <a:prstGeom prst="rect">
            <a:avLst/>
          </a:prstGeom>
        </p:spPr>
        <p:txBody>
          <a:bodyPr vert="horz" lIns="92410" tIns="46206" rIns="92410" bIns="46206"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56414" cy="467072"/>
          </a:xfrm>
          <a:prstGeom prst="rect">
            <a:avLst/>
          </a:prstGeom>
        </p:spPr>
        <p:txBody>
          <a:bodyPr vert="horz" lIns="93816" tIns="46907" rIns="93816" bIns="46907" rtlCol="0"/>
          <a:lstStyle>
            <a:lvl1pPr algn="l">
              <a:defRPr sz="1200"/>
            </a:lvl1pPr>
          </a:lstStyle>
          <a:p>
            <a:endParaRPr lang="en-US" dirty="0"/>
          </a:p>
        </p:txBody>
      </p:sp>
      <p:sp>
        <p:nvSpPr>
          <p:cNvPr id="3" name="Date Placeholder 2"/>
          <p:cNvSpPr>
            <a:spLocks noGrp="1"/>
          </p:cNvSpPr>
          <p:nvPr>
            <p:ph type="dt" idx="1"/>
          </p:nvPr>
        </p:nvSpPr>
        <p:spPr>
          <a:xfrm>
            <a:off x="3995218" y="7"/>
            <a:ext cx="3056414" cy="467072"/>
          </a:xfrm>
          <a:prstGeom prst="rect">
            <a:avLst/>
          </a:prstGeom>
        </p:spPr>
        <p:txBody>
          <a:bodyPr vert="horz" lIns="93816" tIns="46907" rIns="93816" bIns="46907" rtlCol="0"/>
          <a:lstStyle>
            <a:lvl1pPr algn="r">
              <a:defRPr sz="1200"/>
            </a:lvl1pPr>
          </a:lstStyle>
          <a:p>
            <a:fld id="{E3FD6F98-055A-4837-90F2-8E5F6821A1BB}" type="datetimeFigureOut">
              <a:rPr lang="en-US" smtClean="0"/>
              <a:t>8/6/2019</a:t>
            </a:fld>
            <a:endParaRPr lang="en-US" dirty="0"/>
          </a:p>
        </p:txBody>
      </p:sp>
      <p:sp>
        <p:nvSpPr>
          <p:cNvPr id="4" name="Slide Image Placeholder 3"/>
          <p:cNvSpPr>
            <a:spLocks noGrp="1" noRot="1" noChangeAspect="1"/>
          </p:cNvSpPr>
          <p:nvPr>
            <p:ph type="sldImg" idx="2"/>
          </p:nvPr>
        </p:nvSpPr>
        <p:spPr>
          <a:xfrm>
            <a:off x="1433513" y="1163638"/>
            <a:ext cx="4186237" cy="3140075"/>
          </a:xfrm>
          <a:prstGeom prst="rect">
            <a:avLst/>
          </a:prstGeom>
          <a:noFill/>
          <a:ln w="12700">
            <a:solidFill>
              <a:prstClr val="black"/>
            </a:solidFill>
          </a:ln>
        </p:spPr>
        <p:txBody>
          <a:bodyPr vert="horz" lIns="93816" tIns="46907" rIns="93816" bIns="46907" rtlCol="0" anchor="ctr"/>
          <a:lstStyle/>
          <a:p>
            <a:endParaRPr lang="en-US" dirty="0"/>
          </a:p>
        </p:txBody>
      </p:sp>
      <p:sp>
        <p:nvSpPr>
          <p:cNvPr id="5" name="Notes Placeholder 4"/>
          <p:cNvSpPr>
            <a:spLocks noGrp="1"/>
          </p:cNvSpPr>
          <p:nvPr>
            <p:ph type="body" sz="quarter" idx="3"/>
          </p:nvPr>
        </p:nvSpPr>
        <p:spPr>
          <a:xfrm>
            <a:off x="705327" y="4480015"/>
            <a:ext cx="5642610" cy="3665459"/>
          </a:xfrm>
          <a:prstGeom prst="rect">
            <a:avLst/>
          </a:prstGeom>
        </p:spPr>
        <p:txBody>
          <a:bodyPr vert="horz" lIns="93816" tIns="46907" rIns="93816" bIns="469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41"/>
            <a:ext cx="3056414" cy="467071"/>
          </a:xfrm>
          <a:prstGeom prst="rect">
            <a:avLst/>
          </a:prstGeom>
        </p:spPr>
        <p:txBody>
          <a:bodyPr vert="horz" lIns="93816" tIns="46907" rIns="93816" bIns="469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8" y="8842041"/>
            <a:ext cx="3056414" cy="467071"/>
          </a:xfrm>
          <a:prstGeom prst="rect">
            <a:avLst/>
          </a:prstGeom>
        </p:spPr>
        <p:txBody>
          <a:bodyPr vert="horz" lIns="93816" tIns="46907" rIns="93816" bIns="46907"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417812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667" indent="-172667">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124893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41883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2713114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3582013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02932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729476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2157771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621325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Aging and Adult Services | ACL APS Voluntary Guidelines| July 31, 2019</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acl.gov/"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68596" y="2051009"/>
            <a:ext cx="5774267" cy="2020824"/>
          </a:xfrm>
        </p:spPr>
        <p:txBody>
          <a:bodyPr/>
          <a:lstStyle/>
          <a:p>
            <a:r>
              <a:rPr lang="en-US" sz="1800" dirty="0">
                <a:latin typeface="Gotham Light" pitchFamily="50" charset="0"/>
                <a:cs typeface="Arial"/>
              </a:rPr>
              <a:t>NC Department of Health and Human Services </a:t>
            </a:r>
          </a:p>
          <a:p>
            <a:r>
              <a:rPr lang="en-US" sz="1800" dirty="0">
                <a:latin typeface="Gotham Light" pitchFamily="50" charset="0"/>
                <a:cs typeface="Arial"/>
              </a:rPr>
              <a:t>Division of Aging and Adult Services</a:t>
            </a:r>
          </a:p>
          <a:p>
            <a:r>
              <a:rPr lang="en-US" sz="2800" dirty="0"/>
              <a:t>Administration for Community Living: Voluntary Consensus Guidelines for State APS Systems</a:t>
            </a:r>
          </a:p>
        </p:txBody>
      </p:sp>
      <p:sp>
        <p:nvSpPr>
          <p:cNvPr id="9" name="Text Placeholder 8"/>
          <p:cNvSpPr>
            <a:spLocks noGrp="1"/>
          </p:cNvSpPr>
          <p:nvPr>
            <p:ph type="body" sz="quarter" idx="11"/>
          </p:nvPr>
        </p:nvSpPr>
        <p:spPr/>
        <p:txBody>
          <a:bodyPr/>
          <a:lstStyle/>
          <a:p>
            <a:endParaRPr lang="en-US" sz="2400" dirty="0"/>
          </a:p>
        </p:txBody>
      </p:sp>
      <p:sp>
        <p:nvSpPr>
          <p:cNvPr id="10" name="Text Placeholder 9"/>
          <p:cNvSpPr>
            <a:spLocks noGrp="1"/>
          </p:cNvSpPr>
          <p:nvPr>
            <p:ph type="body" sz="quarter" idx="12"/>
          </p:nvPr>
        </p:nvSpPr>
        <p:spPr/>
        <p:txBody>
          <a:bodyPr>
            <a:normAutofit/>
          </a:bodyPr>
          <a:lstStyle/>
          <a:p>
            <a:endParaRPr lang="en-US" sz="2000" dirty="0"/>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C107-8794-4AFE-8DD8-CB57F3DBF8BE}"/>
              </a:ext>
            </a:extLst>
          </p:cNvPr>
          <p:cNvSpPr>
            <a:spLocks noGrp="1"/>
          </p:cNvSpPr>
          <p:nvPr>
            <p:ph type="title"/>
          </p:nvPr>
        </p:nvSpPr>
        <p:spPr/>
        <p:txBody>
          <a:bodyPr/>
          <a:lstStyle/>
          <a:p>
            <a:r>
              <a:rPr lang="en-US" dirty="0"/>
              <a:t>North Carolina and Collaboration	</a:t>
            </a:r>
          </a:p>
        </p:txBody>
      </p:sp>
      <p:sp>
        <p:nvSpPr>
          <p:cNvPr id="3" name="Text Placeholder 2">
            <a:extLst>
              <a:ext uri="{FF2B5EF4-FFF2-40B4-BE49-F238E27FC236}">
                <a16:creationId xmlns:a16="http://schemas.microsoft.com/office/drawing/2014/main" id="{32B42173-C932-47C0-BF3D-7377518EB8BD}"/>
              </a:ext>
            </a:extLst>
          </p:cNvPr>
          <p:cNvSpPr>
            <a:spLocks noGrp="1"/>
          </p:cNvSpPr>
          <p:nvPr>
            <p:ph type="body" sz="quarter" idx="10"/>
          </p:nvPr>
        </p:nvSpPr>
        <p:spPr/>
        <p:txBody>
          <a:bodyPr/>
          <a:lstStyle/>
          <a:p>
            <a:r>
              <a:rPr lang="en-US" dirty="0"/>
              <a:t>Any counties in the room have current MDT’s or other formal relationships?</a:t>
            </a:r>
          </a:p>
          <a:p>
            <a:r>
              <a:rPr lang="en-US" dirty="0"/>
              <a:t>Our manual encourages collaboration with other service providers- Section III-10 (G.S. 108-A-103b) and VI-5</a:t>
            </a:r>
          </a:p>
          <a:p>
            <a:pPr lvl="1"/>
            <a:r>
              <a:rPr lang="en-US" dirty="0"/>
              <a:t>Working with other agencies</a:t>
            </a:r>
          </a:p>
          <a:p>
            <a:pPr lvl="1"/>
            <a:r>
              <a:rPr lang="en-US" dirty="0"/>
              <a:t>Assistance with evaluating the report</a:t>
            </a:r>
          </a:p>
          <a:p>
            <a:pPr lvl="1"/>
            <a:r>
              <a:rPr lang="en-US" dirty="0"/>
              <a:t>Assistance with Service Provision</a:t>
            </a:r>
          </a:p>
          <a:p>
            <a:pPr lvl="1"/>
            <a:r>
              <a:rPr lang="en-US" dirty="0"/>
              <a:t>Formal Relationships (MOU/MDT)</a:t>
            </a:r>
          </a:p>
          <a:p>
            <a:pPr lvl="1"/>
            <a:endParaRPr lang="en-US" dirty="0"/>
          </a:p>
        </p:txBody>
      </p:sp>
      <p:sp>
        <p:nvSpPr>
          <p:cNvPr id="4" name="Text Placeholder 3">
            <a:extLst>
              <a:ext uri="{FF2B5EF4-FFF2-40B4-BE49-F238E27FC236}">
                <a16:creationId xmlns:a16="http://schemas.microsoft.com/office/drawing/2014/main" id="{06FF3C16-9AB8-4DB9-8C4B-5BB37D1936A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1222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E5BA-6074-45F0-96A3-98CFA7207943}"/>
              </a:ext>
            </a:extLst>
          </p:cNvPr>
          <p:cNvSpPr>
            <a:spLocks noGrp="1"/>
          </p:cNvSpPr>
          <p:nvPr>
            <p:ph type="title"/>
          </p:nvPr>
        </p:nvSpPr>
        <p:spPr/>
        <p:txBody>
          <a:bodyPr/>
          <a:lstStyle/>
          <a:p>
            <a:r>
              <a:rPr lang="en-US" dirty="0"/>
              <a:t>1K. Worker Safety and Well-Being</a:t>
            </a:r>
          </a:p>
        </p:txBody>
      </p:sp>
      <p:sp>
        <p:nvSpPr>
          <p:cNvPr id="3" name="Text Placeholder 2">
            <a:extLst>
              <a:ext uri="{FF2B5EF4-FFF2-40B4-BE49-F238E27FC236}">
                <a16:creationId xmlns:a16="http://schemas.microsoft.com/office/drawing/2014/main" id="{2C285EC0-C2EF-4CFC-9E7A-1DE94FEDF9F2}"/>
              </a:ext>
            </a:extLst>
          </p:cNvPr>
          <p:cNvSpPr>
            <a:spLocks noGrp="1"/>
          </p:cNvSpPr>
          <p:nvPr>
            <p:ph type="body" sz="quarter" idx="10"/>
          </p:nvPr>
        </p:nvSpPr>
        <p:spPr/>
        <p:txBody>
          <a:bodyPr/>
          <a:lstStyle/>
          <a:p>
            <a:r>
              <a:rPr lang="en-US" dirty="0"/>
              <a:t>APS involves inherent risk to the worker and can have a marked impact on the ability of the unit to provide services to the adults who need it most</a:t>
            </a:r>
          </a:p>
          <a:p>
            <a:r>
              <a:rPr lang="en-US" dirty="0"/>
              <a:t>APS systems should create policies and protocols as well as provide adequate resources related to worker safety</a:t>
            </a:r>
          </a:p>
        </p:txBody>
      </p:sp>
      <p:sp>
        <p:nvSpPr>
          <p:cNvPr id="4" name="Text Placeholder 3">
            <a:extLst>
              <a:ext uri="{FF2B5EF4-FFF2-40B4-BE49-F238E27FC236}">
                <a16:creationId xmlns:a16="http://schemas.microsoft.com/office/drawing/2014/main" id="{2FA2C075-A960-448F-9552-8311319C126B}"/>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5443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351A3-C1D1-4FB1-957E-ABE60774F83F}"/>
              </a:ext>
            </a:extLst>
          </p:cNvPr>
          <p:cNvSpPr>
            <a:spLocks noGrp="1"/>
          </p:cNvSpPr>
          <p:nvPr>
            <p:ph type="title"/>
          </p:nvPr>
        </p:nvSpPr>
        <p:spPr/>
        <p:txBody>
          <a:bodyPr/>
          <a:lstStyle/>
          <a:p>
            <a:r>
              <a:rPr lang="en-US" dirty="0"/>
              <a:t>North Carolina and Worker Safety</a:t>
            </a:r>
          </a:p>
        </p:txBody>
      </p:sp>
      <p:sp>
        <p:nvSpPr>
          <p:cNvPr id="3" name="Text Placeholder 2">
            <a:extLst>
              <a:ext uri="{FF2B5EF4-FFF2-40B4-BE49-F238E27FC236}">
                <a16:creationId xmlns:a16="http://schemas.microsoft.com/office/drawing/2014/main" id="{EFEBAD97-EAEC-40BE-8B5B-DFE3A5903EB5}"/>
              </a:ext>
            </a:extLst>
          </p:cNvPr>
          <p:cNvSpPr>
            <a:spLocks noGrp="1"/>
          </p:cNvSpPr>
          <p:nvPr>
            <p:ph type="body" sz="quarter" idx="10"/>
          </p:nvPr>
        </p:nvSpPr>
        <p:spPr/>
        <p:txBody>
          <a:bodyPr/>
          <a:lstStyle/>
          <a:p>
            <a:r>
              <a:rPr lang="en-US" dirty="0"/>
              <a:t>No state policy or statutory requirement</a:t>
            </a:r>
          </a:p>
          <a:p>
            <a:r>
              <a:rPr lang="en-US" dirty="0"/>
              <a:t>Some references in APS manual for best practice</a:t>
            </a:r>
          </a:p>
          <a:p>
            <a:pPr lvl="1"/>
            <a:r>
              <a:rPr lang="en-US" dirty="0"/>
              <a:t>Page III-8, III-14, III-15</a:t>
            </a:r>
          </a:p>
          <a:p>
            <a:r>
              <a:rPr lang="en-US" dirty="0"/>
              <a:t>Always encouraged</a:t>
            </a:r>
          </a:p>
          <a:p>
            <a:r>
              <a:rPr lang="en-US" dirty="0"/>
              <a:t>What are some of the current safety practices used by your agency?</a:t>
            </a:r>
          </a:p>
        </p:txBody>
      </p:sp>
      <p:sp>
        <p:nvSpPr>
          <p:cNvPr id="4" name="Text Placeholder 3">
            <a:extLst>
              <a:ext uri="{FF2B5EF4-FFF2-40B4-BE49-F238E27FC236}">
                <a16:creationId xmlns:a16="http://schemas.microsoft.com/office/drawing/2014/main" id="{DD2EBA55-37F9-42A5-8AE0-79E9A8EC762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16353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DC4A-AA7E-48A7-85AC-86ECC3A27625}"/>
              </a:ext>
            </a:extLst>
          </p:cNvPr>
          <p:cNvSpPr>
            <a:spLocks noGrp="1"/>
          </p:cNvSpPr>
          <p:nvPr>
            <p:ph type="title"/>
          </p:nvPr>
        </p:nvSpPr>
        <p:spPr/>
        <p:txBody>
          <a:bodyPr/>
          <a:lstStyle/>
          <a:p>
            <a:r>
              <a:rPr lang="en-US" dirty="0"/>
              <a:t>2. Time Frames</a:t>
            </a:r>
          </a:p>
        </p:txBody>
      </p:sp>
      <p:sp>
        <p:nvSpPr>
          <p:cNvPr id="3" name="Text Placeholder 2">
            <a:extLst>
              <a:ext uri="{FF2B5EF4-FFF2-40B4-BE49-F238E27FC236}">
                <a16:creationId xmlns:a16="http://schemas.microsoft.com/office/drawing/2014/main" id="{1DAE7695-240F-43D9-8C1F-C78AE5A2AEA5}"/>
              </a:ext>
            </a:extLst>
          </p:cNvPr>
          <p:cNvSpPr>
            <a:spLocks noGrp="1"/>
          </p:cNvSpPr>
          <p:nvPr>
            <p:ph type="body" sz="quarter" idx="10"/>
          </p:nvPr>
        </p:nvSpPr>
        <p:spPr/>
        <p:txBody>
          <a:bodyPr/>
          <a:lstStyle/>
          <a:p>
            <a:r>
              <a:rPr lang="en-US" dirty="0"/>
              <a:t>A. Responding to the Report/Initiating the Investigation</a:t>
            </a:r>
          </a:p>
          <a:p>
            <a:endParaRPr lang="en-US" dirty="0"/>
          </a:p>
          <a:p>
            <a:r>
              <a:rPr lang="en-US" dirty="0"/>
              <a:t>B. Completing the Investigation</a:t>
            </a:r>
          </a:p>
          <a:p>
            <a:endParaRPr lang="en-US" dirty="0"/>
          </a:p>
          <a:p>
            <a:r>
              <a:rPr lang="en-US" dirty="0"/>
              <a:t>C. Closing the Case *</a:t>
            </a:r>
          </a:p>
        </p:txBody>
      </p:sp>
      <p:sp>
        <p:nvSpPr>
          <p:cNvPr id="4" name="Text Placeholder 3">
            <a:extLst>
              <a:ext uri="{FF2B5EF4-FFF2-40B4-BE49-F238E27FC236}">
                <a16:creationId xmlns:a16="http://schemas.microsoft.com/office/drawing/2014/main" id="{15C14C9F-6028-457D-8866-7F5BCEF5947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2131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D71AB-5C60-4BEC-A430-9AA7DC9D1913}"/>
              </a:ext>
            </a:extLst>
          </p:cNvPr>
          <p:cNvSpPr>
            <a:spLocks noGrp="1"/>
          </p:cNvSpPr>
          <p:nvPr>
            <p:ph type="title"/>
          </p:nvPr>
        </p:nvSpPr>
        <p:spPr/>
        <p:txBody>
          <a:bodyPr/>
          <a:lstStyle/>
          <a:p>
            <a:r>
              <a:rPr lang="en-US" dirty="0"/>
              <a:t>2C. Closing the Case</a:t>
            </a:r>
          </a:p>
        </p:txBody>
      </p:sp>
      <p:sp>
        <p:nvSpPr>
          <p:cNvPr id="3" name="Text Placeholder 2">
            <a:extLst>
              <a:ext uri="{FF2B5EF4-FFF2-40B4-BE49-F238E27FC236}">
                <a16:creationId xmlns:a16="http://schemas.microsoft.com/office/drawing/2014/main" id="{2FDF2829-B4AE-4691-82B8-44AFC3457114}"/>
              </a:ext>
            </a:extLst>
          </p:cNvPr>
          <p:cNvSpPr>
            <a:spLocks noGrp="1"/>
          </p:cNvSpPr>
          <p:nvPr>
            <p:ph type="body" sz="quarter" idx="10"/>
          </p:nvPr>
        </p:nvSpPr>
        <p:spPr/>
        <p:txBody>
          <a:bodyPr/>
          <a:lstStyle/>
          <a:p>
            <a:r>
              <a:rPr lang="en-US" dirty="0"/>
              <a:t>We are designed to provide emergency and short term response to urgent situations.</a:t>
            </a:r>
          </a:p>
          <a:p>
            <a:r>
              <a:rPr lang="en-US" dirty="0"/>
              <a:t>The length of time that services are staying open varies across the nation.</a:t>
            </a:r>
          </a:p>
          <a:p>
            <a:r>
              <a:rPr lang="en-US" dirty="0"/>
              <a:t>Recommended that APS systems develop and establish case closure criteria and the frequency with which open cases should be reviewed. </a:t>
            </a:r>
          </a:p>
        </p:txBody>
      </p:sp>
      <p:sp>
        <p:nvSpPr>
          <p:cNvPr id="4" name="Text Placeholder 3">
            <a:extLst>
              <a:ext uri="{FF2B5EF4-FFF2-40B4-BE49-F238E27FC236}">
                <a16:creationId xmlns:a16="http://schemas.microsoft.com/office/drawing/2014/main" id="{6A960BF6-9EC8-4972-A423-168A00BA98D5}"/>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08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9AAB-13BD-438F-8DB2-043F5122D78D}"/>
              </a:ext>
            </a:extLst>
          </p:cNvPr>
          <p:cNvSpPr>
            <a:spLocks noGrp="1"/>
          </p:cNvSpPr>
          <p:nvPr>
            <p:ph type="title"/>
          </p:nvPr>
        </p:nvSpPr>
        <p:spPr/>
        <p:txBody>
          <a:bodyPr/>
          <a:lstStyle/>
          <a:p>
            <a:r>
              <a:rPr lang="en-US" dirty="0"/>
              <a:t>North Carolina and Case Closure</a:t>
            </a:r>
          </a:p>
        </p:txBody>
      </p:sp>
      <p:sp>
        <p:nvSpPr>
          <p:cNvPr id="3" name="Text Placeholder 2">
            <a:extLst>
              <a:ext uri="{FF2B5EF4-FFF2-40B4-BE49-F238E27FC236}">
                <a16:creationId xmlns:a16="http://schemas.microsoft.com/office/drawing/2014/main" id="{0D4AACA3-5249-460D-B29F-156EB71708C1}"/>
              </a:ext>
            </a:extLst>
          </p:cNvPr>
          <p:cNvSpPr>
            <a:spLocks noGrp="1"/>
          </p:cNvSpPr>
          <p:nvPr>
            <p:ph type="body" sz="quarter" idx="10"/>
          </p:nvPr>
        </p:nvSpPr>
        <p:spPr>
          <a:xfrm>
            <a:off x="626004" y="1310247"/>
            <a:ext cx="7888288" cy="4795307"/>
          </a:xfrm>
        </p:spPr>
        <p:txBody>
          <a:bodyPr/>
          <a:lstStyle/>
          <a:p>
            <a:r>
              <a:rPr lang="en-US" dirty="0"/>
              <a:t>No State Policy exists</a:t>
            </a:r>
          </a:p>
          <a:p>
            <a:r>
              <a:rPr lang="en-US" dirty="0"/>
              <a:t>The Requirements for Provision of Services manual requires review and assessment as often as necessary, but at least quarterly, for social services programs- not specific to APS but includes APS</a:t>
            </a:r>
          </a:p>
          <a:p>
            <a:r>
              <a:rPr lang="en-US" dirty="0"/>
              <a:t>Recommended social work practice</a:t>
            </a:r>
          </a:p>
          <a:p>
            <a:pPr lvl="1"/>
            <a:r>
              <a:rPr lang="en-US" dirty="0"/>
              <a:t>APS cases assessed regularly and closed if need for protection is removed</a:t>
            </a:r>
          </a:p>
          <a:p>
            <a:pPr lvl="1"/>
            <a:r>
              <a:rPr lang="en-US" dirty="0"/>
              <a:t>Assessments based on need of client</a:t>
            </a:r>
          </a:p>
          <a:p>
            <a:pPr lvl="1"/>
            <a:r>
              <a:rPr lang="en-US" dirty="0"/>
              <a:t>“Most cases” should be closed in 90 days</a:t>
            </a:r>
          </a:p>
        </p:txBody>
      </p:sp>
      <p:sp>
        <p:nvSpPr>
          <p:cNvPr id="4" name="Text Placeholder 3">
            <a:extLst>
              <a:ext uri="{FF2B5EF4-FFF2-40B4-BE49-F238E27FC236}">
                <a16:creationId xmlns:a16="http://schemas.microsoft.com/office/drawing/2014/main" id="{54420527-4E21-49AF-AC20-9C357598D384}"/>
              </a:ext>
            </a:extLst>
          </p:cNvPr>
          <p:cNvSpPr>
            <a:spLocks noGrp="1"/>
          </p:cNvSpPr>
          <p:nvPr>
            <p:ph type="body" sz="quarter" idx="11"/>
          </p:nvPr>
        </p:nvSpPr>
        <p:spPr/>
        <p:txBody>
          <a:bodyPr/>
          <a:lstStyle/>
          <a:p>
            <a:r>
              <a:rPr lang="en-US" dirty="0"/>
              <a:t>APS Manual III-42 to III-43</a:t>
            </a:r>
          </a:p>
        </p:txBody>
      </p:sp>
    </p:spTree>
    <p:extLst>
      <p:ext uri="{BB962C8B-B14F-4D97-AF65-F5344CB8AC3E}">
        <p14:creationId xmlns:p14="http://schemas.microsoft.com/office/powerpoint/2010/main" val="379562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F7E2D-3093-40F1-B872-C039E0290500}"/>
              </a:ext>
            </a:extLst>
          </p:cNvPr>
          <p:cNvSpPr>
            <a:spLocks noGrp="1"/>
          </p:cNvSpPr>
          <p:nvPr>
            <p:ph type="title"/>
          </p:nvPr>
        </p:nvSpPr>
        <p:spPr/>
        <p:txBody>
          <a:bodyPr/>
          <a:lstStyle/>
          <a:p>
            <a:r>
              <a:rPr lang="en-US" dirty="0"/>
              <a:t>3. Receiving Reports of Maltreatment</a:t>
            </a:r>
          </a:p>
        </p:txBody>
      </p:sp>
      <p:sp>
        <p:nvSpPr>
          <p:cNvPr id="3" name="Text Placeholder 2">
            <a:extLst>
              <a:ext uri="{FF2B5EF4-FFF2-40B4-BE49-F238E27FC236}">
                <a16:creationId xmlns:a16="http://schemas.microsoft.com/office/drawing/2014/main" id="{50D68CFC-D40E-4170-B900-24CC306A3812}"/>
              </a:ext>
            </a:extLst>
          </p:cNvPr>
          <p:cNvSpPr>
            <a:spLocks noGrp="1"/>
          </p:cNvSpPr>
          <p:nvPr>
            <p:ph type="body" sz="quarter" idx="10"/>
          </p:nvPr>
        </p:nvSpPr>
        <p:spPr/>
        <p:txBody>
          <a:bodyPr/>
          <a:lstStyle/>
          <a:p>
            <a:r>
              <a:rPr lang="en-US" dirty="0"/>
              <a:t>A. Intake</a:t>
            </a:r>
          </a:p>
          <a:p>
            <a:endParaRPr lang="en-US" dirty="0"/>
          </a:p>
          <a:p>
            <a:r>
              <a:rPr lang="en-US" dirty="0"/>
              <a:t>B. Screening, Prioritizing, and Assignment of Screened in Reports</a:t>
            </a:r>
          </a:p>
        </p:txBody>
      </p:sp>
      <p:sp>
        <p:nvSpPr>
          <p:cNvPr id="4" name="Text Placeholder 3">
            <a:extLst>
              <a:ext uri="{FF2B5EF4-FFF2-40B4-BE49-F238E27FC236}">
                <a16:creationId xmlns:a16="http://schemas.microsoft.com/office/drawing/2014/main" id="{1854509A-430A-4F07-B4A2-DAEC34043671}"/>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76003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EB4AD-A11B-41E2-9DC1-50FB1A5D895A}"/>
              </a:ext>
            </a:extLst>
          </p:cNvPr>
          <p:cNvSpPr>
            <a:spLocks noGrp="1"/>
          </p:cNvSpPr>
          <p:nvPr>
            <p:ph type="title"/>
          </p:nvPr>
        </p:nvSpPr>
        <p:spPr/>
        <p:txBody>
          <a:bodyPr/>
          <a:lstStyle/>
          <a:p>
            <a:r>
              <a:rPr lang="en-US" dirty="0"/>
              <a:t>North Carolina and Intake	</a:t>
            </a:r>
          </a:p>
        </p:txBody>
      </p:sp>
      <p:sp>
        <p:nvSpPr>
          <p:cNvPr id="3" name="Text Placeholder 2">
            <a:extLst>
              <a:ext uri="{FF2B5EF4-FFF2-40B4-BE49-F238E27FC236}">
                <a16:creationId xmlns:a16="http://schemas.microsoft.com/office/drawing/2014/main" id="{F18B5907-F58A-4DDE-86B7-F2D11CFE68DD}"/>
              </a:ext>
            </a:extLst>
          </p:cNvPr>
          <p:cNvSpPr>
            <a:spLocks noGrp="1"/>
          </p:cNvSpPr>
          <p:nvPr>
            <p:ph type="body" sz="quarter" idx="10"/>
          </p:nvPr>
        </p:nvSpPr>
        <p:spPr/>
        <p:txBody>
          <a:bodyPr/>
          <a:lstStyle/>
          <a:p>
            <a:r>
              <a:rPr lang="en-US" dirty="0"/>
              <a:t>Statutory requirement to report</a:t>
            </a:r>
          </a:p>
          <a:p>
            <a:r>
              <a:rPr lang="en-US" dirty="0"/>
              <a:t>State policy states that DSS must accept all reports with A/N/E allegations</a:t>
            </a:r>
          </a:p>
          <a:p>
            <a:r>
              <a:rPr lang="en-US" dirty="0"/>
              <a:t>Recommended practice and G.S. outlines criteria for APS intake/screening</a:t>
            </a:r>
          </a:p>
          <a:p>
            <a:r>
              <a:rPr lang="en-US" dirty="0"/>
              <a:t>APS Manual Section III-1 to III-9 outlines both statute, policy, and best practice for intake</a:t>
            </a:r>
          </a:p>
        </p:txBody>
      </p:sp>
      <p:sp>
        <p:nvSpPr>
          <p:cNvPr id="4" name="Text Placeholder 3">
            <a:extLst>
              <a:ext uri="{FF2B5EF4-FFF2-40B4-BE49-F238E27FC236}">
                <a16:creationId xmlns:a16="http://schemas.microsoft.com/office/drawing/2014/main" id="{F567F774-CE26-4F11-B424-C73D45BD1BF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21343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8998A-29F4-40CF-A9AE-6F7BEDB618CA}"/>
              </a:ext>
            </a:extLst>
          </p:cNvPr>
          <p:cNvSpPr>
            <a:spLocks noGrp="1"/>
          </p:cNvSpPr>
          <p:nvPr>
            <p:ph type="title"/>
          </p:nvPr>
        </p:nvSpPr>
        <p:spPr/>
        <p:txBody>
          <a:bodyPr/>
          <a:lstStyle/>
          <a:p>
            <a:r>
              <a:rPr lang="en-US" dirty="0"/>
              <a:t>4. Conducting the Investigation </a:t>
            </a:r>
          </a:p>
        </p:txBody>
      </p:sp>
      <p:sp>
        <p:nvSpPr>
          <p:cNvPr id="3" name="Text Placeholder 2">
            <a:extLst>
              <a:ext uri="{FF2B5EF4-FFF2-40B4-BE49-F238E27FC236}">
                <a16:creationId xmlns:a16="http://schemas.microsoft.com/office/drawing/2014/main" id="{11CD2A36-8F45-49B4-A385-9F6C157A2DBB}"/>
              </a:ext>
            </a:extLst>
          </p:cNvPr>
          <p:cNvSpPr>
            <a:spLocks noGrp="1"/>
          </p:cNvSpPr>
          <p:nvPr>
            <p:ph type="body" sz="quarter" idx="10"/>
          </p:nvPr>
        </p:nvSpPr>
        <p:spPr>
          <a:xfrm>
            <a:off x="628650" y="1447800"/>
            <a:ext cx="7888288" cy="4795307"/>
          </a:xfrm>
        </p:spPr>
        <p:txBody>
          <a:bodyPr/>
          <a:lstStyle/>
          <a:p>
            <a:r>
              <a:rPr lang="en-US" dirty="0"/>
              <a:t>A. Determining if Maltreatment has occurred *</a:t>
            </a:r>
          </a:p>
          <a:p>
            <a:r>
              <a:rPr lang="en-US" dirty="0"/>
              <a:t>B. Conducting an APS client assessment</a:t>
            </a:r>
          </a:p>
          <a:p>
            <a:r>
              <a:rPr lang="en-US" dirty="0"/>
              <a:t>C. Investigations in Congregate Care settings</a:t>
            </a:r>
          </a:p>
          <a:p>
            <a:r>
              <a:rPr lang="en-US" dirty="0"/>
              <a:t>D. Completion of Investigation and Substantiation Decision</a:t>
            </a:r>
          </a:p>
        </p:txBody>
      </p:sp>
      <p:sp>
        <p:nvSpPr>
          <p:cNvPr id="4" name="Text Placeholder 3">
            <a:extLst>
              <a:ext uri="{FF2B5EF4-FFF2-40B4-BE49-F238E27FC236}">
                <a16:creationId xmlns:a16="http://schemas.microsoft.com/office/drawing/2014/main" id="{1C6024C7-7026-47B1-B7B3-195B31B5035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4640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979B0-FCB3-4767-9F76-FEEC514C60FF}"/>
              </a:ext>
            </a:extLst>
          </p:cNvPr>
          <p:cNvSpPr>
            <a:spLocks noGrp="1"/>
          </p:cNvSpPr>
          <p:nvPr>
            <p:ph type="title"/>
          </p:nvPr>
        </p:nvSpPr>
        <p:spPr/>
        <p:txBody>
          <a:bodyPr/>
          <a:lstStyle/>
          <a:p>
            <a:r>
              <a:rPr lang="en-US" dirty="0"/>
              <a:t>4A. Determining Maltreatment</a:t>
            </a:r>
          </a:p>
        </p:txBody>
      </p:sp>
      <p:sp>
        <p:nvSpPr>
          <p:cNvPr id="3" name="Text Placeholder 2">
            <a:extLst>
              <a:ext uri="{FF2B5EF4-FFF2-40B4-BE49-F238E27FC236}">
                <a16:creationId xmlns:a16="http://schemas.microsoft.com/office/drawing/2014/main" id="{23D156D2-4BB4-48BD-8902-628D6FEB7C0A}"/>
              </a:ext>
            </a:extLst>
          </p:cNvPr>
          <p:cNvSpPr>
            <a:spLocks noGrp="1"/>
          </p:cNvSpPr>
          <p:nvPr>
            <p:ph type="body" sz="quarter" idx="10"/>
          </p:nvPr>
        </p:nvSpPr>
        <p:spPr/>
        <p:txBody>
          <a:bodyPr/>
          <a:lstStyle/>
          <a:p>
            <a:r>
              <a:rPr lang="en-US" dirty="0"/>
              <a:t>Response definition and timeframes are varied and complicated.</a:t>
            </a:r>
          </a:p>
          <a:p>
            <a:endParaRPr lang="en-US" dirty="0"/>
          </a:p>
          <a:p>
            <a:r>
              <a:rPr lang="en-US" dirty="0"/>
              <a:t>Recommended that APS systems establish standardized practices to collect and analyze information when determining whether or not maltreatment has occurred. </a:t>
            </a:r>
          </a:p>
        </p:txBody>
      </p:sp>
      <p:sp>
        <p:nvSpPr>
          <p:cNvPr id="4" name="Text Placeholder 3">
            <a:extLst>
              <a:ext uri="{FF2B5EF4-FFF2-40B4-BE49-F238E27FC236}">
                <a16:creationId xmlns:a16="http://schemas.microsoft.com/office/drawing/2014/main" id="{A2C11349-116F-4CAC-8B2A-EEA890437EFC}"/>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8950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Administration for Community Living</a:t>
            </a:r>
          </a:p>
        </p:txBody>
      </p:sp>
      <p:sp>
        <p:nvSpPr>
          <p:cNvPr id="6" name="Text Placeholder 5"/>
          <p:cNvSpPr>
            <a:spLocks noGrp="1"/>
          </p:cNvSpPr>
          <p:nvPr>
            <p:ph type="body" sz="quarter" idx="10"/>
          </p:nvPr>
        </p:nvSpPr>
        <p:spPr/>
        <p:txBody>
          <a:bodyPr/>
          <a:lstStyle/>
          <a:p>
            <a:pPr marL="0" indent="0" algn="ctr">
              <a:buNone/>
            </a:pPr>
            <a:r>
              <a:rPr lang="en-US" dirty="0"/>
              <a:t>The Administration for Community Living (ACL) envisions a comprehensive, multidisciplinary system that effectively supports older adults and adults with disabilities so they can exercise their right to live where they choose, with the people they choose and fully participate in their communities without threat of abuse, neglect, self-neglect, or financial exploitation. </a:t>
            </a:r>
          </a:p>
        </p:txBody>
      </p:sp>
      <p:sp>
        <p:nvSpPr>
          <p:cNvPr id="7" name="Text Placeholder 6"/>
          <p:cNvSpPr>
            <a:spLocks noGrp="1"/>
          </p:cNvSpPr>
          <p:nvPr>
            <p:ph type="body" sz="quarter" idx="11"/>
          </p:nvPr>
        </p:nvSpPr>
        <p:spPr/>
        <p:txBody>
          <a:bodyPr/>
          <a:lstStyle/>
          <a:p>
            <a:r>
              <a:rPr lang="en-US" dirty="0"/>
              <a:t>SOURCE: </a:t>
            </a:r>
            <a:r>
              <a:rPr lang="en-US" dirty="0">
                <a:hlinkClick r:id="rId3"/>
              </a:rPr>
              <a:t>https://acl.gov/</a:t>
            </a:r>
            <a:r>
              <a:rPr lang="en-US" dirty="0"/>
              <a:t> </a:t>
            </a:r>
          </a:p>
        </p:txBody>
      </p:sp>
    </p:spTree>
    <p:extLst>
      <p:ext uri="{BB962C8B-B14F-4D97-AF65-F5344CB8AC3E}">
        <p14:creationId xmlns:p14="http://schemas.microsoft.com/office/powerpoint/2010/main" val="953865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ED530-E72B-4A5A-A0A7-CB0578447912}"/>
              </a:ext>
            </a:extLst>
          </p:cNvPr>
          <p:cNvSpPr>
            <a:spLocks noGrp="1"/>
          </p:cNvSpPr>
          <p:nvPr>
            <p:ph type="title"/>
          </p:nvPr>
        </p:nvSpPr>
        <p:spPr/>
        <p:txBody>
          <a:bodyPr/>
          <a:lstStyle/>
          <a:p>
            <a:r>
              <a:rPr lang="en-US" dirty="0"/>
              <a:t>North Carolina and Case Decisions</a:t>
            </a:r>
          </a:p>
        </p:txBody>
      </p:sp>
      <p:sp>
        <p:nvSpPr>
          <p:cNvPr id="3" name="Text Placeholder 2">
            <a:extLst>
              <a:ext uri="{FF2B5EF4-FFF2-40B4-BE49-F238E27FC236}">
                <a16:creationId xmlns:a16="http://schemas.microsoft.com/office/drawing/2014/main" id="{3E7CDEA8-6BC1-4C5D-BAD4-B6BA5B336C94}"/>
              </a:ext>
            </a:extLst>
          </p:cNvPr>
          <p:cNvSpPr>
            <a:spLocks noGrp="1"/>
          </p:cNvSpPr>
          <p:nvPr>
            <p:ph type="body" sz="quarter" idx="10"/>
          </p:nvPr>
        </p:nvSpPr>
        <p:spPr>
          <a:xfrm>
            <a:off x="626004" y="1172694"/>
            <a:ext cx="7888288" cy="4795307"/>
          </a:xfrm>
        </p:spPr>
        <p:txBody>
          <a:bodyPr/>
          <a:lstStyle/>
          <a:p>
            <a:r>
              <a:rPr lang="en-US" dirty="0"/>
              <a:t>No State Policy on collecting and analyzing data</a:t>
            </a:r>
          </a:p>
          <a:p>
            <a:r>
              <a:rPr lang="en-US" dirty="0"/>
              <a:t>Statute addresses time frames in which to make a decision and notification requirements for the reporter</a:t>
            </a:r>
          </a:p>
          <a:p>
            <a:r>
              <a:rPr lang="en-US" dirty="0"/>
              <a:t>APS Manual only references “best practices” for making a case decision</a:t>
            </a:r>
          </a:p>
          <a:p>
            <a:pPr lvl="1"/>
            <a:r>
              <a:rPr lang="en-US" dirty="0"/>
              <a:t>5027 and 5026 required for records</a:t>
            </a:r>
          </a:p>
          <a:p>
            <a:r>
              <a:rPr lang="en-US" dirty="0"/>
              <a:t>No standardized tools in use</a:t>
            </a:r>
          </a:p>
          <a:p>
            <a:pPr lvl="1"/>
            <a:r>
              <a:rPr lang="en-US" dirty="0"/>
              <a:t>Any counties have a standardized tool they have created?</a:t>
            </a:r>
          </a:p>
        </p:txBody>
      </p:sp>
      <p:sp>
        <p:nvSpPr>
          <p:cNvPr id="4" name="Text Placeholder 3">
            <a:extLst>
              <a:ext uri="{FF2B5EF4-FFF2-40B4-BE49-F238E27FC236}">
                <a16:creationId xmlns:a16="http://schemas.microsoft.com/office/drawing/2014/main" id="{3899514E-E4F2-4E07-B5D1-17BF56C02E91}"/>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80018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6EEE2-6E96-4A0B-B4A8-1664C021349A}"/>
              </a:ext>
            </a:extLst>
          </p:cNvPr>
          <p:cNvSpPr>
            <a:spLocks noGrp="1"/>
          </p:cNvSpPr>
          <p:nvPr>
            <p:ph type="title"/>
          </p:nvPr>
        </p:nvSpPr>
        <p:spPr/>
        <p:txBody>
          <a:bodyPr/>
          <a:lstStyle/>
          <a:p>
            <a:r>
              <a:rPr lang="en-US" dirty="0"/>
              <a:t>5. Service Planning</a:t>
            </a:r>
          </a:p>
        </p:txBody>
      </p:sp>
      <p:sp>
        <p:nvSpPr>
          <p:cNvPr id="3" name="Text Placeholder 2">
            <a:extLst>
              <a:ext uri="{FF2B5EF4-FFF2-40B4-BE49-F238E27FC236}">
                <a16:creationId xmlns:a16="http://schemas.microsoft.com/office/drawing/2014/main" id="{142C1638-EA58-48A6-8F55-14DB30E0EE60}"/>
              </a:ext>
            </a:extLst>
          </p:cNvPr>
          <p:cNvSpPr>
            <a:spLocks noGrp="1"/>
          </p:cNvSpPr>
          <p:nvPr>
            <p:ph type="body" sz="quarter" idx="10"/>
          </p:nvPr>
        </p:nvSpPr>
        <p:spPr/>
        <p:txBody>
          <a:bodyPr/>
          <a:lstStyle/>
          <a:p>
            <a:r>
              <a:rPr lang="en-US" dirty="0"/>
              <a:t>A. Voluntary intervention *</a:t>
            </a:r>
          </a:p>
          <a:p>
            <a:endParaRPr lang="en-US" dirty="0"/>
          </a:p>
          <a:p>
            <a:r>
              <a:rPr lang="en-US" dirty="0"/>
              <a:t>B. Involuntary Intervention *</a:t>
            </a:r>
          </a:p>
          <a:p>
            <a:endParaRPr lang="en-US" dirty="0"/>
          </a:p>
          <a:p>
            <a:r>
              <a:rPr lang="en-US" dirty="0"/>
              <a:t>C. Closing the Case</a:t>
            </a:r>
          </a:p>
        </p:txBody>
      </p:sp>
      <p:sp>
        <p:nvSpPr>
          <p:cNvPr id="4" name="Text Placeholder 3">
            <a:extLst>
              <a:ext uri="{FF2B5EF4-FFF2-40B4-BE49-F238E27FC236}">
                <a16:creationId xmlns:a16="http://schemas.microsoft.com/office/drawing/2014/main" id="{9795BF6A-A4CE-47DB-9762-F6028C03473C}"/>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8725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753B-D25D-4299-BFC7-10A55CCAA218}"/>
              </a:ext>
            </a:extLst>
          </p:cNvPr>
          <p:cNvSpPr>
            <a:spLocks noGrp="1"/>
          </p:cNvSpPr>
          <p:nvPr>
            <p:ph type="title"/>
          </p:nvPr>
        </p:nvSpPr>
        <p:spPr/>
        <p:txBody>
          <a:bodyPr/>
          <a:lstStyle/>
          <a:p>
            <a:r>
              <a:rPr lang="en-US" dirty="0"/>
              <a:t>5A. Voluntary Intervention</a:t>
            </a:r>
          </a:p>
        </p:txBody>
      </p:sp>
      <p:sp>
        <p:nvSpPr>
          <p:cNvPr id="3" name="Text Placeholder 2">
            <a:extLst>
              <a:ext uri="{FF2B5EF4-FFF2-40B4-BE49-F238E27FC236}">
                <a16:creationId xmlns:a16="http://schemas.microsoft.com/office/drawing/2014/main" id="{3D5B1EBC-DC86-46D9-A18C-F5B36E737218}"/>
              </a:ext>
            </a:extLst>
          </p:cNvPr>
          <p:cNvSpPr>
            <a:spLocks noGrp="1"/>
          </p:cNvSpPr>
          <p:nvPr>
            <p:ph type="body" sz="quarter" idx="10"/>
          </p:nvPr>
        </p:nvSpPr>
        <p:spPr/>
        <p:txBody>
          <a:bodyPr/>
          <a:lstStyle/>
          <a:p>
            <a:r>
              <a:rPr lang="en-US" dirty="0"/>
              <a:t>Recommended that APS systems develop </a:t>
            </a:r>
            <a:r>
              <a:rPr lang="en-US"/>
              <a:t>the client’s </a:t>
            </a:r>
            <a:r>
              <a:rPr lang="en-US" dirty="0"/>
              <a:t>APS voluntary service plan using person centered planning principles and monitor that plan until APS case is closed. </a:t>
            </a:r>
          </a:p>
          <a:p>
            <a:r>
              <a:rPr lang="en-US" dirty="0"/>
              <a:t>Recommended that APS systems establish clear guidelines related to service delivery which incorporates multiple elements related to the adults basic rights. </a:t>
            </a:r>
          </a:p>
        </p:txBody>
      </p:sp>
      <p:sp>
        <p:nvSpPr>
          <p:cNvPr id="4" name="Text Placeholder 3">
            <a:extLst>
              <a:ext uri="{FF2B5EF4-FFF2-40B4-BE49-F238E27FC236}">
                <a16:creationId xmlns:a16="http://schemas.microsoft.com/office/drawing/2014/main" id="{5F6F7DFD-B999-4C8E-B8B0-19B4A834E23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68500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1F89-0A1F-4452-A6DC-DA61C1AE122F}"/>
              </a:ext>
            </a:extLst>
          </p:cNvPr>
          <p:cNvSpPr>
            <a:spLocks noGrp="1"/>
          </p:cNvSpPr>
          <p:nvPr>
            <p:ph type="title"/>
          </p:nvPr>
        </p:nvSpPr>
        <p:spPr/>
        <p:txBody>
          <a:bodyPr/>
          <a:lstStyle/>
          <a:p>
            <a:r>
              <a:rPr lang="en-US" dirty="0"/>
              <a:t>5B. Involuntary Intervention</a:t>
            </a:r>
          </a:p>
        </p:txBody>
      </p:sp>
      <p:sp>
        <p:nvSpPr>
          <p:cNvPr id="3" name="Text Placeholder 2">
            <a:extLst>
              <a:ext uri="{FF2B5EF4-FFF2-40B4-BE49-F238E27FC236}">
                <a16:creationId xmlns:a16="http://schemas.microsoft.com/office/drawing/2014/main" id="{548EB38B-9B5D-453F-9D25-DA4204BD66CB}"/>
              </a:ext>
            </a:extLst>
          </p:cNvPr>
          <p:cNvSpPr>
            <a:spLocks noGrp="1"/>
          </p:cNvSpPr>
          <p:nvPr>
            <p:ph type="body" sz="quarter" idx="10"/>
          </p:nvPr>
        </p:nvSpPr>
        <p:spPr/>
        <p:txBody>
          <a:bodyPr/>
          <a:lstStyle/>
          <a:p>
            <a:r>
              <a:rPr lang="en-US" dirty="0"/>
              <a:t>Recommended that state APS systems create policies and protocols to respond to situations where there has been a determination of extreme risk and client lacks capacity or cannot consent to services.</a:t>
            </a:r>
          </a:p>
          <a:p>
            <a:r>
              <a:rPr lang="en-US" dirty="0"/>
              <a:t>The decision for this type of action shouldn’t be taken lightly and APS systems should have clear guidelines related to involuntary interventions. </a:t>
            </a:r>
          </a:p>
        </p:txBody>
      </p:sp>
      <p:sp>
        <p:nvSpPr>
          <p:cNvPr id="4" name="Text Placeholder 3">
            <a:extLst>
              <a:ext uri="{FF2B5EF4-FFF2-40B4-BE49-F238E27FC236}">
                <a16:creationId xmlns:a16="http://schemas.microsoft.com/office/drawing/2014/main" id="{86DA70AC-88D7-491C-AFD6-A48E105EC1A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41007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BDCAD-8AF5-4B8B-8802-86620C842618}"/>
              </a:ext>
            </a:extLst>
          </p:cNvPr>
          <p:cNvSpPr>
            <a:spLocks noGrp="1"/>
          </p:cNvSpPr>
          <p:nvPr>
            <p:ph type="title"/>
          </p:nvPr>
        </p:nvSpPr>
        <p:spPr/>
        <p:txBody>
          <a:bodyPr/>
          <a:lstStyle/>
          <a:p>
            <a:r>
              <a:rPr lang="en-US" sz="2800" dirty="0"/>
              <a:t>North Carolina and Capacity to Consent</a:t>
            </a:r>
          </a:p>
        </p:txBody>
      </p:sp>
      <p:sp>
        <p:nvSpPr>
          <p:cNvPr id="3" name="Text Placeholder 2">
            <a:extLst>
              <a:ext uri="{FF2B5EF4-FFF2-40B4-BE49-F238E27FC236}">
                <a16:creationId xmlns:a16="http://schemas.microsoft.com/office/drawing/2014/main" id="{2ED98DEA-7BDF-4E02-8C86-29C31489E385}"/>
              </a:ext>
            </a:extLst>
          </p:cNvPr>
          <p:cNvSpPr>
            <a:spLocks noGrp="1"/>
          </p:cNvSpPr>
          <p:nvPr>
            <p:ph type="body" sz="quarter" idx="10"/>
          </p:nvPr>
        </p:nvSpPr>
        <p:spPr/>
        <p:txBody>
          <a:bodyPr/>
          <a:lstStyle/>
          <a:p>
            <a:r>
              <a:rPr lang="en-US" dirty="0"/>
              <a:t>Statute defines “lacks the capacity to consent”</a:t>
            </a:r>
          </a:p>
          <a:p>
            <a:r>
              <a:rPr lang="en-US" dirty="0"/>
              <a:t>State Policy states evaluation must determine capacity level</a:t>
            </a:r>
          </a:p>
          <a:p>
            <a:r>
              <a:rPr lang="en-US" dirty="0"/>
              <a:t>Statute requires APS to provide services immediately if the adult consents</a:t>
            </a:r>
          </a:p>
          <a:p>
            <a:r>
              <a:rPr lang="en-US" dirty="0"/>
              <a:t>Statute allows involuntary intervention by court order for adults lacking capacity</a:t>
            </a:r>
          </a:p>
          <a:p>
            <a:r>
              <a:rPr lang="en-US" dirty="0"/>
              <a:t>No standardization for determining capacity</a:t>
            </a:r>
          </a:p>
        </p:txBody>
      </p:sp>
      <p:sp>
        <p:nvSpPr>
          <p:cNvPr id="4" name="Text Placeholder 3">
            <a:extLst>
              <a:ext uri="{FF2B5EF4-FFF2-40B4-BE49-F238E27FC236}">
                <a16:creationId xmlns:a16="http://schemas.microsoft.com/office/drawing/2014/main" id="{1E05752A-91B7-4C76-84B7-48359FE39E61}"/>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61014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BD14-5B01-4974-AD60-A6EB40169F79}"/>
              </a:ext>
            </a:extLst>
          </p:cNvPr>
          <p:cNvSpPr>
            <a:spLocks noGrp="1"/>
          </p:cNvSpPr>
          <p:nvPr>
            <p:ph type="title"/>
          </p:nvPr>
        </p:nvSpPr>
        <p:spPr/>
        <p:txBody>
          <a:bodyPr/>
          <a:lstStyle/>
          <a:p>
            <a:r>
              <a:rPr lang="en-US" dirty="0"/>
              <a:t>6. Training</a:t>
            </a:r>
          </a:p>
        </p:txBody>
      </p:sp>
      <p:sp>
        <p:nvSpPr>
          <p:cNvPr id="3" name="Text Placeholder 2">
            <a:extLst>
              <a:ext uri="{FF2B5EF4-FFF2-40B4-BE49-F238E27FC236}">
                <a16:creationId xmlns:a16="http://schemas.microsoft.com/office/drawing/2014/main" id="{70F1C980-6884-4092-8DDC-8C81E7185800}"/>
              </a:ext>
            </a:extLst>
          </p:cNvPr>
          <p:cNvSpPr>
            <a:spLocks noGrp="1"/>
          </p:cNvSpPr>
          <p:nvPr>
            <p:ph type="body" sz="quarter" idx="10"/>
          </p:nvPr>
        </p:nvSpPr>
        <p:spPr/>
        <p:txBody>
          <a:bodyPr/>
          <a:lstStyle/>
          <a:p>
            <a:r>
              <a:rPr lang="en-US" dirty="0"/>
              <a:t>A. Case Worker and Supervisor Minimum Educational Requirements</a:t>
            </a:r>
          </a:p>
          <a:p>
            <a:endParaRPr lang="en-US" dirty="0"/>
          </a:p>
          <a:p>
            <a:r>
              <a:rPr lang="en-US" dirty="0"/>
              <a:t>B. Case Worker Initial and Ongoing Training*</a:t>
            </a:r>
          </a:p>
          <a:p>
            <a:endParaRPr lang="en-US" dirty="0"/>
          </a:p>
          <a:p>
            <a:r>
              <a:rPr lang="en-US" dirty="0"/>
              <a:t>C. Supervisor Initial and Ongoing Training *</a:t>
            </a:r>
          </a:p>
          <a:p>
            <a:pPr lvl="1"/>
            <a:endParaRPr lang="en-US" dirty="0"/>
          </a:p>
          <a:p>
            <a:pPr lvl="1"/>
            <a:endParaRPr lang="en-US" dirty="0"/>
          </a:p>
        </p:txBody>
      </p:sp>
      <p:sp>
        <p:nvSpPr>
          <p:cNvPr id="4" name="Text Placeholder 3">
            <a:extLst>
              <a:ext uri="{FF2B5EF4-FFF2-40B4-BE49-F238E27FC236}">
                <a16:creationId xmlns:a16="http://schemas.microsoft.com/office/drawing/2014/main" id="{D0F2D4B1-DA76-446C-809D-9B357F46DBE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23356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AC7B-33E1-46DE-8CE3-3D994E5FC885}"/>
              </a:ext>
            </a:extLst>
          </p:cNvPr>
          <p:cNvSpPr>
            <a:spLocks noGrp="1"/>
          </p:cNvSpPr>
          <p:nvPr>
            <p:ph type="title"/>
          </p:nvPr>
        </p:nvSpPr>
        <p:spPr/>
        <p:txBody>
          <a:bodyPr/>
          <a:lstStyle/>
          <a:p>
            <a:r>
              <a:rPr lang="en-US" sz="2800" dirty="0"/>
              <a:t>6B. Case Worker Training- Initial/Ongoing</a:t>
            </a:r>
          </a:p>
        </p:txBody>
      </p:sp>
      <p:sp>
        <p:nvSpPr>
          <p:cNvPr id="3" name="Text Placeholder 2">
            <a:extLst>
              <a:ext uri="{FF2B5EF4-FFF2-40B4-BE49-F238E27FC236}">
                <a16:creationId xmlns:a16="http://schemas.microsoft.com/office/drawing/2014/main" id="{31881CDF-EDE2-4BFB-A564-2BDF90D183A0}"/>
              </a:ext>
            </a:extLst>
          </p:cNvPr>
          <p:cNvSpPr>
            <a:spLocks noGrp="1"/>
          </p:cNvSpPr>
          <p:nvPr>
            <p:ph type="body" sz="quarter" idx="10"/>
          </p:nvPr>
        </p:nvSpPr>
        <p:spPr/>
        <p:txBody>
          <a:bodyPr/>
          <a:lstStyle/>
          <a:p>
            <a:r>
              <a:rPr lang="en-US" dirty="0"/>
              <a:t>Recommended that APS’ direct service personnel have a worker training process that includes 4 components or phases: </a:t>
            </a:r>
          </a:p>
          <a:p>
            <a:pPr lvl="1"/>
            <a:r>
              <a:rPr lang="en-US" dirty="0"/>
              <a:t>(1) orientation to the job </a:t>
            </a:r>
          </a:p>
          <a:p>
            <a:pPr lvl="1"/>
            <a:r>
              <a:rPr lang="en-US" dirty="0"/>
              <a:t>(2) supervised fieldwork </a:t>
            </a:r>
          </a:p>
          <a:p>
            <a:pPr lvl="1"/>
            <a:r>
              <a:rPr lang="en-US" dirty="0"/>
              <a:t>(3) core competency training, and </a:t>
            </a:r>
          </a:p>
          <a:p>
            <a:pPr lvl="1"/>
            <a:r>
              <a:rPr lang="en-US" dirty="0"/>
              <a:t>(4) advanced or specialized training </a:t>
            </a:r>
          </a:p>
        </p:txBody>
      </p:sp>
      <p:sp>
        <p:nvSpPr>
          <p:cNvPr id="4" name="Text Placeholder 3">
            <a:extLst>
              <a:ext uri="{FF2B5EF4-FFF2-40B4-BE49-F238E27FC236}">
                <a16:creationId xmlns:a16="http://schemas.microsoft.com/office/drawing/2014/main" id="{C90823CA-FF3A-400D-BE0A-30C5513CD7D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31584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2D6B5-951B-4CB7-BBEA-2BE9740AA082}"/>
              </a:ext>
            </a:extLst>
          </p:cNvPr>
          <p:cNvSpPr>
            <a:spLocks noGrp="1"/>
          </p:cNvSpPr>
          <p:nvPr>
            <p:ph type="title"/>
          </p:nvPr>
        </p:nvSpPr>
        <p:spPr/>
        <p:txBody>
          <a:bodyPr/>
          <a:lstStyle/>
          <a:p>
            <a:r>
              <a:rPr lang="en-US" dirty="0"/>
              <a:t>6C. Supervisor Training- Initial/Ongoing</a:t>
            </a:r>
          </a:p>
        </p:txBody>
      </p:sp>
      <p:sp>
        <p:nvSpPr>
          <p:cNvPr id="3" name="Text Placeholder 2">
            <a:extLst>
              <a:ext uri="{FF2B5EF4-FFF2-40B4-BE49-F238E27FC236}">
                <a16:creationId xmlns:a16="http://schemas.microsoft.com/office/drawing/2014/main" id="{EC03E26D-FA4B-482A-856D-443DC4CD96EC}"/>
              </a:ext>
            </a:extLst>
          </p:cNvPr>
          <p:cNvSpPr>
            <a:spLocks noGrp="1"/>
          </p:cNvSpPr>
          <p:nvPr>
            <p:ph type="body" sz="quarter" idx="10"/>
          </p:nvPr>
        </p:nvSpPr>
        <p:spPr/>
        <p:txBody>
          <a:bodyPr/>
          <a:lstStyle/>
          <a:p>
            <a:r>
              <a:rPr lang="en-US" sz="2400" dirty="0"/>
              <a:t>Recommended that APS supervisors be qualified by training and experience to deliver APS. </a:t>
            </a:r>
          </a:p>
          <a:p>
            <a:r>
              <a:rPr lang="en-US" sz="2400" dirty="0"/>
              <a:t>Recommended that all APS supervisors receive initial and ongoing training specific to their job responsibilities and the complex needs of APS clients and managing APS workers. </a:t>
            </a:r>
          </a:p>
          <a:p>
            <a:r>
              <a:rPr lang="en-US" sz="2400" dirty="0"/>
              <a:t>APS supervisors should have basic supervisor skills training within a year, and then ongoing training in higher level topics such as worker development and</a:t>
            </a:r>
            <a:r>
              <a:rPr lang="en-US" dirty="0"/>
              <a:t> </a:t>
            </a:r>
            <a:r>
              <a:rPr lang="en-US" sz="2400" dirty="0"/>
              <a:t>specialized case training. </a:t>
            </a:r>
          </a:p>
        </p:txBody>
      </p:sp>
      <p:sp>
        <p:nvSpPr>
          <p:cNvPr id="4" name="Text Placeholder 3">
            <a:extLst>
              <a:ext uri="{FF2B5EF4-FFF2-40B4-BE49-F238E27FC236}">
                <a16:creationId xmlns:a16="http://schemas.microsoft.com/office/drawing/2014/main" id="{5B1159ED-CD79-466B-B59B-6344438FEAE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28936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7F68-A17C-4CE8-8C9C-6916E2484E6D}"/>
              </a:ext>
            </a:extLst>
          </p:cNvPr>
          <p:cNvSpPr>
            <a:spLocks noGrp="1"/>
          </p:cNvSpPr>
          <p:nvPr>
            <p:ph type="title"/>
          </p:nvPr>
        </p:nvSpPr>
        <p:spPr/>
        <p:txBody>
          <a:bodyPr/>
          <a:lstStyle/>
          <a:p>
            <a:r>
              <a:rPr lang="en-US" dirty="0"/>
              <a:t>North Carolina and Training</a:t>
            </a:r>
          </a:p>
        </p:txBody>
      </p:sp>
      <p:sp>
        <p:nvSpPr>
          <p:cNvPr id="3" name="Text Placeholder 2">
            <a:extLst>
              <a:ext uri="{FF2B5EF4-FFF2-40B4-BE49-F238E27FC236}">
                <a16:creationId xmlns:a16="http://schemas.microsoft.com/office/drawing/2014/main" id="{FF923FBB-28A6-401B-9623-DCFD85160C61}"/>
              </a:ext>
            </a:extLst>
          </p:cNvPr>
          <p:cNvSpPr>
            <a:spLocks noGrp="1"/>
          </p:cNvSpPr>
          <p:nvPr>
            <p:ph type="body" sz="quarter" idx="10"/>
          </p:nvPr>
        </p:nvSpPr>
        <p:spPr/>
        <p:txBody>
          <a:bodyPr/>
          <a:lstStyle/>
          <a:p>
            <a:r>
              <a:rPr lang="en-US" dirty="0"/>
              <a:t>North Carolina has no mandated training for Adult Services</a:t>
            </a:r>
          </a:p>
          <a:p>
            <a:r>
              <a:rPr lang="en-US" dirty="0"/>
              <a:t>North Carolina has no “minimum” education requirements</a:t>
            </a:r>
          </a:p>
          <a:p>
            <a:r>
              <a:rPr lang="en-US" dirty="0"/>
              <a:t>Some counties follow the Office of State Personnel/Human Resources to classify positions and the duties those positions perform</a:t>
            </a:r>
          </a:p>
          <a:p>
            <a:r>
              <a:rPr lang="en-US" dirty="0"/>
              <a:t>Up to counties individually to classify Social Workers into SWI, SWII, SWIII </a:t>
            </a:r>
            <a:r>
              <a:rPr lang="en-US" dirty="0" err="1"/>
              <a:t>etc</a:t>
            </a:r>
            <a:endParaRPr lang="en-US" dirty="0"/>
          </a:p>
        </p:txBody>
      </p:sp>
      <p:sp>
        <p:nvSpPr>
          <p:cNvPr id="4" name="Text Placeholder 3">
            <a:extLst>
              <a:ext uri="{FF2B5EF4-FFF2-40B4-BE49-F238E27FC236}">
                <a16:creationId xmlns:a16="http://schemas.microsoft.com/office/drawing/2014/main" id="{17B777C7-BC59-43A9-B70B-3A61067E5B2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48534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09B5-B2AB-45B9-ACC7-13B6AA558AD1}"/>
              </a:ext>
            </a:extLst>
          </p:cNvPr>
          <p:cNvSpPr>
            <a:spLocks noGrp="1"/>
          </p:cNvSpPr>
          <p:nvPr>
            <p:ph type="title"/>
          </p:nvPr>
        </p:nvSpPr>
        <p:spPr/>
        <p:txBody>
          <a:bodyPr/>
          <a:lstStyle/>
          <a:p>
            <a:r>
              <a:rPr lang="en-US" dirty="0"/>
              <a:t>7. Evaluation/Program Performance</a:t>
            </a:r>
          </a:p>
        </p:txBody>
      </p:sp>
      <p:sp>
        <p:nvSpPr>
          <p:cNvPr id="3" name="Text Placeholder 2">
            <a:extLst>
              <a:ext uri="{FF2B5EF4-FFF2-40B4-BE49-F238E27FC236}">
                <a16:creationId xmlns:a16="http://schemas.microsoft.com/office/drawing/2014/main" id="{B6A5BC77-7AEC-4AFA-A218-1D35D3B6FC03}"/>
              </a:ext>
            </a:extLst>
          </p:cNvPr>
          <p:cNvSpPr>
            <a:spLocks noGrp="1"/>
          </p:cNvSpPr>
          <p:nvPr>
            <p:ph type="body" sz="quarter" idx="10"/>
          </p:nvPr>
        </p:nvSpPr>
        <p:spPr/>
        <p:txBody>
          <a:bodyPr/>
          <a:lstStyle/>
          <a:p>
            <a:r>
              <a:rPr lang="en-US" sz="2400" dirty="0"/>
              <a:t>Recommended that APS systems develop performance measures, including client outcomes, and collect and analyze data related to those measures on an annual basis. </a:t>
            </a:r>
          </a:p>
          <a:p>
            <a:r>
              <a:rPr lang="en-US" sz="2400" dirty="0"/>
              <a:t>Data collected should be congruent with the National Adult Maltreatment Reporting System.</a:t>
            </a:r>
          </a:p>
          <a:p>
            <a:r>
              <a:rPr lang="en-US" sz="2400" dirty="0"/>
              <a:t>APS systems should compile a written report of those performance measures and make that report available to state and federal bodies as well as the public on a regular basis.</a:t>
            </a:r>
          </a:p>
        </p:txBody>
      </p:sp>
      <p:sp>
        <p:nvSpPr>
          <p:cNvPr id="4" name="Text Placeholder 3">
            <a:extLst>
              <a:ext uri="{FF2B5EF4-FFF2-40B4-BE49-F238E27FC236}">
                <a16:creationId xmlns:a16="http://schemas.microsoft.com/office/drawing/2014/main" id="{A954930B-FBED-46B6-B129-A659BF622BA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0470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A4A9-443D-4689-BAF2-4CF10418F5D7}"/>
              </a:ext>
            </a:extLst>
          </p:cNvPr>
          <p:cNvSpPr>
            <a:spLocks noGrp="1"/>
          </p:cNvSpPr>
          <p:nvPr>
            <p:ph type="title"/>
          </p:nvPr>
        </p:nvSpPr>
        <p:spPr/>
        <p:txBody>
          <a:bodyPr/>
          <a:lstStyle/>
          <a:p>
            <a:r>
              <a:rPr lang="en-US" dirty="0"/>
              <a:t>Voluntary Consensus Guidelines	</a:t>
            </a:r>
          </a:p>
        </p:txBody>
      </p:sp>
      <p:sp>
        <p:nvSpPr>
          <p:cNvPr id="3" name="Text Placeholder 2">
            <a:extLst>
              <a:ext uri="{FF2B5EF4-FFF2-40B4-BE49-F238E27FC236}">
                <a16:creationId xmlns:a16="http://schemas.microsoft.com/office/drawing/2014/main" id="{FF074D36-DEE0-443E-96F6-89A21FB51181}"/>
              </a:ext>
            </a:extLst>
          </p:cNvPr>
          <p:cNvSpPr>
            <a:spLocks noGrp="1"/>
          </p:cNvSpPr>
          <p:nvPr>
            <p:ph type="body" sz="quarter" idx="10"/>
          </p:nvPr>
        </p:nvSpPr>
        <p:spPr/>
        <p:txBody>
          <a:bodyPr/>
          <a:lstStyle/>
          <a:p>
            <a:r>
              <a:rPr lang="en-US" dirty="0"/>
              <a:t>The ACL has provided these guidelines to promote effective APS response across the country so that all older adults and adults with disabilities, regardless of state or jurisdiction in which they live, have similar protections and service delivery from APS.</a:t>
            </a:r>
          </a:p>
          <a:p>
            <a:r>
              <a:rPr lang="en-US" dirty="0"/>
              <a:t>Does not constitute a standard or regulation and does not create a legal obligation nor impose mandates or requirements.</a:t>
            </a:r>
          </a:p>
        </p:txBody>
      </p:sp>
      <p:sp>
        <p:nvSpPr>
          <p:cNvPr id="4" name="Text Placeholder 3">
            <a:extLst>
              <a:ext uri="{FF2B5EF4-FFF2-40B4-BE49-F238E27FC236}">
                <a16:creationId xmlns:a16="http://schemas.microsoft.com/office/drawing/2014/main" id="{941AB9CF-6793-4C80-8CE8-88EE0636960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01653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238F-F263-404B-95CC-8152629EFE6B}"/>
              </a:ext>
            </a:extLst>
          </p:cNvPr>
          <p:cNvSpPr>
            <a:spLocks noGrp="1"/>
          </p:cNvSpPr>
          <p:nvPr>
            <p:ph type="title"/>
          </p:nvPr>
        </p:nvSpPr>
        <p:spPr/>
        <p:txBody>
          <a:bodyPr/>
          <a:lstStyle/>
          <a:p>
            <a:r>
              <a:rPr lang="en-US" dirty="0"/>
              <a:t>North Carolina and Performance</a:t>
            </a:r>
          </a:p>
        </p:txBody>
      </p:sp>
      <p:sp>
        <p:nvSpPr>
          <p:cNvPr id="3" name="Text Placeholder 2">
            <a:extLst>
              <a:ext uri="{FF2B5EF4-FFF2-40B4-BE49-F238E27FC236}">
                <a16:creationId xmlns:a16="http://schemas.microsoft.com/office/drawing/2014/main" id="{35D4EC72-C4C3-49CE-A41C-A4CA8258CD5A}"/>
              </a:ext>
            </a:extLst>
          </p:cNvPr>
          <p:cNvSpPr>
            <a:spLocks noGrp="1"/>
          </p:cNvSpPr>
          <p:nvPr>
            <p:ph type="body" sz="quarter" idx="10"/>
          </p:nvPr>
        </p:nvSpPr>
        <p:spPr/>
        <p:txBody>
          <a:bodyPr/>
          <a:lstStyle/>
          <a:p>
            <a:r>
              <a:rPr lang="en-US" dirty="0"/>
              <a:t>Counties complete Annual Survey but no written report published from survey results</a:t>
            </a:r>
          </a:p>
          <a:p>
            <a:r>
              <a:rPr lang="en-US" dirty="0"/>
              <a:t>NC contributes to NAPSA survey data when requested</a:t>
            </a:r>
          </a:p>
          <a:p>
            <a:r>
              <a:rPr lang="en-US" dirty="0"/>
              <a:t>Counties evaluate effectiveness differently</a:t>
            </a:r>
          </a:p>
          <a:p>
            <a:pPr lvl="1"/>
            <a:r>
              <a:rPr lang="en-US" dirty="0"/>
              <a:t>How do counties track program performance?</a:t>
            </a:r>
          </a:p>
          <a:p>
            <a:pPr lvl="1"/>
            <a:r>
              <a:rPr lang="en-US" dirty="0"/>
              <a:t>Do any counties publish their county specific data for their community?</a:t>
            </a:r>
          </a:p>
        </p:txBody>
      </p:sp>
      <p:sp>
        <p:nvSpPr>
          <p:cNvPr id="4" name="Text Placeholder 3">
            <a:extLst>
              <a:ext uri="{FF2B5EF4-FFF2-40B4-BE49-F238E27FC236}">
                <a16:creationId xmlns:a16="http://schemas.microsoft.com/office/drawing/2014/main" id="{B66398FF-3DC9-44B4-8E96-5CF61E4C0C0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64103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3A1BE-0D69-45BB-8B20-13748646D8AB}"/>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FCADA0A-4A42-4146-9647-F1BAD82CFFAB}"/>
              </a:ext>
            </a:extLst>
          </p:cNvPr>
          <p:cNvSpPr>
            <a:spLocks noGrp="1"/>
          </p:cNvSpPr>
          <p:nvPr>
            <p:ph type="body" sz="quarter" idx="10"/>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000" dirty="0"/>
              <a:t>QUESTIONS?</a:t>
            </a:r>
          </a:p>
        </p:txBody>
      </p:sp>
      <p:sp>
        <p:nvSpPr>
          <p:cNvPr id="4" name="Text Placeholder 3">
            <a:extLst>
              <a:ext uri="{FF2B5EF4-FFF2-40B4-BE49-F238E27FC236}">
                <a16:creationId xmlns:a16="http://schemas.microsoft.com/office/drawing/2014/main" id="{AD01C90D-7F72-4C66-B7AC-78ABBC05890A}"/>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6782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DE93-EFE0-4D69-9E3C-C49050A7A5D6}"/>
              </a:ext>
            </a:extLst>
          </p:cNvPr>
          <p:cNvSpPr>
            <a:spLocks noGrp="1"/>
          </p:cNvSpPr>
          <p:nvPr>
            <p:ph type="title"/>
          </p:nvPr>
        </p:nvSpPr>
        <p:spPr/>
        <p:txBody>
          <a:bodyPr/>
          <a:lstStyle/>
          <a:p>
            <a:r>
              <a:rPr lang="en-US" dirty="0"/>
              <a:t>Where did the guidelines come from?</a:t>
            </a:r>
          </a:p>
        </p:txBody>
      </p:sp>
      <p:sp>
        <p:nvSpPr>
          <p:cNvPr id="3" name="Text Placeholder 2">
            <a:extLst>
              <a:ext uri="{FF2B5EF4-FFF2-40B4-BE49-F238E27FC236}">
                <a16:creationId xmlns:a16="http://schemas.microsoft.com/office/drawing/2014/main" id="{FC2C6186-2814-4BE8-A6E8-597A3D2FA305}"/>
              </a:ext>
            </a:extLst>
          </p:cNvPr>
          <p:cNvSpPr>
            <a:spLocks noGrp="1"/>
          </p:cNvSpPr>
          <p:nvPr>
            <p:ph type="body" sz="quarter" idx="10"/>
          </p:nvPr>
        </p:nvSpPr>
        <p:spPr/>
        <p:txBody>
          <a:bodyPr/>
          <a:lstStyle/>
          <a:p>
            <a:r>
              <a:rPr lang="en-US" dirty="0"/>
              <a:t>Environmental scan/literature review</a:t>
            </a:r>
          </a:p>
          <a:p>
            <a:r>
              <a:rPr lang="en-US" dirty="0"/>
              <a:t>1</a:t>
            </a:r>
            <a:r>
              <a:rPr lang="en-US" baseline="30000" dirty="0"/>
              <a:t>st</a:t>
            </a:r>
            <a:r>
              <a:rPr lang="en-US" dirty="0"/>
              <a:t> work group- research/study (Feb &amp; March 2015)</a:t>
            </a:r>
          </a:p>
          <a:p>
            <a:r>
              <a:rPr lang="en-US" dirty="0"/>
              <a:t>Stakeholder Engagement (July 2015-Feb 2016)</a:t>
            </a:r>
          </a:p>
          <a:p>
            <a:r>
              <a:rPr lang="en-US" dirty="0"/>
              <a:t>Data Analysis </a:t>
            </a:r>
          </a:p>
          <a:p>
            <a:r>
              <a:rPr lang="en-US" dirty="0"/>
              <a:t>2</a:t>
            </a:r>
            <a:r>
              <a:rPr lang="en-US" baseline="30000" dirty="0"/>
              <a:t>nd</a:t>
            </a:r>
            <a:r>
              <a:rPr lang="en-US" dirty="0"/>
              <a:t> work group/Final Draft (July &amp; Aug 2016)</a:t>
            </a:r>
          </a:p>
          <a:p>
            <a:r>
              <a:rPr lang="en-US" dirty="0"/>
              <a:t>Guidelines updated- February 2019</a:t>
            </a:r>
          </a:p>
        </p:txBody>
      </p:sp>
      <p:sp>
        <p:nvSpPr>
          <p:cNvPr id="4" name="Text Placeholder 3">
            <a:extLst>
              <a:ext uri="{FF2B5EF4-FFF2-40B4-BE49-F238E27FC236}">
                <a16:creationId xmlns:a16="http://schemas.microsoft.com/office/drawing/2014/main" id="{91500DFD-64A3-41FC-9D07-DBEC361C5FF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9885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C7F18-5C79-4816-B393-86493BABE8E0}"/>
              </a:ext>
            </a:extLst>
          </p:cNvPr>
          <p:cNvSpPr>
            <a:spLocks noGrp="1"/>
          </p:cNvSpPr>
          <p:nvPr>
            <p:ph type="title"/>
          </p:nvPr>
        </p:nvSpPr>
        <p:spPr/>
        <p:txBody>
          <a:bodyPr/>
          <a:lstStyle/>
          <a:p>
            <a:r>
              <a:rPr lang="en-US" dirty="0"/>
              <a:t>The Recommendations: 7 domains</a:t>
            </a:r>
          </a:p>
        </p:txBody>
      </p:sp>
      <p:sp>
        <p:nvSpPr>
          <p:cNvPr id="3" name="Text Placeholder 2">
            <a:extLst>
              <a:ext uri="{FF2B5EF4-FFF2-40B4-BE49-F238E27FC236}">
                <a16:creationId xmlns:a16="http://schemas.microsoft.com/office/drawing/2014/main" id="{20471E1E-D795-4642-8F99-6BD5203D5555}"/>
              </a:ext>
            </a:extLst>
          </p:cNvPr>
          <p:cNvSpPr>
            <a:spLocks noGrp="1"/>
          </p:cNvSpPr>
          <p:nvPr>
            <p:ph type="body" sz="quarter" idx="10"/>
          </p:nvPr>
        </p:nvSpPr>
        <p:spPr/>
        <p:txBody>
          <a:bodyPr/>
          <a:lstStyle/>
          <a:p>
            <a:pPr lvl="1"/>
            <a:r>
              <a:rPr lang="en-US" dirty="0"/>
              <a:t>Program Administration</a:t>
            </a:r>
          </a:p>
          <a:p>
            <a:pPr lvl="1"/>
            <a:r>
              <a:rPr lang="en-US" dirty="0"/>
              <a:t>Time Frames</a:t>
            </a:r>
          </a:p>
          <a:p>
            <a:pPr lvl="1"/>
            <a:r>
              <a:rPr lang="en-US" dirty="0"/>
              <a:t>Receiving Reports</a:t>
            </a:r>
          </a:p>
          <a:p>
            <a:pPr lvl="1"/>
            <a:r>
              <a:rPr lang="en-US" dirty="0"/>
              <a:t>Conducting Investigation</a:t>
            </a:r>
          </a:p>
          <a:p>
            <a:pPr lvl="1"/>
            <a:r>
              <a:rPr lang="en-US" dirty="0"/>
              <a:t>Service Planning </a:t>
            </a:r>
          </a:p>
          <a:p>
            <a:pPr lvl="1"/>
            <a:r>
              <a:rPr lang="en-US" dirty="0"/>
              <a:t>Training</a:t>
            </a:r>
          </a:p>
          <a:p>
            <a:pPr lvl="1"/>
            <a:r>
              <a:rPr lang="en-US" dirty="0"/>
              <a:t>Evaluation and Program Performance</a:t>
            </a:r>
          </a:p>
          <a:p>
            <a:pPr marL="744538" lvl="2" indent="0">
              <a:buNone/>
            </a:pPr>
            <a:endParaRPr lang="en-US" dirty="0"/>
          </a:p>
        </p:txBody>
      </p:sp>
      <p:sp>
        <p:nvSpPr>
          <p:cNvPr id="4" name="Text Placeholder 3">
            <a:extLst>
              <a:ext uri="{FF2B5EF4-FFF2-40B4-BE49-F238E27FC236}">
                <a16:creationId xmlns:a16="http://schemas.microsoft.com/office/drawing/2014/main" id="{4CFD8128-4495-4C40-B4A2-9F0FAFE7ED4C}"/>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7739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24199-4486-4CA6-8F20-2AE4D6D12094}"/>
              </a:ext>
            </a:extLst>
          </p:cNvPr>
          <p:cNvSpPr>
            <a:spLocks noGrp="1"/>
          </p:cNvSpPr>
          <p:nvPr>
            <p:ph type="title"/>
          </p:nvPr>
        </p:nvSpPr>
        <p:spPr/>
        <p:txBody>
          <a:bodyPr/>
          <a:lstStyle/>
          <a:p>
            <a:r>
              <a:rPr lang="en-US" dirty="0"/>
              <a:t>1. Program Administration</a:t>
            </a:r>
          </a:p>
        </p:txBody>
      </p:sp>
      <p:sp>
        <p:nvSpPr>
          <p:cNvPr id="3" name="Text Placeholder 2">
            <a:extLst>
              <a:ext uri="{FF2B5EF4-FFF2-40B4-BE49-F238E27FC236}">
                <a16:creationId xmlns:a16="http://schemas.microsoft.com/office/drawing/2014/main" id="{C470BEFF-1E50-433B-AAF7-CB83E2E97409}"/>
              </a:ext>
            </a:extLst>
          </p:cNvPr>
          <p:cNvSpPr>
            <a:spLocks noGrp="1"/>
          </p:cNvSpPr>
          <p:nvPr>
            <p:ph type="body" sz="quarter" idx="10"/>
          </p:nvPr>
        </p:nvSpPr>
        <p:spPr/>
        <p:txBody>
          <a:bodyPr/>
          <a:lstStyle/>
          <a:p>
            <a:r>
              <a:rPr lang="en-US" dirty="0"/>
              <a:t>A. Ethical Foundation of APS Practice</a:t>
            </a:r>
          </a:p>
          <a:p>
            <a:r>
              <a:rPr lang="en-US" dirty="0"/>
              <a:t>B. Definitions of Maltreatment</a:t>
            </a:r>
          </a:p>
          <a:p>
            <a:r>
              <a:rPr lang="en-US" dirty="0"/>
              <a:t>C. Population Served</a:t>
            </a:r>
          </a:p>
          <a:p>
            <a:r>
              <a:rPr lang="en-US" dirty="0"/>
              <a:t>D. Mandatory Reporters</a:t>
            </a:r>
          </a:p>
          <a:p>
            <a:r>
              <a:rPr lang="en-US" dirty="0"/>
              <a:t>E. Coordination with other Entities </a:t>
            </a:r>
          </a:p>
          <a:p>
            <a:r>
              <a:rPr lang="en-US" dirty="0"/>
              <a:t>F. Program Authority, Cooperation, Confidentiality and Immunity</a:t>
            </a:r>
          </a:p>
          <a:p>
            <a:r>
              <a:rPr lang="en-US" dirty="0"/>
              <a:t>G. Protecting Program Integrity</a:t>
            </a:r>
          </a:p>
        </p:txBody>
      </p:sp>
      <p:sp>
        <p:nvSpPr>
          <p:cNvPr id="4" name="Text Placeholder 3">
            <a:extLst>
              <a:ext uri="{FF2B5EF4-FFF2-40B4-BE49-F238E27FC236}">
                <a16:creationId xmlns:a16="http://schemas.microsoft.com/office/drawing/2014/main" id="{583512E8-8E36-4083-841C-4105409EEE61}"/>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5591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16BA-C07B-4C0A-A137-1AA0CA7FEC24}"/>
              </a:ext>
            </a:extLst>
          </p:cNvPr>
          <p:cNvSpPr>
            <a:spLocks noGrp="1"/>
          </p:cNvSpPr>
          <p:nvPr>
            <p:ph type="title"/>
          </p:nvPr>
        </p:nvSpPr>
        <p:spPr/>
        <p:txBody>
          <a:bodyPr/>
          <a:lstStyle/>
          <a:p>
            <a:r>
              <a:rPr lang="en-US" dirty="0"/>
              <a:t>1. Program Administration</a:t>
            </a:r>
          </a:p>
        </p:txBody>
      </p:sp>
      <p:sp>
        <p:nvSpPr>
          <p:cNvPr id="3" name="Text Placeholder 2">
            <a:extLst>
              <a:ext uri="{FF2B5EF4-FFF2-40B4-BE49-F238E27FC236}">
                <a16:creationId xmlns:a16="http://schemas.microsoft.com/office/drawing/2014/main" id="{1437FC55-F938-468E-B55E-7E669A0E66D8}"/>
              </a:ext>
            </a:extLst>
          </p:cNvPr>
          <p:cNvSpPr>
            <a:spLocks noGrp="1"/>
          </p:cNvSpPr>
          <p:nvPr>
            <p:ph type="body" sz="quarter" idx="10"/>
          </p:nvPr>
        </p:nvSpPr>
        <p:spPr/>
        <p:txBody>
          <a:bodyPr/>
          <a:lstStyle/>
          <a:p>
            <a:r>
              <a:rPr lang="en-US" dirty="0"/>
              <a:t>H. Staffing Resources</a:t>
            </a:r>
          </a:p>
          <a:p>
            <a:r>
              <a:rPr lang="en-US" dirty="0"/>
              <a:t>I. Access to Expert Resources</a:t>
            </a:r>
          </a:p>
          <a:p>
            <a:r>
              <a:rPr lang="en-US" dirty="0"/>
              <a:t>J. Case Review-Supervisory process</a:t>
            </a:r>
          </a:p>
          <a:p>
            <a:r>
              <a:rPr lang="en-US" dirty="0"/>
              <a:t>K. Worker Safety and Well-Being </a:t>
            </a:r>
          </a:p>
          <a:p>
            <a:r>
              <a:rPr lang="en-US" dirty="0"/>
              <a:t>L. Responding during Community Emergency</a:t>
            </a:r>
          </a:p>
          <a:p>
            <a:r>
              <a:rPr lang="en-US" dirty="0"/>
              <a:t>M. Community Outreach and Engagement</a:t>
            </a:r>
          </a:p>
          <a:p>
            <a:r>
              <a:rPr lang="en-US" dirty="0"/>
              <a:t>N. Participation in Research</a:t>
            </a:r>
          </a:p>
          <a:p>
            <a:endParaRPr lang="en-US" dirty="0"/>
          </a:p>
        </p:txBody>
      </p:sp>
      <p:sp>
        <p:nvSpPr>
          <p:cNvPr id="4" name="Text Placeholder 3">
            <a:extLst>
              <a:ext uri="{FF2B5EF4-FFF2-40B4-BE49-F238E27FC236}">
                <a16:creationId xmlns:a16="http://schemas.microsoft.com/office/drawing/2014/main" id="{1157C553-BA24-4793-9A4F-088B6D80ED2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8436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B961-D830-4BC0-9E9C-1901EC34EE72}"/>
              </a:ext>
            </a:extLst>
          </p:cNvPr>
          <p:cNvSpPr>
            <a:spLocks noGrp="1"/>
          </p:cNvSpPr>
          <p:nvPr>
            <p:ph type="title"/>
          </p:nvPr>
        </p:nvSpPr>
        <p:spPr/>
        <p:txBody>
          <a:bodyPr/>
          <a:lstStyle/>
          <a:p>
            <a:r>
              <a:rPr lang="en-US" dirty="0"/>
              <a:t>1E. Coordination with other Entities</a:t>
            </a:r>
          </a:p>
        </p:txBody>
      </p:sp>
      <p:sp>
        <p:nvSpPr>
          <p:cNvPr id="3" name="Text Placeholder 2">
            <a:extLst>
              <a:ext uri="{FF2B5EF4-FFF2-40B4-BE49-F238E27FC236}">
                <a16:creationId xmlns:a16="http://schemas.microsoft.com/office/drawing/2014/main" id="{4D9FEF9D-3287-4E7F-A242-9A907BBE089C}"/>
              </a:ext>
            </a:extLst>
          </p:cNvPr>
          <p:cNvSpPr>
            <a:spLocks noGrp="1"/>
          </p:cNvSpPr>
          <p:nvPr>
            <p:ph type="body" sz="quarter" idx="10"/>
          </p:nvPr>
        </p:nvSpPr>
        <p:spPr/>
        <p:txBody>
          <a:bodyPr/>
          <a:lstStyle/>
          <a:p>
            <a:r>
              <a:rPr lang="en-US" dirty="0"/>
              <a:t>APS systems should create policies and protocols including the development of:</a:t>
            </a:r>
          </a:p>
          <a:p>
            <a:pPr lvl="1"/>
            <a:r>
              <a:rPr lang="en-US" dirty="0"/>
              <a:t>Memoranda of Understanding </a:t>
            </a:r>
          </a:p>
          <a:p>
            <a:pPr lvl="1"/>
            <a:r>
              <a:rPr lang="en-US" dirty="0"/>
              <a:t>Ensure cross training and co-location of staffs</a:t>
            </a:r>
          </a:p>
          <a:p>
            <a:pPr lvl="1"/>
            <a:r>
              <a:rPr lang="en-US" dirty="0"/>
              <a:t>Promote their collaboration with other entities, as needed, during investigations and interventions to benefit clients.</a:t>
            </a:r>
          </a:p>
        </p:txBody>
      </p:sp>
      <p:sp>
        <p:nvSpPr>
          <p:cNvPr id="4" name="Text Placeholder 3">
            <a:extLst>
              <a:ext uri="{FF2B5EF4-FFF2-40B4-BE49-F238E27FC236}">
                <a16:creationId xmlns:a16="http://schemas.microsoft.com/office/drawing/2014/main" id="{65F4F5D9-9D35-4834-9E72-2F309AFE72D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92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9CE2-2417-4410-9E4E-E843FB8B7971}"/>
              </a:ext>
            </a:extLst>
          </p:cNvPr>
          <p:cNvSpPr>
            <a:spLocks noGrp="1"/>
          </p:cNvSpPr>
          <p:nvPr>
            <p:ph type="title"/>
          </p:nvPr>
        </p:nvSpPr>
        <p:spPr/>
        <p:txBody>
          <a:bodyPr/>
          <a:lstStyle/>
          <a:p>
            <a:r>
              <a:rPr lang="en-US" dirty="0"/>
              <a:t>APS should collaborate with…</a:t>
            </a:r>
          </a:p>
        </p:txBody>
      </p:sp>
      <p:sp>
        <p:nvSpPr>
          <p:cNvPr id="3" name="Text Placeholder 2">
            <a:extLst>
              <a:ext uri="{FF2B5EF4-FFF2-40B4-BE49-F238E27FC236}">
                <a16:creationId xmlns:a16="http://schemas.microsoft.com/office/drawing/2014/main" id="{967F1668-3512-41AB-AC9F-4252904A1444}"/>
              </a:ext>
            </a:extLst>
          </p:cNvPr>
          <p:cNvSpPr>
            <a:spLocks noGrp="1"/>
          </p:cNvSpPr>
          <p:nvPr>
            <p:ph type="body" sz="quarter" idx="10"/>
          </p:nvPr>
        </p:nvSpPr>
        <p:spPr/>
        <p:txBody>
          <a:bodyPr/>
          <a:lstStyle/>
          <a:p>
            <a:r>
              <a:rPr lang="en-US" sz="2200" dirty="0"/>
              <a:t>Law Enforcement</a:t>
            </a:r>
          </a:p>
          <a:p>
            <a:r>
              <a:rPr lang="en-US" sz="2200" dirty="0"/>
              <a:t>Behavioral health</a:t>
            </a:r>
          </a:p>
          <a:p>
            <a:r>
              <a:rPr lang="en-US" sz="2200" dirty="0"/>
              <a:t>Medical health</a:t>
            </a:r>
          </a:p>
          <a:p>
            <a:r>
              <a:rPr lang="en-US" sz="2200" dirty="0"/>
              <a:t>Disability advocates</a:t>
            </a:r>
          </a:p>
          <a:p>
            <a:r>
              <a:rPr lang="en-US" sz="2200" dirty="0"/>
              <a:t>Substance Abuse providers</a:t>
            </a:r>
          </a:p>
          <a:p>
            <a:r>
              <a:rPr lang="en-US" sz="2200" dirty="0"/>
              <a:t>Domestic Violence providers</a:t>
            </a:r>
          </a:p>
          <a:p>
            <a:r>
              <a:rPr lang="en-US" sz="2200" dirty="0"/>
              <a:t>Financial Services/Providers</a:t>
            </a:r>
          </a:p>
          <a:p>
            <a:r>
              <a:rPr lang="en-US" sz="2200" dirty="0"/>
              <a:t>Legal Services/Providers</a:t>
            </a:r>
          </a:p>
          <a:p>
            <a:r>
              <a:rPr lang="en-US" sz="2200" dirty="0"/>
              <a:t>Aging Services</a:t>
            </a:r>
          </a:p>
          <a:p>
            <a:r>
              <a:rPr lang="en-US" sz="2200" dirty="0"/>
              <a:t>Animal Welfare providers</a:t>
            </a:r>
          </a:p>
        </p:txBody>
      </p:sp>
      <p:sp>
        <p:nvSpPr>
          <p:cNvPr id="4" name="Text Placeholder 3">
            <a:extLst>
              <a:ext uri="{FF2B5EF4-FFF2-40B4-BE49-F238E27FC236}">
                <a16:creationId xmlns:a16="http://schemas.microsoft.com/office/drawing/2014/main" id="{A1893F15-AF53-464A-882B-B651F9F9E0B5}"/>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956970048"/>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8160</TotalTime>
  <Words>1440</Words>
  <Application>Microsoft Office PowerPoint</Application>
  <PresentationFormat>On-screen Show (4:3)</PresentationFormat>
  <Paragraphs>177</Paragraphs>
  <Slides>31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Franklin Gothic Demi Cond</vt:lpstr>
      <vt:lpstr>Franklin Gothic Medium</vt:lpstr>
      <vt:lpstr>Franklin Gothic Medium Cond</vt:lpstr>
      <vt:lpstr>Gotham Bold</vt:lpstr>
      <vt:lpstr>Gotham Light</vt:lpstr>
      <vt:lpstr>Helvetica</vt:lpstr>
      <vt:lpstr>3_Office Theme</vt:lpstr>
      <vt:lpstr>PowerPoint Presentation</vt:lpstr>
      <vt:lpstr>Administration for Community Living</vt:lpstr>
      <vt:lpstr>Voluntary Consensus Guidelines </vt:lpstr>
      <vt:lpstr>Where did the guidelines come from?</vt:lpstr>
      <vt:lpstr>The Recommendations: 7 domains</vt:lpstr>
      <vt:lpstr>1. Program Administration</vt:lpstr>
      <vt:lpstr>1. Program Administration</vt:lpstr>
      <vt:lpstr>1E. Coordination with other Entities</vt:lpstr>
      <vt:lpstr>APS should collaborate with…</vt:lpstr>
      <vt:lpstr>North Carolina and Collaboration </vt:lpstr>
      <vt:lpstr>1K. Worker Safety and Well-Being</vt:lpstr>
      <vt:lpstr>North Carolina and Worker Safety</vt:lpstr>
      <vt:lpstr>2. Time Frames</vt:lpstr>
      <vt:lpstr>2C. Closing the Case</vt:lpstr>
      <vt:lpstr>North Carolina and Case Closure</vt:lpstr>
      <vt:lpstr>3. Receiving Reports of Maltreatment</vt:lpstr>
      <vt:lpstr>North Carolina and Intake </vt:lpstr>
      <vt:lpstr>4. Conducting the Investigation </vt:lpstr>
      <vt:lpstr>4A. Determining Maltreatment</vt:lpstr>
      <vt:lpstr>North Carolina and Case Decisions</vt:lpstr>
      <vt:lpstr>5. Service Planning</vt:lpstr>
      <vt:lpstr>5A. Voluntary Intervention</vt:lpstr>
      <vt:lpstr>5B. Involuntary Intervention</vt:lpstr>
      <vt:lpstr>North Carolina and Capacity to Consent</vt:lpstr>
      <vt:lpstr>6. Training</vt:lpstr>
      <vt:lpstr>6B. Case Worker Training- Initial/Ongoing</vt:lpstr>
      <vt:lpstr>6C. Supervisor Training- Initial/Ongoing</vt:lpstr>
      <vt:lpstr>North Carolina and Training</vt:lpstr>
      <vt:lpstr>7. Evaluation/Program Performance</vt:lpstr>
      <vt:lpstr>North Carolina and Performance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Gurganus, Lara F</cp:lastModifiedBy>
  <cp:revision>486</cp:revision>
  <cp:lastPrinted>2019-07-03T14:09:03Z</cp:lastPrinted>
  <dcterms:created xsi:type="dcterms:W3CDTF">2015-07-07T20:02:11Z</dcterms:created>
  <dcterms:modified xsi:type="dcterms:W3CDTF">2019-08-06T14:33:13Z</dcterms:modified>
</cp:coreProperties>
</file>